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29"/>
  </p:notesMasterIdLst>
  <p:handoutMasterIdLst>
    <p:handoutMasterId r:id="rId30"/>
  </p:handoutMasterIdLst>
  <p:sldIdLst>
    <p:sldId id="406" r:id="rId2"/>
    <p:sldId id="523" r:id="rId3"/>
    <p:sldId id="275" r:id="rId4"/>
    <p:sldId id="564" r:id="rId5"/>
    <p:sldId id="562" r:id="rId6"/>
    <p:sldId id="563" r:id="rId7"/>
    <p:sldId id="574" r:id="rId8"/>
    <p:sldId id="575" r:id="rId9"/>
    <p:sldId id="576" r:id="rId10"/>
    <p:sldId id="565" r:id="rId11"/>
    <p:sldId id="588" r:id="rId12"/>
    <p:sldId id="580" r:id="rId13"/>
    <p:sldId id="581" r:id="rId14"/>
    <p:sldId id="569" r:id="rId15"/>
    <p:sldId id="572" r:id="rId16"/>
    <p:sldId id="577" r:id="rId17"/>
    <p:sldId id="578" r:id="rId18"/>
    <p:sldId id="583" r:id="rId19"/>
    <p:sldId id="584" r:id="rId20"/>
    <p:sldId id="585" r:id="rId21"/>
    <p:sldId id="570" r:id="rId22"/>
    <p:sldId id="566" r:id="rId23"/>
    <p:sldId id="582" r:id="rId24"/>
    <p:sldId id="567" r:id="rId25"/>
    <p:sldId id="586" r:id="rId26"/>
    <p:sldId id="568" r:id="rId27"/>
    <p:sldId id="587" r:id="rId28"/>
  </p:sldIdLst>
  <p:sldSz cx="9144000" cy="6858000" type="screen4x3"/>
  <p:notesSz cx="7099300" cy="10234613"/>
  <p:defaultTextStyle>
    <a:defPPr>
      <a:defRPr lang="en-US"/>
    </a:defPPr>
    <a:lvl1pPr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67DDA962-1216-4D6C-A592-0D981D922644}">
          <p14:sldIdLst>
            <p14:sldId id="406"/>
            <p14:sldId id="523"/>
            <p14:sldId id="275"/>
            <p14:sldId id="564"/>
            <p14:sldId id="562"/>
            <p14:sldId id="563"/>
            <p14:sldId id="574"/>
            <p14:sldId id="575"/>
            <p14:sldId id="576"/>
            <p14:sldId id="565"/>
            <p14:sldId id="588"/>
            <p14:sldId id="580"/>
            <p14:sldId id="581"/>
            <p14:sldId id="569"/>
            <p14:sldId id="572"/>
            <p14:sldId id="577"/>
            <p14:sldId id="578"/>
            <p14:sldId id="583"/>
            <p14:sldId id="584"/>
            <p14:sldId id="585"/>
            <p14:sldId id="570"/>
            <p14:sldId id="566"/>
            <p14:sldId id="582"/>
            <p14:sldId id="567"/>
            <p14:sldId id="586"/>
            <p14:sldId id="568"/>
            <p14:sldId id="5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52">
          <p15:clr>
            <a:srgbClr val="A4A3A4"/>
          </p15:clr>
        </p15:guide>
        <p15:guide id="2" pos="29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000000"/>
    <a:srgbClr val="FFCCCC"/>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76" autoAdjust="0"/>
  </p:normalViewPr>
  <p:slideViewPr>
    <p:cSldViewPr>
      <p:cViewPr varScale="1">
        <p:scale>
          <a:sx n="61" d="100"/>
          <a:sy n="61" d="100"/>
        </p:scale>
        <p:origin x="1440" y="60"/>
      </p:cViewPr>
      <p:guideLst>
        <p:guide orient="horz" pos="2160"/>
        <p:guide pos="2880"/>
      </p:guideLst>
    </p:cSldViewPr>
  </p:slideViewPr>
  <p:outlineViewPr>
    <p:cViewPr>
      <p:scale>
        <a:sx n="75" d="100"/>
        <a:sy n="7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66" d="100"/>
        <a:sy n="66" d="100"/>
      </p:scale>
      <p:origin x="0" y="16446"/>
    </p:cViewPr>
  </p:sorterViewPr>
  <p:notesViewPr>
    <p:cSldViewPr>
      <p:cViewPr>
        <p:scale>
          <a:sx n="100" d="100"/>
          <a:sy n="100" d="100"/>
        </p:scale>
        <p:origin x="-756" y="-72"/>
      </p:cViewPr>
      <p:guideLst>
        <p:guide orient="horz" pos="2352"/>
        <p:guide pos="29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0.xml"/><Relationship Id="rId3" Type="http://schemas.openxmlformats.org/officeDocument/2006/relationships/slide" Target="slides/slide5.xml"/><Relationship Id="rId21" Type="http://schemas.openxmlformats.org/officeDocument/2006/relationships/slide" Target="slides/slide23.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2" Type="http://schemas.openxmlformats.org/officeDocument/2006/relationships/slide" Target="slides/slide4.xml"/><Relationship Id="rId16" Type="http://schemas.openxmlformats.org/officeDocument/2006/relationships/slide" Target="slides/slide18.xml"/><Relationship Id="rId20" Type="http://schemas.openxmlformats.org/officeDocument/2006/relationships/slide" Target="slides/slide22.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6.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5.xml"/><Relationship Id="rId10" Type="http://schemas.openxmlformats.org/officeDocument/2006/relationships/slide" Target="slides/slide12.xml"/><Relationship Id="rId19" Type="http://schemas.openxmlformats.org/officeDocument/2006/relationships/slide" Target="slides/slide2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CC6812F-DB1C-4437-839E-46A116E5E8A0}"/>
              </a:ext>
            </a:extLst>
          </p:cNvPr>
          <p:cNvSpPr>
            <a:spLocks noGrp="1" noChangeArrowheads="1"/>
          </p:cNvSpPr>
          <p:nvPr>
            <p:ph type="hdr" sz="quarter"/>
          </p:nvPr>
        </p:nvSpPr>
        <p:spPr bwMode="auto">
          <a:xfrm>
            <a:off x="-28575" y="-30163"/>
            <a:ext cx="3111500" cy="58102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l" defTabSz="963613">
              <a:defRPr sz="1100" i="1" smtClean="0">
                <a:latin typeface="Times New Roman" pitchFamily="18" charset="0"/>
              </a:defRPr>
            </a:lvl1pPr>
          </a:lstStyle>
          <a:p>
            <a:pPr>
              <a:defRPr/>
            </a:pPr>
            <a:endParaRPr lang="en-US" altLang="es-ES_tradnl"/>
          </a:p>
        </p:txBody>
      </p:sp>
      <p:sp>
        <p:nvSpPr>
          <p:cNvPr id="4099" name="Rectangle 3">
            <a:extLst>
              <a:ext uri="{FF2B5EF4-FFF2-40B4-BE49-F238E27FC236}">
                <a16:creationId xmlns:a16="http://schemas.microsoft.com/office/drawing/2014/main" id="{0E0547D8-E077-446E-8EC2-3DA3B226DB51}"/>
              </a:ext>
            </a:extLst>
          </p:cNvPr>
          <p:cNvSpPr>
            <a:spLocks noGrp="1" noChangeArrowheads="1"/>
          </p:cNvSpPr>
          <p:nvPr>
            <p:ph type="dt" sz="quarter" idx="1"/>
          </p:nvPr>
        </p:nvSpPr>
        <p:spPr bwMode="auto">
          <a:xfrm>
            <a:off x="4016375" y="-30163"/>
            <a:ext cx="3111500" cy="58102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r" defTabSz="963613">
              <a:defRPr sz="1100" i="1" smtClean="0">
                <a:latin typeface="Times New Roman" pitchFamily="18" charset="0"/>
              </a:defRPr>
            </a:lvl1pPr>
          </a:lstStyle>
          <a:p>
            <a:pPr>
              <a:defRPr/>
            </a:pPr>
            <a:endParaRPr lang="en-US" altLang="es-ES_tradnl"/>
          </a:p>
        </p:txBody>
      </p:sp>
      <p:sp>
        <p:nvSpPr>
          <p:cNvPr id="4100" name="Rectangle 4">
            <a:extLst>
              <a:ext uri="{FF2B5EF4-FFF2-40B4-BE49-F238E27FC236}">
                <a16:creationId xmlns:a16="http://schemas.microsoft.com/office/drawing/2014/main" id="{EC8DA6D2-753B-4BC2-9412-7C98A88448A3}"/>
              </a:ext>
            </a:extLst>
          </p:cNvPr>
          <p:cNvSpPr>
            <a:spLocks noGrp="1" noChangeArrowheads="1"/>
          </p:cNvSpPr>
          <p:nvPr>
            <p:ph type="ftr" sz="quarter" idx="2"/>
          </p:nvPr>
        </p:nvSpPr>
        <p:spPr bwMode="auto">
          <a:xfrm>
            <a:off x="-28575" y="9682163"/>
            <a:ext cx="3111500" cy="579437"/>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l" defTabSz="963613">
              <a:defRPr sz="1100" i="1" smtClean="0">
                <a:latin typeface="Times New Roman" pitchFamily="18" charset="0"/>
              </a:defRPr>
            </a:lvl1pPr>
          </a:lstStyle>
          <a:p>
            <a:pPr>
              <a:defRPr/>
            </a:pPr>
            <a:endParaRPr lang="en-US" altLang="es-ES_tradnl"/>
          </a:p>
        </p:txBody>
      </p:sp>
      <p:sp>
        <p:nvSpPr>
          <p:cNvPr id="4101" name="Rectangle 5">
            <a:extLst>
              <a:ext uri="{FF2B5EF4-FFF2-40B4-BE49-F238E27FC236}">
                <a16:creationId xmlns:a16="http://schemas.microsoft.com/office/drawing/2014/main" id="{0577DF8C-9697-4A42-AE28-33F4BF07219D}"/>
              </a:ext>
            </a:extLst>
          </p:cNvPr>
          <p:cNvSpPr>
            <a:spLocks noGrp="1" noChangeArrowheads="1"/>
          </p:cNvSpPr>
          <p:nvPr>
            <p:ph type="sldNum" sz="quarter" idx="3"/>
          </p:nvPr>
        </p:nvSpPr>
        <p:spPr bwMode="auto">
          <a:xfrm>
            <a:off x="4016375" y="9682163"/>
            <a:ext cx="3111500" cy="579437"/>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r" defTabSz="963613">
              <a:defRPr sz="1100" i="1">
                <a:latin typeface="Times New Roman" panose="02020603050405020304" pitchFamily="18" charset="0"/>
              </a:defRPr>
            </a:lvl1pPr>
          </a:lstStyle>
          <a:p>
            <a:fld id="{3776041B-FA59-4E27-A1FE-D26B999BF335}" type="slidenum">
              <a:rPr lang="en-US" altLang="es-ES_tradnl"/>
              <a:pPr/>
              <a:t>‹Nº›</a:t>
            </a:fld>
            <a:endParaRPr lang="en-US" altLang="es-ES_tradn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8318D28-D963-43A6-BAB6-3AB55D5D753D}"/>
              </a:ext>
            </a:extLst>
          </p:cNvPr>
          <p:cNvSpPr>
            <a:spLocks noGrp="1" noChangeArrowheads="1"/>
          </p:cNvSpPr>
          <p:nvPr>
            <p:ph type="hdr" sz="quarter"/>
          </p:nvPr>
        </p:nvSpPr>
        <p:spPr bwMode="auto">
          <a:xfrm>
            <a:off x="-1588" y="-1588"/>
            <a:ext cx="3078163" cy="51117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l" defTabSz="990600">
              <a:defRPr sz="1100" i="1" smtClean="0">
                <a:latin typeface="Times New Roman" pitchFamily="18" charset="0"/>
              </a:defRPr>
            </a:lvl1pPr>
          </a:lstStyle>
          <a:p>
            <a:pPr>
              <a:defRPr/>
            </a:pPr>
            <a:endParaRPr lang="en-US" altLang="es-ES_tradnl"/>
          </a:p>
        </p:txBody>
      </p:sp>
      <p:sp>
        <p:nvSpPr>
          <p:cNvPr id="2051" name="Rectangle 3">
            <a:extLst>
              <a:ext uri="{FF2B5EF4-FFF2-40B4-BE49-F238E27FC236}">
                <a16:creationId xmlns:a16="http://schemas.microsoft.com/office/drawing/2014/main" id="{0A4B8514-FA60-467F-B31D-1505881B4A9A}"/>
              </a:ext>
            </a:extLst>
          </p:cNvPr>
          <p:cNvSpPr>
            <a:spLocks noGrp="1" noChangeArrowheads="1"/>
          </p:cNvSpPr>
          <p:nvPr>
            <p:ph type="dt" idx="1"/>
          </p:nvPr>
        </p:nvSpPr>
        <p:spPr bwMode="auto">
          <a:xfrm>
            <a:off x="4022725" y="-1588"/>
            <a:ext cx="3078163" cy="51117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r" defTabSz="990600">
              <a:defRPr sz="1100" i="1" smtClean="0">
                <a:latin typeface="Times New Roman" pitchFamily="18" charset="0"/>
              </a:defRPr>
            </a:lvl1pPr>
          </a:lstStyle>
          <a:p>
            <a:pPr>
              <a:defRPr/>
            </a:pPr>
            <a:endParaRPr lang="en-US" altLang="es-ES_tradnl"/>
          </a:p>
        </p:txBody>
      </p:sp>
      <p:sp>
        <p:nvSpPr>
          <p:cNvPr id="133124" name="Rectangle 4">
            <a:extLst>
              <a:ext uri="{FF2B5EF4-FFF2-40B4-BE49-F238E27FC236}">
                <a16:creationId xmlns:a16="http://schemas.microsoft.com/office/drawing/2014/main" id="{BE868471-6C1A-4919-AC02-2F30E944F8A6}"/>
              </a:ext>
            </a:extLst>
          </p:cNvPr>
          <p:cNvSpPr>
            <a:spLocks noGrp="1" noRot="1" noChangeAspect="1" noChangeArrowheads="1" noTextEdit="1"/>
          </p:cNvSpPr>
          <p:nvPr>
            <p:ph type="sldImg" idx="2"/>
          </p:nvPr>
        </p:nvSpPr>
        <p:spPr bwMode="auto">
          <a:xfrm>
            <a:off x="1000125" y="774700"/>
            <a:ext cx="5099050" cy="382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BC0F63EC-0393-4E31-AD25-1D8155079C9A}"/>
              </a:ext>
            </a:extLst>
          </p:cNvPr>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9394" tIns="48856" rIns="99394" bIns="48856" numCol="1" anchor="t" anchorCtr="0" compatLnSpc="1">
            <a:prstTxWarp prst="textNoShape">
              <a:avLst/>
            </a:prstTxWarp>
          </a:bodyPr>
          <a:lstStyle/>
          <a:p>
            <a:pPr lvl="0"/>
            <a:r>
              <a:rPr lang="en-US" altLang="es-ES_tradnl" noProof="0"/>
              <a:t>Click to edit Master text styles</a:t>
            </a:r>
          </a:p>
          <a:p>
            <a:pPr lvl="1"/>
            <a:r>
              <a:rPr lang="en-US" altLang="es-ES_tradnl" noProof="0"/>
              <a:t>Second level</a:t>
            </a:r>
          </a:p>
          <a:p>
            <a:pPr lvl="2"/>
            <a:r>
              <a:rPr lang="en-US" altLang="es-ES_tradnl" noProof="0"/>
              <a:t>Third level</a:t>
            </a:r>
          </a:p>
          <a:p>
            <a:pPr lvl="3"/>
            <a:r>
              <a:rPr lang="en-US" altLang="es-ES_tradnl" noProof="0"/>
              <a:t>Fourth level</a:t>
            </a:r>
          </a:p>
          <a:p>
            <a:pPr lvl="4"/>
            <a:r>
              <a:rPr lang="en-US" altLang="es-ES_tradnl" noProof="0"/>
              <a:t>Fifth level</a:t>
            </a:r>
          </a:p>
        </p:txBody>
      </p:sp>
      <p:sp>
        <p:nvSpPr>
          <p:cNvPr id="2054" name="Rectangle 6">
            <a:extLst>
              <a:ext uri="{FF2B5EF4-FFF2-40B4-BE49-F238E27FC236}">
                <a16:creationId xmlns:a16="http://schemas.microsoft.com/office/drawing/2014/main" id="{2B7F5839-9FBC-4906-ACDA-F4B466895C3A}"/>
              </a:ext>
            </a:extLst>
          </p:cNvPr>
          <p:cNvSpPr>
            <a:spLocks noGrp="1" noChangeArrowheads="1"/>
          </p:cNvSpPr>
          <p:nvPr>
            <p:ph type="ftr" sz="quarter" idx="4"/>
          </p:nvPr>
        </p:nvSpPr>
        <p:spPr bwMode="auto">
          <a:xfrm>
            <a:off x="-1588" y="9723438"/>
            <a:ext cx="3078163" cy="511175"/>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l" defTabSz="990600">
              <a:defRPr sz="1100" i="1" smtClean="0">
                <a:latin typeface="Times New Roman" pitchFamily="18" charset="0"/>
              </a:defRPr>
            </a:lvl1pPr>
          </a:lstStyle>
          <a:p>
            <a:pPr>
              <a:defRPr/>
            </a:pPr>
            <a:endParaRPr lang="en-US" altLang="es-ES_tradnl"/>
          </a:p>
        </p:txBody>
      </p:sp>
      <p:sp>
        <p:nvSpPr>
          <p:cNvPr id="2055" name="Rectangle 7">
            <a:extLst>
              <a:ext uri="{FF2B5EF4-FFF2-40B4-BE49-F238E27FC236}">
                <a16:creationId xmlns:a16="http://schemas.microsoft.com/office/drawing/2014/main" id="{481579F7-972F-43E5-84B4-A6439B34CCC8}"/>
              </a:ext>
            </a:extLst>
          </p:cNvPr>
          <p:cNvSpPr>
            <a:spLocks noGrp="1" noChangeArrowheads="1"/>
          </p:cNvSpPr>
          <p:nvPr>
            <p:ph type="sldNum" sz="quarter" idx="5"/>
          </p:nvPr>
        </p:nvSpPr>
        <p:spPr bwMode="auto">
          <a:xfrm>
            <a:off x="4022725" y="9723438"/>
            <a:ext cx="3078163" cy="511175"/>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r" defTabSz="990600">
              <a:defRPr sz="1100" i="1">
                <a:latin typeface="Times New Roman" panose="02020603050405020304" pitchFamily="18" charset="0"/>
              </a:defRPr>
            </a:lvl1pPr>
          </a:lstStyle>
          <a:p>
            <a:fld id="{D66DE5E7-1BF9-4AF5-856C-5F21D581EB09}" type="slidenum">
              <a:rPr lang="en-US" altLang="es-ES_tradnl"/>
              <a:pPr/>
              <a:t>‹Nº›</a:t>
            </a:fld>
            <a:endParaRPr lang="en-US" altLang="es-ES_tradnl"/>
          </a:p>
        </p:txBody>
      </p:sp>
    </p:spTree>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68204CA-54D3-487E-8712-B02839C97B8D}"/>
              </a:ext>
            </a:extLst>
          </p:cNvPr>
          <p:cNvSpPr>
            <a:spLocks noChangeArrowheads="1"/>
          </p:cNvSpPr>
          <p:nvPr/>
        </p:nvSpPr>
        <p:spPr bwMode="auto">
          <a:xfrm>
            <a:off x="582613" y="1341438"/>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5" name="Rectangle 8">
            <a:extLst>
              <a:ext uri="{FF2B5EF4-FFF2-40B4-BE49-F238E27FC236}">
                <a16:creationId xmlns:a16="http://schemas.microsoft.com/office/drawing/2014/main" id="{AF21D7A4-7F62-479A-A743-7FCE6DE9FD59}"/>
              </a:ext>
            </a:extLst>
          </p:cNvPr>
          <p:cNvSpPr>
            <a:spLocks noChangeArrowheads="1"/>
          </p:cNvSpPr>
          <p:nvPr/>
        </p:nvSpPr>
        <p:spPr bwMode="auto">
          <a:xfrm>
            <a:off x="582613" y="1341438"/>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377861" name="Rectangle 5"/>
          <p:cNvSpPr>
            <a:spLocks noGrp="1" noChangeArrowheads="1"/>
          </p:cNvSpPr>
          <p:nvPr>
            <p:ph type="ctrTitle"/>
          </p:nvPr>
        </p:nvSpPr>
        <p:spPr>
          <a:xfrm>
            <a:off x="917575" y="260350"/>
            <a:ext cx="7380288" cy="1012825"/>
          </a:xfrm>
        </p:spPr>
        <p:txBody>
          <a:bodyPr/>
          <a:lstStyle>
            <a:lvl1pPr>
              <a:defRPr/>
            </a:lvl1pPr>
          </a:lstStyle>
          <a:p>
            <a:r>
              <a:rPr lang="es-ES"/>
              <a:t>Haga clic para modificar el estilo de título del patrón</a:t>
            </a:r>
          </a:p>
        </p:txBody>
      </p:sp>
      <p:sp>
        <p:nvSpPr>
          <p:cNvPr id="377862" name="Rectangle 6"/>
          <p:cNvSpPr>
            <a:spLocks noGrp="1" noChangeArrowheads="1"/>
          </p:cNvSpPr>
          <p:nvPr>
            <p:ph type="subTitle" idx="1"/>
          </p:nvPr>
        </p:nvSpPr>
        <p:spPr>
          <a:xfrm>
            <a:off x="1336675" y="1557338"/>
            <a:ext cx="6662738" cy="4130675"/>
          </a:xfrm>
        </p:spPr>
        <p:txBody>
          <a:bodyPr/>
          <a:lstStyle>
            <a:lvl1pPr marL="0" indent="0" algn="ctr">
              <a:buFont typeface="Wingdings" pitchFamily="2" charset="2"/>
              <a:buNone/>
              <a:defRPr sz="2800"/>
            </a:lvl1pPr>
          </a:lstStyle>
          <a:p>
            <a:r>
              <a:rPr lang="es-ES"/>
              <a:t>Haga clic para modificar el estilo de subtítulo del patrón</a:t>
            </a:r>
          </a:p>
        </p:txBody>
      </p:sp>
      <p:sp>
        <p:nvSpPr>
          <p:cNvPr id="6" name="Rectangle 2">
            <a:extLst>
              <a:ext uri="{FF2B5EF4-FFF2-40B4-BE49-F238E27FC236}">
                <a16:creationId xmlns:a16="http://schemas.microsoft.com/office/drawing/2014/main" id="{B926E8E4-8BA1-4634-ACC2-4D3737FCC9F7}"/>
              </a:ext>
            </a:extLst>
          </p:cNvPr>
          <p:cNvSpPr>
            <a:spLocks noGrp="1" noChangeArrowheads="1"/>
          </p:cNvSpPr>
          <p:nvPr>
            <p:ph type="dt" sz="half" idx="10"/>
          </p:nvPr>
        </p:nvSpPr>
        <p:spPr>
          <a:xfrm>
            <a:off x="1387475" y="6357938"/>
            <a:ext cx="1905000" cy="457200"/>
          </a:xfrm>
        </p:spPr>
        <p:txBody>
          <a:bodyPr/>
          <a:lstStyle>
            <a:lvl1pPr>
              <a:defRPr smtClean="0"/>
            </a:lvl1pPr>
          </a:lstStyle>
          <a:p>
            <a:pPr>
              <a:defRPr/>
            </a:pPr>
            <a:endParaRPr lang="es-ES"/>
          </a:p>
        </p:txBody>
      </p:sp>
      <p:sp>
        <p:nvSpPr>
          <p:cNvPr id="7" name="Rectangle 3">
            <a:extLst>
              <a:ext uri="{FF2B5EF4-FFF2-40B4-BE49-F238E27FC236}">
                <a16:creationId xmlns:a16="http://schemas.microsoft.com/office/drawing/2014/main" id="{C94E5BEA-864C-4085-BD22-547065A3B864}"/>
              </a:ext>
            </a:extLst>
          </p:cNvPr>
          <p:cNvSpPr>
            <a:spLocks noGrp="1" noChangeArrowheads="1"/>
          </p:cNvSpPr>
          <p:nvPr>
            <p:ph type="ftr" sz="quarter" idx="11"/>
          </p:nvPr>
        </p:nvSpPr>
        <p:spPr>
          <a:xfrm>
            <a:off x="3722688" y="6357938"/>
            <a:ext cx="2271712" cy="457200"/>
          </a:xfrm>
        </p:spPr>
        <p:txBody>
          <a:bodyPr/>
          <a:lstStyle>
            <a:lvl1pPr>
              <a:defRPr smtClean="0"/>
            </a:lvl1pPr>
          </a:lstStyle>
          <a:p>
            <a:pPr>
              <a:defRPr/>
            </a:pPr>
            <a:r>
              <a:rPr lang="es-ES"/>
              <a:t>Lenguaje SQL</a:t>
            </a:r>
          </a:p>
        </p:txBody>
      </p:sp>
      <p:sp>
        <p:nvSpPr>
          <p:cNvPr id="8" name="Rectangle 4">
            <a:extLst>
              <a:ext uri="{FF2B5EF4-FFF2-40B4-BE49-F238E27FC236}">
                <a16:creationId xmlns:a16="http://schemas.microsoft.com/office/drawing/2014/main" id="{C600E653-AA07-4105-8001-FC8F7F056C45}"/>
              </a:ext>
            </a:extLst>
          </p:cNvPr>
          <p:cNvSpPr>
            <a:spLocks noGrp="1" noChangeArrowheads="1"/>
          </p:cNvSpPr>
          <p:nvPr>
            <p:ph type="sldNum" sz="quarter" idx="12"/>
          </p:nvPr>
        </p:nvSpPr>
        <p:spPr>
          <a:xfrm>
            <a:off x="6464300" y="6361113"/>
            <a:ext cx="1906588" cy="457200"/>
          </a:xfrm>
        </p:spPr>
        <p:txBody>
          <a:bodyPr/>
          <a:lstStyle>
            <a:lvl1pPr>
              <a:defRPr/>
            </a:lvl1pPr>
          </a:lstStyle>
          <a:p>
            <a:fld id="{E4235E33-5871-41F7-8FA7-3F30E31ED0F2}" type="slidenum">
              <a:rPr lang="es-ES" altLang="es-ES"/>
              <a:pPr/>
              <a:t>‹Nº›</a:t>
            </a:fld>
            <a:endParaRPr lang="es-ES" altLang="es-ES"/>
          </a:p>
        </p:txBody>
      </p:sp>
    </p:spTree>
    <p:extLst>
      <p:ext uri="{BB962C8B-B14F-4D97-AF65-F5344CB8AC3E}">
        <p14:creationId xmlns:p14="http://schemas.microsoft.com/office/powerpoint/2010/main" val="367494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98CD5933-E52C-4EC7-9A65-0136652BDAF6}"/>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28FBAE8-FD83-4926-9524-EC41A8EDB41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E13CAC02-B4BA-499A-A6D5-35AE5B82D7F5}"/>
              </a:ext>
            </a:extLst>
          </p:cNvPr>
          <p:cNvSpPr>
            <a:spLocks noGrp="1" noChangeArrowheads="1"/>
          </p:cNvSpPr>
          <p:nvPr>
            <p:ph type="sldNum" sz="quarter" idx="12"/>
          </p:nvPr>
        </p:nvSpPr>
        <p:spPr>
          <a:ln/>
        </p:spPr>
        <p:txBody>
          <a:bodyPr/>
          <a:lstStyle>
            <a:lvl1pPr>
              <a:defRPr/>
            </a:lvl1pPr>
          </a:lstStyle>
          <a:p>
            <a:fld id="{97E27425-FB78-4014-812D-765750E8953B}" type="slidenum">
              <a:rPr lang="es-ES" altLang="es-ES"/>
              <a:pPr/>
              <a:t>‹Nº›</a:t>
            </a:fld>
            <a:endParaRPr lang="es-ES" altLang="es-ES"/>
          </a:p>
        </p:txBody>
      </p:sp>
    </p:spTree>
    <p:extLst>
      <p:ext uri="{BB962C8B-B14F-4D97-AF65-F5344CB8AC3E}">
        <p14:creationId xmlns:p14="http://schemas.microsoft.com/office/powerpoint/2010/main" val="63904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30975" y="125413"/>
            <a:ext cx="1989138" cy="5970587"/>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61975" y="125413"/>
            <a:ext cx="5816600" cy="59705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FA77F86B-6C4C-48A9-BD51-F69C936CAF1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1C683BC-A565-41B1-A20A-22993204E8F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0B451CD1-6529-4723-B551-C63BF766973A}"/>
              </a:ext>
            </a:extLst>
          </p:cNvPr>
          <p:cNvSpPr>
            <a:spLocks noGrp="1" noChangeArrowheads="1"/>
          </p:cNvSpPr>
          <p:nvPr>
            <p:ph type="sldNum" sz="quarter" idx="12"/>
          </p:nvPr>
        </p:nvSpPr>
        <p:spPr>
          <a:ln/>
        </p:spPr>
        <p:txBody>
          <a:bodyPr/>
          <a:lstStyle>
            <a:lvl1pPr>
              <a:defRPr/>
            </a:lvl1pPr>
          </a:lstStyle>
          <a:p>
            <a:fld id="{5B1CF22F-9119-4DD2-BC87-2CA3670F05EE}" type="slidenum">
              <a:rPr lang="es-ES" altLang="es-ES"/>
              <a:pPr/>
              <a:t>‹Nº›</a:t>
            </a:fld>
            <a:endParaRPr lang="es-ES" altLang="es-ES"/>
          </a:p>
        </p:txBody>
      </p:sp>
    </p:spTree>
    <p:extLst>
      <p:ext uri="{BB962C8B-B14F-4D97-AF65-F5344CB8AC3E}">
        <p14:creationId xmlns:p14="http://schemas.microsoft.com/office/powerpoint/2010/main" val="148902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5EC27666-97AB-4A1E-BDE8-4EE43FA1657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40258CD-D14A-4BD3-9E10-54CC28B4F46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EFAED31F-CF7D-4F39-B4D4-318A8CE5B7BC}"/>
              </a:ext>
            </a:extLst>
          </p:cNvPr>
          <p:cNvSpPr>
            <a:spLocks noGrp="1" noChangeArrowheads="1"/>
          </p:cNvSpPr>
          <p:nvPr>
            <p:ph type="sldNum" sz="quarter" idx="12"/>
          </p:nvPr>
        </p:nvSpPr>
        <p:spPr>
          <a:ln/>
        </p:spPr>
        <p:txBody>
          <a:bodyPr/>
          <a:lstStyle>
            <a:lvl1pPr>
              <a:defRPr/>
            </a:lvl1pPr>
          </a:lstStyle>
          <a:p>
            <a:fld id="{93BD1152-8A20-49BA-A16E-56849879102F}" type="slidenum">
              <a:rPr lang="es-ES" altLang="es-ES"/>
              <a:pPr/>
              <a:t>‹Nº›</a:t>
            </a:fld>
            <a:endParaRPr lang="es-ES" altLang="es-ES"/>
          </a:p>
        </p:txBody>
      </p:sp>
    </p:spTree>
    <p:extLst>
      <p:ext uri="{BB962C8B-B14F-4D97-AF65-F5344CB8AC3E}">
        <p14:creationId xmlns:p14="http://schemas.microsoft.com/office/powerpoint/2010/main" val="208942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15740C7E-43EB-494E-B10A-D9F5FE5249E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6F2B243-1608-45CC-A2C5-32E49C38CD67}"/>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6F7D9A84-7ED1-45B8-ABE3-48D0990DBC44}"/>
              </a:ext>
            </a:extLst>
          </p:cNvPr>
          <p:cNvSpPr>
            <a:spLocks noGrp="1" noChangeArrowheads="1"/>
          </p:cNvSpPr>
          <p:nvPr>
            <p:ph type="sldNum" sz="quarter" idx="12"/>
          </p:nvPr>
        </p:nvSpPr>
        <p:spPr>
          <a:ln/>
        </p:spPr>
        <p:txBody>
          <a:bodyPr/>
          <a:lstStyle>
            <a:lvl1pPr>
              <a:defRPr/>
            </a:lvl1pPr>
          </a:lstStyle>
          <a:p>
            <a:fld id="{61374747-2061-4606-811E-26600BC47EAA}" type="slidenum">
              <a:rPr lang="es-ES" altLang="es-ES"/>
              <a:pPr/>
              <a:t>‹Nº›</a:t>
            </a:fld>
            <a:endParaRPr lang="es-ES" altLang="es-ES"/>
          </a:p>
        </p:txBody>
      </p:sp>
    </p:spTree>
    <p:extLst>
      <p:ext uri="{BB962C8B-B14F-4D97-AF65-F5344CB8AC3E}">
        <p14:creationId xmlns:p14="http://schemas.microsoft.com/office/powerpoint/2010/main" val="300597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61975" y="1196975"/>
            <a:ext cx="3902075"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03663"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461AC689-66C8-4E58-B5C8-B8E17CE27CE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23FB4184-C402-4DD6-99AE-D1E19E6185B0}"/>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0C20B516-1702-43BA-8D85-AB82B2F02796}"/>
              </a:ext>
            </a:extLst>
          </p:cNvPr>
          <p:cNvSpPr>
            <a:spLocks noGrp="1" noChangeArrowheads="1"/>
          </p:cNvSpPr>
          <p:nvPr>
            <p:ph type="sldNum" sz="quarter" idx="12"/>
          </p:nvPr>
        </p:nvSpPr>
        <p:spPr>
          <a:ln/>
        </p:spPr>
        <p:txBody>
          <a:bodyPr/>
          <a:lstStyle>
            <a:lvl1pPr>
              <a:defRPr/>
            </a:lvl1pPr>
          </a:lstStyle>
          <a:p>
            <a:fld id="{DC9E6A95-FC3A-4D14-B99C-88C97C0B20E9}" type="slidenum">
              <a:rPr lang="es-ES" altLang="es-ES"/>
              <a:pPr/>
              <a:t>‹Nº›</a:t>
            </a:fld>
            <a:endParaRPr lang="es-ES" altLang="es-ES"/>
          </a:p>
        </p:txBody>
      </p:sp>
    </p:spTree>
    <p:extLst>
      <p:ext uri="{BB962C8B-B14F-4D97-AF65-F5344CB8AC3E}">
        <p14:creationId xmlns:p14="http://schemas.microsoft.com/office/powerpoint/2010/main" val="51104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C2AF4590-EC6A-4B1A-BB2E-4BC195859768}"/>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37426D65-3AB4-4BF7-B268-44905EDEA6CE}"/>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9" name="Rectangle 6">
            <a:extLst>
              <a:ext uri="{FF2B5EF4-FFF2-40B4-BE49-F238E27FC236}">
                <a16:creationId xmlns:a16="http://schemas.microsoft.com/office/drawing/2014/main" id="{E5F35C92-2C17-4727-9017-2F274E673911}"/>
              </a:ext>
            </a:extLst>
          </p:cNvPr>
          <p:cNvSpPr>
            <a:spLocks noGrp="1" noChangeArrowheads="1"/>
          </p:cNvSpPr>
          <p:nvPr>
            <p:ph type="sldNum" sz="quarter" idx="12"/>
          </p:nvPr>
        </p:nvSpPr>
        <p:spPr>
          <a:ln/>
        </p:spPr>
        <p:txBody>
          <a:bodyPr/>
          <a:lstStyle>
            <a:lvl1pPr>
              <a:defRPr/>
            </a:lvl1pPr>
          </a:lstStyle>
          <a:p>
            <a:fld id="{24068BC4-AC38-43E7-847D-18BFE0D763B5}" type="slidenum">
              <a:rPr lang="es-ES" altLang="es-ES"/>
              <a:pPr/>
              <a:t>‹Nº›</a:t>
            </a:fld>
            <a:endParaRPr lang="es-ES" altLang="es-ES"/>
          </a:p>
        </p:txBody>
      </p:sp>
    </p:spTree>
    <p:extLst>
      <p:ext uri="{BB962C8B-B14F-4D97-AF65-F5344CB8AC3E}">
        <p14:creationId xmlns:p14="http://schemas.microsoft.com/office/powerpoint/2010/main" val="405880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B83B862E-D913-42CA-9A98-C7D5A08BC973}"/>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07B510BA-F66E-458F-BE9B-1ABC2C3E91B7}"/>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5" name="Rectangle 6">
            <a:extLst>
              <a:ext uri="{FF2B5EF4-FFF2-40B4-BE49-F238E27FC236}">
                <a16:creationId xmlns:a16="http://schemas.microsoft.com/office/drawing/2014/main" id="{579E70DD-5728-48CC-B221-6CF1CF6008D0}"/>
              </a:ext>
            </a:extLst>
          </p:cNvPr>
          <p:cNvSpPr>
            <a:spLocks noGrp="1" noChangeArrowheads="1"/>
          </p:cNvSpPr>
          <p:nvPr>
            <p:ph type="sldNum" sz="quarter" idx="12"/>
          </p:nvPr>
        </p:nvSpPr>
        <p:spPr>
          <a:ln/>
        </p:spPr>
        <p:txBody>
          <a:bodyPr/>
          <a:lstStyle>
            <a:lvl1pPr>
              <a:defRPr/>
            </a:lvl1pPr>
          </a:lstStyle>
          <a:p>
            <a:fld id="{7CE02ABB-714F-4EC2-ABBE-E6567A85CDB6}" type="slidenum">
              <a:rPr lang="es-ES" altLang="es-ES"/>
              <a:pPr/>
              <a:t>‹Nº›</a:t>
            </a:fld>
            <a:endParaRPr lang="es-ES" altLang="es-ES"/>
          </a:p>
        </p:txBody>
      </p:sp>
    </p:spTree>
    <p:extLst>
      <p:ext uri="{BB962C8B-B14F-4D97-AF65-F5344CB8AC3E}">
        <p14:creationId xmlns:p14="http://schemas.microsoft.com/office/powerpoint/2010/main" val="183791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277FF3-4147-45BE-BB44-7DA57ECE85F5}"/>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BF0E8C3D-BB97-4A9B-8C24-A19303B5015C}"/>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4" name="Rectangle 6">
            <a:extLst>
              <a:ext uri="{FF2B5EF4-FFF2-40B4-BE49-F238E27FC236}">
                <a16:creationId xmlns:a16="http://schemas.microsoft.com/office/drawing/2014/main" id="{7E2DE378-772A-4A0D-AD0A-1234886A24CA}"/>
              </a:ext>
            </a:extLst>
          </p:cNvPr>
          <p:cNvSpPr>
            <a:spLocks noGrp="1" noChangeArrowheads="1"/>
          </p:cNvSpPr>
          <p:nvPr>
            <p:ph type="sldNum" sz="quarter" idx="12"/>
          </p:nvPr>
        </p:nvSpPr>
        <p:spPr>
          <a:ln/>
        </p:spPr>
        <p:txBody>
          <a:bodyPr/>
          <a:lstStyle>
            <a:lvl1pPr>
              <a:defRPr/>
            </a:lvl1pPr>
          </a:lstStyle>
          <a:p>
            <a:fld id="{C0EF3D2B-6E4E-4AEA-A128-BB3DF3DB37DD}" type="slidenum">
              <a:rPr lang="es-ES" altLang="es-ES"/>
              <a:pPr/>
              <a:t>‹Nº›</a:t>
            </a:fld>
            <a:endParaRPr lang="es-ES" altLang="es-ES"/>
          </a:p>
        </p:txBody>
      </p:sp>
    </p:spTree>
    <p:extLst>
      <p:ext uri="{BB962C8B-B14F-4D97-AF65-F5344CB8AC3E}">
        <p14:creationId xmlns:p14="http://schemas.microsoft.com/office/powerpoint/2010/main" val="117206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A9E3A107-C78B-4D30-99F1-579426B06BF3}"/>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6E55DE24-63FB-4DA1-8E5B-DC035EECCFFA}"/>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06F8B9E7-C4FF-4B4B-9B0C-CC2BB989971A}"/>
              </a:ext>
            </a:extLst>
          </p:cNvPr>
          <p:cNvSpPr>
            <a:spLocks noGrp="1" noChangeArrowheads="1"/>
          </p:cNvSpPr>
          <p:nvPr>
            <p:ph type="sldNum" sz="quarter" idx="12"/>
          </p:nvPr>
        </p:nvSpPr>
        <p:spPr>
          <a:ln/>
        </p:spPr>
        <p:txBody>
          <a:bodyPr/>
          <a:lstStyle>
            <a:lvl1pPr>
              <a:defRPr/>
            </a:lvl1pPr>
          </a:lstStyle>
          <a:p>
            <a:fld id="{7AB9EC2C-0DF4-4AC4-BCF0-4EE68370F4B0}" type="slidenum">
              <a:rPr lang="es-ES" altLang="es-ES"/>
              <a:pPr/>
              <a:t>‹Nº›</a:t>
            </a:fld>
            <a:endParaRPr lang="es-ES" altLang="es-ES"/>
          </a:p>
        </p:txBody>
      </p:sp>
    </p:spTree>
    <p:extLst>
      <p:ext uri="{BB962C8B-B14F-4D97-AF65-F5344CB8AC3E}">
        <p14:creationId xmlns:p14="http://schemas.microsoft.com/office/powerpoint/2010/main" val="421087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536F8B51-F80A-4806-AD26-17C047DD39F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5A760F61-9831-41FB-BC08-D4D8D3A574C5}"/>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AADDF5F3-BF17-4EB3-880B-5BC253269863}"/>
              </a:ext>
            </a:extLst>
          </p:cNvPr>
          <p:cNvSpPr>
            <a:spLocks noGrp="1" noChangeArrowheads="1"/>
          </p:cNvSpPr>
          <p:nvPr>
            <p:ph type="sldNum" sz="quarter" idx="12"/>
          </p:nvPr>
        </p:nvSpPr>
        <p:spPr>
          <a:ln/>
        </p:spPr>
        <p:txBody>
          <a:bodyPr/>
          <a:lstStyle>
            <a:lvl1pPr>
              <a:defRPr/>
            </a:lvl1pPr>
          </a:lstStyle>
          <a:p>
            <a:fld id="{17760911-1A3D-4E05-9826-338989E94BA7}" type="slidenum">
              <a:rPr lang="es-ES" altLang="es-ES"/>
              <a:pPr/>
              <a:t>‹Nº›</a:t>
            </a:fld>
            <a:endParaRPr lang="es-ES" altLang="es-ES"/>
          </a:p>
        </p:txBody>
      </p:sp>
    </p:spTree>
    <p:extLst>
      <p:ext uri="{BB962C8B-B14F-4D97-AF65-F5344CB8AC3E}">
        <p14:creationId xmlns:p14="http://schemas.microsoft.com/office/powerpoint/2010/main" val="419516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437D4C0B-5224-4BC7-A484-19ED683C59DD}"/>
              </a:ext>
            </a:extLst>
          </p:cNvPr>
          <p:cNvSpPr>
            <a:spLocks noChangeArrowheads="1"/>
          </p:cNvSpPr>
          <p:nvPr/>
        </p:nvSpPr>
        <p:spPr bwMode="auto">
          <a:xfrm>
            <a:off x="582613" y="1052513"/>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52227" name="Rectangle 3">
            <a:extLst>
              <a:ext uri="{FF2B5EF4-FFF2-40B4-BE49-F238E27FC236}">
                <a16:creationId xmlns:a16="http://schemas.microsoft.com/office/drawing/2014/main" id="{7898C9F8-7C11-48D4-8500-4B9121A857E5}"/>
              </a:ext>
            </a:extLst>
          </p:cNvPr>
          <p:cNvSpPr>
            <a:spLocks noGrp="1" noChangeArrowheads="1"/>
          </p:cNvSpPr>
          <p:nvPr>
            <p:ph type="body" idx="1"/>
          </p:nvPr>
        </p:nvSpPr>
        <p:spPr bwMode="auto">
          <a:xfrm>
            <a:off x="561975" y="1196975"/>
            <a:ext cx="7958138"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376836" name="Rectangle 4">
            <a:extLst>
              <a:ext uri="{FF2B5EF4-FFF2-40B4-BE49-F238E27FC236}">
                <a16:creationId xmlns:a16="http://schemas.microsoft.com/office/drawing/2014/main" id="{8E54EEDE-4CA6-42AC-98F6-01CE62456A4E}"/>
              </a:ext>
            </a:extLst>
          </p:cNvPr>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smtClean="0">
                <a:solidFill>
                  <a:schemeClr val="folHlink"/>
                </a:solidFill>
                <a:latin typeface="+mn-lt"/>
              </a:defRPr>
            </a:lvl1pPr>
          </a:lstStyle>
          <a:p>
            <a:pPr>
              <a:defRPr/>
            </a:pPr>
            <a:endParaRPr lang="es-ES"/>
          </a:p>
        </p:txBody>
      </p:sp>
      <p:sp>
        <p:nvSpPr>
          <p:cNvPr id="376837" name="Rectangle 5">
            <a:extLst>
              <a:ext uri="{FF2B5EF4-FFF2-40B4-BE49-F238E27FC236}">
                <a16:creationId xmlns:a16="http://schemas.microsoft.com/office/drawing/2014/main" id="{FE0A32B6-A937-4FFC-BE5A-769EB3FC0B7F}"/>
              </a:ext>
            </a:extLst>
          </p:cNvPr>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solidFill>
                  <a:schemeClr val="folHlink"/>
                </a:solidFill>
                <a:latin typeface="+mn-lt"/>
              </a:defRPr>
            </a:lvl1pPr>
          </a:lstStyle>
          <a:p>
            <a:pPr>
              <a:defRPr/>
            </a:pPr>
            <a:r>
              <a:rPr lang="es-ES"/>
              <a:t>Lenguaje SQL</a:t>
            </a:r>
          </a:p>
        </p:txBody>
      </p:sp>
      <p:sp>
        <p:nvSpPr>
          <p:cNvPr id="376838" name="Rectangle 6">
            <a:extLst>
              <a:ext uri="{FF2B5EF4-FFF2-40B4-BE49-F238E27FC236}">
                <a16:creationId xmlns:a16="http://schemas.microsoft.com/office/drawing/2014/main" id="{4579878D-F8B7-428F-B1EA-1DF44CC473AF}"/>
              </a:ext>
            </a:extLst>
          </p:cNvPr>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chemeClr val="folHlink"/>
                </a:solidFill>
                <a:latin typeface="Times New Roman" panose="02020603050405020304" pitchFamily="18" charset="0"/>
              </a:defRPr>
            </a:lvl1pPr>
          </a:lstStyle>
          <a:p>
            <a:fld id="{0EA69F93-EC62-4DB0-8639-9DE00D03083B}" type="slidenum">
              <a:rPr lang="es-ES" altLang="es-ES"/>
              <a:pPr/>
              <a:t>‹Nº›</a:t>
            </a:fld>
            <a:endParaRPr lang="es-ES" altLang="es-ES"/>
          </a:p>
        </p:txBody>
      </p:sp>
      <p:sp>
        <p:nvSpPr>
          <p:cNvPr id="52231" name="Rectangle 7">
            <a:extLst>
              <a:ext uri="{FF2B5EF4-FFF2-40B4-BE49-F238E27FC236}">
                <a16:creationId xmlns:a16="http://schemas.microsoft.com/office/drawing/2014/main" id="{901DA5BC-D904-41A3-BD9C-5AE392D65A36}"/>
              </a:ext>
            </a:extLst>
          </p:cNvPr>
          <p:cNvSpPr>
            <a:spLocks noGrp="1" noChangeArrowheads="1"/>
          </p:cNvSpPr>
          <p:nvPr>
            <p:ph type="title"/>
          </p:nvPr>
        </p:nvSpPr>
        <p:spPr bwMode="auto">
          <a:xfrm>
            <a:off x="1125538" y="125413"/>
            <a:ext cx="73850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p>
        </p:txBody>
      </p:sp>
      <p:sp>
        <p:nvSpPr>
          <p:cNvPr id="376840" name="Rectangle 8">
            <a:extLst>
              <a:ext uri="{FF2B5EF4-FFF2-40B4-BE49-F238E27FC236}">
                <a16:creationId xmlns:a16="http://schemas.microsoft.com/office/drawing/2014/main" id="{487ADC74-3B3A-450D-991E-C771BC4EBDE0}"/>
              </a:ext>
            </a:extLst>
          </p:cNvPr>
          <p:cNvSpPr>
            <a:spLocks noChangeArrowheads="1"/>
          </p:cNvSpPr>
          <p:nvPr/>
        </p:nvSpPr>
        <p:spPr bwMode="auto">
          <a:xfrm>
            <a:off x="582613" y="1052513"/>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3" r:id="rId3"/>
    <p:sldLayoutId id="2147483672" r:id="rId4"/>
    <p:sldLayoutId id="2147483671" r:id="rId5"/>
    <p:sldLayoutId id="2147483670" r:id="rId6"/>
    <p:sldLayoutId id="2147483669" r:id="rId7"/>
    <p:sldLayoutId id="2147483668" r:id="rId8"/>
    <p:sldLayoutId id="2147483667" r:id="rId9"/>
    <p:sldLayoutId id="2147483666" r:id="rId10"/>
    <p:sldLayoutId id="2147483665" r:id="rId11"/>
  </p:sldLayoutIdLst>
  <p:hf hdr="0" dt="0"/>
  <p:txStyles>
    <p:title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p:titleStyle>
    <p:bodyStyle>
      <a:lvl1pPr marL="266700" indent="-266700" algn="l" rtl="0" eaLnBrk="0" fontAlgn="base" hangingPunct="0">
        <a:spcBef>
          <a:spcPct val="20000"/>
        </a:spcBef>
        <a:spcAft>
          <a:spcPct val="0"/>
        </a:spcAft>
        <a:buClr>
          <a:schemeClr val="accent2"/>
        </a:buClr>
        <a:buSzPct val="70000"/>
        <a:buFont typeface="Wingdings" panose="05000000000000000000" pitchFamily="2" charset="2"/>
        <a:buChar char="u"/>
        <a:defRPr sz="2400">
          <a:solidFill>
            <a:schemeClr val="tx1"/>
          </a:solidFill>
          <a:latin typeface="+mn-lt"/>
          <a:ea typeface="+mn-ea"/>
          <a:cs typeface="+mn-cs"/>
        </a:defRPr>
      </a:lvl1pPr>
      <a:lvl2pPr marL="723900" indent="-277813"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latin typeface="+mn-lt"/>
        </a:defRPr>
      </a:lvl2pPr>
      <a:lvl3pPr marL="1150938"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3pPr>
      <a:lvl4pPr marL="1558925" indent="-228600" algn="l" rtl="0" eaLnBrk="0" fontAlgn="base" hangingPunct="0">
        <a:spcBef>
          <a:spcPct val="20000"/>
        </a:spcBef>
        <a:spcAft>
          <a:spcPct val="0"/>
        </a:spcAft>
        <a:buClr>
          <a:schemeClr val="accent2"/>
        </a:buClr>
        <a:buSzPct val="70000"/>
        <a:buFont typeface="Wingdings" panose="05000000000000000000" pitchFamily="2" charset="2"/>
        <a:buChar char="w"/>
        <a:defRPr sz="1600">
          <a:solidFill>
            <a:schemeClr val="tx1"/>
          </a:solidFill>
          <a:latin typeface="+mn-lt"/>
        </a:defRPr>
      </a:lvl4pPr>
      <a:lvl5pPr marL="1966913" indent="-228600" algn="l" rtl="0"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mn-lt"/>
        </a:defRPr>
      </a:lvl5pPr>
      <a:lvl6pPr marL="24241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6pPr>
      <a:lvl7pPr marL="28813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7pPr>
      <a:lvl8pPr marL="33385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8pPr>
      <a:lvl9pPr marL="37957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AF2A01-8283-4E9F-AE40-55C3A990FF17}"/>
              </a:ext>
            </a:extLst>
          </p:cNvPr>
          <p:cNvSpPr>
            <a:spLocks noGrp="1" noChangeArrowheads="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8FD1447-E5C7-4B1B-8922-1B77A94E9CBF}" type="slidenum">
              <a:rPr lang="es-ES" altLang="es-ES" sz="1400">
                <a:solidFill>
                  <a:schemeClr val="folHlink"/>
                </a:solidFill>
                <a:latin typeface="Times New Roman" panose="02020603050405020304" pitchFamily="18" charset="0"/>
              </a:rPr>
              <a:pPr/>
              <a:t>1</a:t>
            </a:fld>
            <a:endParaRPr lang="es-ES" altLang="es-ES" sz="1400">
              <a:solidFill>
                <a:schemeClr val="folHlink"/>
              </a:solidFill>
              <a:latin typeface="Times New Roman" panose="02020603050405020304" pitchFamily="18" charset="0"/>
            </a:endParaRPr>
          </a:p>
        </p:txBody>
      </p:sp>
      <p:sp>
        <p:nvSpPr>
          <p:cNvPr id="54279" name="Rectangle 7">
            <a:extLst>
              <a:ext uri="{FF2B5EF4-FFF2-40B4-BE49-F238E27FC236}">
                <a16:creationId xmlns:a16="http://schemas.microsoft.com/office/drawing/2014/main" id="{07F104CB-0066-4709-82AC-8C835516DCA4}"/>
              </a:ext>
            </a:extLst>
          </p:cNvPr>
          <p:cNvSpPr>
            <a:spLocks noChangeArrowheads="1"/>
          </p:cNvSpPr>
          <p:nvPr/>
        </p:nvSpPr>
        <p:spPr bwMode="auto">
          <a:xfrm>
            <a:off x="572478" y="3361300"/>
            <a:ext cx="8031969"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85000"/>
              </a:lnSpc>
              <a:defRPr sz="3200">
                <a:solidFill>
                  <a:schemeClr val="tx2"/>
                </a:solidFill>
                <a:latin typeface="Times New Roman" panose="02020603050405020304" pitchFamily="18" charset="0"/>
              </a:defRPr>
            </a:lvl1pPr>
            <a:lvl2pPr>
              <a:lnSpc>
                <a:spcPct val="85000"/>
              </a:lnSpc>
              <a:defRPr sz="3200">
                <a:solidFill>
                  <a:schemeClr val="tx2"/>
                </a:solidFill>
                <a:latin typeface="Times New Roman" panose="02020603050405020304" pitchFamily="18" charset="0"/>
              </a:defRPr>
            </a:lvl2pPr>
            <a:lvl3pPr>
              <a:lnSpc>
                <a:spcPct val="85000"/>
              </a:lnSpc>
              <a:defRPr sz="3200">
                <a:solidFill>
                  <a:schemeClr val="tx2"/>
                </a:solidFill>
                <a:latin typeface="Times New Roman" panose="02020603050405020304" pitchFamily="18" charset="0"/>
              </a:defRPr>
            </a:lvl3pPr>
            <a:lvl4pPr>
              <a:lnSpc>
                <a:spcPct val="85000"/>
              </a:lnSpc>
              <a:defRPr sz="3200">
                <a:solidFill>
                  <a:schemeClr val="tx2"/>
                </a:solidFill>
                <a:latin typeface="Times New Roman" panose="02020603050405020304" pitchFamily="18" charset="0"/>
              </a:defRPr>
            </a:lvl4pPr>
            <a:lvl5pPr>
              <a:lnSpc>
                <a:spcPct val="85000"/>
              </a:lnSpc>
              <a:defRPr sz="3200">
                <a:solidFill>
                  <a:schemeClr val="tx2"/>
                </a:solidFill>
                <a:latin typeface="Times New Roman" panose="02020603050405020304" pitchFamily="18" charset="0"/>
              </a:defRPr>
            </a:lvl5pPr>
            <a:lvl6pPr marL="4572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6pPr>
            <a:lvl7pPr marL="9144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7pPr>
            <a:lvl8pPr marL="13716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8pPr>
            <a:lvl9pPr marL="18288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9pPr>
          </a:lstStyle>
          <a:p>
            <a:r>
              <a:rPr lang="es-ES_tradnl" altLang="es-ES_tradnl" b="1" dirty="0">
                <a:latin typeface="Verdana" panose="020B0604030504040204" pitchFamily="34" charset="0"/>
                <a:cs typeface="Times New Roman" panose="02020603050405020304" pitchFamily="18" charset="0"/>
              </a:rPr>
              <a:t>Diseño Físico de BD</a:t>
            </a:r>
          </a:p>
          <a:p>
            <a:endParaRPr lang="es-ES_tradnl" altLang="es-ES_tradnl" b="1" dirty="0">
              <a:latin typeface="Verdana" panose="020B0604030504040204" pitchFamily="34" charset="0"/>
              <a:cs typeface="Times New Roman" panose="02020603050405020304" pitchFamily="18" charset="0"/>
            </a:endParaRPr>
          </a:p>
          <a:p>
            <a:r>
              <a:rPr lang="es-ES_tradnl" altLang="es-ES_tradnl" b="1" dirty="0">
                <a:latin typeface="Verdana" panose="020B0604030504040204" pitchFamily="34" charset="0"/>
                <a:cs typeface="Times New Roman" panose="02020603050405020304" pitchFamily="18" charset="0"/>
              </a:rPr>
              <a:t>Sistemas Gestores de </a:t>
            </a:r>
          </a:p>
          <a:p>
            <a:r>
              <a:rPr lang="es-ES_tradnl" altLang="es-ES_tradnl" b="1" dirty="0">
                <a:latin typeface="Verdana" panose="020B0604030504040204" pitchFamily="34" charset="0"/>
                <a:cs typeface="Times New Roman" panose="02020603050405020304" pitchFamily="18" charset="0"/>
              </a:rPr>
              <a:t>Bases de Datos (SGBD)</a:t>
            </a:r>
          </a:p>
          <a:p>
            <a:endParaRPr lang="es-ES_tradnl" altLang="es-ES_tradnl" sz="2400" b="1" dirty="0">
              <a:latin typeface="Verdana" panose="020B0604030504040204" pitchFamily="34" charset="0"/>
              <a:cs typeface="Times New Roman" panose="02020603050405020304" pitchFamily="18" charset="0"/>
            </a:endParaRPr>
          </a:p>
          <a:p>
            <a:endParaRPr lang="es-ES_tradnl" altLang="es-ES_tradnl" sz="2400" b="1" dirty="0">
              <a:latin typeface="Verdana" panose="020B0604030504040204" pitchFamily="34" charset="0"/>
              <a:cs typeface="Times New Roman" panose="02020603050405020304" pitchFamily="18" charset="0"/>
            </a:endParaRPr>
          </a:p>
          <a:p>
            <a:endParaRPr lang="es-ES_tradnl" altLang="es-ES_tradnl" sz="2400" b="1" dirty="0">
              <a:latin typeface="Verdana" panose="020B0604030504040204" pitchFamily="34" charset="0"/>
              <a:cs typeface="Times New Roman" panose="02020603050405020304" pitchFamily="18" charset="0"/>
            </a:endParaRPr>
          </a:p>
        </p:txBody>
      </p:sp>
      <p:sp>
        <p:nvSpPr>
          <p:cNvPr id="54280" name="Rectangle 8">
            <a:extLst>
              <a:ext uri="{FF2B5EF4-FFF2-40B4-BE49-F238E27FC236}">
                <a16:creationId xmlns:a16="http://schemas.microsoft.com/office/drawing/2014/main" id="{E0951F05-34CC-49AE-9E6A-EC02BE111012}"/>
              </a:ext>
            </a:extLst>
          </p:cNvPr>
          <p:cNvSpPr>
            <a:spLocks noChangeArrowheads="1"/>
          </p:cNvSpPr>
          <p:nvPr/>
        </p:nvSpPr>
        <p:spPr bwMode="auto">
          <a:xfrm>
            <a:off x="1187624" y="4725144"/>
            <a:ext cx="6400800" cy="1248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70000"/>
              <a:buFont typeface="Wingdings" panose="05000000000000000000" pitchFamily="2" charset="2"/>
              <a:buChar char="u"/>
              <a:defRPr sz="2400">
                <a:solidFill>
                  <a:schemeClr val="tx1"/>
                </a:solidFill>
                <a:latin typeface="Times New Roman" panose="02020603050405020304" pitchFamily="18" charset="0"/>
              </a:defRPr>
            </a:lvl1pPr>
            <a:lvl2pPr marL="446088" algn="l">
              <a:spcBef>
                <a:spcPct val="20000"/>
              </a:spcBef>
              <a:buClr>
                <a:schemeClr val="accent2"/>
              </a:buClr>
              <a:buSzPct val="70000"/>
              <a:buFont typeface="Wingdings" panose="05000000000000000000" pitchFamily="2" charset="2"/>
              <a:buChar char="n"/>
              <a:defRPr sz="2000">
                <a:solidFill>
                  <a:schemeClr val="tx1"/>
                </a:solidFill>
                <a:latin typeface="Times New Roman" panose="02020603050405020304" pitchFamily="18" charset="0"/>
              </a:defRPr>
            </a:lvl2pPr>
            <a:lvl3pPr marL="922338" algn="l">
              <a:spcBef>
                <a:spcPct val="20000"/>
              </a:spcBef>
              <a:buClr>
                <a:schemeClr val="accent2"/>
              </a:buClr>
              <a:buSzPct val="70000"/>
              <a:buFont typeface="Wingdings" panose="05000000000000000000" pitchFamily="2" charset="2"/>
              <a:buChar char="l"/>
              <a:defRPr sz="2400">
                <a:solidFill>
                  <a:schemeClr val="tx1"/>
                </a:solidFill>
                <a:latin typeface="Times New Roman" panose="02020603050405020304" pitchFamily="18" charset="0"/>
              </a:defRPr>
            </a:lvl3pPr>
            <a:lvl4pPr marL="1330325" algn="l">
              <a:spcBef>
                <a:spcPct val="20000"/>
              </a:spcBef>
              <a:buClr>
                <a:schemeClr val="accent2"/>
              </a:buClr>
              <a:buSzPct val="70000"/>
              <a:buFont typeface="Wingdings" panose="05000000000000000000" pitchFamily="2" charset="2"/>
              <a:buChar char="w"/>
              <a:defRPr sz="1600">
                <a:solidFill>
                  <a:schemeClr val="tx1"/>
                </a:solidFill>
                <a:latin typeface="Times New Roman" panose="02020603050405020304" pitchFamily="18" charset="0"/>
              </a:defRPr>
            </a:lvl4pPr>
            <a:lvl5pPr marL="1738313" algn="l">
              <a:spcBef>
                <a:spcPct val="20000"/>
              </a:spcBef>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5pPr>
            <a:lvl6pPr marL="21955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6pPr>
            <a:lvl7pPr marL="26527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7pPr>
            <a:lvl8pPr marL="31099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8pPr>
            <a:lvl9pPr marL="35671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9pPr>
          </a:lstStyle>
          <a:p>
            <a:pPr algn="ctr">
              <a:buFont typeface="Wingdings" panose="05000000000000000000" pitchFamily="2" charset="2"/>
              <a:buNone/>
            </a:pPr>
            <a:br>
              <a:rPr lang="es-ES_tradnl" altLang="es-ES" sz="1600" dirty="0">
                <a:latin typeface="Verdana" panose="020B0604030504040204" pitchFamily="34" charset="0"/>
              </a:rPr>
            </a:br>
            <a:r>
              <a:rPr lang="es-ES_tradnl" altLang="es-ES" sz="1600" dirty="0">
                <a:latin typeface="Verdana" panose="020B0604030504040204" pitchFamily="34" charset="0"/>
              </a:rPr>
              <a:t>DAM/DAW - </a:t>
            </a:r>
            <a:r>
              <a:rPr lang="es-ES_tradnl" altLang="es-ES_tradnl" sz="1600" dirty="0">
                <a:latin typeface="Verdana" panose="020B0604030504040204" pitchFamily="34" charset="0"/>
              </a:rPr>
              <a:t>Bases de datos</a:t>
            </a:r>
          </a:p>
          <a:p>
            <a:pPr algn="ctr">
              <a:buFont typeface="Wingdings" panose="05000000000000000000" pitchFamily="2" charset="2"/>
              <a:buNone/>
            </a:pPr>
            <a:endParaRPr lang="es-ES_tradnl" altLang="es-ES_tradnl" sz="1600" dirty="0">
              <a:latin typeface="Verdana" panose="020B0604030504040204" pitchFamily="34" charset="0"/>
            </a:endParaRPr>
          </a:p>
          <a:p>
            <a:pPr algn="ctr">
              <a:buFont typeface="Wingdings" panose="05000000000000000000" pitchFamily="2" charset="2"/>
              <a:buNone/>
            </a:pPr>
            <a:r>
              <a:rPr lang="es-ES_tradnl" altLang="es-ES_tradnl" sz="1600" dirty="0">
                <a:latin typeface="Verdana" panose="020B0604030504040204" pitchFamily="34" charset="0"/>
              </a:rPr>
              <a:t>José Micolau Lombarte</a:t>
            </a:r>
            <a:br>
              <a:rPr lang="es-ES_tradnl" altLang="es-ES_tradnl" sz="1600" dirty="0">
                <a:latin typeface="Verdana" panose="020B0604030504040204" pitchFamily="34" charset="0"/>
              </a:rPr>
            </a:br>
            <a:br>
              <a:rPr lang="es-ES_tradnl" altLang="es-ES_tradnl" sz="1600" dirty="0">
                <a:latin typeface="Verdana" panose="020B0604030504040204" pitchFamily="34" charset="0"/>
              </a:rPr>
            </a:br>
            <a:endParaRPr lang="es-ES_tradnl" altLang="es-ES" sz="1600" dirty="0">
              <a:latin typeface="Verdana" panose="020B0604030504040204" pitchFamily="34" charset="0"/>
            </a:endParaRPr>
          </a:p>
          <a:p>
            <a:pPr algn="ctr">
              <a:buFont typeface="Wingdings" panose="05000000000000000000" pitchFamily="2" charset="2"/>
              <a:buNone/>
            </a:pPr>
            <a:endParaRPr lang="es-ES_tradnl" altLang="es-ES" sz="1600" dirty="0">
              <a:latin typeface="Verdana" panose="020B0604030504040204" pitchFamily="34" charset="0"/>
            </a:endParaRPr>
          </a:p>
        </p:txBody>
      </p:sp>
      <p:sp>
        <p:nvSpPr>
          <p:cNvPr id="6" name="Rectangle 7">
            <a:extLst>
              <a:ext uri="{FF2B5EF4-FFF2-40B4-BE49-F238E27FC236}">
                <a16:creationId xmlns:a16="http://schemas.microsoft.com/office/drawing/2014/main" id="{8C97D91C-201A-4131-9643-63E7B21F316B}"/>
              </a:ext>
            </a:extLst>
          </p:cNvPr>
          <p:cNvSpPr>
            <a:spLocks noChangeArrowheads="1"/>
          </p:cNvSpPr>
          <p:nvPr/>
        </p:nvSpPr>
        <p:spPr bwMode="auto">
          <a:xfrm>
            <a:off x="685800" y="101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85000"/>
              </a:lnSpc>
              <a:defRPr sz="3200">
                <a:solidFill>
                  <a:schemeClr val="tx2"/>
                </a:solidFill>
                <a:latin typeface="Times New Roman" panose="02020603050405020304" pitchFamily="18" charset="0"/>
              </a:defRPr>
            </a:lvl1pPr>
            <a:lvl2pPr>
              <a:lnSpc>
                <a:spcPct val="85000"/>
              </a:lnSpc>
              <a:defRPr sz="3200">
                <a:solidFill>
                  <a:schemeClr val="tx2"/>
                </a:solidFill>
                <a:latin typeface="Times New Roman" panose="02020603050405020304" pitchFamily="18" charset="0"/>
              </a:defRPr>
            </a:lvl2pPr>
            <a:lvl3pPr>
              <a:lnSpc>
                <a:spcPct val="85000"/>
              </a:lnSpc>
              <a:defRPr sz="3200">
                <a:solidFill>
                  <a:schemeClr val="tx2"/>
                </a:solidFill>
                <a:latin typeface="Times New Roman" panose="02020603050405020304" pitchFamily="18" charset="0"/>
              </a:defRPr>
            </a:lvl3pPr>
            <a:lvl4pPr>
              <a:lnSpc>
                <a:spcPct val="85000"/>
              </a:lnSpc>
              <a:defRPr sz="3200">
                <a:solidFill>
                  <a:schemeClr val="tx2"/>
                </a:solidFill>
                <a:latin typeface="Times New Roman" panose="02020603050405020304" pitchFamily="18" charset="0"/>
              </a:defRPr>
            </a:lvl4pPr>
            <a:lvl5pPr>
              <a:lnSpc>
                <a:spcPct val="85000"/>
              </a:lnSpc>
              <a:defRPr sz="3200">
                <a:solidFill>
                  <a:schemeClr val="tx2"/>
                </a:solidFill>
                <a:latin typeface="Times New Roman" panose="02020603050405020304" pitchFamily="18" charset="0"/>
              </a:defRPr>
            </a:lvl5pPr>
            <a:lvl6pPr marL="4572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6pPr>
            <a:lvl7pPr marL="9144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7pPr>
            <a:lvl8pPr marL="13716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8pPr>
            <a:lvl9pPr marL="18288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9pPr>
          </a:lstStyle>
          <a:p>
            <a:r>
              <a:rPr lang="es-ES_tradnl" altLang="es-ES_tradnl" sz="6000" b="1" dirty="0">
                <a:latin typeface="Verdana" panose="020B0604030504040204" pitchFamily="34" charset="0"/>
                <a:cs typeface="Times New Roman" panose="02020603050405020304" pitchFamily="18" charset="0"/>
              </a:rPr>
              <a:t>Tema 4</a:t>
            </a:r>
            <a:endParaRPr lang="es-ES_tradnl" altLang="es-ES_tradnl" sz="6600" b="1" dirty="0">
              <a:latin typeface="Verdan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10</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4.3 </a:t>
            </a:r>
            <a:r>
              <a:rPr lang="es-ES" altLang="es-ES_tradnl" sz="2800" dirty="0"/>
              <a:t>Clasificación </a:t>
            </a:r>
            <a:r>
              <a:rPr lang="es-ES_tradnl" altLang="es-ES_tradnl" sz="2800" dirty="0"/>
              <a:t>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3649985" cy="5400377"/>
          </a:xfrm>
        </p:spPr>
        <p:txBody>
          <a:bodyPr/>
          <a:lstStyle/>
          <a:p>
            <a:pPr>
              <a:lnSpc>
                <a:spcPct val="107000"/>
              </a:lnSpc>
              <a:spcAft>
                <a:spcPts val="800"/>
              </a:spcAf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b="1" dirty="0">
                <a:effectLst/>
                <a:latin typeface="Times New Roman" panose="02020603050405020304" pitchFamily="18" charset="0"/>
                <a:ea typeface="Times New Roman" panose="02020603050405020304" pitchFamily="18" charset="0"/>
              </a:rPr>
              <a:t>Clasificación  de SGBD</a:t>
            </a:r>
          </a:p>
          <a:p>
            <a:pPr lvl="1">
              <a:lnSpc>
                <a:spcPct val="107000"/>
              </a:lnSpc>
              <a:spcAft>
                <a:spcPts val="800"/>
              </a:spcAft>
            </a:pPr>
            <a:r>
              <a:rPr lang="es-ES" sz="1600" b="1" dirty="0">
                <a:latin typeface="Times New Roman" panose="02020603050405020304" pitchFamily="18" charset="0"/>
                <a:ea typeface="Calibri" panose="020F0502020204030204" pitchFamily="34" charset="0"/>
                <a:cs typeface="Times New Roman" panose="02020603050405020304" pitchFamily="18" charset="0"/>
              </a:rPr>
              <a:t>Según el modelo de datos</a:t>
            </a:r>
          </a:p>
          <a:p>
            <a:pPr lvl="2">
              <a:lnSpc>
                <a:spcPct val="107000"/>
              </a:lnSpc>
              <a:spcAft>
                <a:spcPts val="800"/>
              </a:spcAft>
            </a:pPr>
            <a:r>
              <a:rPr lang="es-ES" sz="1400" b="1" dirty="0">
                <a:latin typeface="Times New Roman" panose="02020603050405020304" pitchFamily="18" charset="0"/>
                <a:ea typeface="Calibri" panose="020F0502020204030204" pitchFamily="34" charset="0"/>
                <a:cs typeface="Times New Roman" panose="02020603050405020304" pitchFamily="18" charset="0"/>
              </a:rPr>
              <a:t>En red</a:t>
            </a:r>
          </a:p>
          <a:p>
            <a:pPr lvl="2">
              <a:lnSpc>
                <a:spcPct val="107000"/>
              </a:lnSpc>
              <a:spcAft>
                <a:spcPts val="800"/>
              </a:spcAft>
            </a:pPr>
            <a:r>
              <a:rPr lang="es-ES" sz="1400" b="1" dirty="0">
                <a:effectLst/>
                <a:latin typeface="Times New Roman" panose="02020603050405020304" pitchFamily="18" charset="0"/>
                <a:ea typeface="Calibri" panose="020F0502020204030204" pitchFamily="34" charset="0"/>
                <a:cs typeface="Times New Roman" panose="02020603050405020304" pitchFamily="18" charset="0"/>
              </a:rPr>
              <a:t>Jerárquico</a:t>
            </a:r>
          </a:p>
          <a:p>
            <a:pPr lvl="2">
              <a:lnSpc>
                <a:spcPct val="107000"/>
              </a:lnSpc>
              <a:spcAft>
                <a:spcPts val="800"/>
              </a:spcAft>
            </a:pPr>
            <a:r>
              <a:rPr lang="es-ES" sz="1400" b="1" dirty="0">
                <a:latin typeface="Times New Roman" panose="02020603050405020304" pitchFamily="18" charset="0"/>
                <a:ea typeface="Calibri" panose="020F0502020204030204" pitchFamily="34" charset="0"/>
                <a:cs typeface="Times New Roman" panose="02020603050405020304" pitchFamily="18" charset="0"/>
              </a:rPr>
              <a:t>Relacional</a:t>
            </a:r>
          </a:p>
          <a:p>
            <a:pPr lvl="2">
              <a:lnSpc>
                <a:spcPct val="107000"/>
              </a:lnSpc>
              <a:spcAft>
                <a:spcPts val="800"/>
              </a:spcAft>
            </a:pPr>
            <a:r>
              <a:rPr lang="es-ES" sz="1400" b="1" dirty="0">
                <a:effectLst/>
                <a:latin typeface="Times New Roman" panose="02020603050405020304" pitchFamily="18" charset="0"/>
                <a:ea typeface="Calibri" panose="020F0502020204030204" pitchFamily="34" charset="0"/>
                <a:cs typeface="Times New Roman" panose="02020603050405020304" pitchFamily="18" charset="0"/>
              </a:rPr>
              <a:t>Objeto-Relacional</a:t>
            </a:r>
          </a:p>
          <a:p>
            <a:pPr lvl="2">
              <a:lnSpc>
                <a:spcPct val="107000"/>
              </a:lnSpc>
              <a:spcAft>
                <a:spcPts val="800"/>
              </a:spcAft>
            </a:pPr>
            <a:r>
              <a:rPr lang="es-ES" sz="1400" b="1" dirty="0">
                <a:latin typeface="Times New Roman" panose="02020603050405020304" pitchFamily="18" charset="0"/>
                <a:ea typeface="Calibri" panose="020F0502020204030204" pitchFamily="34" charset="0"/>
                <a:cs typeface="Times New Roman" panose="02020603050405020304" pitchFamily="18" charset="0"/>
              </a:rPr>
              <a:t>Orientado a Objetos</a:t>
            </a:r>
          </a:p>
          <a:p>
            <a:pPr lvl="2">
              <a:lnSpc>
                <a:spcPct val="107000"/>
              </a:lnSpc>
              <a:spcAft>
                <a:spcPts val="800"/>
              </a:spcAft>
            </a:pPr>
            <a:r>
              <a:rPr lang="es-ES" sz="1400" b="1" dirty="0">
                <a:effectLst/>
                <a:latin typeface="Times New Roman" panose="02020603050405020304" pitchFamily="18" charset="0"/>
                <a:ea typeface="Calibri" panose="020F0502020204030204" pitchFamily="34" charset="0"/>
                <a:cs typeface="Times New Roman" panose="02020603050405020304" pitchFamily="18" charset="0"/>
              </a:rPr>
              <a:t>NoSQL</a:t>
            </a:r>
          </a:p>
          <a:p>
            <a:pPr lvl="1">
              <a:lnSpc>
                <a:spcPct val="107000"/>
              </a:lnSpc>
              <a:spcAft>
                <a:spcPts val="800"/>
              </a:spcAft>
            </a:pPr>
            <a:r>
              <a:rPr lang="es-ES" sz="1600" b="1" dirty="0">
                <a:latin typeface="Times New Roman" panose="02020603050405020304" pitchFamily="18" charset="0"/>
                <a:ea typeface="Calibri" panose="020F0502020204030204" pitchFamily="34" charset="0"/>
                <a:cs typeface="Times New Roman" panose="02020603050405020304" pitchFamily="18" charset="0"/>
              </a:rPr>
              <a:t>Según el numero de usuarios</a:t>
            </a:r>
          </a:p>
          <a:p>
            <a:pPr lvl="2">
              <a:lnSpc>
                <a:spcPct val="107000"/>
              </a:lnSpc>
              <a:spcAft>
                <a:spcPts val="800"/>
              </a:spcAft>
            </a:pPr>
            <a:r>
              <a:rPr lang="es-ES" sz="1400" b="1" dirty="0">
                <a:effectLst/>
                <a:latin typeface="Times New Roman" panose="02020603050405020304" pitchFamily="18" charset="0"/>
                <a:ea typeface="Calibri" panose="020F0502020204030204" pitchFamily="34" charset="0"/>
                <a:cs typeface="Times New Roman" panose="02020603050405020304" pitchFamily="18" charset="0"/>
              </a:rPr>
              <a:t>Mono</a:t>
            </a:r>
            <a:r>
              <a:rPr lang="es-ES" sz="1400" b="1" dirty="0">
                <a:latin typeface="Times New Roman" panose="02020603050405020304" pitchFamily="18" charset="0"/>
                <a:ea typeface="Calibri" panose="020F0502020204030204" pitchFamily="34" charset="0"/>
                <a:cs typeface="Times New Roman" panose="02020603050405020304" pitchFamily="18" charset="0"/>
              </a:rPr>
              <a:t>usuario</a:t>
            </a:r>
          </a:p>
          <a:p>
            <a:pPr lvl="2">
              <a:lnSpc>
                <a:spcPct val="107000"/>
              </a:lnSpc>
              <a:spcAft>
                <a:spcPts val="800"/>
              </a:spcAft>
            </a:pPr>
            <a:r>
              <a:rPr lang="es-ES" sz="1400" b="1" dirty="0">
                <a:effectLst/>
                <a:latin typeface="Times New Roman" panose="02020603050405020304" pitchFamily="18" charset="0"/>
                <a:ea typeface="Calibri" panose="020F0502020204030204" pitchFamily="34" charset="0"/>
                <a:cs typeface="Times New Roman" panose="02020603050405020304" pitchFamily="18" charset="0"/>
              </a:rPr>
              <a:t>Multiusuario</a:t>
            </a:r>
          </a:p>
          <a:p>
            <a:pPr lvl="1">
              <a:lnSpc>
                <a:spcPct val="107000"/>
              </a:lnSpc>
              <a:spcAft>
                <a:spcPts val="800"/>
              </a:spcAft>
            </a:pPr>
            <a:r>
              <a:rPr lang="es-ES" sz="1600" b="1" kern="0" dirty="0">
                <a:latin typeface="Times New Roman" panose="02020603050405020304" pitchFamily="18" charset="0"/>
                <a:ea typeface="Calibri" panose="020F0502020204030204" pitchFamily="34" charset="0"/>
                <a:cs typeface="Times New Roman" panose="02020603050405020304" pitchFamily="18" charset="0"/>
              </a:rPr>
              <a:t>Según la ubicación</a:t>
            </a:r>
          </a:p>
          <a:p>
            <a:pPr lvl="2">
              <a:lnSpc>
                <a:spcPct val="107000"/>
              </a:lnSpc>
              <a:spcAft>
                <a:spcPts val="800"/>
              </a:spcAft>
            </a:pPr>
            <a:r>
              <a:rPr lang="es-ES" sz="1400" b="1" kern="0" dirty="0">
                <a:latin typeface="Times New Roman" panose="02020603050405020304" pitchFamily="18" charset="0"/>
                <a:ea typeface="Calibri" panose="020F0502020204030204" pitchFamily="34" charset="0"/>
                <a:cs typeface="Times New Roman" panose="02020603050405020304" pitchFamily="18" charset="0"/>
              </a:rPr>
              <a:t>Centralizados</a:t>
            </a:r>
          </a:p>
          <a:p>
            <a:pPr lvl="2">
              <a:lnSpc>
                <a:spcPct val="107000"/>
              </a:lnSpc>
              <a:spcAft>
                <a:spcPts val="800"/>
              </a:spcAft>
            </a:pPr>
            <a:r>
              <a:rPr lang="es-ES" sz="1400" b="1" kern="0" dirty="0">
                <a:latin typeface="Times New Roman" panose="02020603050405020304" pitchFamily="18" charset="0"/>
                <a:ea typeface="Calibri" panose="020F0502020204030204" pitchFamily="34" charset="0"/>
                <a:cs typeface="Times New Roman" panose="02020603050405020304" pitchFamily="18" charset="0"/>
              </a:rPr>
              <a:t>Distribuidos</a:t>
            </a:r>
          </a:p>
          <a:p>
            <a:pPr lvl="2">
              <a:lnSpc>
                <a:spcPct val="107000"/>
              </a:lnSpc>
              <a:spcAft>
                <a:spcPts val="800"/>
              </a:spcAft>
            </a:pPr>
            <a:endParaRPr lang="es-E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9">
            <a:extLst>
              <a:ext uri="{FF2B5EF4-FFF2-40B4-BE49-F238E27FC236}">
                <a16:creationId xmlns:a16="http://schemas.microsoft.com/office/drawing/2014/main" id="{FDD17BEC-E3AA-48C2-BD9B-BC2ADF604401}"/>
              </a:ext>
            </a:extLst>
          </p:cNvPr>
          <p:cNvSpPr txBox="1">
            <a:spLocks noChangeArrowheads="1"/>
          </p:cNvSpPr>
          <p:nvPr/>
        </p:nvSpPr>
        <p:spPr bwMode="auto">
          <a:xfrm>
            <a:off x="4427984" y="1160002"/>
            <a:ext cx="4104456" cy="540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spcBef>
                <a:spcPct val="20000"/>
              </a:spcBef>
              <a:spcAft>
                <a:spcPct val="0"/>
              </a:spcAft>
              <a:buClr>
                <a:schemeClr val="accent2"/>
              </a:buClr>
              <a:buSzPct val="70000"/>
              <a:buFont typeface="Wingdings" panose="05000000000000000000" pitchFamily="2" charset="2"/>
              <a:buChar char="u"/>
              <a:defRPr sz="2400">
                <a:solidFill>
                  <a:schemeClr val="tx1"/>
                </a:solidFill>
                <a:latin typeface="+mn-lt"/>
                <a:ea typeface="+mn-ea"/>
                <a:cs typeface="+mn-cs"/>
              </a:defRPr>
            </a:lvl1pPr>
            <a:lvl2pPr marL="723900" indent="-277813"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latin typeface="+mn-lt"/>
              </a:defRPr>
            </a:lvl2pPr>
            <a:lvl3pPr marL="1150938"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3pPr>
            <a:lvl4pPr marL="1558925" indent="-228600" algn="l" rtl="0" eaLnBrk="0" fontAlgn="base" hangingPunct="0">
              <a:spcBef>
                <a:spcPct val="20000"/>
              </a:spcBef>
              <a:spcAft>
                <a:spcPct val="0"/>
              </a:spcAft>
              <a:buClr>
                <a:schemeClr val="accent2"/>
              </a:buClr>
              <a:buSzPct val="70000"/>
              <a:buFont typeface="Wingdings" panose="05000000000000000000" pitchFamily="2" charset="2"/>
              <a:buChar char="w"/>
              <a:defRPr sz="1600">
                <a:solidFill>
                  <a:schemeClr val="tx1"/>
                </a:solidFill>
                <a:latin typeface="+mn-lt"/>
              </a:defRPr>
            </a:lvl4pPr>
            <a:lvl5pPr marL="1966913" indent="-228600" algn="l" rtl="0"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mn-lt"/>
              </a:defRPr>
            </a:lvl5pPr>
            <a:lvl6pPr marL="24241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6pPr>
            <a:lvl7pPr marL="28813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7pPr>
            <a:lvl8pPr marL="33385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8pPr>
            <a:lvl9pPr marL="37957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9pPr>
          </a:lstStyle>
          <a:p>
            <a:pPr>
              <a:lnSpc>
                <a:spcPct val="107000"/>
              </a:lnSpc>
              <a:spcAft>
                <a:spcPts val="800"/>
              </a:spcAft>
            </a:pPr>
            <a:endParaRPr lang="es-ES" sz="1800" b="1" kern="0" dirty="0">
              <a:latin typeface="Times New Roman" panose="02020603050405020304" pitchFamily="18" charset="0"/>
              <a:ea typeface="Times New Roman" panose="02020603050405020304" pitchFamily="18" charset="0"/>
            </a:endParaRPr>
          </a:p>
          <a:p>
            <a:pPr lvl="1">
              <a:lnSpc>
                <a:spcPct val="107000"/>
              </a:lnSpc>
              <a:spcAft>
                <a:spcPts val="800"/>
              </a:spcAft>
            </a:pPr>
            <a:r>
              <a:rPr lang="es-ES" sz="1600" b="1" kern="0" dirty="0">
                <a:latin typeface="Times New Roman" panose="02020603050405020304" pitchFamily="18" charset="0"/>
                <a:cs typeface="Times New Roman" panose="02020603050405020304" pitchFamily="18" charset="0"/>
              </a:rPr>
              <a:t>Según la operativa (finalidad uso)</a:t>
            </a:r>
          </a:p>
          <a:p>
            <a:pPr lvl="2">
              <a:lnSpc>
                <a:spcPct val="107000"/>
              </a:lnSpc>
              <a:spcAft>
                <a:spcPts val="800"/>
              </a:spcAft>
            </a:pPr>
            <a:r>
              <a:rPr lang="es-ES" sz="1400" b="1" kern="0" dirty="0">
                <a:latin typeface="Times New Roman" panose="02020603050405020304" pitchFamily="18" charset="0"/>
                <a:ea typeface="Calibri" panose="020F0502020204030204" pitchFamily="34" charset="0"/>
                <a:cs typeface="Times New Roman" panose="02020603050405020304" pitchFamily="18" charset="0"/>
              </a:rPr>
              <a:t>Analítica (OLAP) </a:t>
            </a:r>
          </a:p>
          <a:p>
            <a:pPr lvl="2">
              <a:lnSpc>
                <a:spcPct val="107000"/>
              </a:lnSpc>
              <a:spcAft>
                <a:spcPts val="800"/>
              </a:spcAft>
            </a:pPr>
            <a:r>
              <a:rPr lang="es-ES" sz="1400" b="1" kern="0" dirty="0">
                <a:latin typeface="Times New Roman" panose="02020603050405020304" pitchFamily="18" charset="0"/>
                <a:ea typeface="Calibri" panose="020F0502020204030204" pitchFamily="34" charset="0"/>
                <a:cs typeface="Times New Roman" panose="02020603050405020304" pitchFamily="18" charset="0"/>
              </a:rPr>
              <a:t>Transaccional (OLTP)</a:t>
            </a:r>
          </a:p>
          <a:p>
            <a:pPr lvl="1">
              <a:lnSpc>
                <a:spcPct val="107000"/>
              </a:lnSpc>
              <a:spcAft>
                <a:spcPts val="800"/>
              </a:spcAft>
            </a:pPr>
            <a:r>
              <a:rPr lang="es-ES" sz="1600" b="1" kern="0" dirty="0">
                <a:latin typeface="Times New Roman" panose="02020603050405020304" pitchFamily="18" charset="0"/>
                <a:ea typeface="Calibri" panose="020F0502020204030204" pitchFamily="34" charset="0"/>
                <a:cs typeface="Times New Roman" panose="02020603050405020304" pitchFamily="18" charset="0"/>
              </a:rPr>
              <a:t>Según ámbito de aplicación</a:t>
            </a:r>
          </a:p>
          <a:p>
            <a:pPr lvl="2">
              <a:lnSpc>
                <a:spcPct val="107000"/>
              </a:lnSpc>
              <a:spcAft>
                <a:spcPts val="800"/>
              </a:spcAft>
            </a:pPr>
            <a:r>
              <a:rPr lang="es-ES" sz="1400" b="1" kern="0" dirty="0">
                <a:latin typeface="Times New Roman" panose="02020603050405020304" pitchFamily="18" charset="0"/>
                <a:ea typeface="Calibri" panose="020F0502020204030204" pitchFamily="34" charset="0"/>
                <a:cs typeface="Times New Roman" panose="02020603050405020304" pitchFamily="18" charset="0"/>
              </a:rPr>
              <a:t>Propósito General</a:t>
            </a:r>
          </a:p>
          <a:p>
            <a:pPr lvl="2">
              <a:lnSpc>
                <a:spcPct val="107000"/>
              </a:lnSpc>
              <a:spcAft>
                <a:spcPts val="800"/>
              </a:spcAft>
            </a:pPr>
            <a:r>
              <a:rPr lang="es-ES" sz="1400" b="1" kern="0" dirty="0">
                <a:latin typeface="Times New Roman" panose="02020603050405020304" pitchFamily="18" charset="0"/>
                <a:ea typeface="Calibri" panose="020F0502020204030204" pitchFamily="34" charset="0"/>
                <a:cs typeface="Times New Roman" panose="02020603050405020304" pitchFamily="18" charset="0"/>
              </a:rPr>
              <a:t>Propósito Específico</a:t>
            </a:r>
          </a:p>
          <a:p>
            <a:pPr lvl="1">
              <a:lnSpc>
                <a:spcPct val="107000"/>
              </a:lnSpc>
              <a:spcAft>
                <a:spcPts val="800"/>
              </a:spcAft>
            </a:pPr>
            <a:r>
              <a:rPr lang="es-ES" sz="1600" b="1" dirty="0">
                <a:latin typeface="Times New Roman" panose="02020603050405020304" pitchFamily="18" charset="0"/>
                <a:ea typeface="Calibri" panose="020F0502020204030204" pitchFamily="34" charset="0"/>
                <a:cs typeface="Times New Roman" panose="02020603050405020304" pitchFamily="18" charset="0"/>
              </a:rPr>
              <a:t>Según el coste (*)</a:t>
            </a:r>
          </a:p>
          <a:p>
            <a:pPr lvl="2">
              <a:lnSpc>
                <a:spcPct val="107000"/>
              </a:lnSpc>
              <a:spcAft>
                <a:spcPts val="800"/>
              </a:spcAft>
            </a:pPr>
            <a:r>
              <a:rPr lang="es-ES" sz="1400" b="1" dirty="0">
                <a:latin typeface="Times New Roman" panose="02020603050405020304" pitchFamily="18" charset="0"/>
                <a:ea typeface="Calibri" panose="020F0502020204030204" pitchFamily="34" charset="0"/>
                <a:cs typeface="Times New Roman" panose="02020603050405020304" pitchFamily="18" charset="0"/>
              </a:rPr>
              <a:t>Libre: </a:t>
            </a:r>
            <a:r>
              <a:rPr lang="es-ES" sz="1000" dirty="0"/>
              <a:t>Carece de copyright. El usuario tiene libertad sobre ese programa para usarlo, copiarlo, modificarlo y distribuirlo a su gusto</a:t>
            </a:r>
          </a:p>
          <a:p>
            <a:pPr lvl="2">
              <a:lnSpc>
                <a:spcPct val="107000"/>
              </a:lnSpc>
              <a:spcAft>
                <a:spcPts val="800"/>
              </a:spcAft>
            </a:pPr>
            <a:r>
              <a:rPr lang="es-ES" sz="1400" b="1" dirty="0">
                <a:latin typeface="Times New Roman" panose="02020603050405020304" pitchFamily="18" charset="0"/>
                <a:ea typeface="Calibri" panose="020F0502020204030204" pitchFamily="34" charset="0"/>
                <a:cs typeface="Times New Roman" panose="02020603050405020304" pitchFamily="18" charset="0"/>
              </a:rPr>
              <a:t>No Libres  y gratuitos: </a:t>
            </a:r>
            <a:r>
              <a:rPr lang="es-ES" sz="1000" dirty="0"/>
              <a:t>Carece de copyright y se puede utilizar, aunque el autor puede imponer restricciones a la hora de redistribuir el programa y trabajos derivados de el.</a:t>
            </a:r>
          </a:p>
          <a:p>
            <a:pPr lvl="2">
              <a:lnSpc>
                <a:spcPct val="107000"/>
              </a:lnSpc>
              <a:spcAft>
                <a:spcPts val="800"/>
              </a:spcAft>
            </a:pPr>
            <a:r>
              <a:rPr lang="es-ES" sz="1400" b="1" dirty="0">
                <a:latin typeface="Times New Roman" panose="02020603050405020304" pitchFamily="18" charset="0"/>
                <a:ea typeface="Calibri" panose="020F0502020204030204" pitchFamily="34" charset="0"/>
                <a:cs typeface="Times New Roman" panose="02020603050405020304" pitchFamily="18" charset="0"/>
              </a:rPr>
              <a:t>Comerciales o de Pago : </a:t>
            </a:r>
            <a:r>
              <a:rPr lang="es-ES" sz="1000" dirty="0"/>
              <a:t>Se prohíbe la copia, redistribución y modificación sin permiso o pago previo al propietario/</a:t>
            </a:r>
            <a:endParaRPr lang="es-ES" sz="1000" b="1" dirty="0">
              <a:latin typeface="Times New Roman" panose="02020603050405020304" pitchFamily="18" charset="0"/>
              <a:ea typeface="Calibri" panose="020F0502020204030204" pitchFamily="34" charset="0"/>
              <a:cs typeface="Times New Roman" panose="02020603050405020304" pitchFamily="18" charset="0"/>
            </a:endParaRPr>
          </a:p>
          <a:p>
            <a:pPr lvl="2">
              <a:lnSpc>
                <a:spcPct val="107000"/>
              </a:lnSpc>
              <a:spcAft>
                <a:spcPts val="800"/>
              </a:spcAft>
            </a:pP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endParaRPr lang="es-ES" sz="1400" b="1" kern="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971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11</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4.3 </a:t>
            </a:r>
            <a:r>
              <a:rPr lang="es-ES" altLang="es-ES_tradnl" sz="2800" dirty="0"/>
              <a:t>Clasificación </a:t>
            </a:r>
            <a:r>
              <a:rPr lang="es-ES_tradnl" altLang="es-ES_tradnl" sz="2800" dirty="0"/>
              <a:t>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70465" cy="5400377"/>
          </a:xfrm>
        </p:spPr>
        <p:txBody>
          <a:bodyPr/>
          <a:lstStyle/>
          <a:p>
            <a:r>
              <a:rPr lang="es-ES" sz="1600" b="1" dirty="0"/>
              <a:t>Clasificación según el tipo de Licencias (costes)</a:t>
            </a:r>
          </a:p>
          <a:p>
            <a:r>
              <a:rPr lang="es-ES" sz="1100" b="1" dirty="0"/>
              <a:t>Licencias de </a:t>
            </a:r>
            <a:r>
              <a:rPr lang="es-ES" sz="1100" b="1" i="1" dirty="0"/>
              <a:t>software </a:t>
            </a:r>
            <a:r>
              <a:rPr lang="es-ES" sz="1100" b="1" dirty="0"/>
              <a:t>libre</a:t>
            </a:r>
            <a:r>
              <a:rPr lang="es-ES" sz="1100" dirty="0"/>
              <a:t> permiten ejecutar el programa, estudiar su funcionamiento, adaptarlo a las necesidades de cada usuario, copiarlo y redistribuirlo y, por supuesto, mejorarlo </a:t>
            </a:r>
            <a:r>
              <a:rPr lang="es-ES" sz="1100" dirty="0">
                <a:highlight>
                  <a:srgbClr val="FFFF00"/>
                </a:highlight>
              </a:rPr>
              <a:t>y poner esas mejoras al alcance y servicio de toda la comunidad</a:t>
            </a:r>
          </a:p>
          <a:p>
            <a:pPr lvl="1"/>
            <a:r>
              <a:rPr lang="es-ES" sz="1000" b="1" dirty="0"/>
              <a:t>Licencias de </a:t>
            </a:r>
            <a:r>
              <a:rPr lang="es-ES" sz="1000" b="1" i="1" dirty="0"/>
              <a:t>software </a:t>
            </a:r>
            <a:r>
              <a:rPr lang="es-ES" sz="1000" b="1" dirty="0"/>
              <a:t>libre no protegido con </a:t>
            </a:r>
            <a:r>
              <a:rPr lang="es-ES" sz="1000" b="1" i="1" dirty="0"/>
              <a:t>copyleft</a:t>
            </a:r>
            <a:endParaRPr lang="es-ES" sz="1000" b="1" dirty="0"/>
          </a:p>
          <a:p>
            <a:pPr lvl="1"/>
            <a:r>
              <a:rPr lang="es-ES" sz="1000" b="1" dirty="0"/>
              <a:t>Licencias de </a:t>
            </a:r>
            <a:r>
              <a:rPr lang="es-ES" sz="1000" b="1" i="1" dirty="0"/>
              <a:t>software </a:t>
            </a:r>
            <a:r>
              <a:rPr lang="es-ES" sz="1000" b="1" dirty="0"/>
              <a:t>protegidas con </a:t>
            </a:r>
            <a:r>
              <a:rPr lang="es-ES" sz="1000" b="1" i="1" dirty="0"/>
              <a:t>copyleft</a:t>
            </a:r>
            <a:endParaRPr lang="es-ES" sz="1000" b="1" dirty="0"/>
          </a:p>
          <a:p>
            <a:pPr lvl="1"/>
            <a:r>
              <a:rPr lang="es-ES" sz="1000" b="1" dirty="0"/>
              <a:t>Licencia de software de GPL (GNU LGPL)</a:t>
            </a:r>
          </a:p>
          <a:p>
            <a:pPr lvl="1"/>
            <a:r>
              <a:rPr lang="es-ES" sz="1000" b="1" dirty="0"/>
              <a:t>Licencia BSD</a:t>
            </a:r>
          </a:p>
          <a:p>
            <a:pPr lvl="1"/>
            <a:r>
              <a:rPr lang="es-ES" sz="1000" b="1" dirty="0"/>
              <a:t>Licencias de MPL </a:t>
            </a:r>
          </a:p>
          <a:p>
            <a:pPr lvl="1"/>
            <a:r>
              <a:rPr lang="es-ES" sz="1000" b="1" dirty="0"/>
              <a:t>Licencia de </a:t>
            </a:r>
            <a:r>
              <a:rPr lang="es-ES" sz="1000" b="1" i="1" dirty="0"/>
              <a:t>software </a:t>
            </a:r>
            <a:r>
              <a:rPr lang="es-ES" sz="1000" b="1" dirty="0"/>
              <a:t>de Debian </a:t>
            </a:r>
          </a:p>
          <a:p>
            <a:pPr lvl="1"/>
            <a:r>
              <a:rPr lang="es-ES" sz="1000" b="1" dirty="0"/>
              <a:t>Licencia </a:t>
            </a:r>
            <a:r>
              <a:rPr lang="es-ES" sz="1000" b="1" i="1" dirty="0"/>
              <a:t>Open </a:t>
            </a:r>
            <a:r>
              <a:rPr lang="es-ES" sz="1000" b="1" i="1" dirty="0" err="1"/>
              <a:t>Source</a:t>
            </a:r>
            <a:r>
              <a:rPr lang="es-ES" sz="1000" b="1" i="1" dirty="0"/>
              <a:t> </a:t>
            </a:r>
            <a:r>
              <a:rPr lang="es-ES" sz="1000" b="1" i="1" dirty="0" err="1"/>
              <a:t>Initiative</a:t>
            </a:r>
            <a:endParaRPr lang="es-ES" sz="1000" b="1" dirty="0"/>
          </a:p>
          <a:p>
            <a:pPr lvl="1"/>
            <a:r>
              <a:rPr lang="es-ES" sz="1000" b="1" dirty="0"/>
              <a:t>Licencia de software de X.org (X Windows System)</a:t>
            </a:r>
          </a:p>
          <a:p>
            <a:pPr marL="266700" lvl="1" indent="-266700">
              <a:buFont typeface="Wingdings" panose="05000000000000000000" pitchFamily="2" charset="2"/>
              <a:buChar char="u"/>
            </a:pPr>
            <a:r>
              <a:rPr lang="es-ES" sz="1100" b="1" dirty="0">
                <a:ea typeface="+mn-ea"/>
                <a:cs typeface="+mn-cs"/>
              </a:rPr>
              <a:t>Licencia de software Freeware: </a:t>
            </a:r>
            <a:r>
              <a:rPr lang="es-ES" sz="1100" dirty="0"/>
              <a:t>Autoriza el uso del </a:t>
            </a:r>
            <a:r>
              <a:rPr lang="es-ES" sz="1100" i="1" dirty="0"/>
              <a:t>software </a:t>
            </a:r>
            <a:r>
              <a:rPr lang="es-ES" sz="1100" dirty="0"/>
              <a:t>de forma libre y gratuita, </a:t>
            </a:r>
            <a:r>
              <a:rPr lang="es-ES" sz="1100" dirty="0">
                <a:highlight>
                  <a:srgbClr val="FFFF00"/>
                </a:highlight>
              </a:rPr>
              <a:t>pero en general a particulares y no a empresas u organismos oficiales</a:t>
            </a:r>
            <a:r>
              <a:rPr lang="es-ES" sz="1100" dirty="0"/>
              <a:t>. </a:t>
            </a:r>
          </a:p>
          <a:p>
            <a:r>
              <a:rPr lang="es-ES" sz="1100" b="1" dirty="0"/>
              <a:t>Licencia de </a:t>
            </a:r>
            <a:r>
              <a:rPr lang="es-ES" sz="1100" b="1" i="1" dirty="0"/>
              <a:t>software </a:t>
            </a:r>
            <a:r>
              <a:rPr lang="es-ES" sz="1100" b="1" dirty="0"/>
              <a:t>de </a:t>
            </a:r>
            <a:r>
              <a:rPr lang="es-ES" sz="1100" b="1" dirty="0" err="1"/>
              <a:t>Donationware</a:t>
            </a:r>
            <a:r>
              <a:rPr lang="es-ES" sz="1100" b="1" dirty="0"/>
              <a:t>: </a:t>
            </a:r>
            <a:r>
              <a:rPr lang="es-ES" sz="1100" dirty="0"/>
              <a:t>Es similar a la licencia Freeware, pero pide a cambio un donativo, aunque no sea obligatorio hacerlo para poder utilizarla. </a:t>
            </a:r>
          </a:p>
          <a:p>
            <a:r>
              <a:rPr lang="es-ES" sz="1100" b="1" dirty="0"/>
              <a:t>Licencias de prueba o Shareware:  </a:t>
            </a:r>
            <a:r>
              <a:rPr lang="es-ES" sz="1100" dirty="0"/>
              <a:t>es la sesión de un programa para su evaluación.  </a:t>
            </a:r>
          </a:p>
          <a:p>
            <a:r>
              <a:rPr lang="es-ES" sz="1100" b="1" dirty="0"/>
              <a:t>Licencias de </a:t>
            </a:r>
            <a:r>
              <a:rPr lang="es-ES" sz="1100" b="1" i="1" dirty="0"/>
              <a:t>software </a:t>
            </a:r>
            <a:r>
              <a:rPr lang="es-ES" sz="1100" b="1" dirty="0"/>
              <a:t>de código cerrado o </a:t>
            </a:r>
            <a:r>
              <a:rPr lang="es-ES" sz="1100" b="1" i="1" dirty="0"/>
              <a:t>software </a:t>
            </a:r>
            <a:r>
              <a:rPr lang="es-ES" sz="1100" b="1" dirty="0"/>
              <a:t>propietario o privativo </a:t>
            </a:r>
            <a:r>
              <a:rPr lang="es-ES" sz="1100" dirty="0"/>
              <a:t>(llamadas </a:t>
            </a:r>
            <a:r>
              <a:rPr lang="es-ES" sz="1100" dirty="0" err="1"/>
              <a:t>CLUFs</a:t>
            </a:r>
            <a:r>
              <a:rPr lang="es-ES" sz="1100" dirty="0"/>
              <a:t>), los propietarios establecen los derechos de uso, distribución, redistribución, copia, modificación, cesión y cualquier otra consideración necesaria. Los fabricantes de programas sometidos</a:t>
            </a:r>
            <a:r>
              <a:rPr lang="es-ES" sz="1100" b="1" dirty="0"/>
              <a:t> </a:t>
            </a:r>
            <a:r>
              <a:rPr lang="es-ES" sz="1100" dirty="0"/>
              <a:t>a ellas </a:t>
            </a:r>
            <a:r>
              <a:rPr lang="es-ES" sz="1100" b="1" dirty="0"/>
              <a:t>ofrecen servicios de soporte técnico y actualizaciones</a:t>
            </a:r>
            <a:r>
              <a:rPr lang="es-ES" sz="1100" dirty="0"/>
              <a:t> durante el tiempo de vida del producto.</a:t>
            </a:r>
          </a:p>
          <a:p>
            <a:pPr lvl="1"/>
            <a:r>
              <a:rPr lang="es-ES" sz="1100" b="1" dirty="0"/>
              <a:t>NO permiten que el </a:t>
            </a:r>
            <a:r>
              <a:rPr lang="es-ES" sz="1100" b="1" i="1" dirty="0"/>
              <a:t>software </a:t>
            </a:r>
            <a:r>
              <a:rPr lang="es-ES" sz="1100" b="1" dirty="0"/>
              <a:t>sea modificado, desensamblado, copiado o distribuido</a:t>
            </a:r>
            <a:r>
              <a:rPr lang="es-ES" sz="1100" dirty="0"/>
              <a:t> (lo que sería considerado piratería), regulan el número de copias que pueden ser instaladas y los fines concretos para los cuales puede ser utilizado. </a:t>
            </a:r>
          </a:p>
          <a:p>
            <a:pPr lvl="1"/>
            <a:r>
              <a:rPr lang="es-ES" sz="1100" b="1" dirty="0"/>
              <a:t>Licencia de </a:t>
            </a:r>
            <a:r>
              <a:rPr lang="es-ES" sz="1100" b="1" i="1" dirty="0"/>
              <a:t>software </a:t>
            </a:r>
            <a:r>
              <a:rPr lang="es-ES" sz="1100" b="1" dirty="0"/>
              <a:t>de privativo: </a:t>
            </a:r>
            <a:r>
              <a:rPr lang="es-ES" sz="1100" dirty="0"/>
              <a:t>Su uso, redistribución o modificación está prohibida, o requiere que se solicite autorización.</a:t>
            </a:r>
          </a:p>
          <a:p>
            <a:pPr lvl="1"/>
            <a:r>
              <a:rPr lang="es-ES" sz="1100" b="1" dirty="0"/>
              <a:t>Licencia de </a:t>
            </a:r>
            <a:r>
              <a:rPr lang="es-ES" sz="1100" b="1" i="1" dirty="0"/>
              <a:t>software </a:t>
            </a:r>
            <a:r>
              <a:rPr lang="es-ES" sz="1100" b="1" dirty="0"/>
              <a:t>de Comercial: D</a:t>
            </a:r>
            <a:r>
              <a:rPr lang="es-ES" sz="1100" dirty="0"/>
              <a:t>esarrollado por una entidad que tiene la intención de monetizarlo por su uso. </a:t>
            </a:r>
          </a:p>
          <a:p>
            <a:pPr lvl="1"/>
            <a:r>
              <a:rPr lang="es-ES" sz="1100" b="1" dirty="0"/>
              <a:t>Licencia de </a:t>
            </a:r>
            <a:r>
              <a:rPr lang="es-ES" sz="1100" b="1" i="1" dirty="0"/>
              <a:t>software </a:t>
            </a:r>
            <a:r>
              <a:rPr lang="es-ES" sz="1100" b="1" dirty="0"/>
              <a:t>de OEM: </a:t>
            </a:r>
            <a:r>
              <a:rPr lang="es-ES" sz="1100" dirty="0"/>
              <a:t>La venta del </a:t>
            </a:r>
            <a:r>
              <a:rPr lang="es-ES" sz="1100" i="1" dirty="0"/>
              <a:t>software </a:t>
            </a:r>
            <a:r>
              <a:rPr lang="es-ES" sz="1100" dirty="0"/>
              <a:t>debe formar parte de un equipo hardware nuevo.</a:t>
            </a:r>
          </a:p>
          <a:p>
            <a:pPr lvl="1"/>
            <a:r>
              <a:rPr lang="es-ES" sz="1100" b="1" dirty="0"/>
              <a:t>Licencia de </a:t>
            </a:r>
            <a:r>
              <a:rPr lang="es-ES" sz="1100" b="1" i="1" dirty="0"/>
              <a:t>software </a:t>
            </a:r>
            <a:r>
              <a:rPr lang="es-ES" sz="1100" b="1" dirty="0"/>
              <a:t>de </a:t>
            </a:r>
            <a:r>
              <a:rPr lang="es-ES" sz="1100" b="1" dirty="0" err="1"/>
              <a:t>Retail</a:t>
            </a:r>
            <a:r>
              <a:rPr lang="es-ES" sz="1100" b="1" dirty="0"/>
              <a:t>: </a:t>
            </a:r>
            <a:r>
              <a:rPr lang="es-ES" sz="1100" dirty="0"/>
              <a:t>El programa es de la entera propiedad del usuario nuevo y puede venderlo o regalarlo.</a:t>
            </a:r>
          </a:p>
          <a:p>
            <a:pPr lvl="1"/>
            <a:r>
              <a:rPr lang="es-ES" sz="1100" b="1" dirty="0"/>
              <a:t>Licencia de </a:t>
            </a:r>
            <a:r>
              <a:rPr lang="es-ES" sz="1100" b="1" i="1" dirty="0"/>
              <a:t>software </a:t>
            </a:r>
            <a:r>
              <a:rPr lang="es-ES" sz="1100" b="1" dirty="0"/>
              <a:t>de volumen: </a:t>
            </a:r>
            <a:r>
              <a:rPr lang="es-ES" sz="1100" dirty="0"/>
              <a:t>Su destino son los grandes usuarios (empresas) y el contrato de adquisición estipula un determinado número de equipos que pueden utilizar el mismo código.</a:t>
            </a:r>
          </a:p>
          <a:p>
            <a:pPr>
              <a:lnSpc>
                <a:spcPct val="107000"/>
              </a:lnSpc>
              <a:spcAft>
                <a:spcPts val="800"/>
              </a:spcAft>
            </a:pPr>
            <a:endParaRPr lang="es-E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114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12</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4.3 </a:t>
            </a:r>
            <a:r>
              <a:rPr lang="es-ES" altLang="es-ES_tradnl" sz="2800" dirty="0"/>
              <a:t>Clasificación </a:t>
            </a:r>
            <a:r>
              <a:rPr lang="es-ES_tradnl" altLang="es-ES_tradnl" sz="2800" dirty="0"/>
              <a:t>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8042473" cy="5400377"/>
          </a:xfrm>
        </p:spPr>
        <p:txBody>
          <a:bodyPr/>
          <a:lstStyle/>
          <a:p>
            <a:r>
              <a:rPr lang="es-ES" sz="1800" b="1" dirty="0">
                <a:solidFill>
                  <a:srgbClr val="07367F"/>
                </a:solidFill>
                <a:effectLst/>
                <a:latin typeface="Book Antiqua" panose="02040602050305030304" pitchFamily="18" charset="0"/>
              </a:rPr>
              <a:t>Bases de datos OLTP y OLAP</a:t>
            </a:r>
          </a:p>
          <a:p>
            <a:pPr algn="just"/>
            <a:r>
              <a:rPr lang="es-ES"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OLTP - On-Line </a:t>
            </a:r>
            <a:r>
              <a:rPr lang="es-ES" sz="1600" dirty="0" err="1">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Transactional</a:t>
            </a:r>
            <a:r>
              <a:rPr lang="es-ES"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 Processing </a:t>
            </a:r>
            <a:r>
              <a:rPr lang="es-ES"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s-ES"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 Sistema Tiempo Real (Cajeros, web).</a:t>
            </a:r>
            <a:endParaRPr lang="es-ES" sz="16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lvl="1" algn="just">
              <a:lnSpc>
                <a:spcPct val="150000"/>
              </a:lnSpc>
            </a:pPr>
            <a:r>
              <a:rPr lang="es-ES" sz="1600" b="1" dirty="0">
                <a:effectLst/>
                <a:latin typeface="Times New Roman" panose="02020603050405020304" pitchFamily="18" charset="0"/>
                <a:ea typeface="Times New Roman" panose="02020603050405020304" pitchFamily="18" charset="0"/>
              </a:rPr>
              <a:t>Los sistemas OLTP son bases de datos orientadas al procesamiento de transacciones. Una transacción genera un proceso atómico (que debe ser validado con un </a:t>
            </a:r>
            <a:r>
              <a:rPr lang="es-ES" sz="1600" b="1" i="1" dirty="0" err="1">
                <a:effectLst/>
                <a:latin typeface="Times New Roman" panose="02020603050405020304" pitchFamily="18" charset="0"/>
                <a:ea typeface="Times New Roman" panose="02020603050405020304" pitchFamily="18" charset="0"/>
              </a:rPr>
              <a:t>commit</a:t>
            </a:r>
            <a:r>
              <a:rPr lang="es-ES" sz="1600" b="1" dirty="0">
                <a:effectLst/>
                <a:latin typeface="Times New Roman" panose="02020603050405020304" pitchFamily="18" charset="0"/>
                <a:ea typeface="Times New Roman" panose="02020603050405020304" pitchFamily="18" charset="0"/>
              </a:rPr>
              <a:t>, o invalidado con un </a:t>
            </a:r>
            <a:r>
              <a:rPr lang="es-ES" sz="1600" b="1" i="1" dirty="0" err="1">
                <a:effectLst/>
                <a:latin typeface="Times New Roman" panose="02020603050405020304" pitchFamily="18" charset="0"/>
                <a:ea typeface="Times New Roman" panose="02020603050405020304" pitchFamily="18" charset="0"/>
              </a:rPr>
              <a:t>rollback</a:t>
            </a:r>
            <a:r>
              <a:rPr lang="es-ES" sz="1600" b="1" dirty="0">
                <a:effectLst/>
                <a:latin typeface="Times New Roman" panose="02020603050405020304" pitchFamily="18" charset="0"/>
                <a:ea typeface="Times New Roman" panose="02020603050405020304" pitchFamily="18" charset="0"/>
              </a:rPr>
              <a:t>), y que puede involucrar operaciones de inserción, modificación y borrado de datos. El proceso transaccional es típico de las bases de datos operacionales</a:t>
            </a:r>
          </a:p>
          <a:p>
            <a:pPr lvl="2" algn="just"/>
            <a:r>
              <a:rPr lang="es-ES" sz="1600" dirty="0">
                <a:effectLst/>
                <a:latin typeface="Times New Roman" panose="02020603050405020304" pitchFamily="18" charset="0"/>
                <a:ea typeface="Times New Roman" panose="02020603050405020304" pitchFamily="18" charset="0"/>
              </a:rPr>
              <a:t>El acceso a los datos está optimizado para tareas frecuentes de lectura y escritura. (Por ejemplo, la enorme cantidad de transacciones que tienen que soportar las BD de bancos o hipermercados diariamente).</a:t>
            </a:r>
          </a:p>
          <a:p>
            <a:pPr lvl="2" algn="just"/>
            <a:r>
              <a:rPr lang="es-ES" sz="1600" dirty="0">
                <a:effectLst/>
                <a:latin typeface="Times New Roman" panose="02020603050405020304" pitchFamily="18" charset="0"/>
                <a:ea typeface="Times New Roman" panose="02020603050405020304" pitchFamily="18" charset="0"/>
              </a:rPr>
              <a:t>Los datos se estructuran según el nivel aplicación (programa de gestión, ERP o CRM implantado, sistema de información departamental...).</a:t>
            </a:r>
          </a:p>
          <a:p>
            <a:pPr lvl="2" algn="just"/>
            <a:r>
              <a:rPr lang="es-ES" sz="1600" dirty="0">
                <a:effectLst/>
                <a:latin typeface="Times New Roman" panose="02020603050405020304" pitchFamily="18" charset="0"/>
                <a:ea typeface="Times New Roman" panose="02020603050405020304" pitchFamily="18" charset="0"/>
              </a:rPr>
              <a:t>Los formatos de los datos no son uniformes en los diferentes departamentos (es común la falta de compatibilidad y la existencia de islas de datos).</a:t>
            </a:r>
          </a:p>
          <a:p>
            <a:pPr lvl="2" algn="just"/>
            <a:r>
              <a:rPr lang="es-ES" sz="1600" dirty="0">
                <a:effectLst/>
                <a:latin typeface="Times New Roman" panose="02020603050405020304" pitchFamily="18" charset="0"/>
                <a:ea typeface="Times New Roman" panose="02020603050405020304" pitchFamily="18" charset="0"/>
              </a:rPr>
              <a:t>El historial de datos suele limitarse a los datos actuales o recientes</a:t>
            </a:r>
            <a:r>
              <a:rPr lang="es-ES" sz="18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95031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13</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4.3 </a:t>
            </a:r>
            <a:r>
              <a:rPr lang="es-ES" altLang="es-ES_tradnl" sz="2800" dirty="0"/>
              <a:t>Clasificación </a:t>
            </a:r>
            <a:r>
              <a:rPr lang="es-ES_tradnl" altLang="es-ES_tradnl" sz="2800" dirty="0"/>
              <a:t>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8042473" cy="5400377"/>
          </a:xfrm>
        </p:spPr>
        <p:txBody>
          <a:bodyPr/>
          <a:lstStyle/>
          <a:p>
            <a:pPr algn="just"/>
            <a:r>
              <a:rPr lang="en-GB"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OLAP - On-Line Analytical Processing </a:t>
            </a:r>
            <a:r>
              <a:rPr lang="es-ES"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GB"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GB" sz="1600" dirty="0" err="1">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Sistemas</a:t>
            </a:r>
            <a:r>
              <a:rPr lang="en-GB"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GB" sz="1600" dirty="0" err="1">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analíticos</a:t>
            </a:r>
            <a:r>
              <a:rPr lang="en-GB"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 o </a:t>
            </a:r>
            <a:r>
              <a:rPr lang="en-GB" sz="1600" dirty="0" err="1">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toma</a:t>
            </a:r>
            <a:r>
              <a:rPr lang="en-GB" sz="1600" dirty="0">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GB" sz="1600" dirty="0" err="1">
                <a:solidFill>
                  <a:srgbClr val="333399"/>
                </a:solidFill>
                <a:effectLst/>
                <a:latin typeface="Book Antiqua" panose="02040602050305030304" pitchFamily="18" charset="0"/>
                <a:ea typeface="Times New Roman" panose="02020603050405020304" pitchFamily="18" charset="0"/>
                <a:cs typeface="Times New Roman" panose="02020603050405020304" pitchFamily="18" charset="0"/>
              </a:rPr>
              <a:t>decisiones</a:t>
            </a:r>
            <a:endParaRPr lang="es-ES" sz="16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lvl="1" algn="just">
              <a:lnSpc>
                <a:spcPct val="150000"/>
              </a:lnSpc>
            </a:pPr>
            <a:r>
              <a:rPr lang="es-ES" sz="1600" b="1" dirty="0">
                <a:latin typeface="Times New Roman" panose="02020603050405020304" pitchFamily="18" charset="0"/>
              </a:rPr>
              <a:t>Los sistemas OLAP son bases de datos orientadas al procesamiento analítico. Este análisis suele implicar, generalmente, la lectura de grandes cantidades de datos para llegar a extraer algún tipo de información útil: tendencias de ventas, patrones de comportamiento de los consumidores, elaboración de informes complejos… etc. Este sistema es típico de los datamarts.</a:t>
            </a:r>
          </a:p>
          <a:p>
            <a:pPr lvl="2" algn="just"/>
            <a:r>
              <a:rPr lang="es-ES" sz="1600" dirty="0">
                <a:effectLst/>
                <a:latin typeface="Times New Roman" panose="02020603050405020304" pitchFamily="18" charset="0"/>
                <a:ea typeface="Times New Roman" panose="02020603050405020304" pitchFamily="18" charset="0"/>
              </a:rPr>
              <a:t>El acceso a los datos suele ser de sólo lectura. La acción más común es la consulta, con muy pocas inserciones, actualizaciones o eliminaciones.</a:t>
            </a:r>
          </a:p>
          <a:p>
            <a:pPr lvl="2" algn="just"/>
            <a:r>
              <a:rPr lang="es-ES" sz="1600" dirty="0">
                <a:effectLst/>
                <a:latin typeface="Times New Roman" panose="02020603050405020304" pitchFamily="18" charset="0"/>
                <a:ea typeface="Times New Roman" panose="02020603050405020304" pitchFamily="18" charset="0"/>
              </a:rPr>
              <a:t>Los datos se estructuran según las áreas de negocio, y los formatos de los datos están integrados de manera uniforme en toda la organización.</a:t>
            </a:r>
          </a:p>
          <a:p>
            <a:pPr lvl="2" algn="just"/>
            <a:r>
              <a:rPr lang="es-ES" sz="1600" dirty="0">
                <a:effectLst/>
                <a:latin typeface="Times New Roman" panose="02020603050405020304" pitchFamily="18" charset="0"/>
                <a:ea typeface="Times New Roman" panose="02020603050405020304" pitchFamily="18" charset="0"/>
              </a:rPr>
              <a:t>El historial de datos es a largo plazo, normalmente de dos a cinco años.</a:t>
            </a:r>
          </a:p>
          <a:p>
            <a:pPr lvl="2" algn="just"/>
            <a:r>
              <a:rPr lang="es-ES" sz="1600" dirty="0">
                <a:effectLst/>
                <a:latin typeface="Times New Roman" panose="02020603050405020304" pitchFamily="18" charset="0"/>
                <a:ea typeface="Times New Roman" panose="02020603050405020304" pitchFamily="18" charset="0"/>
              </a:rPr>
              <a:t>Las bases de datos OLAP se suelen alimentar de información procedente de los sistemas operacionales existentes, mediante un proceso de extracción, transformación y carga (ETL).</a:t>
            </a:r>
          </a:p>
        </p:txBody>
      </p:sp>
    </p:spTree>
    <p:extLst>
      <p:ext uri="{BB962C8B-B14F-4D97-AF65-F5344CB8AC3E}">
        <p14:creationId xmlns:p14="http://schemas.microsoft.com/office/powerpoint/2010/main" val="13846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14</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4.4 </a:t>
            </a:r>
            <a:r>
              <a:rPr lang="es-ES" altLang="es-ES_tradnl" sz="2800" dirty="0"/>
              <a:t>Usuarios </a:t>
            </a:r>
            <a:r>
              <a:rPr lang="es-ES_tradnl" altLang="es-ES_tradnl" sz="2800" dirty="0"/>
              <a:t>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nSpc>
                <a:spcPct val="107000"/>
              </a:lnSpc>
              <a:spcAft>
                <a:spcPts val="800"/>
              </a:spcAf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b="1" dirty="0">
                <a:latin typeface="Times New Roman" panose="02020603050405020304" pitchFamily="18" charset="0"/>
                <a:ea typeface="Times New Roman" panose="02020603050405020304" pitchFamily="18" charset="0"/>
                <a:cs typeface="Times New Roman" panose="02020603050405020304" pitchFamily="18" charset="0"/>
              </a:rPr>
              <a:t>Hay muchos tipos de usuarios que pueden interactuar con los SGBD, pero se pueden clasificar en </a:t>
            </a: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8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ES" sz="1600" b="1" u="sng" dirty="0" err="1">
                <a:effectLst/>
                <a:latin typeface="Times New Roman" panose="02020603050405020304" pitchFamily="18" charset="0"/>
                <a:ea typeface="Times New Roman" panose="02020603050405020304" pitchFamily="18" charset="0"/>
                <a:cs typeface="Times New Roman" panose="02020603050405020304" pitchFamily="18" charset="0"/>
              </a:rPr>
              <a:t>Informátic@s</a:t>
            </a: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Profesionales que definen y preparan la base de datos: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Directivos/as.</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Responsables y coordinadores del proyecto a desarrollar. Esto significa que son los encargados de decidir los recursos a utilizar, planificar el tiempo y las tareas, la atención al usuario y de dirigir las entrevistas y reuniones pertinentes.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Analistas</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Encargados de controlar el desarrollo de la base de datos aprobada por la dirección. Dirigen a los desarrolladores y operadores. Normalmente son, además, los </a:t>
            </a: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diseñadores de la base de datos</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es decir, crean el esquema conceptual de la misma.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Administradores/as de las bases de datos.</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Encargados de crear el esquema interno de la base de datos. También gestionan el correcto funcionamiento del SGBD. Sus tareas incluyen la planificación de copia de seguridad, gestión de usuarios y permisos, optimización del rendimiento, monitorización de problemas y creación de los objetos de la base de datos. </a:t>
            </a:r>
          </a:p>
          <a:p>
            <a:pPr marL="342900" indent="-342900" algn="just">
              <a:lnSpc>
                <a:spcPct val="107000"/>
              </a:lnSpc>
              <a:spcAft>
                <a:spcPts val="800"/>
              </a:spcAft>
              <a:buSzPts val="1000"/>
              <a:buFont typeface="Symbol" panose="05050102010706020507" pitchFamily="18" charset="2"/>
              <a:buChar char=""/>
              <a:tabLst>
                <a:tab pos="457200" algn="l"/>
              </a:tabLst>
            </a:pP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Desarrolladores/as o programadores/as.</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Encargados de la realización de las aplicaciones de usuario para que estos accedan a la base de datos.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94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15</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4.4 </a:t>
            </a:r>
            <a:r>
              <a:rPr lang="es-ES" altLang="es-ES_tradnl" sz="2800" dirty="0"/>
              <a:t>Usuarios </a:t>
            </a:r>
            <a:r>
              <a:rPr lang="es-ES_tradnl" altLang="es-ES_tradnl" sz="2800" dirty="0"/>
              <a:t>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Equipo de mantenimiento.</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También se les llama </a:t>
            </a: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operadores</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Encargados de dar soporte a los usuarios en el trabajo diario (tareas administrativas como la creación de copias de seguridad o el arreglo de problemas de red).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600" b="1" u="sng" dirty="0">
                <a:latin typeface="Times New Roman" panose="02020603050405020304" pitchFamily="18" charset="0"/>
                <a:ea typeface="Times New Roman" panose="02020603050405020304" pitchFamily="18" charset="0"/>
                <a:cs typeface="Times New Roman" panose="02020603050405020304" pitchFamily="18" charset="0"/>
              </a:rPr>
              <a:t>U</a:t>
            </a:r>
            <a:r>
              <a:rPr lang="es-ES" sz="1600" b="1" u="sng" dirty="0">
                <a:effectLst/>
                <a:latin typeface="Times New Roman" panose="02020603050405020304" pitchFamily="18" charset="0"/>
                <a:ea typeface="Times New Roman" panose="02020603050405020304" pitchFamily="18" charset="0"/>
                <a:cs typeface="Times New Roman" panose="02020603050405020304" pitchFamily="18" charset="0"/>
              </a:rPr>
              <a:t>suarios</a:t>
            </a:r>
            <a:endParaRPr lang="es-ES" sz="16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Expertos/as.</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Realizan operaciones avanzadas sobre la base de datos. Conocen el lenguaje de manipulación de datos (</a:t>
            </a: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DML</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para acceder a la base de datos. Son usuarios, por lo tanto, con conocimientos informáticos que se encargan en las empresas de los clientes de algunas acciones más complejas sobre la base de datos que las que realizan los usuarios habituales.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Habituales. </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Utilizan las aplicaciones creadas por los desarrolladores para consultar y actualizar los datos. Trabajan en la empresa a diario con estas herramientas y el objetivo fundamental de todo el desarrollo de la base de datos. </a:t>
            </a:r>
          </a:p>
          <a:p>
            <a:pPr marL="342900" indent="-342900" algn="just">
              <a:lnSpc>
                <a:spcPct val="107000"/>
              </a:lnSpc>
              <a:spcAft>
                <a:spcPts val="800"/>
              </a:spcAft>
              <a:buSzPts val="1000"/>
              <a:buFont typeface="Symbol" panose="05050102010706020507" pitchFamily="18" charset="2"/>
              <a:buChar char=""/>
              <a:tabLst>
                <a:tab pos="457200" algn="l"/>
              </a:tabLst>
            </a:pP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Ocasionales</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 Son</a:t>
            </a:r>
            <a:r>
              <a:rPr lang="es-E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usuarios que utilizan un acceso mínimo a la base de datos a través de una aplicación que permite consultar ciertos datos. Serían por ejemplo los usuarios que consultan el horario de trenes a través de Internet. Aunque se les llama ocasionales son el núcleo del trabajo con la base de datos ya que son los que más la utilizan (ya que son sus usuarios más numerosos) y son, por ejemplo, los que visitan la base de datos para realizar compras o para informarse del negocio representado en la base de datos.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60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16</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4.5 </a:t>
            </a:r>
            <a:r>
              <a:rPr lang="es-ES" altLang="es-ES_tradnl" sz="2800" dirty="0"/>
              <a:t>Componentes </a:t>
            </a:r>
            <a:r>
              <a:rPr lang="es-ES_tradnl" altLang="es-ES_tradnl" sz="2800" dirty="0"/>
              <a:t>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nSpc>
                <a:spcPct val="107000"/>
              </a:lnSpc>
              <a:spcAft>
                <a:spcPts val="800"/>
              </a:spcAft>
            </a:pPr>
            <a:r>
              <a:rPr lang="es-ES" altLang="es-ES" sz="1800" b="1" dirty="0">
                <a:latin typeface="Times New Roman" panose="02020603050405020304" pitchFamily="18" charset="0"/>
                <a:cs typeface="Times New Roman" panose="02020603050405020304" pitchFamily="18" charset="0"/>
              </a:rPr>
              <a:t>Un Sistema de Gestión de Base de Datos se divide en módulos que </a:t>
            </a:r>
            <a:r>
              <a:rPr lang="es-ES" altLang="es-ES" sz="1800" b="1" dirty="0" err="1">
                <a:latin typeface="Times New Roman" panose="02020603050405020304" pitchFamily="18" charset="0"/>
                <a:cs typeface="Times New Roman" panose="02020603050405020304" pitchFamily="18" charset="0"/>
              </a:rPr>
              <a:t>ejecután</a:t>
            </a:r>
            <a:r>
              <a:rPr lang="es-ES" altLang="es-ES" sz="1800" b="1" dirty="0">
                <a:latin typeface="Times New Roman" panose="02020603050405020304" pitchFamily="18" charset="0"/>
                <a:cs typeface="Times New Roman" panose="02020603050405020304" pitchFamily="18" charset="0"/>
              </a:rPr>
              <a:t> cada una de las responsabilidades del sistema general. </a:t>
            </a:r>
          </a:p>
          <a:p>
            <a:pPr marL="0" indent="0">
              <a:lnSpc>
                <a:spcPct val="107000"/>
              </a:lnSpc>
              <a:spcAft>
                <a:spcPts val="800"/>
              </a:spcAft>
              <a:buNone/>
            </a:pPr>
            <a:r>
              <a:rPr lang="es-ES" altLang="es-ES" sz="1800" b="1" dirty="0">
                <a:latin typeface="Times New Roman" panose="02020603050405020304" pitchFamily="18" charset="0"/>
                <a:cs typeface="Times New Roman" panose="02020603050405020304" pitchFamily="18" charset="0"/>
              </a:rPr>
              <a:t>     Los componentes funcionales de un SGBD (KORTH, 1995)  incluyen:</a:t>
            </a:r>
          </a:p>
        </p:txBody>
      </p:sp>
      <p:pic>
        <p:nvPicPr>
          <p:cNvPr id="3" name="Picture 2">
            <a:extLst>
              <a:ext uri="{FF2B5EF4-FFF2-40B4-BE49-F238E27FC236}">
                <a16:creationId xmlns:a16="http://schemas.microsoft.com/office/drawing/2014/main" id="{D6533BE0-2F57-4DBF-A15B-4A6A26D4680C}"/>
              </a:ext>
            </a:extLst>
          </p:cNvPr>
          <p:cNvPicPr>
            <a:picLocks noChangeAspect="1"/>
          </p:cNvPicPr>
          <p:nvPr/>
        </p:nvPicPr>
        <p:blipFill>
          <a:blip r:embed="rId2"/>
          <a:stretch>
            <a:fillRect/>
          </a:stretch>
        </p:blipFill>
        <p:spPr>
          <a:xfrm>
            <a:off x="1979712" y="2434342"/>
            <a:ext cx="5222202" cy="4235018"/>
          </a:xfrm>
          <a:prstGeom prst="rect">
            <a:avLst/>
          </a:prstGeom>
        </p:spPr>
      </p:pic>
    </p:spTree>
    <p:extLst>
      <p:ext uri="{BB962C8B-B14F-4D97-AF65-F5344CB8AC3E}">
        <p14:creationId xmlns:p14="http://schemas.microsoft.com/office/powerpoint/2010/main" val="1372653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17</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4.5 </a:t>
            </a:r>
            <a:r>
              <a:rPr lang="es-ES" altLang="es-ES_tradnl" sz="2800" dirty="0"/>
              <a:t>Componentes </a:t>
            </a:r>
            <a:r>
              <a:rPr lang="es-ES_tradnl" altLang="es-ES_tradnl" sz="2800" dirty="0"/>
              <a:t>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a:lnSpc>
                <a:spcPct val="107000"/>
              </a:lnSpc>
              <a:spcAft>
                <a:spcPts val="800"/>
              </a:spcAft>
            </a:pPr>
            <a:r>
              <a:rPr lang="es-ES" sz="1800" u="sng" dirty="0">
                <a:effectLst/>
                <a:latin typeface="Times New Roman" panose="02020603050405020304" pitchFamily="18" charset="0"/>
                <a:ea typeface="Times New Roman" panose="02020603050405020304" pitchFamily="18" charset="0"/>
                <a:cs typeface="Times New Roman" panose="02020603050405020304" pitchFamily="18" charset="0"/>
              </a:rPr>
              <a:t>Procesador de Consultas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traduce sentencias de un lenguaje de consultas a otro de bajo nivel.</a:t>
            </a:r>
          </a:p>
          <a:p>
            <a:pPr algn="just">
              <a:lnSpc>
                <a:spcPct val="107000"/>
              </a:lnSpc>
              <a:spcAft>
                <a:spcPts val="800"/>
              </a:spcAft>
            </a:pPr>
            <a:r>
              <a:rPr lang="es-ES" sz="1800" u="sng" dirty="0">
                <a:effectLst/>
                <a:latin typeface="Times New Roman" panose="02020603050405020304" pitchFamily="18" charset="0"/>
                <a:ea typeface="Times New Roman" panose="02020603050405020304" pitchFamily="18" charset="0"/>
                <a:cs typeface="Times New Roman" panose="02020603050405020304" pitchFamily="18" charset="0"/>
              </a:rPr>
              <a:t>Pre compilador del Lenguaje de Manipulación de Datos DML</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convierte las sentencias DML de un programa de aplicación en llamadas normales a procedimientos.</a:t>
            </a:r>
          </a:p>
          <a:p>
            <a:pPr algn="just">
              <a:lnSpc>
                <a:spcPct val="107000"/>
              </a:lnSpc>
              <a:spcAft>
                <a:spcPts val="800"/>
              </a:spcAft>
            </a:pPr>
            <a:r>
              <a:rPr lang="es-ES" sz="1800" u="sng" dirty="0">
                <a:effectLst/>
                <a:latin typeface="Times New Roman" panose="02020603050405020304" pitchFamily="18" charset="0"/>
                <a:ea typeface="Times New Roman" panose="02020603050405020304" pitchFamily="18" charset="0"/>
                <a:cs typeface="Times New Roman" panose="02020603050405020304" pitchFamily="18" charset="0"/>
              </a:rPr>
              <a:t>Compilador del Lenguaje de Definición de Datos DDL</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convierte sentencias DDL en un conjunto de datos sobre datos.</a:t>
            </a:r>
          </a:p>
          <a:p>
            <a:pPr algn="just">
              <a:lnSpc>
                <a:spcPct val="107000"/>
              </a:lnSpc>
              <a:spcAft>
                <a:spcPts val="800"/>
              </a:spcAft>
            </a:pPr>
            <a:r>
              <a:rPr lang="es-ES" sz="1800" u="sng" dirty="0">
                <a:effectLst/>
                <a:latin typeface="Times New Roman" panose="02020603050405020304" pitchFamily="18" charset="0"/>
                <a:ea typeface="Times New Roman" panose="02020603050405020304" pitchFamily="18" charset="0"/>
                <a:cs typeface="Times New Roman" panose="02020603050405020304" pitchFamily="18" charset="0"/>
              </a:rPr>
              <a:t>Gestor de la Base de Datos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proporciona la interface entre los datos; almacenados en la base de datos y los programas de aplicación y las consultas que se realizan en el sistema.</a:t>
            </a:r>
          </a:p>
          <a:p>
            <a:pPr algn="just">
              <a:lnSpc>
                <a:spcPct val="107000"/>
              </a:lnSpc>
              <a:spcAft>
                <a:spcPts val="800"/>
              </a:spcAft>
            </a:pPr>
            <a:r>
              <a:rPr lang="es-ES" sz="1800" u="sng" dirty="0">
                <a:effectLst/>
                <a:latin typeface="Times New Roman" panose="02020603050405020304" pitchFamily="18" charset="0"/>
                <a:ea typeface="Times New Roman" panose="02020603050405020304" pitchFamily="18" charset="0"/>
                <a:cs typeface="Times New Roman" panose="02020603050405020304" pitchFamily="18" charset="0"/>
              </a:rPr>
              <a:t>Gestor de Archivos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gestiona el espacio en memoria del disco usadas para </a:t>
            </a:r>
            <a:r>
              <a:rPr lang="es-ES" sz="1800" dirty="0" err="1">
                <a:effectLst/>
                <a:latin typeface="Times New Roman" panose="02020603050405020304" pitchFamily="18" charset="0"/>
                <a:ea typeface="Times New Roman" panose="02020603050405020304" pitchFamily="18" charset="0"/>
                <a:cs typeface="Times New Roman" panose="02020603050405020304" pitchFamily="18" charset="0"/>
              </a:rPr>
              <a:t>alamcenar</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la información.</a:t>
            </a:r>
          </a:p>
          <a:p>
            <a:pPr algn="just">
              <a:lnSpc>
                <a:spcPct val="107000"/>
              </a:lnSpc>
              <a:spcAft>
                <a:spcPts val="800"/>
              </a:spcAft>
            </a:pPr>
            <a:r>
              <a:rPr lang="es-ES" sz="1800" u="sng" dirty="0">
                <a:effectLst/>
                <a:latin typeface="Times New Roman" panose="02020603050405020304" pitchFamily="18" charset="0"/>
                <a:ea typeface="Times New Roman" panose="02020603050405020304" pitchFamily="18" charset="0"/>
                <a:cs typeface="Times New Roman" panose="02020603050405020304" pitchFamily="18" charset="0"/>
              </a:rPr>
              <a:t>Gestor de Diccionario de Datos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Almacena metadatos sobre la estructura de la base de datos.</a:t>
            </a:r>
          </a:p>
        </p:txBody>
      </p:sp>
    </p:spTree>
    <p:extLst>
      <p:ext uri="{BB962C8B-B14F-4D97-AF65-F5344CB8AC3E}">
        <p14:creationId xmlns:p14="http://schemas.microsoft.com/office/powerpoint/2010/main" val="2853554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18</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4.5 </a:t>
            </a:r>
            <a:r>
              <a:rPr lang="es-ES" altLang="es-ES_tradnl" sz="2800" dirty="0"/>
              <a:t>Componentes </a:t>
            </a:r>
            <a:r>
              <a:rPr lang="es-ES_tradnl" altLang="es-ES_tradnl" sz="2800" dirty="0"/>
              <a:t>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Otros componentes</a:t>
            </a:r>
          </a:p>
          <a:p>
            <a:pPr lvl="1"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Optimizador de Consultas.</a:t>
            </a:r>
          </a:p>
          <a:p>
            <a:pPr lvl="1"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Control de Autorización.</a:t>
            </a:r>
          </a:p>
          <a:p>
            <a:pPr lvl="1"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Procesador de Comandos</a:t>
            </a:r>
            <a:r>
              <a:rPr lang="es-ES"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Control de la Integridad:.</a:t>
            </a:r>
          </a:p>
          <a:p>
            <a:pPr lvl="1"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Gestor de Transacciones.</a:t>
            </a:r>
          </a:p>
          <a:p>
            <a:pPr lvl="1"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Planificador (</a:t>
            </a:r>
            <a:r>
              <a:rPr lang="es-ES" sz="1800" dirty="0" err="1">
                <a:effectLst/>
                <a:latin typeface="Times New Roman" panose="02020603050405020304" pitchFamily="18" charset="0"/>
                <a:ea typeface="Times New Roman" panose="02020603050405020304" pitchFamily="18" charset="0"/>
                <a:cs typeface="Times New Roman" panose="02020603050405020304" pitchFamily="18" charset="0"/>
              </a:rPr>
              <a:t>scheduler</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Gestor de Recuperación</a:t>
            </a:r>
            <a:r>
              <a:rPr lang="es-ES" sz="1800" dirty="0">
                <a:latin typeface="Times New Roman" panose="02020603050405020304" pitchFamily="18" charset="0"/>
                <a:ea typeface="Times New Roman" panose="02020603050405020304" pitchFamily="18" charset="0"/>
                <a:cs typeface="Times New Roman" panose="02020603050405020304" pitchFamily="18" charset="0"/>
              </a:rPr>
              <a:t>.</a:t>
            </a:r>
          </a:p>
          <a:p>
            <a:pPr lvl="1"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Gestor de Buffers</a:t>
            </a:r>
            <a:r>
              <a:rPr lang="es-ES"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602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19</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4.6 </a:t>
            </a:r>
            <a:r>
              <a:rPr lang="es-ES" altLang="es-ES_tradnl" sz="2800" dirty="0"/>
              <a:t>Diccionario de datos en </a:t>
            </a:r>
            <a:r>
              <a:rPr lang="es-ES_tradnl" altLang="es-ES_tradnl" sz="2800" dirty="0"/>
              <a:t>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a:lnSpc>
                <a:spcPct val="107000"/>
              </a:lnSpc>
              <a:spcAft>
                <a:spcPts val="800"/>
              </a:spcAft>
            </a:pPr>
            <a:r>
              <a:rPr lang="es-ES" sz="1800" dirty="0">
                <a:latin typeface="Times New Roman" panose="02020603050405020304" pitchFamily="18" charset="0"/>
                <a:cs typeface="Times New Roman" panose="02020603050405020304" pitchFamily="18" charset="0"/>
              </a:rPr>
              <a:t>El diccionario de datos es una estructura que almacena información acerca de la BD (METADATOS). C</a:t>
            </a:r>
            <a:r>
              <a:rPr lang="es-ES" sz="1800" dirty="0"/>
              <a:t>ontiene datos de las estructuras lógicas donde se almacenan los datos del sistema, incluyendo nombre, descripción, alias, contenido y organización. Identifica los procesos donde se emplean los datos y los sitios donde se necesita el acceso inmediato a la información.</a:t>
            </a:r>
            <a:br>
              <a:rPr lang="es-ES" sz="1400" dirty="0"/>
            </a:br>
            <a:br>
              <a:rPr lang="es-ES" sz="1400" dirty="0"/>
            </a:br>
            <a:r>
              <a:rPr lang="es-ES" sz="1800" dirty="0"/>
              <a:t>En una BD relacional, el diccionario de datos proporciona información acerca de:</a:t>
            </a:r>
            <a:endParaRPr lang="es-ES" sz="1400" dirty="0"/>
          </a:p>
          <a:p>
            <a:pPr lvl="1" algn="just">
              <a:lnSpc>
                <a:spcPct val="107000"/>
              </a:lnSpc>
              <a:spcAft>
                <a:spcPts val="800"/>
              </a:spcAft>
            </a:pPr>
            <a:r>
              <a:rPr lang="es-ES" sz="1600" dirty="0">
                <a:latin typeface="Times New Roman" panose="02020603050405020304" pitchFamily="18" charset="0"/>
                <a:cs typeface="Times New Roman" panose="02020603050405020304" pitchFamily="18" charset="0"/>
              </a:rPr>
              <a:t>La estructura lógica y física de la BD.</a:t>
            </a:r>
          </a:p>
          <a:p>
            <a:pPr lvl="1" algn="just">
              <a:lnSpc>
                <a:spcPct val="107000"/>
              </a:lnSpc>
              <a:spcAft>
                <a:spcPts val="800"/>
              </a:spcAft>
            </a:pPr>
            <a:r>
              <a:rPr lang="es-ES" sz="1600" dirty="0">
                <a:latin typeface="Times New Roman" panose="02020603050405020304" pitchFamily="18" charset="0"/>
                <a:cs typeface="Times New Roman" panose="02020603050405020304" pitchFamily="18" charset="0"/>
              </a:rPr>
              <a:t>Las definiciones de todos los objetos de la BD: tablas, vistas, índices, disparadores,</a:t>
            </a:r>
          </a:p>
          <a:p>
            <a:pPr marL="446087" lvl="1" indent="0" algn="just">
              <a:lnSpc>
                <a:spcPct val="107000"/>
              </a:lnSpc>
              <a:spcAft>
                <a:spcPts val="800"/>
              </a:spcAft>
              <a:buNone/>
            </a:pPr>
            <a:r>
              <a:rPr lang="es-ES" sz="1600" dirty="0">
                <a:latin typeface="Times New Roman" panose="02020603050405020304" pitchFamily="18" charset="0"/>
                <a:cs typeface="Times New Roman" panose="02020603050405020304" pitchFamily="18" charset="0"/>
              </a:rPr>
              <a:t>	procedimientos, funciones, etcétera.</a:t>
            </a:r>
          </a:p>
          <a:p>
            <a:pPr lvl="1" algn="just">
              <a:lnSpc>
                <a:spcPct val="107000"/>
              </a:lnSpc>
              <a:spcAft>
                <a:spcPts val="800"/>
              </a:spcAft>
            </a:pPr>
            <a:r>
              <a:rPr lang="es-ES" sz="1600" dirty="0">
                <a:latin typeface="Times New Roman" panose="02020603050405020304" pitchFamily="18" charset="0"/>
                <a:cs typeface="Times New Roman" panose="02020603050405020304" pitchFamily="18" charset="0"/>
              </a:rPr>
              <a:t>El espacio asignado y utilizado por los objetos</a:t>
            </a:r>
          </a:p>
          <a:p>
            <a:pPr lvl="1" algn="just">
              <a:lnSpc>
                <a:spcPct val="107000"/>
              </a:lnSpc>
              <a:spcAft>
                <a:spcPts val="800"/>
              </a:spcAft>
            </a:pPr>
            <a:r>
              <a:rPr lang="es-ES" sz="1600" dirty="0">
                <a:latin typeface="Times New Roman" panose="02020603050405020304" pitchFamily="18" charset="0"/>
                <a:cs typeface="Times New Roman" panose="02020603050405020304" pitchFamily="18" charset="0"/>
              </a:rPr>
              <a:t>Los valores por defecto de las columnas de las tablas.</a:t>
            </a:r>
          </a:p>
          <a:p>
            <a:pPr lvl="1" algn="just">
              <a:lnSpc>
                <a:spcPct val="107000"/>
              </a:lnSpc>
              <a:spcAft>
                <a:spcPts val="800"/>
              </a:spcAft>
            </a:pPr>
            <a:r>
              <a:rPr lang="es-ES" sz="1600" dirty="0">
                <a:latin typeface="Times New Roman" panose="02020603050405020304" pitchFamily="18" charset="0"/>
                <a:cs typeface="Times New Roman" panose="02020603050405020304" pitchFamily="18" charset="0"/>
              </a:rPr>
              <a:t>Información acerca de las restricciones de integridad.</a:t>
            </a:r>
          </a:p>
          <a:p>
            <a:pPr lvl="1" algn="just">
              <a:lnSpc>
                <a:spcPct val="107000"/>
              </a:lnSpc>
              <a:spcAft>
                <a:spcPts val="800"/>
              </a:spcAft>
            </a:pPr>
            <a:r>
              <a:rPr lang="es-ES" sz="1600" dirty="0">
                <a:latin typeface="Times New Roman" panose="02020603050405020304" pitchFamily="18" charset="0"/>
                <a:cs typeface="Times New Roman" panose="02020603050405020304" pitchFamily="18" charset="0"/>
              </a:rPr>
              <a:t>Los privilegios y roles otorgados a los usuarios.</a:t>
            </a:r>
          </a:p>
          <a:p>
            <a:pPr lvl="1" algn="just">
              <a:lnSpc>
                <a:spcPct val="107000"/>
              </a:lnSpc>
              <a:spcAft>
                <a:spcPts val="800"/>
              </a:spcAft>
            </a:pPr>
            <a:r>
              <a:rPr lang="es-ES" sz="1600" dirty="0">
                <a:latin typeface="Times New Roman" panose="02020603050405020304" pitchFamily="18" charset="0"/>
                <a:cs typeface="Times New Roman" panose="02020603050405020304" pitchFamily="18" charset="0"/>
              </a:rPr>
              <a:t>Auditoría de información, como los accesos a los objetos.</a:t>
            </a:r>
            <a:br>
              <a:rPr lang="es-ES" sz="1000" dirty="0"/>
            </a:br>
            <a:br>
              <a:rPr lang="es-ES" sz="1000" dirty="0"/>
            </a:br>
            <a:br>
              <a:rPr lang="es-ES" sz="1000" dirty="0"/>
            </a:b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875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AF2A01-8283-4E9F-AE40-55C3A990FF17}"/>
              </a:ext>
            </a:extLst>
          </p:cNvPr>
          <p:cNvSpPr>
            <a:spLocks noGrp="1" noChangeArrowheads="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8FD1447-E5C7-4B1B-8922-1B77A94E9CBF}" type="slidenum">
              <a:rPr lang="es-ES" altLang="es-ES" sz="1400">
                <a:solidFill>
                  <a:schemeClr val="folHlink"/>
                </a:solidFill>
                <a:latin typeface="Times New Roman" panose="02020603050405020304" pitchFamily="18" charset="0"/>
              </a:rPr>
              <a:pPr/>
              <a:t>2</a:t>
            </a:fld>
            <a:endParaRPr lang="es-ES" altLang="es-ES" sz="1400">
              <a:solidFill>
                <a:schemeClr val="folHlink"/>
              </a:solidFill>
              <a:latin typeface="Times New Roman" panose="02020603050405020304" pitchFamily="18" charset="0"/>
            </a:endParaRPr>
          </a:p>
        </p:txBody>
      </p:sp>
      <p:sp>
        <p:nvSpPr>
          <p:cNvPr id="54280" name="Rectangle 8">
            <a:extLst>
              <a:ext uri="{FF2B5EF4-FFF2-40B4-BE49-F238E27FC236}">
                <a16:creationId xmlns:a16="http://schemas.microsoft.com/office/drawing/2014/main" id="{E0951F05-34CC-49AE-9E6A-EC02BE111012}"/>
              </a:ext>
            </a:extLst>
          </p:cNvPr>
          <p:cNvSpPr>
            <a:spLocks noChangeArrowheads="1"/>
          </p:cNvSpPr>
          <p:nvPr/>
        </p:nvSpPr>
        <p:spPr bwMode="auto">
          <a:xfrm>
            <a:off x="1258888" y="1988840"/>
            <a:ext cx="6400800" cy="362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70000"/>
              <a:buFont typeface="Wingdings" panose="05000000000000000000" pitchFamily="2" charset="2"/>
              <a:buChar char="u"/>
              <a:defRPr sz="2400">
                <a:solidFill>
                  <a:schemeClr val="tx1"/>
                </a:solidFill>
                <a:latin typeface="Times New Roman" panose="02020603050405020304" pitchFamily="18" charset="0"/>
              </a:defRPr>
            </a:lvl1pPr>
            <a:lvl2pPr marL="446088" algn="l">
              <a:spcBef>
                <a:spcPct val="20000"/>
              </a:spcBef>
              <a:buClr>
                <a:schemeClr val="accent2"/>
              </a:buClr>
              <a:buSzPct val="70000"/>
              <a:buFont typeface="Wingdings" panose="05000000000000000000" pitchFamily="2" charset="2"/>
              <a:buChar char="n"/>
              <a:defRPr sz="2000">
                <a:solidFill>
                  <a:schemeClr val="tx1"/>
                </a:solidFill>
                <a:latin typeface="Times New Roman" panose="02020603050405020304" pitchFamily="18" charset="0"/>
              </a:defRPr>
            </a:lvl2pPr>
            <a:lvl3pPr marL="922338" algn="l">
              <a:spcBef>
                <a:spcPct val="20000"/>
              </a:spcBef>
              <a:buClr>
                <a:schemeClr val="accent2"/>
              </a:buClr>
              <a:buSzPct val="70000"/>
              <a:buFont typeface="Wingdings" panose="05000000000000000000" pitchFamily="2" charset="2"/>
              <a:buChar char="l"/>
              <a:defRPr sz="2400">
                <a:solidFill>
                  <a:schemeClr val="tx1"/>
                </a:solidFill>
                <a:latin typeface="Times New Roman" panose="02020603050405020304" pitchFamily="18" charset="0"/>
              </a:defRPr>
            </a:lvl3pPr>
            <a:lvl4pPr marL="1330325" algn="l">
              <a:spcBef>
                <a:spcPct val="20000"/>
              </a:spcBef>
              <a:buClr>
                <a:schemeClr val="accent2"/>
              </a:buClr>
              <a:buSzPct val="70000"/>
              <a:buFont typeface="Wingdings" panose="05000000000000000000" pitchFamily="2" charset="2"/>
              <a:buChar char="w"/>
              <a:defRPr sz="1600">
                <a:solidFill>
                  <a:schemeClr val="tx1"/>
                </a:solidFill>
                <a:latin typeface="Times New Roman" panose="02020603050405020304" pitchFamily="18" charset="0"/>
              </a:defRPr>
            </a:lvl4pPr>
            <a:lvl5pPr marL="1738313" algn="l">
              <a:spcBef>
                <a:spcPct val="20000"/>
              </a:spcBef>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5pPr>
            <a:lvl6pPr marL="21955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6pPr>
            <a:lvl7pPr marL="26527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7pPr>
            <a:lvl8pPr marL="31099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8pPr>
            <a:lvl9pPr marL="35671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9pPr>
          </a:lstStyle>
          <a:p>
            <a:pPr algn="ctr">
              <a:buFont typeface="Wingdings" panose="05000000000000000000" pitchFamily="2" charset="2"/>
              <a:buNone/>
            </a:pPr>
            <a:br>
              <a:rPr lang="es-ES_tradnl" altLang="es-ES" sz="1600" dirty="0">
                <a:latin typeface="Verdana" panose="020B0604030504040204" pitchFamily="34" charset="0"/>
              </a:rPr>
            </a:br>
            <a:br>
              <a:rPr lang="es-ES_tradnl" altLang="es-ES_tradnl" sz="1600" dirty="0">
                <a:latin typeface="Verdana" panose="020B0604030504040204" pitchFamily="34" charset="0"/>
              </a:rPr>
            </a:br>
            <a:br>
              <a:rPr lang="es-ES_tradnl" altLang="es-ES_tradnl" sz="1600" dirty="0">
                <a:latin typeface="Verdana" panose="020B0604030504040204" pitchFamily="34" charset="0"/>
              </a:rPr>
            </a:br>
            <a:endParaRPr lang="es-ES_tradnl" altLang="es-ES" sz="1600" dirty="0">
              <a:latin typeface="Verdana" panose="020B0604030504040204" pitchFamily="34" charset="0"/>
            </a:endParaRPr>
          </a:p>
          <a:p>
            <a:pPr algn="ctr">
              <a:buFont typeface="Wingdings" panose="05000000000000000000" pitchFamily="2" charset="2"/>
              <a:buNone/>
            </a:pPr>
            <a:endParaRPr lang="es-ES_tradnl" altLang="es-ES" sz="1600" dirty="0">
              <a:latin typeface="Verdana" panose="020B0604030504040204" pitchFamily="34" charset="0"/>
            </a:endParaRPr>
          </a:p>
        </p:txBody>
      </p:sp>
      <p:pic>
        <p:nvPicPr>
          <p:cNvPr id="6" name="Imagen 1">
            <a:extLst>
              <a:ext uri="{FF2B5EF4-FFF2-40B4-BE49-F238E27FC236}">
                <a16:creationId xmlns:a16="http://schemas.microsoft.com/office/drawing/2014/main" id="{B5F9E6E3-58CE-40C0-ABE7-C9544BB8FA2B}"/>
              </a:ext>
            </a:extLst>
          </p:cNvPr>
          <p:cNvPicPr>
            <a:picLocks noChangeAspect="1"/>
          </p:cNvPicPr>
          <p:nvPr/>
        </p:nvPicPr>
        <p:blipFill rotWithShape="1">
          <a:blip r:embed="rId2">
            <a:extLst>
              <a:ext uri="{28A0092B-C50C-407E-A947-70E740481C1C}">
                <a14:useLocalDpi xmlns:a14="http://schemas.microsoft.com/office/drawing/2010/main" val="0"/>
              </a:ext>
            </a:extLst>
          </a:blip>
          <a:srcRect b="5423"/>
          <a:stretch/>
        </p:blipFill>
        <p:spPr bwMode="auto">
          <a:xfrm>
            <a:off x="630632" y="1420943"/>
            <a:ext cx="7933755" cy="5032393"/>
          </a:xfrm>
          <a:prstGeom prst="rect">
            <a:avLst/>
          </a:prstGeom>
          <a:noFill/>
          <a:ln>
            <a:noFill/>
          </a:ln>
          <a:extLst>
            <a:ext uri="{53640926-AAD7-44D8-BBD7-CCE9431645EC}">
              <a14:shadowObscured xmlns:a14="http://schemas.microsoft.com/office/drawing/2010/main"/>
            </a:ext>
          </a:extLst>
        </p:spPr>
      </p:pic>
      <p:sp>
        <p:nvSpPr>
          <p:cNvPr id="7" name="Rectangle 8">
            <a:extLst>
              <a:ext uri="{FF2B5EF4-FFF2-40B4-BE49-F238E27FC236}">
                <a16:creationId xmlns:a16="http://schemas.microsoft.com/office/drawing/2014/main" id="{9D2C940D-E99F-40B3-9A56-2E0E508968F6}"/>
              </a:ext>
            </a:extLst>
          </p:cNvPr>
          <p:cNvSpPr txBox="1">
            <a:spLocks noChangeArrowheads="1"/>
          </p:cNvSpPr>
          <p:nvPr/>
        </p:nvSpPr>
        <p:spPr bwMode="auto">
          <a:xfrm>
            <a:off x="552450" y="358757"/>
            <a:ext cx="8051998" cy="62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a:lstStyle>
          <a:p>
            <a:pPr eaLnBrk="1" hangingPunct="1"/>
            <a:r>
              <a:rPr lang="es-ES_tradnl" altLang="es-ES_tradnl" sz="2800" kern="0" dirty="0"/>
              <a:t>Fases del Diseño de BD </a:t>
            </a:r>
          </a:p>
        </p:txBody>
      </p:sp>
    </p:spTree>
    <p:extLst>
      <p:ext uri="{BB962C8B-B14F-4D97-AF65-F5344CB8AC3E}">
        <p14:creationId xmlns:p14="http://schemas.microsoft.com/office/powerpoint/2010/main" val="1474852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20</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4.6 </a:t>
            </a:r>
            <a:r>
              <a:rPr lang="es-ES" altLang="es-ES_tradnl" sz="2800" dirty="0"/>
              <a:t>Diccionario de datos en </a:t>
            </a:r>
            <a:r>
              <a:rPr lang="es-ES_tradnl" altLang="es-ES_tradnl" sz="2800" dirty="0"/>
              <a:t>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nSpc>
                <a:spcPct val="107000"/>
              </a:lnSpc>
              <a:spcAft>
                <a:spcPts val="800"/>
              </a:spcAft>
            </a:pPr>
            <a:r>
              <a:rPr lang="es-ES" sz="1800" dirty="0"/>
              <a:t>Un diccionario de datos debe cumplir las siguientes características:</a:t>
            </a:r>
          </a:p>
          <a:p>
            <a:pPr lvl="1" algn="just">
              <a:lnSpc>
                <a:spcPct val="107000"/>
              </a:lnSpc>
              <a:spcAft>
                <a:spcPts val="800"/>
              </a:spcAft>
            </a:pPr>
            <a:r>
              <a:rPr lang="es-ES" sz="1600" dirty="0"/>
              <a:t>Debe estar integrado dentro del SGBD.</a:t>
            </a:r>
          </a:p>
          <a:p>
            <a:pPr lvl="1" algn="just">
              <a:lnSpc>
                <a:spcPct val="107000"/>
              </a:lnSpc>
              <a:spcAft>
                <a:spcPts val="800"/>
              </a:spcAft>
            </a:pPr>
            <a:r>
              <a:rPr lang="es-ES" sz="1600" dirty="0"/>
              <a:t>Debe soportar las descripciones de los modelos conceptual, lógico, interno y externo de la BD.</a:t>
            </a:r>
          </a:p>
          <a:p>
            <a:pPr lvl="1" algn="just">
              <a:lnSpc>
                <a:spcPct val="107000"/>
              </a:lnSpc>
              <a:spcAft>
                <a:spcPts val="800"/>
              </a:spcAft>
            </a:pPr>
            <a:r>
              <a:rPr lang="es-ES" sz="1600" dirty="0"/>
              <a:t>Debe apoyar la transferencia eficiente de información al SGDB. La conexión entre los modelos interno y externo debe ser realizada en tiempo de ejecución.</a:t>
            </a:r>
          </a:p>
          <a:p>
            <a:pPr lvl="1" algn="just">
              <a:lnSpc>
                <a:spcPct val="107000"/>
              </a:lnSpc>
              <a:spcAft>
                <a:spcPts val="800"/>
              </a:spcAft>
            </a:pPr>
            <a:r>
              <a:rPr lang="es-ES" sz="1600" dirty="0"/>
              <a:t>Debe comenzar con la reorganización de versiones de producción de la BD. Además debe reflejar los cambios en la descripción de la BD. Cualquier cambio a la descripción de programas ha de ser reflejado automáticamente en la librería de descripción de programas con la ayuda del diccionario de datos.</a:t>
            </a:r>
          </a:p>
          <a:p>
            <a:pPr lvl="1" algn="just">
              <a:lnSpc>
                <a:spcPct val="107000"/>
              </a:lnSpc>
              <a:spcAft>
                <a:spcPts val="800"/>
              </a:spcAft>
            </a:pPr>
            <a:r>
              <a:rPr lang="es-ES" sz="1600" dirty="0"/>
              <a:t>Debe estar almacenado en un medio de almacenamiento con acceso directo para la fácil recuperación de información.</a:t>
            </a:r>
            <a:endParaRPr lang="es-ES" sz="1600" dirty="0">
              <a:effectLst/>
              <a:ea typeface="Times New Roman" panose="02020603050405020304" pitchFamily="18" charset="0"/>
              <a:cs typeface="Times New Roman" panose="02020603050405020304" pitchFamily="18" charset="0"/>
            </a:endParaRPr>
          </a:p>
          <a:p>
            <a:pPr>
              <a:lnSpc>
                <a:spcPct val="107000"/>
              </a:lnSpc>
              <a:spcAft>
                <a:spcPts val="800"/>
              </a:spcAft>
            </a:pP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385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21</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4.7 </a:t>
            </a:r>
            <a:r>
              <a:rPr lang="es-ES" altLang="es-ES_tradnl" sz="2800" dirty="0"/>
              <a:t>E</a:t>
            </a:r>
            <a:r>
              <a:rPr lang="es-ES" sz="2800" dirty="0"/>
              <a:t>stándares y modelo ANSI</a:t>
            </a:r>
            <a:r>
              <a:rPr lang="es-ES_tradnl" altLang="es-ES_tradnl" sz="2800" dirty="0"/>
              <a:t> 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El organismo ANSI ha marcado la referencia para la construcción de SGBD. El modelo definido por el grupo de trabajo SPARC se basa en estudios anteriores en los que se definían tres niveles de abstracción necesarios para gestionar una base de datos. ANSI profundiza más en esta idea y define cómo debe ser el proceso de creación y utilización de estos niveles.  Es lo que se conoce como el </a:t>
            </a: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s-ES" sz="1800" b="1" dirty="0">
                <a:effectLst/>
                <a:latin typeface="Times New Roman" panose="02020603050405020304" pitchFamily="18" charset="0"/>
                <a:ea typeface="Times New Roman" panose="02020603050405020304" pitchFamily="18" charset="0"/>
              </a:rPr>
              <a:t>odelo ANSI/X3/SPARC</a:t>
            </a:r>
          </a:p>
          <a:p>
            <a:pPr lvl="1" algn="just">
              <a:lnSpc>
                <a:spcPct val="107000"/>
              </a:lnSpc>
              <a:spcAft>
                <a:spcPts val="800"/>
              </a:spcAft>
            </a:pPr>
            <a:r>
              <a:rPr lang="es-ES" sz="1800" b="1" dirty="0">
                <a:effectLst/>
                <a:ea typeface="Times New Roman" panose="02020603050405020304" pitchFamily="18" charset="0"/>
                <a:cs typeface="Times New Roman" panose="02020603050405020304" pitchFamily="18" charset="0"/>
              </a:rPr>
              <a:t>ANSI</a:t>
            </a:r>
            <a:r>
              <a:rPr lang="es-ES" sz="1800" dirty="0">
                <a:effectLst/>
                <a:ea typeface="Times New Roman" panose="02020603050405020304" pitchFamily="18" charset="0"/>
                <a:cs typeface="Times New Roman" panose="02020603050405020304" pitchFamily="18" charset="0"/>
              </a:rPr>
              <a:t> (</a:t>
            </a:r>
            <a:r>
              <a:rPr lang="es-ES" sz="1800" i="1" dirty="0">
                <a:effectLst/>
                <a:ea typeface="Times New Roman" panose="02020603050405020304" pitchFamily="18" charset="0"/>
                <a:cs typeface="Times New Roman" panose="02020603050405020304" pitchFamily="18" charset="0"/>
              </a:rPr>
              <a:t>American </a:t>
            </a:r>
            <a:r>
              <a:rPr lang="es-ES" sz="1800" i="1" dirty="0" err="1">
                <a:effectLst/>
                <a:ea typeface="Times New Roman" panose="02020603050405020304" pitchFamily="18" charset="0"/>
                <a:cs typeface="Times New Roman" panose="02020603050405020304" pitchFamily="18" charset="0"/>
              </a:rPr>
              <a:t>National</a:t>
            </a:r>
            <a:r>
              <a:rPr lang="es-ES" sz="1800" i="1" dirty="0">
                <a:effectLst/>
                <a:ea typeface="Times New Roman" panose="02020603050405020304" pitchFamily="18" charset="0"/>
                <a:cs typeface="Times New Roman" panose="02020603050405020304" pitchFamily="18" charset="0"/>
              </a:rPr>
              <a:t> </a:t>
            </a:r>
            <a:r>
              <a:rPr lang="es-ES" sz="1800" i="1" dirty="0" err="1">
                <a:effectLst/>
                <a:ea typeface="Times New Roman" panose="02020603050405020304" pitchFamily="18" charset="0"/>
                <a:cs typeface="Times New Roman" panose="02020603050405020304" pitchFamily="18" charset="0"/>
              </a:rPr>
              <a:t>Standards</a:t>
            </a:r>
            <a:r>
              <a:rPr lang="es-ES" sz="1800" i="1" dirty="0">
                <a:effectLst/>
                <a:ea typeface="Times New Roman" panose="02020603050405020304" pitchFamily="18" charset="0"/>
                <a:cs typeface="Times New Roman" panose="02020603050405020304" pitchFamily="18" charset="0"/>
              </a:rPr>
              <a:t> </a:t>
            </a:r>
            <a:r>
              <a:rPr lang="es-ES" sz="1800" i="1" dirty="0" err="1">
                <a:effectLst/>
                <a:ea typeface="Times New Roman" panose="02020603050405020304" pitchFamily="18" charset="0"/>
                <a:cs typeface="Times New Roman" panose="02020603050405020304" pitchFamily="18" charset="0"/>
              </a:rPr>
              <a:t>Institute</a:t>
            </a:r>
            <a:r>
              <a:rPr lang="es-ES" sz="1800" dirty="0">
                <a:effectLst/>
                <a:ea typeface="Times New Roman" panose="02020603050405020304" pitchFamily="18" charset="0"/>
                <a:cs typeface="Times New Roman" panose="02020603050405020304" pitchFamily="18" charset="0"/>
              </a:rPr>
              <a:t>) es un organismo científico de Estados Unidos que ha definido diversos estándares en el campo de las bases de datos. </a:t>
            </a:r>
          </a:p>
          <a:p>
            <a:pPr lvl="2" algn="just">
              <a:lnSpc>
                <a:spcPct val="107000"/>
              </a:lnSpc>
              <a:spcAft>
                <a:spcPts val="800"/>
              </a:spcAft>
            </a:pPr>
            <a:r>
              <a:rPr lang="es-ES" sz="1800" b="1" dirty="0">
                <a:effectLst/>
                <a:ea typeface="Times New Roman" panose="02020603050405020304" pitchFamily="18" charset="0"/>
                <a:cs typeface="Times New Roman" panose="02020603050405020304" pitchFamily="18" charset="0"/>
              </a:rPr>
              <a:t>X3</a:t>
            </a:r>
            <a:r>
              <a:rPr lang="es-ES" sz="1800" dirty="0">
                <a:effectLst/>
                <a:ea typeface="Times New Roman" panose="02020603050405020304" pitchFamily="18" charset="0"/>
                <a:cs typeface="Times New Roman" panose="02020603050405020304" pitchFamily="18" charset="0"/>
              </a:rPr>
              <a:t> es la parte de ANSI encargada de los estándares en el mundo de la electrónica. </a:t>
            </a:r>
          </a:p>
          <a:p>
            <a:pPr lvl="1" algn="just">
              <a:lnSpc>
                <a:spcPct val="107000"/>
              </a:lnSpc>
              <a:spcAft>
                <a:spcPts val="800"/>
              </a:spcAft>
            </a:pPr>
            <a:r>
              <a:rPr lang="es-ES" sz="1800" b="1" dirty="0">
                <a:effectLst/>
                <a:ea typeface="Times New Roman" panose="02020603050405020304" pitchFamily="18" charset="0"/>
                <a:cs typeface="Times New Roman" panose="02020603050405020304" pitchFamily="18" charset="0"/>
              </a:rPr>
              <a:t>SPARC, </a:t>
            </a:r>
            <a:r>
              <a:rPr lang="es-ES" sz="1800" i="1" dirty="0" err="1">
                <a:effectLst/>
                <a:ea typeface="Times New Roman" panose="02020603050405020304" pitchFamily="18" charset="0"/>
                <a:cs typeface="Times New Roman" panose="02020603050405020304" pitchFamily="18" charset="0"/>
              </a:rPr>
              <a:t>System</a:t>
            </a:r>
            <a:r>
              <a:rPr lang="es-ES" sz="1800" i="1" dirty="0">
                <a:effectLst/>
                <a:ea typeface="Times New Roman" panose="02020603050405020304" pitchFamily="18" charset="0"/>
                <a:cs typeface="Times New Roman" panose="02020603050405020304" pitchFamily="18" charset="0"/>
              </a:rPr>
              <a:t> </a:t>
            </a:r>
            <a:r>
              <a:rPr lang="es-ES" sz="1800" i="1" dirty="0" err="1">
                <a:effectLst/>
                <a:ea typeface="Times New Roman" panose="02020603050405020304" pitchFamily="18" charset="0"/>
                <a:cs typeface="Times New Roman" panose="02020603050405020304" pitchFamily="18" charset="0"/>
              </a:rPr>
              <a:t>Planning</a:t>
            </a:r>
            <a:r>
              <a:rPr lang="es-ES" sz="1800" i="1" dirty="0">
                <a:effectLst/>
                <a:ea typeface="Times New Roman" panose="02020603050405020304" pitchFamily="18" charset="0"/>
                <a:cs typeface="Times New Roman" panose="02020603050405020304" pitchFamily="18" charset="0"/>
              </a:rPr>
              <a:t> and </a:t>
            </a:r>
            <a:r>
              <a:rPr lang="es-ES" sz="1800" i="1" dirty="0" err="1">
                <a:effectLst/>
                <a:ea typeface="Times New Roman" panose="02020603050405020304" pitchFamily="18" charset="0"/>
                <a:cs typeface="Times New Roman" panose="02020603050405020304" pitchFamily="18" charset="0"/>
              </a:rPr>
              <a:t>Repairments</a:t>
            </a:r>
            <a:r>
              <a:rPr lang="es-ES" sz="1800" i="1" dirty="0">
                <a:effectLst/>
                <a:ea typeface="Times New Roman" panose="02020603050405020304" pitchFamily="18" charset="0"/>
                <a:cs typeface="Times New Roman" panose="02020603050405020304" pitchFamily="18" charset="0"/>
              </a:rPr>
              <a:t> </a:t>
            </a:r>
            <a:r>
              <a:rPr lang="es-ES" sz="1800" i="1" dirty="0" err="1">
                <a:effectLst/>
                <a:ea typeface="Times New Roman" panose="02020603050405020304" pitchFamily="18" charset="0"/>
                <a:cs typeface="Times New Roman" panose="02020603050405020304" pitchFamily="18" charset="0"/>
              </a:rPr>
              <a:t>Committee</a:t>
            </a:r>
            <a:r>
              <a:rPr lang="es-ES" sz="1800" dirty="0">
                <a:effectLst/>
                <a:ea typeface="Times New Roman" panose="02020603050405020304" pitchFamily="18" charset="0"/>
                <a:cs typeface="Times New Roman" panose="02020603050405020304" pitchFamily="18" charset="0"/>
              </a:rPr>
              <a:t>, comité de planificación de sistemas y reparaciones es una subsección de X3 encargada de los estándares en Sistemas Informáticos en especial del campo de las bases de datos. Su logro fundamental ha sido definir un modelo de referencia para las bases de datos .</a:t>
            </a:r>
            <a:endParaRPr lang="es-ES" sz="1800" dirty="0">
              <a:effectLst/>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116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22</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4.7 Modelo ANSI/X3/SPARC en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Graphical user interface, application, Teams&#10;&#10;Description automatically generated">
            <a:extLst>
              <a:ext uri="{FF2B5EF4-FFF2-40B4-BE49-F238E27FC236}">
                <a16:creationId xmlns:a16="http://schemas.microsoft.com/office/drawing/2014/main" id="{394DF911-0A0F-438B-9674-9942F6238F15}"/>
              </a:ext>
            </a:extLst>
          </p:cNvPr>
          <p:cNvPicPr>
            <a:picLocks noChangeAspect="1"/>
          </p:cNvPicPr>
          <p:nvPr/>
        </p:nvPicPr>
        <p:blipFill rotWithShape="1">
          <a:blip r:embed="rId2">
            <a:extLst>
              <a:ext uri="{28A0092B-C50C-407E-A947-70E740481C1C}">
                <a14:useLocalDpi xmlns:a14="http://schemas.microsoft.com/office/drawing/2010/main" val="0"/>
              </a:ext>
            </a:extLst>
          </a:blip>
          <a:srcRect b="5646"/>
          <a:stretch/>
        </p:blipFill>
        <p:spPr bwMode="auto">
          <a:xfrm>
            <a:off x="895648" y="1772816"/>
            <a:ext cx="7134956" cy="4604172"/>
          </a:xfrm>
          <a:prstGeom prst="rect">
            <a:avLst/>
          </a:prstGeom>
          <a:noFill/>
          <a:ln>
            <a:noFill/>
          </a:ln>
        </p:spPr>
      </p:pic>
    </p:spTree>
    <p:extLst>
      <p:ext uri="{BB962C8B-B14F-4D97-AF65-F5344CB8AC3E}">
        <p14:creationId xmlns:p14="http://schemas.microsoft.com/office/powerpoint/2010/main" val="2924897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23</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4.7 </a:t>
            </a:r>
            <a:r>
              <a:rPr lang="es-ES" altLang="es-ES_tradnl" sz="2800" dirty="0"/>
              <a:t>E</a:t>
            </a:r>
            <a:r>
              <a:rPr lang="es-ES" sz="2800" dirty="0"/>
              <a:t>stándares y modelo ANSI</a:t>
            </a:r>
            <a:r>
              <a:rPr lang="es-ES_tradnl" altLang="es-ES_tradnl" sz="2800" dirty="0"/>
              <a:t> 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En el modelo </a:t>
            </a:r>
            <a:r>
              <a:rPr lang="es-ES" sz="1800" b="1" u="sng" dirty="0">
                <a:effectLst/>
                <a:latin typeface="Times New Roman" panose="02020603050405020304" pitchFamily="18" charset="0"/>
                <a:ea typeface="Times New Roman" panose="02020603050405020304" pitchFamily="18" charset="0"/>
                <a:cs typeface="Times New Roman" panose="02020603050405020304" pitchFamily="18" charset="0"/>
              </a:rPr>
              <a:t>ANSI se indica que hay tres modelos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externo</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conceptual</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 </a:t>
            </a: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interno.</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Se entiende por modelo, el conjunto de normas que permiten crear esquemas (diseños de la base de datos).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El </a:t>
            </a:r>
            <a:r>
              <a:rPr lang="es-ES" sz="1600" b="1" u="sng" dirty="0">
                <a:latin typeface="Times New Roman" panose="02020603050405020304" pitchFamily="18" charset="0"/>
                <a:ea typeface="Times New Roman" panose="02020603050405020304" pitchFamily="18" charset="0"/>
                <a:cs typeface="Times New Roman" panose="02020603050405020304" pitchFamily="18" charset="0"/>
              </a:rPr>
              <a:t>esquema externos </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refleja la información preparada para el usuario final. Son las vistas de los datos accesibles para un usuario.</a:t>
            </a:r>
          </a:p>
          <a:p>
            <a:pPr lvl="1" algn="just">
              <a:lnSpc>
                <a:spcPct val="107000"/>
              </a:lnSpc>
              <a:spcAft>
                <a:spcPts val="8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El </a:t>
            </a:r>
            <a:r>
              <a:rPr lang="es-ES" sz="1600" b="1" u="sng" dirty="0">
                <a:effectLst/>
                <a:latin typeface="Times New Roman" panose="02020603050405020304" pitchFamily="18" charset="0"/>
                <a:ea typeface="Times New Roman" panose="02020603050405020304" pitchFamily="18" charset="0"/>
                <a:cs typeface="Times New Roman" panose="02020603050405020304" pitchFamily="18" charset="0"/>
              </a:rPr>
              <a:t>esquema conceptual </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contiene la información lógica de la base de datos. Su estructuración (tablas) y las relaciones que hay entre las tablas y sus datos.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El </a:t>
            </a:r>
            <a:r>
              <a:rPr lang="es-ES" sz="1600" b="1" u="sng" dirty="0">
                <a:effectLst/>
                <a:latin typeface="Times New Roman" panose="02020603050405020304" pitchFamily="18" charset="0"/>
                <a:ea typeface="Times New Roman" panose="02020603050405020304" pitchFamily="18" charset="0"/>
                <a:cs typeface="Times New Roman" panose="02020603050405020304" pitchFamily="18" charset="0"/>
              </a:rPr>
              <a:t>esquema interno </a:t>
            </a:r>
            <a:r>
              <a:rPr lang="es-ES" sz="1600" dirty="0">
                <a:effectLst/>
                <a:latin typeface="Times New Roman" panose="02020603050405020304" pitchFamily="18" charset="0"/>
                <a:ea typeface="Times New Roman" panose="02020603050405020304" pitchFamily="18" charset="0"/>
                <a:cs typeface="Times New Roman" panose="02020603050405020304" pitchFamily="18" charset="0"/>
              </a:rPr>
              <a:t>contiene información sobre cómo están almacenados físicamente  los datos. Cómo y donde (en disco). Es el esquema más cercano a la organización real de los datos.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2113C01B-F9CE-4EAF-8C1B-BE7D145DAFB7}"/>
              </a:ext>
            </a:extLst>
          </p:cNvPr>
          <p:cNvPicPr>
            <a:picLocks noChangeAspect="1"/>
          </p:cNvPicPr>
          <p:nvPr/>
        </p:nvPicPr>
        <p:blipFill rotWithShape="1">
          <a:blip r:embed="rId2">
            <a:extLst>
              <a:ext uri="{28A0092B-C50C-407E-A947-70E740481C1C}">
                <a14:useLocalDpi xmlns:a14="http://schemas.microsoft.com/office/drawing/2010/main" val="0"/>
              </a:ext>
            </a:extLst>
          </a:blip>
          <a:srcRect b="7838"/>
          <a:stretch/>
        </p:blipFill>
        <p:spPr bwMode="auto">
          <a:xfrm>
            <a:off x="1619672" y="4221088"/>
            <a:ext cx="5616624" cy="2406797"/>
          </a:xfrm>
          <a:prstGeom prst="rect">
            <a:avLst/>
          </a:prstGeom>
          <a:noFill/>
          <a:ln>
            <a:noFill/>
          </a:ln>
        </p:spPr>
      </p:pic>
    </p:spTree>
    <p:extLst>
      <p:ext uri="{BB962C8B-B14F-4D97-AF65-F5344CB8AC3E}">
        <p14:creationId xmlns:p14="http://schemas.microsoft.com/office/powerpoint/2010/main" val="189230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24</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4.7 Arquitectura 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nSpc>
                <a:spcPct val="107000"/>
              </a:lnSpc>
              <a:spcAft>
                <a:spcPts val="800"/>
              </a:spcAft>
            </a:pPr>
            <a:endParaRPr lang="es-ES" sz="1800" dirty="0">
              <a:latin typeface="Times New Roman" panose="02020603050405020304" pitchFamily="18" charset="0"/>
              <a:cs typeface="Times New Roman" panose="02020603050405020304" pitchFamily="18" charset="0"/>
            </a:endParaRPr>
          </a:p>
          <a:p>
            <a:pPr>
              <a:lnSpc>
                <a:spcPct val="107000"/>
              </a:lnSpc>
              <a:spcAft>
                <a:spcPts val="800"/>
              </a:spcAft>
            </a:pPr>
            <a:endParaRPr lang="es-ES" sz="1800" dirty="0">
              <a:latin typeface="Times New Roman" panose="02020603050405020304" pitchFamily="18" charset="0"/>
              <a:cs typeface="Times New Roman" panose="02020603050405020304" pitchFamily="18" charset="0"/>
            </a:endParaRPr>
          </a:p>
          <a:p>
            <a:pPr>
              <a:lnSpc>
                <a:spcPct val="107000"/>
              </a:lnSpc>
              <a:spcAft>
                <a:spcPts val="800"/>
              </a:spcAft>
            </a:pPr>
            <a:endParaRPr lang="es-ES" sz="1800" dirty="0">
              <a:latin typeface="Times New Roman" panose="02020603050405020304" pitchFamily="18" charset="0"/>
              <a:cs typeface="Times New Roman" panose="02020603050405020304" pitchFamily="18" charset="0"/>
            </a:endParaRPr>
          </a:p>
          <a:p>
            <a:pPr>
              <a:lnSpc>
                <a:spcPct val="107000"/>
              </a:lnSpc>
              <a:spcAft>
                <a:spcPts val="800"/>
              </a:spcAft>
            </a:pPr>
            <a:endParaRPr lang="es-ES" sz="1800" dirty="0">
              <a:latin typeface="Times New Roman" panose="02020603050405020304" pitchFamily="18" charset="0"/>
              <a:cs typeface="Times New Roman" panose="02020603050405020304" pitchFamily="18" charset="0"/>
            </a:endParaRPr>
          </a:p>
          <a:p>
            <a:pPr>
              <a:lnSpc>
                <a:spcPct val="107000"/>
              </a:lnSpc>
              <a:spcAft>
                <a:spcPts val="800"/>
              </a:spcAft>
            </a:pPr>
            <a:endParaRPr lang="es-ES" sz="1800" dirty="0">
              <a:latin typeface="Times New Roman" panose="02020603050405020304" pitchFamily="18" charset="0"/>
              <a:cs typeface="Times New Roman" panose="02020603050405020304" pitchFamily="18" charset="0"/>
            </a:endParaRPr>
          </a:p>
          <a:p>
            <a:pPr>
              <a:lnSpc>
                <a:spcPct val="107000"/>
              </a:lnSpc>
              <a:spcAft>
                <a:spcPts val="800"/>
              </a:spcAft>
            </a:pPr>
            <a:endParaRPr lang="es-ES" sz="1800" dirty="0">
              <a:latin typeface="Times New Roman" panose="02020603050405020304" pitchFamily="18" charset="0"/>
              <a:cs typeface="Times New Roman" panose="02020603050405020304" pitchFamily="18" charset="0"/>
            </a:endParaRPr>
          </a:p>
          <a:p>
            <a:pPr>
              <a:lnSpc>
                <a:spcPct val="107000"/>
              </a:lnSpc>
              <a:spcAft>
                <a:spcPts val="800"/>
              </a:spcAft>
            </a:pPr>
            <a:endParaRPr lang="es-ES" sz="1800"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s-ES" sz="1800" dirty="0">
              <a:effectLst/>
            </a:endParaRPr>
          </a:p>
          <a:p>
            <a:pPr algn="just">
              <a:lnSpc>
                <a:spcPct val="107000"/>
              </a:lnSpc>
              <a:spcAft>
                <a:spcPts val="800"/>
              </a:spcAft>
            </a:pPr>
            <a:r>
              <a:rPr lang="es-ES" sz="1800" dirty="0">
                <a:effectLst/>
              </a:rPr>
              <a:t>Con la arquitectura a tres niveles se introduce el concepto de independencia de datos, se definen dos tipos de independencia: </a:t>
            </a:r>
          </a:p>
          <a:p>
            <a:pPr lvl="1" algn="just">
              <a:lnSpc>
                <a:spcPct val="107000"/>
              </a:lnSpc>
              <a:spcAft>
                <a:spcPts val="800"/>
              </a:spcAft>
            </a:pPr>
            <a:r>
              <a:rPr lang="es-ES" sz="1600" b="1" u="sng" dirty="0">
                <a:effectLst/>
              </a:rPr>
              <a:t>Independencia lógica</a:t>
            </a:r>
            <a:r>
              <a:rPr lang="es-ES" sz="1600" dirty="0">
                <a:effectLst/>
              </a:rPr>
              <a:t>: la capacidad de modificar el esquema conceptual sin tener</a:t>
            </a:r>
            <a:br>
              <a:rPr lang="es-ES" sz="1600" dirty="0"/>
            </a:br>
            <a:r>
              <a:rPr lang="es-ES" sz="1600" dirty="0">
                <a:effectLst/>
              </a:rPr>
              <a:t>que alterar los esquemas externos ni los programas de aplicación. Se podrá modificar el esquema conceptual para ampliar la BD o para reducirla, por ejemplo, si se eliminar una entidad, los esquemas externos que no se refieran a ella no se verán</a:t>
            </a:r>
            <a:br>
              <a:rPr lang="es-ES" sz="1600" dirty="0"/>
            </a:br>
            <a:r>
              <a:rPr lang="es-ES" sz="1600" dirty="0">
                <a:effectLst/>
              </a:rPr>
              <a:t>afectados.</a:t>
            </a:r>
          </a:p>
          <a:p>
            <a:pPr marL="446087" lvl="1" indent="0" algn="just">
              <a:lnSpc>
                <a:spcPct val="107000"/>
              </a:lnSpc>
              <a:spcAft>
                <a:spcPts val="800"/>
              </a:spcAft>
              <a:buNone/>
            </a:pPr>
            <a:br>
              <a:rPr lang="es-ES" sz="1000" dirty="0"/>
            </a:b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8EF5A018-3FA4-4EBC-AD8C-BF0B91ECF1D5}"/>
              </a:ext>
            </a:extLst>
          </p:cNvPr>
          <p:cNvPicPr>
            <a:picLocks noChangeAspect="1"/>
          </p:cNvPicPr>
          <p:nvPr/>
        </p:nvPicPr>
        <p:blipFill rotWithShape="1">
          <a:blip r:embed="rId2">
            <a:extLst>
              <a:ext uri="{28A0092B-C50C-407E-A947-70E740481C1C}">
                <a14:useLocalDpi xmlns:a14="http://schemas.microsoft.com/office/drawing/2010/main" val="0"/>
              </a:ext>
            </a:extLst>
          </a:blip>
          <a:srcRect l="4792" t="23438" r="6937" b="17344"/>
          <a:stretch/>
        </p:blipFill>
        <p:spPr>
          <a:xfrm>
            <a:off x="1115616" y="1124744"/>
            <a:ext cx="7298788" cy="3672408"/>
          </a:xfrm>
          <a:prstGeom prst="rect">
            <a:avLst/>
          </a:prstGeom>
        </p:spPr>
      </p:pic>
    </p:spTree>
    <p:extLst>
      <p:ext uri="{BB962C8B-B14F-4D97-AF65-F5344CB8AC3E}">
        <p14:creationId xmlns:p14="http://schemas.microsoft.com/office/powerpoint/2010/main" val="2003995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25</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4.7 Arquitectura 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lvl="1" algn="just">
              <a:lnSpc>
                <a:spcPct val="107000"/>
              </a:lnSpc>
              <a:spcAft>
                <a:spcPts val="800"/>
              </a:spcAft>
            </a:pPr>
            <a:r>
              <a:rPr lang="es-ES" sz="1600" b="1" u="sng" dirty="0"/>
              <a:t>Independencia física</a:t>
            </a:r>
            <a:r>
              <a:rPr lang="es-ES" sz="1600" dirty="0"/>
              <a:t>: la capacidad de modificar el esquema interno sin tener que</a:t>
            </a:r>
            <a:br>
              <a:rPr lang="es-ES" sz="1600" dirty="0"/>
            </a:br>
            <a:r>
              <a:rPr lang="es-ES" sz="1600" dirty="0"/>
              <a:t>alterar ni el esquema conceptual, ni los externos. Por ejemplo, se pueden reorganizar los archivos físicos con el fin de mejorar el rendimiento de las operaciones de</a:t>
            </a:r>
            <a:br>
              <a:rPr lang="es-ES" sz="1600" dirty="0"/>
            </a:br>
            <a:r>
              <a:rPr lang="es-ES" sz="1600" dirty="0"/>
              <a:t>consulta o de actualización, o se pueden añadir nuevos archivos de datos porque los</a:t>
            </a:r>
            <a:br>
              <a:rPr lang="es-ES" sz="1600" dirty="0"/>
            </a:br>
            <a:r>
              <a:rPr lang="es-ES" sz="1600" dirty="0"/>
              <a:t>que había se han llenado. La independencia física es más fácil de conseguir que la</a:t>
            </a:r>
            <a:br>
              <a:rPr lang="es-ES" sz="1600" dirty="0"/>
            </a:br>
            <a:r>
              <a:rPr lang="es-ES" sz="1600" dirty="0"/>
              <a:t>lógica, pues se refiere a la separación entre las aplicaciones y las estructuras físicas</a:t>
            </a:r>
            <a:br>
              <a:rPr lang="es-ES" sz="1600" dirty="0"/>
            </a:br>
            <a:r>
              <a:rPr lang="es-ES" sz="1600" dirty="0"/>
              <a:t>de almacenamiento</a:t>
            </a:r>
          </a:p>
        </p:txBody>
      </p:sp>
    </p:spTree>
    <p:extLst>
      <p:ext uri="{BB962C8B-B14F-4D97-AF65-F5344CB8AC3E}">
        <p14:creationId xmlns:p14="http://schemas.microsoft.com/office/powerpoint/2010/main" val="2334588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26</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4.8 Lenguajes 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24744"/>
            <a:ext cx="7958138" cy="5607843"/>
          </a:xfrm>
        </p:spPr>
        <p:txBody>
          <a:bodyPr/>
          <a:lstStyle/>
          <a:p>
            <a:pPr algn="just">
              <a:lnSpc>
                <a:spcPct val="107000"/>
              </a:lnSpc>
              <a:spcAft>
                <a:spcPts val="800"/>
              </a:spcAft>
            </a:pPr>
            <a:r>
              <a:rPr lang="es-ES" sz="1800" dirty="0">
                <a:latin typeface="Times New Roman" panose="02020603050405020304" pitchFamily="18" charset="0"/>
                <a:cs typeface="Times New Roman" panose="02020603050405020304" pitchFamily="18" charset="0"/>
              </a:rPr>
              <a:t>Todos los SGBD ofrecen lenguajes e interfaces apropiadas para cada tipo de usuario: administradores, diseñadores, programadores de aplicaciones y usuarios finales. Los lenguajes van a permitir al administrador de la BD especificar los datos que componen la BD, su estructura, las relaciones que existen entre ellos, las reglas de integridad, los controles de acceso, las características de tipo físico y las vistas externas de los usuarios. </a:t>
            </a:r>
          </a:p>
          <a:p>
            <a:pPr marL="0" indent="0" algn="just">
              <a:lnSpc>
                <a:spcPct val="107000"/>
              </a:lnSpc>
              <a:spcAft>
                <a:spcPts val="800"/>
              </a:spcAft>
              <a:buNone/>
            </a:pPr>
            <a:r>
              <a:rPr lang="es-ES" sz="1800" b="1" u="sng" dirty="0">
                <a:latin typeface="Times New Roman" panose="02020603050405020304" pitchFamily="18" charset="0"/>
                <a:cs typeface="Times New Roman" panose="02020603050405020304" pitchFamily="18" charset="0"/>
              </a:rPr>
              <a:t>Los lenguajes de los SGBD se clasifican en</a:t>
            </a:r>
            <a:r>
              <a:rPr lang="es-ES" sz="1800" dirty="0">
                <a:latin typeface="Times New Roman" panose="02020603050405020304" pitchFamily="18" charset="0"/>
                <a:cs typeface="Times New Roman" panose="02020603050405020304" pitchFamily="18" charset="0"/>
              </a:rPr>
              <a:t>:</a:t>
            </a:r>
          </a:p>
          <a:p>
            <a:pPr algn="just">
              <a:lnSpc>
                <a:spcPct val="107000"/>
              </a:lnSpc>
              <a:spcAft>
                <a:spcPts val="800"/>
              </a:spcAft>
            </a:pPr>
            <a:r>
              <a:rPr lang="es-ES" sz="1600" dirty="0">
                <a:effectLst/>
                <a:highlight>
                  <a:srgbClr val="FFFF00"/>
                </a:highlight>
              </a:rPr>
              <a:t>Lenguaje de definición de datos (LDD o DDL)</a:t>
            </a:r>
            <a:r>
              <a:rPr lang="es-ES" sz="1600" dirty="0">
                <a:effectLst/>
              </a:rPr>
              <a:t>: se utiliza para especificar el</a:t>
            </a:r>
            <a:br>
              <a:rPr lang="es-ES" sz="1600" dirty="0"/>
            </a:br>
            <a:r>
              <a:rPr lang="es-ES" sz="1600" dirty="0">
                <a:effectLst/>
              </a:rPr>
              <a:t>esquema conceptual e interno de la BD, las vistas de los usuarios y las estructuras de almacenamiento. Lo utilizan los diseñadores y los administradores de la BD.</a:t>
            </a:r>
          </a:p>
          <a:p>
            <a:pPr algn="just">
              <a:lnSpc>
                <a:spcPct val="107000"/>
              </a:lnSpc>
              <a:spcAft>
                <a:spcPts val="800"/>
              </a:spcAft>
            </a:pPr>
            <a:r>
              <a:rPr lang="es-ES" sz="1600" dirty="0">
                <a:effectLst/>
                <a:highlight>
                  <a:srgbClr val="FFFF00"/>
                </a:highlight>
              </a:rPr>
              <a:t>Lenguaje de manipulación de datos (LMD o DML): </a:t>
            </a:r>
            <a:r>
              <a:rPr lang="es-ES" sz="1600" dirty="0">
                <a:effectLst/>
              </a:rPr>
              <a:t>se utiliza para consultar y actualizar</a:t>
            </a:r>
            <a:br>
              <a:rPr lang="es-ES" sz="1600" dirty="0"/>
            </a:br>
            <a:r>
              <a:rPr lang="es-ES" sz="1600" dirty="0">
                <a:effectLst/>
              </a:rPr>
              <a:t>los datos de la BD. Es el utilizado por los usuarios para realizar consultas, inserciones,</a:t>
            </a:r>
            <a:br>
              <a:rPr lang="es-ES" sz="1600" dirty="0"/>
            </a:br>
            <a:r>
              <a:rPr lang="es-ES" sz="1600" dirty="0">
                <a:effectLst/>
              </a:rPr>
              <a:t>eliminaciones y modificaciones.  Este lenguaje se puede clasificar en:</a:t>
            </a:r>
          </a:p>
          <a:p>
            <a:pPr lvl="1" algn="just">
              <a:lnSpc>
                <a:spcPct val="107000"/>
              </a:lnSpc>
              <a:spcAft>
                <a:spcPts val="800"/>
              </a:spcAft>
            </a:pPr>
            <a:r>
              <a:rPr lang="es-ES" sz="1600" dirty="0">
                <a:effectLst/>
              </a:rPr>
              <a:t>Los hay </a:t>
            </a:r>
            <a:r>
              <a:rPr lang="es-ES" sz="1600" u="sng" dirty="0">
                <a:effectLst/>
              </a:rPr>
              <a:t>procedurales</a:t>
            </a:r>
            <a:r>
              <a:rPr lang="es-ES" sz="1600" dirty="0">
                <a:effectLst/>
              </a:rPr>
              <a:t>, en los que el usuario será </a:t>
            </a:r>
            <a:r>
              <a:rPr lang="es-ES" sz="1600" dirty="0" err="1">
                <a:effectLst/>
              </a:rPr>
              <a:t>nor</a:t>
            </a:r>
            <a:r>
              <a:rPr lang="es-ES" sz="1600" dirty="0">
                <a:effectLst/>
              </a:rPr>
              <a:t>-</a:t>
            </a:r>
            <a:br>
              <a:rPr lang="es-ES" sz="1600" dirty="0"/>
            </a:br>
            <a:r>
              <a:rPr lang="es-ES" sz="1600" dirty="0">
                <a:effectLst/>
              </a:rPr>
              <a:t>malmente un programador y especifica las operaciones de acceso a los datos llamando</a:t>
            </a:r>
            <a:br>
              <a:rPr lang="es-ES" sz="1600" dirty="0"/>
            </a:br>
            <a:r>
              <a:rPr lang="es-ES" sz="1600" dirty="0">
                <a:effectLst/>
              </a:rPr>
              <a:t>a los procedimientos necesarios. Las sentencias de un DML procedural están embebidas en un lenguaje de alto nivel llamado anfitrión. Las BD jerárquicas y en red utilizan estos DML procedurales</a:t>
            </a:r>
            <a:r>
              <a:rPr lang="es-ES" sz="1200" dirty="0">
                <a:effectLst/>
              </a:rPr>
              <a:t>. </a:t>
            </a:r>
          </a:p>
          <a:p>
            <a:pPr marL="446087" lvl="1" indent="0" algn="just">
              <a:lnSpc>
                <a:spcPct val="107000"/>
              </a:lnSpc>
              <a:spcAft>
                <a:spcPts val="800"/>
              </a:spcAft>
              <a:buNone/>
            </a:pPr>
            <a:br>
              <a:rPr lang="es-ES" sz="1200" dirty="0"/>
            </a:b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8665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27</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4.8 Lenguajes 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lvl="1" algn="just">
              <a:lnSpc>
                <a:spcPct val="107000"/>
              </a:lnSpc>
              <a:spcAft>
                <a:spcPts val="800"/>
              </a:spcAft>
            </a:pPr>
            <a:r>
              <a:rPr lang="es-ES" sz="1600" u="sng" dirty="0"/>
              <a:t>No procedurales</a:t>
            </a:r>
            <a:r>
              <a:rPr lang="es-ES" sz="1600" dirty="0"/>
              <a:t> son los lenguajes declarativos. En muchos SGBD se pueden introducir interactivamente instrucciones del DML desde un terminal, también pueden ir embebidas en un lenguaje de programación de alto nivel. Estos lenguajes permiten</a:t>
            </a:r>
            <a:br>
              <a:rPr lang="es-ES" sz="1600" dirty="0"/>
            </a:br>
            <a:r>
              <a:rPr lang="es-ES" sz="1600" dirty="0"/>
              <a:t>especificar los datos a obtener en una consulta, o los datos a modificar, mediante</a:t>
            </a:r>
            <a:br>
              <a:rPr lang="es-ES" sz="1600" dirty="0"/>
            </a:br>
            <a:r>
              <a:rPr lang="es-ES" sz="1600" dirty="0"/>
              <a:t>sentencias sencillas. Las BD relacionales utilizan lenguajes no procedurales como</a:t>
            </a:r>
            <a:br>
              <a:rPr lang="es-ES" sz="1600" dirty="0"/>
            </a:br>
            <a:r>
              <a:rPr lang="es-ES" sz="1600" dirty="0"/>
              <a:t>SQL (</a:t>
            </a:r>
            <a:r>
              <a:rPr lang="es-ES" sz="1600" dirty="0" err="1"/>
              <a:t>Structured</a:t>
            </a:r>
            <a:r>
              <a:rPr lang="es-ES" sz="1600" dirty="0"/>
              <a:t> </a:t>
            </a:r>
            <a:r>
              <a:rPr lang="es-ES" sz="1600" dirty="0" err="1"/>
              <a:t>Query</a:t>
            </a:r>
            <a:r>
              <a:rPr lang="es-ES" sz="1600" dirty="0"/>
              <a:t> </a:t>
            </a:r>
            <a:r>
              <a:rPr lang="es-ES" sz="1600" dirty="0" err="1"/>
              <a:t>Language</a:t>
            </a:r>
            <a:r>
              <a:rPr lang="es-ES" sz="1600" dirty="0"/>
              <a:t>) o QBE (</a:t>
            </a:r>
            <a:r>
              <a:rPr lang="es-ES" sz="1600" dirty="0" err="1"/>
              <a:t>Query</a:t>
            </a:r>
            <a:r>
              <a:rPr lang="es-ES" sz="1600" dirty="0"/>
              <a:t> </a:t>
            </a:r>
            <a:r>
              <a:rPr lang="es-ES" sz="1600" dirty="0" err="1"/>
              <a:t>By</a:t>
            </a:r>
            <a:r>
              <a:rPr lang="es-ES" sz="1600" dirty="0"/>
              <a:t> </a:t>
            </a:r>
            <a:r>
              <a:rPr lang="es-ES" sz="1600" dirty="0" err="1"/>
              <a:t>Example</a:t>
            </a:r>
            <a:r>
              <a:rPr lang="es-ES" sz="1600" dirty="0"/>
              <a:t>).</a:t>
            </a:r>
          </a:p>
          <a:p>
            <a:pPr algn="just">
              <a:lnSpc>
                <a:spcPct val="107000"/>
              </a:lnSpc>
              <a:spcAft>
                <a:spcPts val="800"/>
              </a:spcAft>
            </a:pPr>
            <a:r>
              <a:rPr lang="es-ES" sz="1600" dirty="0">
                <a:highlight>
                  <a:srgbClr val="FFFF00"/>
                </a:highlight>
              </a:rPr>
              <a:t>Lenguaje de control (LC)  </a:t>
            </a:r>
            <a:r>
              <a:rPr lang="es-ES" sz="1600" dirty="0"/>
              <a:t>usado para tareas específicas de organización y gestión de la BD (gestionar usuarios, grupos, asignar privilegios, prioridades, ..)</a:t>
            </a:r>
          </a:p>
          <a:p>
            <a:pPr marL="0" indent="0" algn="just">
              <a:lnSpc>
                <a:spcPct val="107000"/>
              </a:lnSpc>
              <a:spcAft>
                <a:spcPts val="800"/>
              </a:spcAft>
              <a:buNone/>
            </a:pPr>
            <a:endParaRPr lang="es-ES" sz="1600" dirty="0"/>
          </a:p>
          <a:p>
            <a:pPr algn="just">
              <a:lnSpc>
                <a:spcPct val="107000"/>
              </a:lnSpc>
              <a:spcAft>
                <a:spcPts val="800"/>
              </a:spcAft>
            </a:pPr>
            <a:r>
              <a:rPr lang="es-ES" sz="1400" dirty="0">
                <a:effectLst/>
                <a:latin typeface="Arial" panose="020B0604020202020204" pitchFamily="34" charset="0"/>
              </a:rPr>
              <a:t>La mayoría de los SGBD comerciales incluyen lenguajes de cuarta generación (4GL)</a:t>
            </a:r>
            <a:br>
              <a:rPr lang="es-ES" sz="1400" dirty="0"/>
            </a:br>
            <a:r>
              <a:rPr lang="es-ES" sz="1400" dirty="0">
                <a:effectLst/>
                <a:latin typeface="Arial" panose="020B0604020202020204" pitchFamily="34" charset="0"/>
              </a:rPr>
              <a:t>que permiten al usuario desarrollar aplicaciones de forma fácil y rápida, también se</a:t>
            </a:r>
            <a:br>
              <a:rPr lang="es-ES" sz="1400" dirty="0"/>
            </a:br>
            <a:r>
              <a:rPr lang="es-ES" sz="1400" dirty="0">
                <a:effectLst/>
                <a:latin typeface="Arial" panose="020B0604020202020204" pitchFamily="34" charset="0"/>
              </a:rPr>
              <a:t>les llama herramientas de desarrollo.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69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3</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4.1 Introducción a los Sistemas Gestores de 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gn="just" eaLnBrk="1" hangingPunct="1"/>
            <a:r>
              <a:rPr lang="es-ES" sz="1800" dirty="0">
                <a:effectLst/>
                <a:latin typeface="Times New Roman" panose="02020603050405020304" pitchFamily="18" charset="0"/>
                <a:ea typeface="Times New Roman" panose="02020603050405020304" pitchFamily="18" charset="0"/>
              </a:rPr>
              <a:t>Un </a:t>
            </a:r>
            <a:r>
              <a:rPr lang="es-ES" sz="1800" b="1" u="sng" dirty="0">
                <a:effectLst/>
                <a:latin typeface="Times New Roman" panose="02020603050405020304" pitchFamily="18" charset="0"/>
                <a:ea typeface="Times New Roman" panose="02020603050405020304" pitchFamily="18" charset="0"/>
              </a:rPr>
              <a:t>Sistema Gestor de Bases de datos, SGBD o DBMS </a:t>
            </a:r>
            <a:r>
              <a:rPr lang="es-ES" sz="1800" dirty="0">
                <a:effectLst/>
                <a:latin typeface="Times New Roman" panose="02020603050405020304" pitchFamily="18" charset="0"/>
                <a:ea typeface="Times New Roman" panose="02020603050405020304" pitchFamily="18" charset="0"/>
              </a:rPr>
              <a:t>(</a:t>
            </a:r>
            <a:r>
              <a:rPr lang="es-ES" sz="1800" i="1" dirty="0">
                <a:effectLst/>
                <a:latin typeface="Times New Roman" panose="02020603050405020304" pitchFamily="18" charset="0"/>
                <a:ea typeface="Times New Roman" panose="02020603050405020304" pitchFamily="18" charset="0"/>
                <a:cs typeface="Times New Roman" panose="02020603050405020304" pitchFamily="18" charset="0"/>
              </a:rPr>
              <a:t>Data Base Management </a:t>
            </a:r>
            <a:r>
              <a:rPr lang="es-ES" sz="1800" i="1" dirty="0" err="1">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ES" sz="1800" dirty="0">
                <a:effectLst/>
                <a:latin typeface="Times New Roman" panose="02020603050405020304" pitchFamily="18" charset="0"/>
                <a:ea typeface="Times New Roman" panose="02020603050405020304" pitchFamily="18" charset="0"/>
              </a:rPr>
              <a:t> </a:t>
            </a:r>
            <a:r>
              <a:rPr lang="es-ES" sz="1800" dirty="0">
                <a:latin typeface="Times New Roman" panose="02020603050405020304" pitchFamily="18" charset="0"/>
                <a:ea typeface="Times New Roman" panose="02020603050405020304" pitchFamily="18" charset="0"/>
              </a:rPr>
              <a:t>es un </a:t>
            </a:r>
            <a:r>
              <a:rPr lang="es-ES" sz="1800" dirty="0">
                <a:effectLst/>
                <a:latin typeface="Times New Roman" panose="02020603050405020304" pitchFamily="18" charset="0"/>
                <a:ea typeface="Times New Roman" panose="02020603050405020304" pitchFamily="18" charset="0"/>
              </a:rPr>
              <a:t>software es sirve de interfaz entre la base de datos y los usuarios o las aplicaciones que acceden a los datos. </a:t>
            </a:r>
            <a:r>
              <a:rPr lang="es-ES" sz="1800" dirty="0">
                <a:latin typeface="Times New Roman" panose="02020603050405020304" pitchFamily="18" charset="0"/>
                <a:ea typeface="Times New Roman" panose="02020603050405020304" pitchFamily="18" charset="0"/>
              </a:rPr>
              <a:t>El SGBD s</a:t>
            </a:r>
            <a:r>
              <a:rPr lang="es-ES" sz="1800" dirty="0">
                <a:effectLst/>
                <a:latin typeface="Times New Roman" panose="02020603050405020304" pitchFamily="18" charset="0"/>
                <a:ea typeface="Times New Roman" panose="02020603050405020304" pitchFamily="18" charset="0"/>
              </a:rPr>
              <a:t>e encarga de gestionarlos</a:t>
            </a:r>
          </a:p>
          <a:p>
            <a:pPr algn="just" eaLnBrk="1" hangingPunct="1"/>
            <a:endParaRPr lang="es-ES" sz="1800" dirty="0">
              <a:effectLst/>
              <a:latin typeface="Times New Roman" panose="02020603050405020304" pitchFamily="18" charset="0"/>
              <a:ea typeface="Times New Roman" panose="02020603050405020304" pitchFamily="18" charset="0"/>
            </a:endParaRPr>
          </a:p>
          <a:p>
            <a:pPr algn="just" eaLnBrk="1" hangingPunct="1"/>
            <a:r>
              <a:rPr lang="es-ES" sz="1800" dirty="0">
                <a:effectLst/>
                <a:latin typeface="Times New Roman" panose="02020603050405020304" pitchFamily="18" charset="0"/>
                <a:ea typeface="Times New Roman" panose="02020603050405020304" pitchFamily="18" charset="0"/>
              </a:rPr>
              <a:t>Las aplicaciones se abstraen sobre la forma de acceder a los datos, dejando ese problema al SGBD. Así se pueden concentrar exclusivamente en la tarea de conseguir una interfaz de acceso a los datos para los usuarios</a:t>
            </a:r>
          </a:p>
          <a:p>
            <a:pPr algn="just" eaLnBrk="1" hangingPunct="1"/>
            <a:endParaRPr lang="es-ES" altLang="es-ES_tradnl" sz="1800" dirty="0">
              <a:latin typeface="Times New Roman" panose="02020603050405020304" pitchFamily="18" charset="0"/>
            </a:endParaRPr>
          </a:p>
          <a:p>
            <a:pPr algn="just" eaLnBrk="1" hangingPunct="1"/>
            <a:endParaRPr lang="es-ES_tradnl" altLang="es-ES_tradnl" sz="2000" dirty="0"/>
          </a:p>
        </p:txBody>
      </p:sp>
      <p:pic>
        <p:nvPicPr>
          <p:cNvPr id="6" name="Picture 5" descr="Diagram&#10;&#10;Description automatically generated">
            <a:extLst>
              <a:ext uri="{FF2B5EF4-FFF2-40B4-BE49-F238E27FC236}">
                <a16:creationId xmlns:a16="http://schemas.microsoft.com/office/drawing/2014/main" id="{A8711AFA-1CCD-4F71-9F2F-010BC86E981B}"/>
              </a:ext>
            </a:extLst>
          </p:cNvPr>
          <p:cNvPicPr>
            <a:picLocks noChangeAspect="1"/>
          </p:cNvPicPr>
          <p:nvPr/>
        </p:nvPicPr>
        <p:blipFill rotWithShape="1">
          <a:blip r:embed="rId2">
            <a:extLst>
              <a:ext uri="{28A0092B-C50C-407E-A947-70E740481C1C}">
                <a14:useLocalDpi xmlns:a14="http://schemas.microsoft.com/office/drawing/2010/main" val="0"/>
              </a:ext>
            </a:extLst>
          </a:blip>
          <a:srcRect l="9236" t="2277" r="12061" b="12071"/>
          <a:stretch/>
        </p:blipFill>
        <p:spPr bwMode="auto">
          <a:xfrm>
            <a:off x="2202185" y="3897163"/>
            <a:ext cx="4752528" cy="26572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4</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4.1 Introducción a los Sistemas Gestores de 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nSpc>
                <a:spcPct val="107000"/>
              </a:lnSpc>
              <a:spcAft>
                <a:spcPts val="800"/>
              </a:spcAft>
            </a:pPr>
            <a:r>
              <a:rPr lang="es-ES" sz="1800" b="1" dirty="0">
                <a:latin typeface="Times New Roman" panose="02020603050405020304" pitchFamily="18" charset="0"/>
                <a:ea typeface="Times New Roman" panose="02020603050405020304" pitchFamily="18" charset="0"/>
                <a:cs typeface="Times New Roman" panose="02020603050405020304" pitchFamily="18" charset="0"/>
              </a:rPr>
              <a:t>V</a:t>
            </a: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entajas de los SGBD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Independencia física y lógica.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Esto permite modificar los datos sin modificar el código de las aplicaciones y viceversa.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Menor redundancia</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Este modelo no requiere que los datos se repitan para cada aplicación que los requiera., en su lugar se diseñan los datos de forma independiente a las aplicaciones. </a:t>
            </a: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Integridad de los datos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Al estar centralizados, es más difícil que haya datos incoherentes. Es decir, que una aplicación muestre información distinta al resto de aplicaciones, ya que los datos son los mismos para todas.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Mayor seguridad en los datos.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El SGBD es el encargado de la seguridad y se puede centrar en ella de forma independiente a las aplicaciones. Como las aplicaciones deben atravesar la capa del SGBD para llegar a los datos, no se podrán saltar la seguridad.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643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5</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4.1 Introducción a los Sistemas Gestores de 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Visiones distintas según el usuario. C</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entralizar los datos facilita crear políticas que permitan que los usuarios vean la información de la base de datos de forma distinta.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Datos más documentados.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Las bases de datos tienen mucho mejor gestionados los </a:t>
            </a: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metadatos,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que permiten describir la información de la base de datos y que pueden ser consultados por las aplicaciones.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Acceso a los datos más eficiente.</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Esta forma de organizar los datos produce un resultado más óptimo en rendimiento ya que los sistemas gestores centralizan el acceso pudiendo ejecutar políticas diferentes en función de la demanda.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Menor espacio de almacenamiento.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Puesto que hay muy poca redundancia.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Acceso simultáneo a los datos.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Cuando hay varias aplicaciones que intentan acceder a los datos en los sistemas orientados a los ficheros, compiten por los datos y es fácil el bloqueo mutuo. En el caso de los sistemas orientados a bases de datos, toda petición pasa la capa del SGBD, facilitando el control de concurrencia y permitiendo evitar los bloqueos.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333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6</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4.1 Introducción a los Sistemas Gestores de 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nSpc>
                <a:spcPct val="107000"/>
              </a:lnSpc>
              <a:spcAft>
                <a:spcPts val="800"/>
              </a:spcAf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Desventajas de los SGBD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Instalación costosa.</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El control y administración de bases de datos requiere de un software y hardware poderoso.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Requiere personal cualificado.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Debido a la dificultad de manejo de este tipo de sistemas.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Implantación larga y difícil.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En relación a los puntos anteriores. La adaptación del personal y del equipamiento es mucho más complicada y lleva bastante tiempo.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Ausencia de estándares totales.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Lo cual significa una excesiva dependencia hacia los sistemas comerciales del mercado. Aunque, hoy en día, hay un funcionamiento base y un lenguaje de gestión (</a:t>
            </a: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SQL</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que desde hace tiempo se considera estándar (al menos en las bases de datos relacionales).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043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7</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4.2 Utilidades 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a:lnSpc>
                <a:spcPct val="107000"/>
              </a:lnSpc>
              <a:spcAft>
                <a:spcPts val="80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Los SGBD proporcionan </a:t>
            </a:r>
            <a:r>
              <a:rPr lang="es-ES" sz="1800" b="1" u="sng" dirty="0">
                <a:latin typeface="Times New Roman" panose="02020603050405020304" pitchFamily="18" charset="0"/>
                <a:ea typeface="Times New Roman" panose="02020603050405020304" pitchFamily="18" charset="0"/>
                <a:cs typeface="Times New Roman" panose="02020603050405020304" pitchFamily="18" charset="0"/>
              </a:rPr>
              <a:t>numerosas herramientas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muchas de ellas permiten trabajar de una forma más cómoda con las . Las más destacadas son: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para la creación y especificación del diccionario de datos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El diccionario de datos es la estructura de la base de datos que almacena los metadatos. Es decir el diccionario de datos contiene la descripción de todos los datos de la base de datos.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para administrar y crear la estructura física de la base de datos</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El SGBD proporciona herramientas para especificar la forma en la que se almacenarán los datos en la computadora (o computadoras) que alojen la base de datos. Estas herramientas nos permitirán diseñar una forma de almacenamiento centrada en optimizar el acceso a los datos.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para la manipulación de los datos.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Nos permitirán añadir, modificar, suprimir o consultar datos (función de manipulación) de la forma más sencilla posible.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917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8</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4.2 Utilidades 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de recuperación</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en caso de desastre. Si ocurre un mal funcionamiento del sistema, un fallo en la alimentación del sistema, errores de red, etc. En ese caso los buenos SGBD poseen y proporcionan mecanismos para que se recupere la máxima información posible y se asegure su integridad.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para la creación y restablecimiento de copias de seguridad.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Es una de las tareas fundamentales, ya que permite recuperar la información en caso de pérdida de datos.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para la gestión de la comunicación</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de la base de datos. Encargadas de configurar el hardware y software de conexión a la red. Así como los mecanismos necesarios para configurar adecuadamente el software que se encarga de recibir y comunicar las peticiones de los clientes.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para la creación de aplicaciones de usuario</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Es decir, herramientas para los programadores de aplicaciones, los cuales crean el software con el que los usuarios accederán de forma cómoda a la base de datos.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de instalación y configuración</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de la base de datos.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036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9</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4.2 Utilidades de los SGBD</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a:xfrm>
            <a:off x="561975" y="1196975"/>
            <a:ext cx="7958138" cy="5400377"/>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para la exportación e importación</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de datos a o desde otros sistemas.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t>Herramientas para gestionar la seguridad</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Permiten establecer privilegios y permisos diferentes para los usuarios, así como impedir el acceso no deseado (función de control).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9014423"/>
      </p:ext>
    </p:extLst>
  </p:cSld>
  <p:clrMapOvr>
    <a:masterClrMapping/>
  </p:clrMapOvr>
</p:sld>
</file>

<file path=ppt/theme/theme1.xml><?xml version="1.0" encoding="utf-8"?>
<a:theme xmlns:a="http://schemas.openxmlformats.org/drawingml/2006/main" name="1_fbd1">
  <a:themeElements>
    <a:clrScheme name="1_fbd1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1_fbd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fbd1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1_fbd1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1_fbd1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1_fbd1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2.3 Algebra relacional v4</Template>
  <TotalTime>20647</TotalTime>
  <Words>3833</Words>
  <Application>Microsoft Office PowerPoint</Application>
  <PresentationFormat>Presentación en pantalla (4:3)</PresentationFormat>
  <Paragraphs>224</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Arial</vt:lpstr>
      <vt:lpstr>Book Antiqua</vt:lpstr>
      <vt:lpstr>Calibri</vt:lpstr>
      <vt:lpstr>Symbol</vt:lpstr>
      <vt:lpstr>Times New Roman</vt:lpstr>
      <vt:lpstr>Verdana</vt:lpstr>
      <vt:lpstr>Wingdings</vt:lpstr>
      <vt:lpstr>1_fbd1</vt:lpstr>
      <vt:lpstr>Presentación de PowerPoint</vt:lpstr>
      <vt:lpstr>Presentación de PowerPoint</vt:lpstr>
      <vt:lpstr>4.1 Introducción a los Sistemas Gestores de BD</vt:lpstr>
      <vt:lpstr>4.1 Introducción a los Sistemas Gestores de BD</vt:lpstr>
      <vt:lpstr>4.1 Introducción a los Sistemas Gestores de BD</vt:lpstr>
      <vt:lpstr>4.1 Introducción a los Sistemas Gestores de BD</vt:lpstr>
      <vt:lpstr>4.2 Utilidades de los SGBD</vt:lpstr>
      <vt:lpstr>4.2 Utilidades de los SGBD</vt:lpstr>
      <vt:lpstr>4.2 Utilidades de los SGBD</vt:lpstr>
      <vt:lpstr>4.3 Clasificación de los SGBD</vt:lpstr>
      <vt:lpstr>4.3 Clasificación de los SGBD</vt:lpstr>
      <vt:lpstr>4.3 Clasificación de los SGBD</vt:lpstr>
      <vt:lpstr>4.3 Clasificación de los SGBD</vt:lpstr>
      <vt:lpstr>4.4 Usuarios de los SGBD</vt:lpstr>
      <vt:lpstr>4.4 Usuarios de los SGBD</vt:lpstr>
      <vt:lpstr>4.5 Componentes de los SGBD</vt:lpstr>
      <vt:lpstr>4.5 Componentes de los SGBD</vt:lpstr>
      <vt:lpstr>4.5 Componentes de los SGBD</vt:lpstr>
      <vt:lpstr>4.6 Diccionario de datos en los SGBD</vt:lpstr>
      <vt:lpstr>4.6 Diccionario de datos en los SGBD</vt:lpstr>
      <vt:lpstr>4.7 Estándares y modelo ANSI de los SGBD</vt:lpstr>
      <vt:lpstr>4.7 Modelo ANSI/X3/SPARC en SGBD</vt:lpstr>
      <vt:lpstr>4.7 Estándares y modelo ANSI de los SGBD</vt:lpstr>
      <vt:lpstr>4.7 Arquitectura de los SGBD</vt:lpstr>
      <vt:lpstr>4.7 Arquitectura de los SGBD</vt:lpstr>
      <vt:lpstr>4.8 Lenguajes de los SGBD</vt:lpstr>
      <vt:lpstr>4.8 Lenguajes de los SGBD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creator>Alok Mehta</dc:creator>
  <cp:lastModifiedBy>Pepe</cp:lastModifiedBy>
  <cp:revision>577</cp:revision>
  <cp:lastPrinted>1999-10-18T10:43:25Z</cp:lastPrinted>
  <dcterms:created xsi:type="dcterms:W3CDTF">1995-06-02T22:16:36Z</dcterms:created>
  <dcterms:modified xsi:type="dcterms:W3CDTF">2024-01-22T13:15:13Z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mehtaa@cs.rpi.edu</vt:lpwstr>
  </property>
  <property fmtid="{D5CDD505-2E9C-101B-9397-08002B2CF9AE}" pid="8" name="HomePage">
    <vt:lpwstr>http://www.cs.rpi.edu/~mehtaa</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E:\Complang\Lisp\Lectures\Intro</vt:lpwstr>
  </property>
  <property fmtid="{D5CDD505-2E9C-101B-9397-08002B2CF9AE}" pid="22" name="MSIP_Label_cfcb3bd2-1496-4cc8-b013-3228ade2ff5f_Enabled">
    <vt:lpwstr>True</vt:lpwstr>
  </property>
  <property fmtid="{D5CDD505-2E9C-101B-9397-08002B2CF9AE}" pid="23" name="MSIP_Label_cfcb3bd2-1496-4cc8-b013-3228ade2ff5f_SiteId">
    <vt:lpwstr>423430e8-247c-44d1-9767-22723b7d4cb2</vt:lpwstr>
  </property>
  <property fmtid="{D5CDD505-2E9C-101B-9397-08002B2CF9AE}" pid="24" name="MSIP_Label_cfcb3bd2-1496-4cc8-b013-3228ade2ff5f_Owner">
    <vt:lpwstr>esjosmic@dssmith.com</vt:lpwstr>
  </property>
  <property fmtid="{D5CDD505-2E9C-101B-9397-08002B2CF9AE}" pid="25" name="MSIP_Label_cfcb3bd2-1496-4cc8-b013-3228ade2ff5f_SetDate">
    <vt:lpwstr>2021-02-08T08:12:30.4172489Z</vt:lpwstr>
  </property>
  <property fmtid="{D5CDD505-2E9C-101B-9397-08002B2CF9AE}" pid="26" name="MSIP_Label_cfcb3bd2-1496-4cc8-b013-3228ade2ff5f_Name">
    <vt:lpwstr>Non-Work</vt:lpwstr>
  </property>
  <property fmtid="{D5CDD505-2E9C-101B-9397-08002B2CF9AE}" pid="27" name="MSIP_Label_cfcb3bd2-1496-4cc8-b013-3228ade2ff5f_Application">
    <vt:lpwstr>Microsoft Azure Information Protection</vt:lpwstr>
  </property>
  <property fmtid="{D5CDD505-2E9C-101B-9397-08002B2CF9AE}" pid="28" name="MSIP_Label_cfcb3bd2-1496-4cc8-b013-3228ade2ff5f_ActionId">
    <vt:lpwstr>691bc539-69b0-4f4e-a2fc-f36c6dbcd027</vt:lpwstr>
  </property>
  <property fmtid="{D5CDD505-2E9C-101B-9397-08002B2CF9AE}" pid="29" name="MSIP_Label_cfcb3bd2-1496-4cc8-b013-3228ade2ff5f_Extended_MSFT_Method">
    <vt:lpwstr>Manual</vt:lpwstr>
  </property>
  <property fmtid="{D5CDD505-2E9C-101B-9397-08002B2CF9AE}" pid="30" name="Sensitivity">
    <vt:lpwstr>Non-Work</vt:lpwstr>
  </property>
</Properties>
</file>