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29"/>
  </p:notesMasterIdLst>
  <p:handoutMasterIdLst>
    <p:handoutMasterId r:id="rId30"/>
  </p:handoutMasterIdLst>
  <p:sldIdLst>
    <p:sldId id="406" r:id="rId2"/>
    <p:sldId id="610" r:id="rId3"/>
    <p:sldId id="523" r:id="rId4"/>
    <p:sldId id="275" r:id="rId5"/>
    <p:sldId id="552" r:id="rId6"/>
    <p:sldId id="522" r:id="rId7"/>
    <p:sldId id="521" r:id="rId8"/>
    <p:sldId id="524" r:id="rId9"/>
    <p:sldId id="525" r:id="rId10"/>
    <p:sldId id="530" r:id="rId11"/>
    <p:sldId id="532" r:id="rId12"/>
    <p:sldId id="537" r:id="rId13"/>
    <p:sldId id="551" r:id="rId14"/>
    <p:sldId id="531" r:id="rId15"/>
    <p:sldId id="527" r:id="rId16"/>
    <p:sldId id="539" r:id="rId17"/>
    <p:sldId id="540" r:id="rId18"/>
    <p:sldId id="541" r:id="rId19"/>
    <p:sldId id="542" r:id="rId20"/>
    <p:sldId id="543" r:id="rId21"/>
    <p:sldId id="548" r:id="rId22"/>
    <p:sldId id="544" r:id="rId23"/>
    <p:sldId id="611" r:id="rId24"/>
    <p:sldId id="549" r:id="rId25"/>
    <p:sldId id="612" r:id="rId26"/>
    <p:sldId id="546" r:id="rId27"/>
    <p:sldId id="534" r:id="rId28"/>
  </p:sldIdLst>
  <p:sldSz cx="9144000" cy="6858000" type="screen4x3"/>
  <p:notesSz cx="7099300" cy="10234613"/>
  <p:defaultTextStyle>
    <a:defPPr>
      <a:defRPr lang="en-US"/>
    </a:defPPr>
    <a:lvl1pPr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67DDA962-1216-4D6C-A592-0D981D922644}">
          <p14:sldIdLst>
            <p14:sldId id="406"/>
            <p14:sldId id="610"/>
            <p14:sldId id="523"/>
            <p14:sldId id="275"/>
            <p14:sldId id="552"/>
            <p14:sldId id="522"/>
            <p14:sldId id="521"/>
            <p14:sldId id="524"/>
            <p14:sldId id="525"/>
            <p14:sldId id="530"/>
            <p14:sldId id="532"/>
            <p14:sldId id="537"/>
            <p14:sldId id="551"/>
            <p14:sldId id="531"/>
            <p14:sldId id="527"/>
            <p14:sldId id="539"/>
            <p14:sldId id="540"/>
            <p14:sldId id="541"/>
            <p14:sldId id="542"/>
            <p14:sldId id="543"/>
            <p14:sldId id="548"/>
            <p14:sldId id="544"/>
            <p14:sldId id="611"/>
            <p14:sldId id="549"/>
            <p14:sldId id="612"/>
            <p14:sldId id="546"/>
            <p14:sldId id="5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52">
          <p15:clr>
            <a:srgbClr val="A4A3A4"/>
          </p15:clr>
        </p15:guide>
        <p15:guide id="2" pos="294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33"/>
    <a:srgbClr val="000000"/>
    <a:srgbClr val="FFCCCC"/>
    <a:srgbClr val="66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76" autoAdjust="0"/>
  </p:normalViewPr>
  <p:slideViewPr>
    <p:cSldViewPr>
      <p:cViewPr varScale="1">
        <p:scale>
          <a:sx n="61" d="100"/>
          <a:sy n="61" d="100"/>
        </p:scale>
        <p:origin x="1440" y="60"/>
      </p:cViewPr>
      <p:guideLst>
        <p:guide orient="horz" pos="2160"/>
        <p:guide pos="2880"/>
      </p:guideLst>
    </p:cSldViewPr>
  </p:slideViewPr>
  <p:outlineViewPr>
    <p:cViewPr>
      <p:scale>
        <a:sx n="75" d="100"/>
        <a:sy n="75"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sorterViewPr>
    <p:cViewPr>
      <p:scale>
        <a:sx n="66" d="100"/>
        <a:sy n="66" d="100"/>
      </p:scale>
      <p:origin x="0" y="16446"/>
    </p:cViewPr>
  </p:sorterViewPr>
  <p:notesViewPr>
    <p:cSldViewPr>
      <p:cViewPr>
        <p:scale>
          <a:sx n="100" d="100"/>
          <a:sy n="100" d="100"/>
        </p:scale>
        <p:origin x="-756" y="-72"/>
      </p:cViewPr>
      <p:guideLst>
        <p:guide orient="horz" pos="2352"/>
        <p:guide pos="294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7.xml"/><Relationship Id="rId18" Type="http://schemas.openxmlformats.org/officeDocument/2006/relationships/slide" Target="slides/slide22.xml"/><Relationship Id="rId3" Type="http://schemas.openxmlformats.org/officeDocument/2006/relationships/slide" Target="slides/slide6.xml"/><Relationship Id="rId21" Type="http://schemas.openxmlformats.org/officeDocument/2006/relationships/slide" Target="slides/slide25.xml"/><Relationship Id="rId7" Type="http://schemas.openxmlformats.org/officeDocument/2006/relationships/slide" Target="slides/slide11.xml"/><Relationship Id="rId12" Type="http://schemas.openxmlformats.org/officeDocument/2006/relationships/slide" Target="slides/slide16.xml"/><Relationship Id="rId17" Type="http://schemas.openxmlformats.org/officeDocument/2006/relationships/slide" Target="slides/slide21.xml"/><Relationship Id="rId2" Type="http://schemas.openxmlformats.org/officeDocument/2006/relationships/slide" Target="slides/slide5.xml"/><Relationship Id="rId16" Type="http://schemas.openxmlformats.org/officeDocument/2006/relationships/slide" Target="slides/slide20.xml"/><Relationship Id="rId20" Type="http://schemas.openxmlformats.org/officeDocument/2006/relationships/slide" Target="slides/slide24.xml"/><Relationship Id="rId1" Type="http://schemas.openxmlformats.org/officeDocument/2006/relationships/slide" Target="slides/slide4.xml"/><Relationship Id="rId6" Type="http://schemas.openxmlformats.org/officeDocument/2006/relationships/slide" Target="slides/slide10.xml"/><Relationship Id="rId11" Type="http://schemas.openxmlformats.org/officeDocument/2006/relationships/slide" Target="slides/slide15.xml"/><Relationship Id="rId5" Type="http://schemas.openxmlformats.org/officeDocument/2006/relationships/slide" Target="slides/slide9.xml"/><Relationship Id="rId15" Type="http://schemas.openxmlformats.org/officeDocument/2006/relationships/slide" Target="slides/slide19.xml"/><Relationship Id="rId23" Type="http://schemas.openxmlformats.org/officeDocument/2006/relationships/slide" Target="slides/slide27.xml"/><Relationship Id="rId10" Type="http://schemas.openxmlformats.org/officeDocument/2006/relationships/slide" Target="slides/slide14.xml"/><Relationship Id="rId19" Type="http://schemas.openxmlformats.org/officeDocument/2006/relationships/slide" Target="slides/slide23.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CC6812F-DB1C-4437-839E-46A116E5E8A0}"/>
              </a:ext>
            </a:extLst>
          </p:cNvPr>
          <p:cNvSpPr>
            <a:spLocks noGrp="1" noChangeArrowheads="1"/>
          </p:cNvSpPr>
          <p:nvPr>
            <p:ph type="hdr" sz="quarter"/>
          </p:nvPr>
        </p:nvSpPr>
        <p:spPr bwMode="auto">
          <a:xfrm>
            <a:off x="-28575" y="-30163"/>
            <a:ext cx="3111500" cy="581026"/>
          </a:xfrm>
          <a:prstGeom prst="rect">
            <a:avLst/>
          </a:prstGeom>
          <a:noFill/>
          <a:ln w="9525">
            <a:noFill/>
            <a:miter lim="800000"/>
            <a:headEnd/>
            <a:tailEnd/>
          </a:ln>
          <a:effectLst/>
        </p:spPr>
        <p:txBody>
          <a:bodyPr vert="horz" wrap="square" lIns="20216" tIns="0" rIns="20216" bIns="0" numCol="1" anchor="t" anchorCtr="0" compatLnSpc="1">
            <a:prstTxWarp prst="textNoShape">
              <a:avLst/>
            </a:prstTxWarp>
          </a:bodyPr>
          <a:lstStyle>
            <a:lvl1pPr algn="l" defTabSz="963613">
              <a:defRPr sz="1100" i="1" smtClean="0">
                <a:latin typeface="Times New Roman" pitchFamily="18" charset="0"/>
              </a:defRPr>
            </a:lvl1pPr>
          </a:lstStyle>
          <a:p>
            <a:pPr>
              <a:defRPr/>
            </a:pPr>
            <a:endParaRPr lang="en-US" altLang="es-ES_tradnl"/>
          </a:p>
        </p:txBody>
      </p:sp>
      <p:sp>
        <p:nvSpPr>
          <p:cNvPr id="4099" name="Rectangle 3">
            <a:extLst>
              <a:ext uri="{FF2B5EF4-FFF2-40B4-BE49-F238E27FC236}">
                <a16:creationId xmlns:a16="http://schemas.microsoft.com/office/drawing/2014/main" id="{0E0547D8-E077-446E-8EC2-3DA3B226DB51}"/>
              </a:ext>
            </a:extLst>
          </p:cNvPr>
          <p:cNvSpPr>
            <a:spLocks noGrp="1" noChangeArrowheads="1"/>
          </p:cNvSpPr>
          <p:nvPr>
            <p:ph type="dt" sz="quarter" idx="1"/>
          </p:nvPr>
        </p:nvSpPr>
        <p:spPr bwMode="auto">
          <a:xfrm>
            <a:off x="4016375" y="-30163"/>
            <a:ext cx="3111500" cy="581026"/>
          </a:xfrm>
          <a:prstGeom prst="rect">
            <a:avLst/>
          </a:prstGeom>
          <a:noFill/>
          <a:ln w="9525">
            <a:noFill/>
            <a:miter lim="800000"/>
            <a:headEnd/>
            <a:tailEnd/>
          </a:ln>
          <a:effectLst/>
        </p:spPr>
        <p:txBody>
          <a:bodyPr vert="horz" wrap="square" lIns="20216" tIns="0" rIns="20216" bIns="0" numCol="1" anchor="t" anchorCtr="0" compatLnSpc="1">
            <a:prstTxWarp prst="textNoShape">
              <a:avLst/>
            </a:prstTxWarp>
          </a:bodyPr>
          <a:lstStyle>
            <a:lvl1pPr algn="r" defTabSz="963613">
              <a:defRPr sz="1100" i="1" smtClean="0">
                <a:latin typeface="Times New Roman" pitchFamily="18" charset="0"/>
              </a:defRPr>
            </a:lvl1pPr>
          </a:lstStyle>
          <a:p>
            <a:pPr>
              <a:defRPr/>
            </a:pPr>
            <a:endParaRPr lang="en-US" altLang="es-ES_tradnl"/>
          </a:p>
        </p:txBody>
      </p:sp>
      <p:sp>
        <p:nvSpPr>
          <p:cNvPr id="4100" name="Rectangle 4">
            <a:extLst>
              <a:ext uri="{FF2B5EF4-FFF2-40B4-BE49-F238E27FC236}">
                <a16:creationId xmlns:a16="http://schemas.microsoft.com/office/drawing/2014/main" id="{EC8DA6D2-753B-4BC2-9412-7C98A88448A3}"/>
              </a:ext>
            </a:extLst>
          </p:cNvPr>
          <p:cNvSpPr>
            <a:spLocks noGrp="1" noChangeArrowheads="1"/>
          </p:cNvSpPr>
          <p:nvPr>
            <p:ph type="ftr" sz="quarter" idx="2"/>
          </p:nvPr>
        </p:nvSpPr>
        <p:spPr bwMode="auto">
          <a:xfrm>
            <a:off x="-28575" y="9682163"/>
            <a:ext cx="3111500" cy="579437"/>
          </a:xfrm>
          <a:prstGeom prst="rect">
            <a:avLst/>
          </a:prstGeom>
          <a:noFill/>
          <a:ln w="9525">
            <a:noFill/>
            <a:miter lim="800000"/>
            <a:headEnd/>
            <a:tailEnd/>
          </a:ln>
          <a:effectLst/>
        </p:spPr>
        <p:txBody>
          <a:bodyPr vert="horz" wrap="square" lIns="20216" tIns="0" rIns="20216" bIns="0" numCol="1" anchor="b" anchorCtr="0" compatLnSpc="1">
            <a:prstTxWarp prst="textNoShape">
              <a:avLst/>
            </a:prstTxWarp>
          </a:bodyPr>
          <a:lstStyle>
            <a:lvl1pPr algn="l" defTabSz="963613">
              <a:defRPr sz="1100" i="1" smtClean="0">
                <a:latin typeface="Times New Roman" pitchFamily="18" charset="0"/>
              </a:defRPr>
            </a:lvl1pPr>
          </a:lstStyle>
          <a:p>
            <a:pPr>
              <a:defRPr/>
            </a:pPr>
            <a:endParaRPr lang="en-US" altLang="es-ES_tradnl"/>
          </a:p>
        </p:txBody>
      </p:sp>
      <p:sp>
        <p:nvSpPr>
          <p:cNvPr id="4101" name="Rectangle 5">
            <a:extLst>
              <a:ext uri="{FF2B5EF4-FFF2-40B4-BE49-F238E27FC236}">
                <a16:creationId xmlns:a16="http://schemas.microsoft.com/office/drawing/2014/main" id="{0577DF8C-9697-4A42-AE28-33F4BF07219D}"/>
              </a:ext>
            </a:extLst>
          </p:cNvPr>
          <p:cNvSpPr>
            <a:spLocks noGrp="1" noChangeArrowheads="1"/>
          </p:cNvSpPr>
          <p:nvPr>
            <p:ph type="sldNum" sz="quarter" idx="3"/>
          </p:nvPr>
        </p:nvSpPr>
        <p:spPr bwMode="auto">
          <a:xfrm>
            <a:off x="4016375" y="9682163"/>
            <a:ext cx="3111500" cy="579437"/>
          </a:xfrm>
          <a:prstGeom prst="rect">
            <a:avLst/>
          </a:prstGeom>
          <a:noFill/>
          <a:ln w="9525">
            <a:noFill/>
            <a:miter lim="800000"/>
            <a:headEnd/>
            <a:tailEnd/>
          </a:ln>
          <a:effectLst/>
        </p:spPr>
        <p:txBody>
          <a:bodyPr vert="horz" wrap="square" lIns="20216" tIns="0" rIns="20216" bIns="0" numCol="1" anchor="b" anchorCtr="0" compatLnSpc="1">
            <a:prstTxWarp prst="textNoShape">
              <a:avLst/>
            </a:prstTxWarp>
          </a:bodyPr>
          <a:lstStyle>
            <a:lvl1pPr algn="r" defTabSz="963613">
              <a:defRPr sz="1100" i="1">
                <a:latin typeface="Times New Roman" panose="02020603050405020304" pitchFamily="18" charset="0"/>
              </a:defRPr>
            </a:lvl1pPr>
          </a:lstStyle>
          <a:p>
            <a:fld id="{3776041B-FA59-4E27-A1FE-D26B999BF335}" type="slidenum">
              <a:rPr lang="en-US" altLang="es-ES_tradnl"/>
              <a:pPr/>
              <a:t>‹Nº›</a:t>
            </a:fld>
            <a:endParaRPr lang="en-US" altLang="es-ES_tradnl"/>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8318D28-D963-43A6-BAB6-3AB55D5D753D}"/>
              </a:ext>
            </a:extLst>
          </p:cNvPr>
          <p:cNvSpPr>
            <a:spLocks noGrp="1" noChangeArrowheads="1"/>
          </p:cNvSpPr>
          <p:nvPr>
            <p:ph type="hdr" sz="quarter"/>
          </p:nvPr>
        </p:nvSpPr>
        <p:spPr bwMode="auto">
          <a:xfrm>
            <a:off x="-1588" y="-1588"/>
            <a:ext cx="3078163" cy="511176"/>
          </a:xfrm>
          <a:prstGeom prst="rect">
            <a:avLst/>
          </a:prstGeom>
          <a:noFill/>
          <a:ln w="9525">
            <a:noFill/>
            <a:miter lim="800000"/>
            <a:headEnd/>
            <a:tailEnd/>
          </a:ln>
          <a:effectLst/>
        </p:spPr>
        <p:txBody>
          <a:bodyPr vert="horz" wrap="square" lIns="20216" tIns="0" rIns="20216" bIns="0" numCol="1" anchor="t" anchorCtr="0" compatLnSpc="1">
            <a:prstTxWarp prst="textNoShape">
              <a:avLst/>
            </a:prstTxWarp>
          </a:bodyPr>
          <a:lstStyle>
            <a:lvl1pPr algn="l" defTabSz="990600">
              <a:defRPr sz="1100" i="1" smtClean="0">
                <a:latin typeface="Times New Roman" pitchFamily="18" charset="0"/>
              </a:defRPr>
            </a:lvl1pPr>
          </a:lstStyle>
          <a:p>
            <a:pPr>
              <a:defRPr/>
            </a:pPr>
            <a:endParaRPr lang="en-US" altLang="es-ES_tradnl"/>
          </a:p>
        </p:txBody>
      </p:sp>
      <p:sp>
        <p:nvSpPr>
          <p:cNvPr id="2051" name="Rectangle 3">
            <a:extLst>
              <a:ext uri="{FF2B5EF4-FFF2-40B4-BE49-F238E27FC236}">
                <a16:creationId xmlns:a16="http://schemas.microsoft.com/office/drawing/2014/main" id="{0A4B8514-FA60-467F-B31D-1505881B4A9A}"/>
              </a:ext>
            </a:extLst>
          </p:cNvPr>
          <p:cNvSpPr>
            <a:spLocks noGrp="1" noChangeArrowheads="1"/>
          </p:cNvSpPr>
          <p:nvPr>
            <p:ph type="dt" idx="1"/>
          </p:nvPr>
        </p:nvSpPr>
        <p:spPr bwMode="auto">
          <a:xfrm>
            <a:off x="4022725" y="-1588"/>
            <a:ext cx="3078163" cy="511176"/>
          </a:xfrm>
          <a:prstGeom prst="rect">
            <a:avLst/>
          </a:prstGeom>
          <a:noFill/>
          <a:ln w="9525">
            <a:noFill/>
            <a:miter lim="800000"/>
            <a:headEnd/>
            <a:tailEnd/>
          </a:ln>
          <a:effectLst/>
        </p:spPr>
        <p:txBody>
          <a:bodyPr vert="horz" wrap="square" lIns="20216" tIns="0" rIns="20216" bIns="0" numCol="1" anchor="t" anchorCtr="0" compatLnSpc="1">
            <a:prstTxWarp prst="textNoShape">
              <a:avLst/>
            </a:prstTxWarp>
          </a:bodyPr>
          <a:lstStyle>
            <a:lvl1pPr algn="r" defTabSz="990600">
              <a:defRPr sz="1100" i="1" smtClean="0">
                <a:latin typeface="Times New Roman" pitchFamily="18" charset="0"/>
              </a:defRPr>
            </a:lvl1pPr>
          </a:lstStyle>
          <a:p>
            <a:pPr>
              <a:defRPr/>
            </a:pPr>
            <a:endParaRPr lang="en-US" altLang="es-ES_tradnl"/>
          </a:p>
        </p:txBody>
      </p:sp>
      <p:sp>
        <p:nvSpPr>
          <p:cNvPr id="133124" name="Rectangle 4">
            <a:extLst>
              <a:ext uri="{FF2B5EF4-FFF2-40B4-BE49-F238E27FC236}">
                <a16:creationId xmlns:a16="http://schemas.microsoft.com/office/drawing/2014/main" id="{BE868471-6C1A-4919-AC02-2F30E944F8A6}"/>
              </a:ext>
            </a:extLst>
          </p:cNvPr>
          <p:cNvSpPr>
            <a:spLocks noGrp="1" noRot="1" noChangeAspect="1" noChangeArrowheads="1" noTextEdit="1"/>
          </p:cNvSpPr>
          <p:nvPr>
            <p:ph type="sldImg" idx="2"/>
          </p:nvPr>
        </p:nvSpPr>
        <p:spPr bwMode="auto">
          <a:xfrm>
            <a:off x="1000125" y="774700"/>
            <a:ext cx="5099050" cy="3822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BC0F63EC-0393-4E31-AD25-1D8155079C9A}"/>
              </a:ext>
            </a:extLst>
          </p:cNvPr>
          <p:cNvSpPr>
            <a:spLocks noGrp="1" noChangeArrowheads="1"/>
          </p:cNvSpPr>
          <p:nvPr>
            <p:ph type="body" sz="quarter" idx="3"/>
          </p:nvPr>
        </p:nvSpPr>
        <p:spPr bwMode="auto">
          <a:xfrm>
            <a:off x="946150" y="4860925"/>
            <a:ext cx="5207000" cy="4606925"/>
          </a:xfrm>
          <a:prstGeom prst="rect">
            <a:avLst/>
          </a:prstGeom>
          <a:noFill/>
          <a:ln w="9525">
            <a:noFill/>
            <a:miter lim="800000"/>
            <a:headEnd/>
            <a:tailEnd/>
          </a:ln>
          <a:effectLst/>
        </p:spPr>
        <p:txBody>
          <a:bodyPr vert="horz" wrap="square" lIns="99394" tIns="48856" rIns="99394" bIns="48856" numCol="1" anchor="t" anchorCtr="0" compatLnSpc="1">
            <a:prstTxWarp prst="textNoShape">
              <a:avLst/>
            </a:prstTxWarp>
          </a:bodyPr>
          <a:lstStyle/>
          <a:p>
            <a:pPr lvl="0"/>
            <a:r>
              <a:rPr lang="en-US" altLang="es-ES_tradnl" noProof="0"/>
              <a:t>Click to edit Master text styles</a:t>
            </a:r>
          </a:p>
          <a:p>
            <a:pPr lvl="1"/>
            <a:r>
              <a:rPr lang="en-US" altLang="es-ES_tradnl" noProof="0"/>
              <a:t>Second level</a:t>
            </a:r>
          </a:p>
          <a:p>
            <a:pPr lvl="2"/>
            <a:r>
              <a:rPr lang="en-US" altLang="es-ES_tradnl" noProof="0"/>
              <a:t>Third level</a:t>
            </a:r>
          </a:p>
          <a:p>
            <a:pPr lvl="3"/>
            <a:r>
              <a:rPr lang="en-US" altLang="es-ES_tradnl" noProof="0"/>
              <a:t>Fourth level</a:t>
            </a:r>
          </a:p>
          <a:p>
            <a:pPr lvl="4"/>
            <a:r>
              <a:rPr lang="en-US" altLang="es-ES_tradnl" noProof="0"/>
              <a:t>Fifth level</a:t>
            </a:r>
          </a:p>
        </p:txBody>
      </p:sp>
      <p:sp>
        <p:nvSpPr>
          <p:cNvPr id="2054" name="Rectangle 6">
            <a:extLst>
              <a:ext uri="{FF2B5EF4-FFF2-40B4-BE49-F238E27FC236}">
                <a16:creationId xmlns:a16="http://schemas.microsoft.com/office/drawing/2014/main" id="{2B7F5839-9FBC-4906-ACDA-F4B466895C3A}"/>
              </a:ext>
            </a:extLst>
          </p:cNvPr>
          <p:cNvSpPr>
            <a:spLocks noGrp="1" noChangeArrowheads="1"/>
          </p:cNvSpPr>
          <p:nvPr>
            <p:ph type="ftr" sz="quarter" idx="4"/>
          </p:nvPr>
        </p:nvSpPr>
        <p:spPr bwMode="auto">
          <a:xfrm>
            <a:off x="-1588" y="9723438"/>
            <a:ext cx="3078163" cy="511175"/>
          </a:xfrm>
          <a:prstGeom prst="rect">
            <a:avLst/>
          </a:prstGeom>
          <a:noFill/>
          <a:ln w="9525">
            <a:noFill/>
            <a:miter lim="800000"/>
            <a:headEnd/>
            <a:tailEnd/>
          </a:ln>
          <a:effectLst/>
        </p:spPr>
        <p:txBody>
          <a:bodyPr vert="horz" wrap="square" lIns="20216" tIns="0" rIns="20216" bIns="0" numCol="1" anchor="b" anchorCtr="0" compatLnSpc="1">
            <a:prstTxWarp prst="textNoShape">
              <a:avLst/>
            </a:prstTxWarp>
          </a:bodyPr>
          <a:lstStyle>
            <a:lvl1pPr algn="l" defTabSz="990600">
              <a:defRPr sz="1100" i="1" smtClean="0">
                <a:latin typeface="Times New Roman" pitchFamily="18" charset="0"/>
              </a:defRPr>
            </a:lvl1pPr>
          </a:lstStyle>
          <a:p>
            <a:pPr>
              <a:defRPr/>
            </a:pPr>
            <a:endParaRPr lang="en-US" altLang="es-ES_tradnl"/>
          </a:p>
        </p:txBody>
      </p:sp>
      <p:sp>
        <p:nvSpPr>
          <p:cNvPr id="2055" name="Rectangle 7">
            <a:extLst>
              <a:ext uri="{FF2B5EF4-FFF2-40B4-BE49-F238E27FC236}">
                <a16:creationId xmlns:a16="http://schemas.microsoft.com/office/drawing/2014/main" id="{481579F7-972F-43E5-84B4-A6439B34CCC8}"/>
              </a:ext>
            </a:extLst>
          </p:cNvPr>
          <p:cNvSpPr>
            <a:spLocks noGrp="1" noChangeArrowheads="1"/>
          </p:cNvSpPr>
          <p:nvPr>
            <p:ph type="sldNum" sz="quarter" idx="5"/>
          </p:nvPr>
        </p:nvSpPr>
        <p:spPr bwMode="auto">
          <a:xfrm>
            <a:off x="4022725" y="9723438"/>
            <a:ext cx="3078163" cy="511175"/>
          </a:xfrm>
          <a:prstGeom prst="rect">
            <a:avLst/>
          </a:prstGeom>
          <a:noFill/>
          <a:ln w="9525">
            <a:noFill/>
            <a:miter lim="800000"/>
            <a:headEnd/>
            <a:tailEnd/>
          </a:ln>
          <a:effectLst/>
        </p:spPr>
        <p:txBody>
          <a:bodyPr vert="horz" wrap="square" lIns="20216" tIns="0" rIns="20216" bIns="0" numCol="1" anchor="b" anchorCtr="0" compatLnSpc="1">
            <a:prstTxWarp prst="textNoShape">
              <a:avLst/>
            </a:prstTxWarp>
          </a:bodyPr>
          <a:lstStyle>
            <a:lvl1pPr algn="r" defTabSz="990600">
              <a:defRPr sz="1100" i="1">
                <a:latin typeface="Times New Roman" panose="02020603050405020304" pitchFamily="18" charset="0"/>
              </a:defRPr>
            </a:lvl1pPr>
          </a:lstStyle>
          <a:p>
            <a:fld id="{D66DE5E7-1BF9-4AF5-856C-5F21D581EB09}" type="slidenum">
              <a:rPr lang="en-US" altLang="es-ES_tradnl"/>
              <a:pPr/>
              <a:t>‹Nº›</a:t>
            </a:fld>
            <a:endParaRPr lang="en-US" altLang="es-ES_tradnl"/>
          </a:p>
        </p:txBody>
      </p:sp>
    </p:spTree>
  </p:cSld>
  <p:clrMap bg1="lt1" tx1="dk1" bg2="lt2" tx2="dk2" accent1="accent1" accent2="accent2" accent3="accent3" accent4="accent4" accent5="accent5" accent6="accent6" hlink="hlink" folHlink="folHlink"/>
  <p:notesStyle>
    <a:lvl1pPr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61963"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23925"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87475"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49438"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68204CA-54D3-487E-8712-B02839C97B8D}"/>
              </a:ext>
            </a:extLst>
          </p:cNvPr>
          <p:cNvSpPr>
            <a:spLocks noChangeArrowheads="1"/>
          </p:cNvSpPr>
          <p:nvPr/>
        </p:nvSpPr>
        <p:spPr bwMode="auto">
          <a:xfrm>
            <a:off x="582613" y="1341438"/>
            <a:ext cx="7978775" cy="77787"/>
          </a:xfrm>
          <a:prstGeom prst="rect">
            <a:avLst/>
          </a:prstGeom>
          <a:solidFill>
            <a:schemeClr val="hlink"/>
          </a:solidFill>
          <a:ln w="9525">
            <a:noFill/>
            <a:miter lim="800000"/>
            <a:headEnd/>
            <a:tailEnd/>
          </a:ln>
          <a:effectLst/>
        </p:spPr>
        <p:txBody>
          <a:bodyPr wrap="none" anchor="ctr"/>
          <a:lstStyle/>
          <a:p>
            <a:pPr>
              <a:defRPr/>
            </a:pPr>
            <a:endParaRPr lang="es-ES">
              <a:latin typeface="Arial" charset="0"/>
            </a:endParaRPr>
          </a:p>
        </p:txBody>
      </p:sp>
      <p:sp>
        <p:nvSpPr>
          <p:cNvPr id="5" name="Rectangle 8">
            <a:extLst>
              <a:ext uri="{FF2B5EF4-FFF2-40B4-BE49-F238E27FC236}">
                <a16:creationId xmlns:a16="http://schemas.microsoft.com/office/drawing/2014/main" id="{AF21D7A4-7F62-479A-A743-7FCE6DE9FD59}"/>
              </a:ext>
            </a:extLst>
          </p:cNvPr>
          <p:cNvSpPr>
            <a:spLocks noChangeArrowheads="1"/>
          </p:cNvSpPr>
          <p:nvPr/>
        </p:nvSpPr>
        <p:spPr bwMode="auto">
          <a:xfrm>
            <a:off x="582613" y="1341438"/>
            <a:ext cx="7978775" cy="77787"/>
          </a:xfrm>
          <a:prstGeom prst="rect">
            <a:avLst/>
          </a:prstGeom>
          <a:solidFill>
            <a:schemeClr val="hlink"/>
          </a:solidFill>
          <a:ln w="9525">
            <a:noFill/>
            <a:miter lim="800000"/>
            <a:headEnd/>
            <a:tailEnd/>
          </a:ln>
          <a:effectLst/>
        </p:spPr>
        <p:txBody>
          <a:bodyPr wrap="none" anchor="ctr"/>
          <a:lstStyle/>
          <a:p>
            <a:pPr>
              <a:defRPr/>
            </a:pPr>
            <a:endParaRPr lang="es-ES">
              <a:latin typeface="Arial" charset="0"/>
            </a:endParaRPr>
          </a:p>
        </p:txBody>
      </p:sp>
      <p:sp>
        <p:nvSpPr>
          <p:cNvPr id="377861" name="Rectangle 5"/>
          <p:cNvSpPr>
            <a:spLocks noGrp="1" noChangeArrowheads="1"/>
          </p:cNvSpPr>
          <p:nvPr>
            <p:ph type="ctrTitle"/>
          </p:nvPr>
        </p:nvSpPr>
        <p:spPr>
          <a:xfrm>
            <a:off x="917575" y="260350"/>
            <a:ext cx="7380288" cy="1012825"/>
          </a:xfrm>
        </p:spPr>
        <p:txBody>
          <a:bodyPr/>
          <a:lstStyle>
            <a:lvl1pPr>
              <a:defRPr/>
            </a:lvl1pPr>
          </a:lstStyle>
          <a:p>
            <a:r>
              <a:rPr lang="es-ES"/>
              <a:t>Haga clic para modificar el estilo de título del patrón</a:t>
            </a:r>
          </a:p>
        </p:txBody>
      </p:sp>
      <p:sp>
        <p:nvSpPr>
          <p:cNvPr id="377862" name="Rectangle 6"/>
          <p:cNvSpPr>
            <a:spLocks noGrp="1" noChangeArrowheads="1"/>
          </p:cNvSpPr>
          <p:nvPr>
            <p:ph type="subTitle" idx="1"/>
          </p:nvPr>
        </p:nvSpPr>
        <p:spPr>
          <a:xfrm>
            <a:off x="1336675" y="1557338"/>
            <a:ext cx="6662738" cy="4130675"/>
          </a:xfrm>
        </p:spPr>
        <p:txBody>
          <a:bodyPr/>
          <a:lstStyle>
            <a:lvl1pPr marL="0" indent="0" algn="ctr">
              <a:buFont typeface="Wingdings" pitchFamily="2" charset="2"/>
              <a:buNone/>
              <a:defRPr sz="2800"/>
            </a:lvl1pPr>
          </a:lstStyle>
          <a:p>
            <a:r>
              <a:rPr lang="es-ES"/>
              <a:t>Haga clic para modificar el estilo de subtítulo del patrón</a:t>
            </a:r>
          </a:p>
        </p:txBody>
      </p:sp>
      <p:sp>
        <p:nvSpPr>
          <p:cNvPr id="6" name="Rectangle 2">
            <a:extLst>
              <a:ext uri="{FF2B5EF4-FFF2-40B4-BE49-F238E27FC236}">
                <a16:creationId xmlns:a16="http://schemas.microsoft.com/office/drawing/2014/main" id="{B926E8E4-8BA1-4634-ACC2-4D3737FCC9F7}"/>
              </a:ext>
            </a:extLst>
          </p:cNvPr>
          <p:cNvSpPr>
            <a:spLocks noGrp="1" noChangeArrowheads="1"/>
          </p:cNvSpPr>
          <p:nvPr>
            <p:ph type="dt" sz="half" idx="10"/>
          </p:nvPr>
        </p:nvSpPr>
        <p:spPr>
          <a:xfrm>
            <a:off x="1387475" y="6357938"/>
            <a:ext cx="1905000" cy="457200"/>
          </a:xfrm>
        </p:spPr>
        <p:txBody>
          <a:bodyPr/>
          <a:lstStyle>
            <a:lvl1pPr>
              <a:defRPr smtClean="0"/>
            </a:lvl1pPr>
          </a:lstStyle>
          <a:p>
            <a:pPr>
              <a:defRPr/>
            </a:pPr>
            <a:endParaRPr lang="es-ES"/>
          </a:p>
        </p:txBody>
      </p:sp>
      <p:sp>
        <p:nvSpPr>
          <p:cNvPr id="7" name="Rectangle 3">
            <a:extLst>
              <a:ext uri="{FF2B5EF4-FFF2-40B4-BE49-F238E27FC236}">
                <a16:creationId xmlns:a16="http://schemas.microsoft.com/office/drawing/2014/main" id="{C94E5BEA-864C-4085-BD22-547065A3B864}"/>
              </a:ext>
            </a:extLst>
          </p:cNvPr>
          <p:cNvSpPr>
            <a:spLocks noGrp="1" noChangeArrowheads="1"/>
          </p:cNvSpPr>
          <p:nvPr>
            <p:ph type="ftr" sz="quarter" idx="11"/>
          </p:nvPr>
        </p:nvSpPr>
        <p:spPr>
          <a:xfrm>
            <a:off x="3722688" y="6357938"/>
            <a:ext cx="2271712" cy="457200"/>
          </a:xfrm>
        </p:spPr>
        <p:txBody>
          <a:bodyPr/>
          <a:lstStyle>
            <a:lvl1pPr>
              <a:defRPr smtClean="0"/>
            </a:lvl1pPr>
          </a:lstStyle>
          <a:p>
            <a:pPr>
              <a:defRPr/>
            </a:pPr>
            <a:r>
              <a:rPr lang="es-ES"/>
              <a:t>Lenguaje SQL</a:t>
            </a:r>
          </a:p>
        </p:txBody>
      </p:sp>
      <p:sp>
        <p:nvSpPr>
          <p:cNvPr id="8" name="Rectangle 4">
            <a:extLst>
              <a:ext uri="{FF2B5EF4-FFF2-40B4-BE49-F238E27FC236}">
                <a16:creationId xmlns:a16="http://schemas.microsoft.com/office/drawing/2014/main" id="{C600E653-AA07-4105-8001-FC8F7F056C45}"/>
              </a:ext>
            </a:extLst>
          </p:cNvPr>
          <p:cNvSpPr>
            <a:spLocks noGrp="1" noChangeArrowheads="1"/>
          </p:cNvSpPr>
          <p:nvPr>
            <p:ph type="sldNum" sz="quarter" idx="12"/>
          </p:nvPr>
        </p:nvSpPr>
        <p:spPr>
          <a:xfrm>
            <a:off x="6464300" y="6361113"/>
            <a:ext cx="1906588" cy="457200"/>
          </a:xfrm>
        </p:spPr>
        <p:txBody>
          <a:bodyPr/>
          <a:lstStyle>
            <a:lvl1pPr>
              <a:defRPr/>
            </a:lvl1pPr>
          </a:lstStyle>
          <a:p>
            <a:fld id="{E4235E33-5871-41F7-8FA7-3F30E31ED0F2}" type="slidenum">
              <a:rPr lang="es-ES" altLang="es-ES"/>
              <a:pPr/>
              <a:t>‹Nº›</a:t>
            </a:fld>
            <a:endParaRPr lang="es-ES" altLang="es-ES"/>
          </a:p>
        </p:txBody>
      </p:sp>
    </p:spTree>
    <p:extLst>
      <p:ext uri="{BB962C8B-B14F-4D97-AF65-F5344CB8AC3E}">
        <p14:creationId xmlns:p14="http://schemas.microsoft.com/office/powerpoint/2010/main" val="3674949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98CD5933-E52C-4EC7-9A65-0136652BDAF6}"/>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228FBAE8-FD83-4926-9524-EC41A8EDB411}"/>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6" name="Rectangle 6">
            <a:extLst>
              <a:ext uri="{FF2B5EF4-FFF2-40B4-BE49-F238E27FC236}">
                <a16:creationId xmlns:a16="http://schemas.microsoft.com/office/drawing/2014/main" id="{E13CAC02-B4BA-499A-A6D5-35AE5B82D7F5}"/>
              </a:ext>
            </a:extLst>
          </p:cNvPr>
          <p:cNvSpPr>
            <a:spLocks noGrp="1" noChangeArrowheads="1"/>
          </p:cNvSpPr>
          <p:nvPr>
            <p:ph type="sldNum" sz="quarter" idx="12"/>
          </p:nvPr>
        </p:nvSpPr>
        <p:spPr>
          <a:ln/>
        </p:spPr>
        <p:txBody>
          <a:bodyPr/>
          <a:lstStyle>
            <a:lvl1pPr>
              <a:defRPr/>
            </a:lvl1pPr>
          </a:lstStyle>
          <a:p>
            <a:fld id="{97E27425-FB78-4014-812D-765750E8953B}" type="slidenum">
              <a:rPr lang="es-ES" altLang="es-ES"/>
              <a:pPr/>
              <a:t>‹Nº›</a:t>
            </a:fld>
            <a:endParaRPr lang="es-ES" altLang="es-ES"/>
          </a:p>
        </p:txBody>
      </p:sp>
    </p:spTree>
    <p:extLst>
      <p:ext uri="{BB962C8B-B14F-4D97-AF65-F5344CB8AC3E}">
        <p14:creationId xmlns:p14="http://schemas.microsoft.com/office/powerpoint/2010/main" val="639045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30975" y="125413"/>
            <a:ext cx="1989138" cy="5970587"/>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561975" y="125413"/>
            <a:ext cx="5816600" cy="597058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FA77F86B-6C4C-48A9-BD51-F69C936CAF13}"/>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A1C683BC-A565-41B1-A20A-22993204E8F1}"/>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6" name="Rectangle 6">
            <a:extLst>
              <a:ext uri="{FF2B5EF4-FFF2-40B4-BE49-F238E27FC236}">
                <a16:creationId xmlns:a16="http://schemas.microsoft.com/office/drawing/2014/main" id="{0B451CD1-6529-4723-B551-C63BF766973A}"/>
              </a:ext>
            </a:extLst>
          </p:cNvPr>
          <p:cNvSpPr>
            <a:spLocks noGrp="1" noChangeArrowheads="1"/>
          </p:cNvSpPr>
          <p:nvPr>
            <p:ph type="sldNum" sz="quarter" idx="12"/>
          </p:nvPr>
        </p:nvSpPr>
        <p:spPr>
          <a:ln/>
        </p:spPr>
        <p:txBody>
          <a:bodyPr/>
          <a:lstStyle>
            <a:lvl1pPr>
              <a:defRPr/>
            </a:lvl1pPr>
          </a:lstStyle>
          <a:p>
            <a:fld id="{5B1CF22F-9119-4DD2-BC87-2CA3670F05EE}" type="slidenum">
              <a:rPr lang="es-ES" altLang="es-ES"/>
              <a:pPr/>
              <a:t>‹Nº›</a:t>
            </a:fld>
            <a:endParaRPr lang="es-ES" altLang="es-ES"/>
          </a:p>
        </p:txBody>
      </p:sp>
    </p:spTree>
    <p:extLst>
      <p:ext uri="{BB962C8B-B14F-4D97-AF65-F5344CB8AC3E}">
        <p14:creationId xmlns:p14="http://schemas.microsoft.com/office/powerpoint/2010/main" val="1489021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5EC27666-97AB-4A1E-BDE8-4EE43FA16574}"/>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240258CD-D14A-4BD3-9E10-54CC28B4F461}"/>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6" name="Rectangle 6">
            <a:extLst>
              <a:ext uri="{FF2B5EF4-FFF2-40B4-BE49-F238E27FC236}">
                <a16:creationId xmlns:a16="http://schemas.microsoft.com/office/drawing/2014/main" id="{EFAED31F-CF7D-4F39-B4D4-318A8CE5B7BC}"/>
              </a:ext>
            </a:extLst>
          </p:cNvPr>
          <p:cNvSpPr>
            <a:spLocks noGrp="1" noChangeArrowheads="1"/>
          </p:cNvSpPr>
          <p:nvPr>
            <p:ph type="sldNum" sz="quarter" idx="12"/>
          </p:nvPr>
        </p:nvSpPr>
        <p:spPr>
          <a:ln/>
        </p:spPr>
        <p:txBody>
          <a:bodyPr/>
          <a:lstStyle>
            <a:lvl1pPr>
              <a:defRPr/>
            </a:lvl1pPr>
          </a:lstStyle>
          <a:p>
            <a:fld id="{93BD1152-8A20-49BA-A16E-56849879102F}" type="slidenum">
              <a:rPr lang="es-ES" altLang="es-ES"/>
              <a:pPr/>
              <a:t>‹Nº›</a:t>
            </a:fld>
            <a:endParaRPr lang="es-ES" altLang="es-ES"/>
          </a:p>
        </p:txBody>
      </p:sp>
    </p:spTree>
    <p:extLst>
      <p:ext uri="{BB962C8B-B14F-4D97-AF65-F5344CB8AC3E}">
        <p14:creationId xmlns:p14="http://schemas.microsoft.com/office/powerpoint/2010/main" val="208942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a:extLst>
              <a:ext uri="{FF2B5EF4-FFF2-40B4-BE49-F238E27FC236}">
                <a16:creationId xmlns:a16="http://schemas.microsoft.com/office/drawing/2014/main" id="{15740C7E-43EB-494E-B10A-D9F5FE5249EF}"/>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A6F2B243-1608-45CC-A2C5-32E49C38CD67}"/>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6" name="Rectangle 6">
            <a:extLst>
              <a:ext uri="{FF2B5EF4-FFF2-40B4-BE49-F238E27FC236}">
                <a16:creationId xmlns:a16="http://schemas.microsoft.com/office/drawing/2014/main" id="{6F7D9A84-7ED1-45B8-ABE3-48D0990DBC44}"/>
              </a:ext>
            </a:extLst>
          </p:cNvPr>
          <p:cNvSpPr>
            <a:spLocks noGrp="1" noChangeArrowheads="1"/>
          </p:cNvSpPr>
          <p:nvPr>
            <p:ph type="sldNum" sz="quarter" idx="12"/>
          </p:nvPr>
        </p:nvSpPr>
        <p:spPr>
          <a:ln/>
        </p:spPr>
        <p:txBody>
          <a:bodyPr/>
          <a:lstStyle>
            <a:lvl1pPr>
              <a:defRPr/>
            </a:lvl1pPr>
          </a:lstStyle>
          <a:p>
            <a:fld id="{61374747-2061-4606-811E-26600BC47EAA}" type="slidenum">
              <a:rPr lang="es-ES" altLang="es-ES"/>
              <a:pPr/>
              <a:t>‹Nº›</a:t>
            </a:fld>
            <a:endParaRPr lang="es-ES" altLang="es-ES"/>
          </a:p>
        </p:txBody>
      </p:sp>
    </p:spTree>
    <p:extLst>
      <p:ext uri="{BB962C8B-B14F-4D97-AF65-F5344CB8AC3E}">
        <p14:creationId xmlns:p14="http://schemas.microsoft.com/office/powerpoint/2010/main" val="300597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561975" y="1196975"/>
            <a:ext cx="3902075" cy="4899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16450" y="1196975"/>
            <a:ext cx="3903663" cy="4899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a:extLst>
              <a:ext uri="{FF2B5EF4-FFF2-40B4-BE49-F238E27FC236}">
                <a16:creationId xmlns:a16="http://schemas.microsoft.com/office/drawing/2014/main" id="{461AC689-66C8-4E58-B5C8-B8E17CE27CEC}"/>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23FB4184-C402-4DD6-99AE-D1E19E6185B0}"/>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7" name="Rectangle 6">
            <a:extLst>
              <a:ext uri="{FF2B5EF4-FFF2-40B4-BE49-F238E27FC236}">
                <a16:creationId xmlns:a16="http://schemas.microsoft.com/office/drawing/2014/main" id="{0C20B516-1702-43BA-8D85-AB82B2F02796}"/>
              </a:ext>
            </a:extLst>
          </p:cNvPr>
          <p:cNvSpPr>
            <a:spLocks noGrp="1" noChangeArrowheads="1"/>
          </p:cNvSpPr>
          <p:nvPr>
            <p:ph type="sldNum" sz="quarter" idx="12"/>
          </p:nvPr>
        </p:nvSpPr>
        <p:spPr>
          <a:ln/>
        </p:spPr>
        <p:txBody>
          <a:bodyPr/>
          <a:lstStyle>
            <a:lvl1pPr>
              <a:defRPr/>
            </a:lvl1pPr>
          </a:lstStyle>
          <a:p>
            <a:fld id="{DC9E6A95-FC3A-4D14-B99C-88C97C0B20E9}" type="slidenum">
              <a:rPr lang="es-ES" altLang="es-ES"/>
              <a:pPr/>
              <a:t>‹Nº›</a:t>
            </a:fld>
            <a:endParaRPr lang="es-ES" altLang="es-ES"/>
          </a:p>
        </p:txBody>
      </p:sp>
    </p:spTree>
    <p:extLst>
      <p:ext uri="{BB962C8B-B14F-4D97-AF65-F5344CB8AC3E}">
        <p14:creationId xmlns:p14="http://schemas.microsoft.com/office/powerpoint/2010/main" val="511040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a:extLst>
              <a:ext uri="{FF2B5EF4-FFF2-40B4-BE49-F238E27FC236}">
                <a16:creationId xmlns:a16="http://schemas.microsoft.com/office/drawing/2014/main" id="{C2AF4590-EC6A-4B1A-BB2E-4BC195859768}"/>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5">
            <a:extLst>
              <a:ext uri="{FF2B5EF4-FFF2-40B4-BE49-F238E27FC236}">
                <a16:creationId xmlns:a16="http://schemas.microsoft.com/office/drawing/2014/main" id="{37426D65-3AB4-4BF7-B268-44905EDEA6CE}"/>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9" name="Rectangle 6">
            <a:extLst>
              <a:ext uri="{FF2B5EF4-FFF2-40B4-BE49-F238E27FC236}">
                <a16:creationId xmlns:a16="http://schemas.microsoft.com/office/drawing/2014/main" id="{E5F35C92-2C17-4727-9017-2F274E673911}"/>
              </a:ext>
            </a:extLst>
          </p:cNvPr>
          <p:cNvSpPr>
            <a:spLocks noGrp="1" noChangeArrowheads="1"/>
          </p:cNvSpPr>
          <p:nvPr>
            <p:ph type="sldNum" sz="quarter" idx="12"/>
          </p:nvPr>
        </p:nvSpPr>
        <p:spPr>
          <a:ln/>
        </p:spPr>
        <p:txBody>
          <a:bodyPr/>
          <a:lstStyle>
            <a:lvl1pPr>
              <a:defRPr/>
            </a:lvl1pPr>
          </a:lstStyle>
          <a:p>
            <a:fld id="{24068BC4-AC38-43E7-847D-18BFE0D763B5}" type="slidenum">
              <a:rPr lang="es-ES" altLang="es-ES"/>
              <a:pPr/>
              <a:t>‹Nº›</a:t>
            </a:fld>
            <a:endParaRPr lang="es-ES" altLang="es-ES"/>
          </a:p>
        </p:txBody>
      </p:sp>
    </p:spTree>
    <p:extLst>
      <p:ext uri="{BB962C8B-B14F-4D97-AF65-F5344CB8AC3E}">
        <p14:creationId xmlns:p14="http://schemas.microsoft.com/office/powerpoint/2010/main" val="405880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a:extLst>
              <a:ext uri="{FF2B5EF4-FFF2-40B4-BE49-F238E27FC236}">
                <a16:creationId xmlns:a16="http://schemas.microsoft.com/office/drawing/2014/main" id="{B83B862E-D913-42CA-9A98-C7D5A08BC973}"/>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5">
            <a:extLst>
              <a:ext uri="{FF2B5EF4-FFF2-40B4-BE49-F238E27FC236}">
                <a16:creationId xmlns:a16="http://schemas.microsoft.com/office/drawing/2014/main" id="{07B510BA-F66E-458F-BE9B-1ABC2C3E91B7}"/>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5" name="Rectangle 6">
            <a:extLst>
              <a:ext uri="{FF2B5EF4-FFF2-40B4-BE49-F238E27FC236}">
                <a16:creationId xmlns:a16="http://schemas.microsoft.com/office/drawing/2014/main" id="{579E70DD-5728-48CC-B221-6CF1CF6008D0}"/>
              </a:ext>
            </a:extLst>
          </p:cNvPr>
          <p:cNvSpPr>
            <a:spLocks noGrp="1" noChangeArrowheads="1"/>
          </p:cNvSpPr>
          <p:nvPr>
            <p:ph type="sldNum" sz="quarter" idx="12"/>
          </p:nvPr>
        </p:nvSpPr>
        <p:spPr>
          <a:ln/>
        </p:spPr>
        <p:txBody>
          <a:bodyPr/>
          <a:lstStyle>
            <a:lvl1pPr>
              <a:defRPr/>
            </a:lvl1pPr>
          </a:lstStyle>
          <a:p>
            <a:fld id="{7CE02ABB-714F-4EC2-ABBE-E6567A85CDB6}" type="slidenum">
              <a:rPr lang="es-ES" altLang="es-ES"/>
              <a:pPr/>
              <a:t>‹Nº›</a:t>
            </a:fld>
            <a:endParaRPr lang="es-ES" altLang="es-ES"/>
          </a:p>
        </p:txBody>
      </p:sp>
    </p:spTree>
    <p:extLst>
      <p:ext uri="{BB962C8B-B14F-4D97-AF65-F5344CB8AC3E}">
        <p14:creationId xmlns:p14="http://schemas.microsoft.com/office/powerpoint/2010/main" val="183791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6277FF3-4147-45BE-BB44-7DA57ECE85F5}"/>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5">
            <a:extLst>
              <a:ext uri="{FF2B5EF4-FFF2-40B4-BE49-F238E27FC236}">
                <a16:creationId xmlns:a16="http://schemas.microsoft.com/office/drawing/2014/main" id="{BF0E8C3D-BB97-4A9B-8C24-A19303B5015C}"/>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4" name="Rectangle 6">
            <a:extLst>
              <a:ext uri="{FF2B5EF4-FFF2-40B4-BE49-F238E27FC236}">
                <a16:creationId xmlns:a16="http://schemas.microsoft.com/office/drawing/2014/main" id="{7E2DE378-772A-4A0D-AD0A-1234886A24CA}"/>
              </a:ext>
            </a:extLst>
          </p:cNvPr>
          <p:cNvSpPr>
            <a:spLocks noGrp="1" noChangeArrowheads="1"/>
          </p:cNvSpPr>
          <p:nvPr>
            <p:ph type="sldNum" sz="quarter" idx="12"/>
          </p:nvPr>
        </p:nvSpPr>
        <p:spPr>
          <a:ln/>
        </p:spPr>
        <p:txBody>
          <a:bodyPr/>
          <a:lstStyle>
            <a:lvl1pPr>
              <a:defRPr/>
            </a:lvl1pPr>
          </a:lstStyle>
          <a:p>
            <a:fld id="{C0EF3D2B-6E4E-4AEA-A128-BB3DF3DB37DD}" type="slidenum">
              <a:rPr lang="es-ES" altLang="es-ES"/>
              <a:pPr/>
              <a:t>‹Nº›</a:t>
            </a:fld>
            <a:endParaRPr lang="es-ES" altLang="es-ES"/>
          </a:p>
        </p:txBody>
      </p:sp>
    </p:spTree>
    <p:extLst>
      <p:ext uri="{BB962C8B-B14F-4D97-AF65-F5344CB8AC3E}">
        <p14:creationId xmlns:p14="http://schemas.microsoft.com/office/powerpoint/2010/main" val="1172062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A9E3A107-C78B-4D30-99F1-579426B06BF3}"/>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6E55DE24-63FB-4DA1-8E5B-DC035EECCFFA}"/>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7" name="Rectangle 6">
            <a:extLst>
              <a:ext uri="{FF2B5EF4-FFF2-40B4-BE49-F238E27FC236}">
                <a16:creationId xmlns:a16="http://schemas.microsoft.com/office/drawing/2014/main" id="{06F8B9E7-C4FF-4B4B-9B0C-CC2BB989971A}"/>
              </a:ext>
            </a:extLst>
          </p:cNvPr>
          <p:cNvSpPr>
            <a:spLocks noGrp="1" noChangeArrowheads="1"/>
          </p:cNvSpPr>
          <p:nvPr>
            <p:ph type="sldNum" sz="quarter" idx="12"/>
          </p:nvPr>
        </p:nvSpPr>
        <p:spPr>
          <a:ln/>
        </p:spPr>
        <p:txBody>
          <a:bodyPr/>
          <a:lstStyle>
            <a:lvl1pPr>
              <a:defRPr/>
            </a:lvl1pPr>
          </a:lstStyle>
          <a:p>
            <a:fld id="{7AB9EC2C-0DF4-4AC4-BCF0-4EE68370F4B0}" type="slidenum">
              <a:rPr lang="es-ES" altLang="es-ES"/>
              <a:pPr/>
              <a:t>‹Nº›</a:t>
            </a:fld>
            <a:endParaRPr lang="es-ES" altLang="es-ES"/>
          </a:p>
        </p:txBody>
      </p:sp>
    </p:spTree>
    <p:extLst>
      <p:ext uri="{BB962C8B-B14F-4D97-AF65-F5344CB8AC3E}">
        <p14:creationId xmlns:p14="http://schemas.microsoft.com/office/powerpoint/2010/main" val="421087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536F8B51-F80A-4806-AD26-17C047DD39F8}"/>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5A760F61-9831-41FB-BC08-D4D8D3A574C5}"/>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7" name="Rectangle 6">
            <a:extLst>
              <a:ext uri="{FF2B5EF4-FFF2-40B4-BE49-F238E27FC236}">
                <a16:creationId xmlns:a16="http://schemas.microsoft.com/office/drawing/2014/main" id="{AADDF5F3-BF17-4EB3-880B-5BC253269863}"/>
              </a:ext>
            </a:extLst>
          </p:cNvPr>
          <p:cNvSpPr>
            <a:spLocks noGrp="1" noChangeArrowheads="1"/>
          </p:cNvSpPr>
          <p:nvPr>
            <p:ph type="sldNum" sz="quarter" idx="12"/>
          </p:nvPr>
        </p:nvSpPr>
        <p:spPr>
          <a:ln/>
        </p:spPr>
        <p:txBody>
          <a:bodyPr/>
          <a:lstStyle>
            <a:lvl1pPr>
              <a:defRPr/>
            </a:lvl1pPr>
          </a:lstStyle>
          <a:p>
            <a:fld id="{17760911-1A3D-4E05-9826-338989E94BA7}" type="slidenum">
              <a:rPr lang="es-ES" altLang="es-ES"/>
              <a:pPr/>
              <a:t>‹Nº›</a:t>
            </a:fld>
            <a:endParaRPr lang="es-ES" altLang="es-ES"/>
          </a:p>
        </p:txBody>
      </p:sp>
    </p:spTree>
    <p:extLst>
      <p:ext uri="{BB962C8B-B14F-4D97-AF65-F5344CB8AC3E}">
        <p14:creationId xmlns:p14="http://schemas.microsoft.com/office/powerpoint/2010/main" val="419516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437D4C0B-5224-4BC7-A484-19ED683C59DD}"/>
              </a:ext>
            </a:extLst>
          </p:cNvPr>
          <p:cNvSpPr>
            <a:spLocks noChangeArrowheads="1"/>
          </p:cNvSpPr>
          <p:nvPr/>
        </p:nvSpPr>
        <p:spPr bwMode="auto">
          <a:xfrm>
            <a:off x="582613" y="1052513"/>
            <a:ext cx="7978775" cy="77787"/>
          </a:xfrm>
          <a:prstGeom prst="rect">
            <a:avLst/>
          </a:prstGeom>
          <a:solidFill>
            <a:schemeClr val="hlink"/>
          </a:solidFill>
          <a:ln w="9525">
            <a:noFill/>
            <a:miter lim="800000"/>
            <a:headEnd/>
            <a:tailEnd/>
          </a:ln>
          <a:effectLst/>
        </p:spPr>
        <p:txBody>
          <a:bodyPr wrap="none" anchor="ctr"/>
          <a:lstStyle/>
          <a:p>
            <a:pPr>
              <a:defRPr/>
            </a:pPr>
            <a:endParaRPr lang="es-ES">
              <a:latin typeface="Arial" charset="0"/>
            </a:endParaRPr>
          </a:p>
        </p:txBody>
      </p:sp>
      <p:sp>
        <p:nvSpPr>
          <p:cNvPr id="52227" name="Rectangle 3">
            <a:extLst>
              <a:ext uri="{FF2B5EF4-FFF2-40B4-BE49-F238E27FC236}">
                <a16:creationId xmlns:a16="http://schemas.microsoft.com/office/drawing/2014/main" id="{7898C9F8-7C11-48D4-8500-4B9121A857E5}"/>
              </a:ext>
            </a:extLst>
          </p:cNvPr>
          <p:cNvSpPr>
            <a:spLocks noGrp="1" noChangeArrowheads="1"/>
          </p:cNvSpPr>
          <p:nvPr>
            <p:ph type="body" idx="1"/>
          </p:nvPr>
        </p:nvSpPr>
        <p:spPr bwMode="auto">
          <a:xfrm>
            <a:off x="561975" y="1196975"/>
            <a:ext cx="7958138"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a:t>Haga clic para modificar el estilo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p>
        </p:txBody>
      </p:sp>
      <p:sp>
        <p:nvSpPr>
          <p:cNvPr id="376836" name="Rectangle 4">
            <a:extLst>
              <a:ext uri="{FF2B5EF4-FFF2-40B4-BE49-F238E27FC236}">
                <a16:creationId xmlns:a16="http://schemas.microsoft.com/office/drawing/2014/main" id="{8E54EEDE-4CA6-42AC-98F6-01CE62456A4E}"/>
              </a:ext>
            </a:extLst>
          </p:cNvPr>
          <p:cNvSpPr>
            <a:spLocks noGrp="1" noChangeArrowheads="1"/>
          </p:cNvSpPr>
          <p:nvPr>
            <p:ph type="dt" sz="half" idx="2"/>
          </p:nvPr>
        </p:nvSpPr>
        <p:spPr bwMode="auto">
          <a:xfrm>
            <a:off x="809625" y="637381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400" smtClean="0">
                <a:solidFill>
                  <a:schemeClr val="folHlink"/>
                </a:solidFill>
                <a:latin typeface="+mn-lt"/>
              </a:defRPr>
            </a:lvl1pPr>
          </a:lstStyle>
          <a:p>
            <a:pPr>
              <a:defRPr/>
            </a:pPr>
            <a:endParaRPr lang="es-ES"/>
          </a:p>
        </p:txBody>
      </p:sp>
      <p:sp>
        <p:nvSpPr>
          <p:cNvPr id="376837" name="Rectangle 5">
            <a:extLst>
              <a:ext uri="{FF2B5EF4-FFF2-40B4-BE49-F238E27FC236}">
                <a16:creationId xmlns:a16="http://schemas.microsoft.com/office/drawing/2014/main" id="{FE0A32B6-A937-4FFC-BE5A-769EB3FC0B7F}"/>
              </a:ext>
            </a:extLst>
          </p:cNvPr>
          <p:cNvSpPr>
            <a:spLocks noGrp="1" noChangeArrowheads="1"/>
          </p:cNvSpPr>
          <p:nvPr>
            <p:ph type="ftr" sz="quarter" idx="3"/>
          </p:nvPr>
        </p:nvSpPr>
        <p:spPr bwMode="auto">
          <a:xfrm>
            <a:off x="3132138" y="6376988"/>
            <a:ext cx="30861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solidFill>
                  <a:schemeClr val="folHlink"/>
                </a:solidFill>
                <a:latin typeface="+mn-lt"/>
              </a:defRPr>
            </a:lvl1pPr>
          </a:lstStyle>
          <a:p>
            <a:pPr>
              <a:defRPr/>
            </a:pPr>
            <a:r>
              <a:rPr lang="es-ES"/>
              <a:t>Lenguaje SQL</a:t>
            </a:r>
          </a:p>
        </p:txBody>
      </p:sp>
      <p:sp>
        <p:nvSpPr>
          <p:cNvPr id="376838" name="Rectangle 6">
            <a:extLst>
              <a:ext uri="{FF2B5EF4-FFF2-40B4-BE49-F238E27FC236}">
                <a16:creationId xmlns:a16="http://schemas.microsoft.com/office/drawing/2014/main" id="{4579878D-F8B7-428F-B1EA-1DF44CC473AF}"/>
              </a:ext>
            </a:extLst>
          </p:cNvPr>
          <p:cNvSpPr>
            <a:spLocks noGrp="1" noChangeArrowheads="1"/>
          </p:cNvSpPr>
          <p:nvPr>
            <p:ph type="sldNum" sz="quarter" idx="4"/>
          </p:nvPr>
        </p:nvSpPr>
        <p:spPr bwMode="auto">
          <a:xfrm>
            <a:off x="6589713" y="6376988"/>
            <a:ext cx="219392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solidFill>
                  <a:schemeClr val="folHlink"/>
                </a:solidFill>
                <a:latin typeface="Times New Roman" panose="02020603050405020304" pitchFamily="18" charset="0"/>
              </a:defRPr>
            </a:lvl1pPr>
          </a:lstStyle>
          <a:p>
            <a:fld id="{0EA69F93-EC62-4DB0-8639-9DE00D03083B}" type="slidenum">
              <a:rPr lang="es-ES" altLang="es-ES"/>
              <a:pPr/>
              <a:t>‹Nº›</a:t>
            </a:fld>
            <a:endParaRPr lang="es-ES" altLang="es-ES"/>
          </a:p>
        </p:txBody>
      </p:sp>
      <p:sp>
        <p:nvSpPr>
          <p:cNvPr id="52231" name="Rectangle 7">
            <a:extLst>
              <a:ext uri="{FF2B5EF4-FFF2-40B4-BE49-F238E27FC236}">
                <a16:creationId xmlns:a16="http://schemas.microsoft.com/office/drawing/2014/main" id="{901DA5BC-D904-41A3-BD9C-5AE392D65A36}"/>
              </a:ext>
            </a:extLst>
          </p:cNvPr>
          <p:cNvSpPr>
            <a:spLocks noGrp="1" noChangeArrowheads="1"/>
          </p:cNvSpPr>
          <p:nvPr>
            <p:ph type="title"/>
          </p:nvPr>
        </p:nvSpPr>
        <p:spPr bwMode="auto">
          <a:xfrm>
            <a:off x="1125538" y="125413"/>
            <a:ext cx="738505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ES"/>
              <a:t>Haga clic para modificar el estilo de título del patrón</a:t>
            </a:r>
          </a:p>
        </p:txBody>
      </p:sp>
      <p:sp>
        <p:nvSpPr>
          <p:cNvPr id="376840" name="Rectangle 8">
            <a:extLst>
              <a:ext uri="{FF2B5EF4-FFF2-40B4-BE49-F238E27FC236}">
                <a16:creationId xmlns:a16="http://schemas.microsoft.com/office/drawing/2014/main" id="{487ADC74-3B3A-450D-991E-C771BC4EBDE0}"/>
              </a:ext>
            </a:extLst>
          </p:cNvPr>
          <p:cNvSpPr>
            <a:spLocks noChangeArrowheads="1"/>
          </p:cNvSpPr>
          <p:nvPr/>
        </p:nvSpPr>
        <p:spPr bwMode="auto">
          <a:xfrm>
            <a:off x="582613" y="1052513"/>
            <a:ext cx="7978775" cy="77787"/>
          </a:xfrm>
          <a:prstGeom prst="rect">
            <a:avLst/>
          </a:prstGeom>
          <a:solidFill>
            <a:schemeClr val="hlink"/>
          </a:solidFill>
          <a:ln w="9525">
            <a:noFill/>
            <a:miter lim="800000"/>
            <a:headEnd/>
            <a:tailEnd/>
          </a:ln>
          <a:effectLst/>
        </p:spPr>
        <p:txBody>
          <a:bodyPr wrap="none" anchor="ctr"/>
          <a:lstStyle/>
          <a:p>
            <a:pPr>
              <a:defRPr/>
            </a:pPr>
            <a:endParaRPr lang="es-ES">
              <a:latin typeface="Arial" charset="0"/>
            </a:endParaRPr>
          </a:p>
        </p:txBody>
      </p:sp>
    </p:spTree>
  </p:cSld>
  <p:clrMap bg1="lt1" tx1="dk1" bg2="lt2" tx2="dk2" accent1="accent1" accent2="accent2" accent3="accent3" accent4="accent4" accent5="accent5" accent6="accent6" hlink="hlink" folHlink="folHlink"/>
  <p:sldLayoutIdLst>
    <p:sldLayoutId id="2147483675" r:id="rId1"/>
    <p:sldLayoutId id="2147483674" r:id="rId2"/>
    <p:sldLayoutId id="2147483673" r:id="rId3"/>
    <p:sldLayoutId id="2147483672" r:id="rId4"/>
    <p:sldLayoutId id="2147483671" r:id="rId5"/>
    <p:sldLayoutId id="2147483670" r:id="rId6"/>
    <p:sldLayoutId id="2147483669" r:id="rId7"/>
    <p:sldLayoutId id="2147483668" r:id="rId8"/>
    <p:sldLayoutId id="2147483667" r:id="rId9"/>
    <p:sldLayoutId id="2147483666" r:id="rId10"/>
    <p:sldLayoutId id="2147483665" r:id="rId11"/>
  </p:sldLayoutIdLst>
  <p:hf hdr="0" dt="0"/>
  <p:txStyles>
    <p:titleStyle>
      <a:lvl1pPr algn="ctr" rtl="0" eaLnBrk="0" fontAlgn="base" hangingPunct="0">
        <a:lnSpc>
          <a:spcPct val="85000"/>
        </a:lnSpc>
        <a:spcBef>
          <a:spcPct val="0"/>
        </a:spcBef>
        <a:spcAft>
          <a:spcPct val="0"/>
        </a:spcAft>
        <a:defRPr sz="3200">
          <a:solidFill>
            <a:schemeClr val="tx2"/>
          </a:solidFill>
          <a:latin typeface="+mj-lt"/>
          <a:ea typeface="+mj-ea"/>
          <a:cs typeface="+mj-cs"/>
        </a:defRPr>
      </a:lvl1pPr>
      <a:lvl2pPr algn="ctr" rtl="0" eaLnBrk="0" fontAlgn="base" hangingPunct="0">
        <a:lnSpc>
          <a:spcPct val="85000"/>
        </a:lnSpc>
        <a:spcBef>
          <a:spcPct val="0"/>
        </a:spcBef>
        <a:spcAft>
          <a:spcPct val="0"/>
        </a:spcAft>
        <a:defRPr sz="3200">
          <a:solidFill>
            <a:schemeClr val="tx2"/>
          </a:solidFill>
          <a:latin typeface="Times New Roman" pitchFamily="18" charset="0"/>
        </a:defRPr>
      </a:lvl2pPr>
      <a:lvl3pPr algn="ctr" rtl="0" eaLnBrk="0" fontAlgn="base" hangingPunct="0">
        <a:lnSpc>
          <a:spcPct val="85000"/>
        </a:lnSpc>
        <a:spcBef>
          <a:spcPct val="0"/>
        </a:spcBef>
        <a:spcAft>
          <a:spcPct val="0"/>
        </a:spcAft>
        <a:defRPr sz="3200">
          <a:solidFill>
            <a:schemeClr val="tx2"/>
          </a:solidFill>
          <a:latin typeface="Times New Roman" pitchFamily="18" charset="0"/>
        </a:defRPr>
      </a:lvl3pPr>
      <a:lvl4pPr algn="ctr" rtl="0" eaLnBrk="0" fontAlgn="base" hangingPunct="0">
        <a:lnSpc>
          <a:spcPct val="85000"/>
        </a:lnSpc>
        <a:spcBef>
          <a:spcPct val="0"/>
        </a:spcBef>
        <a:spcAft>
          <a:spcPct val="0"/>
        </a:spcAft>
        <a:defRPr sz="3200">
          <a:solidFill>
            <a:schemeClr val="tx2"/>
          </a:solidFill>
          <a:latin typeface="Times New Roman" pitchFamily="18" charset="0"/>
        </a:defRPr>
      </a:lvl4pPr>
      <a:lvl5pPr algn="ctr" rtl="0" eaLnBrk="0" fontAlgn="base" hangingPunct="0">
        <a:lnSpc>
          <a:spcPct val="85000"/>
        </a:lnSpc>
        <a:spcBef>
          <a:spcPct val="0"/>
        </a:spcBef>
        <a:spcAft>
          <a:spcPct val="0"/>
        </a:spcAft>
        <a:defRPr sz="3200">
          <a:solidFill>
            <a:schemeClr val="tx2"/>
          </a:solidFill>
          <a:latin typeface="Times New Roman" pitchFamily="18" charset="0"/>
        </a:defRPr>
      </a:lvl5pPr>
      <a:lvl6pPr marL="457200" algn="ctr" rtl="0" fontAlgn="base">
        <a:lnSpc>
          <a:spcPct val="85000"/>
        </a:lnSpc>
        <a:spcBef>
          <a:spcPct val="0"/>
        </a:spcBef>
        <a:spcAft>
          <a:spcPct val="0"/>
        </a:spcAft>
        <a:defRPr sz="3200">
          <a:solidFill>
            <a:schemeClr val="tx2"/>
          </a:solidFill>
          <a:latin typeface="Times New Roman" pitchFamily="18" charset="0"/>
        </a:defRPr>
      </a:lvl6pPr>
      <a:lvl7pPr marL="914400" algn="ctr" rtl="0" fontAlgn="base">
        <a:lnSpc>
          <a:spcPct val="85000"/>
        </a:lnSpc>
        <a:spcBef>
          <a:spcPct val="0"/>
        </a:spcBef>
        <a:spcAft>
          <a:spcPct val="0"/>
        </a:spcAft>
        <a:defRPr sz="3200">
          <a:solidFill>
            <a:schemeClr val="tx2"/>
          </a:solidFill>
          <a:latin typeface="Times New Roman" pitchFamily="18" charset="0"/>
        </a:defRPr>
      </a:lvl7pPr>
      <a:lvl8pPr marL="1371600" algn="ctr" rtl="0" fontAlgn="base">
        <a:lnSpc>
          <a:spcPct val="85000"/>
        </a:lnSpc>
        <a:spcBef>
          <a:spcPct val="0"/>
        </a:spcBef>
        <a:spcAft>
          <a:spcPct val="0"/>
        </a:spcAft>
        <a:defRPr sz="3200">
          <a:solidFill>
            <a:schemeClr val="tx2"/>
          </a:solidFill>
          <a:latin typeface="Times New Roman" pitchFamily="18" charset="0"/>
        </a:defRPr>
      </a:lvl8pPr>
      <a:lvl9pPr marL="1828800" algn="ctr" rtl="0" fontAlgn="base">
        <a:lnSpc>
          <a:spcPct val="85000"/>
        </a:lnSpc>
        <a:spcBef>
          <a:spcPct val="0"/>
        </a:spcBef>
        <a:spcAft>
          <a:spcPct val="0"/>
        </a:spcAft>
        <a:defRPr sz="3200">
          <a:solidFill>
            <a:schemeClr val="tx2"/>
          </a:solidFill>
          <a:latin typeface="Times New Roman" pitchFamily="18" charset="0"/>
        </a:defRPr>
      </a:lvl9pPr>
    </p:titleStyle>
    <p:bodyStyle>
      <a:lvl1pPr marL="266700" indent="-266700" algn="l" rtl="0" eaLnBrk="0" fontAlgn="base" hangingPunct="0">
        <a:spcBef>
          <a:spcPct val="20000"/>
        </a:spcBef>
        <a:spcAft>
          <a:spcPct val="0"/>
        </a:spcAft>
        <a:buClr>
          <a:schemeClr val="accent2"/>
        </a:buClr>
        <a:buSzPct val="70000"/>
        <a:buFont typeface="Wingdings" panose="05000000000000000000" pitchFamily="2" charset="2"/>
        <a:buChar char="u"/>
        <a:defRPr sz="2400">
          <a:solidFill>
            <a:schemeClr val="tx1"/>
          </a:solidFill>
          <a:latin typeface="+mn-lt"/>
          <a:ea typeface="+mn-ea"/>
          <a:cs typeface="+mn-cs"/>
        </a:defRPr>
      </a:lvl1pPr>
      <a:lvl2pPr marL="723900" indent="-277813"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latin typeface="+mn-lt"/>
        </a:defRPr>
      </a:lvl2pPr>
      <a:lvl3pPr marL="1150938" indent="-228600" algn="l" rtl="0" eaLnBrk="0" fontAlgn="base" hangingPunct="0">
        <a:spcBef>
          <a:spcPct val="20000"/>
        </a:spcBef>
        <a:spcAft>
          <a:spcPct val="0"/>
        </a:spcAft>
        <a:buClr>
          <a:schemeClr val="accent2"/>
        </a:buClr>
        <a:buSzPct val="70000"/>
        <a:buFont typeface="Wingdings" panose="05000000000000000000" pitchFamily="2" charset="2"/>
        <a:buChar char="l"/>
        <a:defRPr sz="2400">
          <a:solidFill>
            <a:schemeClr val="tx1"/>
          </a:solidFill>
          <a:latin typeface="+mn-lt"/>
        </a:defRPr>
      </a:lvl3pPr>
      <a:lvl4pPr marL="1558925" indent="-228600" algn="l" rtl="0" eaLnBrk="0" fontAlgn="base" hangingPunct="0">
        <a:spcBef>
          <a:spcPct val="20000"/>
        </a:spcBef>
        <a:spcAft>
          <a:spcPct val="0"/>
        </a:spcAft>
        <a:buClr>
          <a:schemeClr val="accent2"/>
        </a:buClr>
        <a:buSzPct val="70000"/>
        <a:buFont typeface="Wingdings" panose="05000000000000000000" pitchFamily="2" charset="2"/>
        <a:buChar char="w"/>
        <a:defRPr sz="1600">
          <a:solidFill>
            <a:schemeClr val="tx1"/>
          </a:solidFill>
          <a:latin typeface="+mn-lt"/>
        </a:defRPr>
      </a:lvl4pPr>
      <a:lvl5pPr marL="1966913" indent="-228600" algn="l" rtl="0"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mn-lt"/>
        </a:defRPr>
      </a:lvl5pPr>
      <a:lvl6pPr marL="24241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6pPr>
      <a:lvl7pPr marL="28813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7pPr>
      <a:lvl8pPr marL="33385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8pPr>
      <a:lvl9pPr marL="37957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AF2A01-8283-4E9F-AE40-55C3A990FF17}"/>
              </a:ext>
            </a:extLst>
          </p:cNvPr>
          <p:cNvSpPr>
            <a:spLocks noGrp="1" noChangeArrowheads="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8FD1447-E5C7-4B1B-8922-1B77A94E9CBF}" type="slidenum">
              <a:rPr lang="es-ES" altLang="es-ES" sz="1400">
                <a:solidFill>
                  <a:schemeClr val="folHlink"/>
                </a:solidFill>
                <a:latin typeface="Times New Roman" panose="02020603050405020304" pitchFamily="18" charset="0"/>
              </a:rPr>
              <a:pPr/>
              <a:t>1</a:t>
            </a:fld>
            <a:endParaRPr lang="es-ES" altLang="es-ES" sz="1400">
              <a:solidFill>
                <a:schemeClr val="folHlink"/>
              </a:solidFill>
              <a:latin typeface="Times New Roman" panose="02020603050405020304" pitchFamily="18" charset="0"/>
            </a:endParaRPr>
          </a:p>
        </p:txBody>
      </p:sp>
      <p:sp>
        <p:nvSpPr>
          <p:cNvPr id="54279" name="Rectangle 7">
            <a:extLst>
              <a:ext uri="{FF2B5EF4-FFF2-40B4-BE49-F238E27FC236}">
                <a16:creationId xmlns:a16="http://schemas.microsoft.com/office/drawing/2014/main" id="{07F104CB-0066-4709-82AC-8C835516DCA4}"/>
              </a:ext>
            </a:extLst>
          </p:cNvPr>
          <p:cNvSpPr>
            <a:spLocks noChangeArrowheads="1"/>
          </p:cNvSpPr>
          <p:nvPr/>
        </p:nvSpPr>
        <p:spPr bwMode="auto">
          <a:xfrm>
            <a:off x="615950" y="2133600"/>
            <a:ext cx="7772400"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nSpc>
                <a:spcPct val="85000"/>
              </a:lnSpc>
              <a:defRPr sz="3200">
                <a:solidFill>
                  <a:schemeClr val="tx2"/>
                </a:solidFill>
                <a:latin typeface="Times New Roman" panose="02020603050405020304" pitchFamily="18" charset="0"/>
              </a:defRPr>
            </a:lvl1pPr>
            <a:lvl2pPr>
              <a:lnSpc>
                <a:spcPct val="85000"/>
              </a:lnSpc>
              <a:defRPr sz="3200">
                <a:solidFill>
                  <a:schemeClr val="tx2"/>
                </a:solidFill>
                <a:latin typeface="Times New Roman" panose="02020603050405020304" pitchFamily="18" charset="0"/>
              </a:defRPr>
            </a:lvl2pPr>
            <a:lvl3pPr>
              <a:lnSpc>
                <a:spcPct val="85000"/>
              </a:lnSpc>
              <a:defRPr sz="3200">
                <a:solidFill>
                  <a:schemeClr val="tx2"/>
                </a:solidFill>
                <a:latin typeface="Times New Roman" panose="02020603050405020304" pitchFamily="18" charset="0"/>
              </a:defRPr>
            </a:lvl3pPr>
            <a:lvl4pPr>
              <a:lnSpc>
                <a:spcPct val="85000"/>
              </a:lnSpc>
              <a:defRPr sz="3200">
                <a:solidFill>
                  <a:schemeClr val="tx2"/>
                </a:solidFill>
                <a:latin typeface="Times New Roman" panose="02020603050405020304" pitchFamily="18" charset="0"/>
              </a:defRPr>
            </a:lvl4pPr>
            <a:lvl5pPr>
              <a:lnSpc>
                <a:spcPct val="85000"/>
              </a:lnSpc>
              <a:defRPr sz="3200">
                <a:solidFill>
                  <a:schemeClr val="tx2"/>
                </a:solidFill>
                <a:latin typeface="Times New Roman" panose="02020603050405020304" pitchFamily="18" charset="0"/>
              </a:defRPr>
            </a:lvl5pPr>
            <a:lvl6pPr marL="457200" algn="ctr" eaLnBrk="0" fontAlgn="base" hangingPunct="0">
              <a:lnSpc>
                <a:spcPct val="85000"/>
              </a:lnSpc>
              <a:spcBef>
                <a:spcPct val="0"/>
              </a:spcBef>
              <a:spcAft>
                <a:spcPct val="0"/>
              </a:spcAft>
              <a:defRPr sz="3200">
                <a:solidFill>
                  <a:schemeClr val="tx2"/>
                </a:solidFill>
                <a:latin typeface="Times New Roman" panose="02020603050405020304" pitchFamily="18" charset="0"/>
              </a:defRPr>
            </a:lvl6pPr>
            <a:lvl7pPr marL="914400" algn="ctr" eaLnBrk="0" fontAlgn="base" hangingPunct="0">
              <a:lnSpc>
                <a:spcPct val="85000"/>
              </a:lnSpc>
              <a:spcBef>
                <a:spcPct val="0"/>
              </a:spcBef>
              <a:spcAft>
                <a:spcPct val="0"/>
              </a:spcAft>
              <a:defRPr sz="3200">
                <a:solidFill>
                  <a:schemeClr val="tx2"/>
                </a:solidFill>
                <a:latin typeface="Times New Roman" panose="02020603050405020304" pitchFamily="18" charset="0"/>
              </a:defRPr>
            </a:lvl7pPr>
            <a:lvl8pPr marL="1371600" algn="ctr" eaLnBrk="0" fontAlgn="base" hangingPunct="0">
              <a:lnSpc>
                <a:spcPct val="85000"/>
              </a:lnSpc>
              <a:spcBef>
                <a:spcPct val="0"/>
              </a:spcBef>
              <a:spcAft>
                <a:spcPct val="0"/>
              </a:spcAft>
              <a:defRPr sz="3200">
                <a:solidFill>
                  <a:schemeClr val="tx2"/>
                </a:solidFill>
                <a:latin typeface="Times New Roman" panose="02020603050405020304" pitchFamily="18" charset="0"/>
              </a:defRPr>
            </a:lvl8pPr>
            <a:lvl9pPr marL="1828800" algn="ctr" eaLnBrk="0" fontAlgn="base" hangingPunct="0">
              <a:lnSpc>
                <a:spcPct val="85000"/>
              </a:lnSpc>
              <a:spcBef>
                <a:spcPct val="0"/>
              </a:spcBef>
              <a:spcAft>
                <a:spcPct val="0"/>
              </a:spcAft>
              <a:defRPr sz="3200">
                <a:solidFill>
                  <a:schemeClr val="tx2"/>
                </a:solidFill>
                <a:latin typeface="Times New Roman" panose="02020603050405020304" pitchFamily="18" charset="0"/>
              </a:defRPr>
            </a:lvl9pPr>
          </a:lstStyle>
          <a:p>
            <a:r>
              <a:rPr lang="es-ES_tradnl" altLang="es-ES_tradnl" b="1" dirty="0">
                <a:latin typeface="Verdana" panose="020B0604030504040204" pitchFamily="34" charset="0"/>
                <a:cs typeface="Times New Roman" panose="02020603050405020304" pitchFamily="18" charset="0"/>
              </a:rPr>
              <a:t>Diseño Lógico de Bases de Datos</a:t>
            </a:r>
          </a:p>
          <a:p>
            <a:endParaRPr lang="es-ES_tradnl" altLang="es-ES_tradnl" sz="2400" b="1" dirty="0">
              <a:latin typeface="Verdana" panose="020B0604030504040204" pitchFamily="34" charset="0"/>
              <a:cs typeface="Times New Roman" panose="02020603050405020304" pitchFamily="18" charset="0"/>
            </a:endParaRPr>
          </a:p>
          <a:p>
            <a:endParaRPr lang="es-ES_tradnl" altLang="es-ES_tradnl" sz="2400" b="1" dirty="0">
              <a:latin typeface="Verdana" panose="020B0604030504040204" pitchFamily="34" charset="0"/>
              <a:cs typeface="Times New Roman" panose="02020603050405020304" pitchFamily="18" charset="0"/>
            </a:endParaRPr>
          </a:p>
          <a:p>
            <a:r>
              <a:rPr lang="es-ES_tradnl" altLang="es-ES_tradnl" sz="2400" b="1" dirty="0">
                <a:latin typeface="Verdana" panose="020B0604030504040204" pitchFamily="34" charset="0"/>
                <a:cs typeface="Times New Roman" panose="02020603050405020304" pitchFamily="18" charset="0"/>
              </a:rPr>
              <a:t>- Modelo Relacional y Diseño Relacional-</a:t>
            </a:r>
          </a:p>
        </p:txBody>
      </p:sp>
      <p:sp>
        <p:nvSpPr>
          <p:cNvPr id="54280" name="Rectangle 8">
            <a:extLst>
              <a:ext uri="{FF2B5EF4-FFF2-40B4-BE49-F238E27FC236}">
                <a16:creationId xmlns:a16="http://schemas.microsoft.com/office/drawing/2014/main" id="{E0951F05-34CC-49AE-9E6A-EC02BE111012}"/>
              </a:ext>
            </a:extLst>
          </p:cNvPr>
          <p:cNvSpPr>
            <a:spLocks noChangeArrowheads="1"/>
          </p:cNvSpPr>
          <p:nvPr/>
        </p:nvSpPr>
        <p:spPr bwMode="auto">
          <a:xfrm>
            <a:off x="1258888" y="4365104"/>
            <a:ext cx="6400800" cy="1248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70000"/>
              <a:buFont typeface="Wingdings" panose="05000000000000000000" pitchFamily="2" charset="2"/>
              <a:buChar char="u"/>
              <a:defRPr sz="2400">
                <a:solidFill>
                  <a:schemeClr val="tx1"/>
                </a:solidFill>
                <a:latin typeface="Times New Roman" panose="02020603050405020304" pitchFamily="18" charset="0"/>
              </a:defRPr>
            </a:lvl1pPr>
            <a:lvl2pPr marL="446088" algn="l">
              <a:spcBef>
                <a:spcPct val="20000"/>
              </a:spcBef>
              <a:buClr>
                <a:schemeClr val="accent2"/>
              </a:buClr>
              <a:buSzPct val="70000"/>
              <a:buFont typeface="Wingdings" panose="05000000000000000000" pitchFamily="2" charset="2"/>
              <a:buChar char="n"/>
              <a:defRPr sz="2000">
                <a:solidFill>
                  <a:schemeClr val="tx1"/>
                </a:solidFill>
                <a:latin typeface="Times New Roman" panose="02020603050405020304" pitchFamily="18" charset="0"/>
              </a:defRPr>
            </a:lvl2pPr>
            <a:lvl3pPr marL="922338" algn="l">
              <a:spcBef>
                <a:spcPct val="20000"/>
              </a:spcBef>
              <a:buClr>
                <a:schemeClr val="accent2"/>
              </a:buClr>
              <a:buSzPct val="70000"/>
              <a:buFont typeface="Wingdings" panose="05000000000000000000" pitchFamily="2" charset="2"/>
              <a:buChar char="l"/>
              <a:defRPr sz="2400">
                <a:solidFill>
                  <a:schemeClr val="tx1"/>
                </a:solidFill>
                <a:latin typeface="Times New Roman" panose="02020603050405020304" pitchFamily="18" charset="0"/>
              </a:defRPr>
            </a:lvl3pPr>
            <a:lvl4pPr marL="1330325" algn="l">
              <a:spcBef>
                <a:spcPct val="20000"/>
              </a:spcBef>
              <a:buClr>
                <a:schemeClr val="accent2"/>
              </a:buClr>
              <a:buSzPct val="70000"/>
              <a:buFont typeface="Wingdings" panose="05000000000000000000" pitchFamily="2" charset="2"/>
              <a:buChar char="w"/>
              <a:defRPr sz="1600">
                <a:solidFill>
                  <a:schemeClr val="tx1"/>
                </a:solidFill>
                <a:latin typeface="Times New Roman" panose="02020603050405020304" pitchFamily="18" charset="0"/>
              </a:defRPr>
            </a:lvl4pPr>
            <a:lvl5pPr marL="1738313" algn="l">
              <a:spcBef>
                <a:spcPct val="20000"/>
              </a:spcBef>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5pPr>
            <a:lvl6pPr marL="21955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6pPr>
            <a:lvl7pPr marL="26527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7pPr>
            <a:lvl8pPr marL="31099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8pPr>
            <a:lvl9pPr marL="35671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9pPr>
          </a:lstStyle>
          <a:p>
            <a:pPr algn="ctr">
              <a:buFont typeface="Wingdings" panose="05000000000000000000" pitchFamily="2" charset="2"/>
              <a:buNone/>
            </a:pPr>
            <a:br>
              <a:rPr lang="es-ES_tradnl" altLang="es-ES" sz="1600" dirty="0">
                <a:latin typeface="Verdana" panose="020B0604030504040204" pitchFamily="34" charset="0"/>
              </a:rPr>
            </a:br>
            <a:r>
              <a:rPr lang="es-ES_tradnl" altLang="es-ES" sz="1600" dirty="0">
                <a:latin typeface="Verdana" panose="020B0604030504040204" pitchFamily="34" charset="0"/>
              </a:rPr>
              <a:t>DAM/DAW - </a:t>
            </a:r>
            <a:r>
              <a:rPr lang="es-ES_tradnl" altLang="es-ES_tradnl" sz="1600" dirty="0">
                <a:latin typeface="Verdana" panose="020B0604030504040204" pitchFamily="34" charset="0"/>
              </a:rPr>
              <a:t>Bases de datos</a:t>
            </a:r>
          </a:p>
          <a:p>
            <a:pPr algn="ctr">
              <a:buFont typeface="Wingdings" panose="05000000000000000000" pitchFamily="2" charset="2"/>
              <a:buNone/>
            </a:pPr>
            <a:endParaRPr lang="es-ES_tradnl" altLang="es-ES_tradnl" sz="1600" dirty="0">
              <a:latin typeface="Verdana" panose="020B0604030504040204" pitchFamily="34" charset="0"/>
            </a:endParaRPr>
          </a:p>
          <a:p>
            <a:pPr algn="ctr">
              <a:buFont typeface="Wingdings" panose="05000000000000000000" pitchFamily="2" charset="2"/>
              <a:buNone/>
            </a:pPr>
            <a:r>
              <a:rPr lang="es-ES_tradnl" altLang="es-ES_tradnl" sz="1600" dirty="0">
                <a:latin typeface="Verdana" panose="020B0604030504040204" pitchFamily="34" charset="0"/>
              </a:rPr>
              <a:t>José Micolau Lombarte</a:t>
            </a:r>
            <a:br>
              <a:rPr lang="es-ES_tradnl" altLang="es-ES_tradnl" sz="1600" dirty="0">
                <a:latin typeface="Verdana" panose="020B0604030504040204" pitchFamily="34" charset="0"/>
              </a:rPr>
            </a:br>
            <a:br>
              <a:rPr lang="es-ES_tradnl" altLang="es-ES_tradnl" sz="1600" dirty="0">
                <a:latin typeface="Verdana" panose="020B0604030504040204" pitchFamily="34" charset="0"/>
              </a:rPr>
            </a:br>
            <a:endParaRPr lang="es-ES_tradnl" altLang="es-ES" sz="1600" dirty="0">
              <a:latin typeface="Verdana" panose="020B0604030504040204" pitchFamily="34" charset="0"/>
            </a:endParaRPr>
          </a:p>
          <a:p>
            <a:pPr algn="ctr">
              <a:buFont typeface="Wingdings" panose="05000000000000000000" pitchFamily="2" charset="2"/>
              <a:buNone/>
            </a:pPr>
            <a:endParaRPr lang="es-ES_tradnl" altLang="es-ES" sz="1600" dirty="0">
              <a:latin typeface="Verdana" panose="020B0604030504040204" pitchFamily="34" charset="0"/>
            </a:endParaRPr>
          </a:p>
        </p:txBody>
      </p:sp>
      <p:sp>
        <p:nvSpPr>
          <p:cNvPr id="6" name="Rectangle 7">
            <a:extLst>
              <a:ext uri="{FF2B5EF4-FFF2-40B4-BE49-F238E27FC236}">
                <a16:creationId xmlns:a16="http://schemas.microsoft.com/office/drawing/2014/main" id="{8C97D91C-201A-4131-9643-63E7B21F316B}"/>
              </a:ext>
            </a:extLst>
          </p:cNvPr>
          <p:cNvSpPr>
            <a:spLocks noChangeArrowheads="1"/>
          </p:cNvSpPr>
          <p:nvPr/>
        </p:nvSpPr>
        <p:spPr bwMode="auto">
          <a:xfrm>
            <a:off x="685800" y="101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nSpc>
                <a:spcPct val="85000"/>
              </a:lnSpc>
              <a:defRPr sz="3200">
                <a:solidFill>
                  <a:schemeClr val="tx2"/>
                </a:solidFill>
                <a:latin typeface="Times New Roman" panose="02020603050405020304" pitchFamily="18" charset="0"/>
              </a:defRPr>
            </a:lvl1pPr>
            <a:lvl2pPr>
              <a:lnSpc>
                <a:spcPct val="85000"/>
              </a:lnSpc>
              <a:defRPr sz="3200">
                <a:solidFill>
                  <a:schemeClr val="tx2"/>
                </a:solidFill>
                <a:latin typeface="Times New Roman" panose="02020603050405020304" pitchFamily="18" charset="0"/>
              </a:defRPr>
            </a:lvl2pPr>
            <a:lvl3pPr>
              <a:lnSpc>
                <a:spcPct val="85000"/>
              </a:lnSpc>
              <a:defRPr sz="3200">
                <a:solidFill>
                  <a:schemeClr val="tx2"/>
                </a:solidFill>
                <a:latin typeface="Times New Roman" panose="02020603050405020304" pitchFamily="18" charset="0"/>
              </a:defRPr>
            </a:lvl3pPr>
            <a:lvl4pPr>
              <a:lnSpc>
                <a:spcPct val="85000"/>
              </a:lnSpc>
              <a:defRPr sz="3200">
                <a:solidFill>
                  <a:schemeClr val="tx2"/>
                </a:solidFill>
                <a:latin typeface="Times New Roman" panose="02020603050405020304" pitchFamily="18" charset="0"/>
              </a:defRPr>
            </a:lvl4pPr>
            <a:lvl5pPr>
              <a:lnSpc>
                <a:spcPct val="85000"/>
              </a:lnSpc>
              <a:defRPr sz="3200">
                <a:solidFill>
                  <a:schemeClr val="tx2"/>
                </a:solidFill>
                <a:latin typeface="Times New Roman" panose="02020603050405020304" pitchFamily="18" charset="0"/>
              </a:defRPr>
            </a:lvl5pPr>
            <a:lvl6pPr marL="457200" algn="ctr" eaLnBrk="0" fontAlgn="base" hangingPunct="0">
              <a:lnSpc>
                <a:spcPct val="85000"/>
              </a:lnSpc>
              <a:spcBef>
                <a:spcPct val="0"/>
              </a:spcBef>
              <a:spcAft>
                <a:spcPct val="0"/>
              </a:spcAft>
              <a:defRPr sz="3200">
                <a:solidFill>
                  <a:schemeClr val="tx2"/>
                </a:solidFill>
                <a:latin typeface="Times New Roman" panose="02020603050405020304" pitchFamily="18" charset="0"/>
              </a:defRPr>
            </a:lvl6pPr>
            <a:lvl7pPr marL="914400" algn="ctr" eaLnBrk="0" fontAlgn="base" hangingPunct="0">
              <a:lnSpc>
                <a:spcPct val="85000"/>
              </a:lnSpc>
              <a:spcBef>
                <a:spcPct val="0"/>
              </a:spcBef>
              <a:spcAft>
                <a:spcPct val="0"/>
              </a:spcAft>
              <a:defRPr sz="3200">
                <a:solidFill>
                  <a:schemeClr val="tx2"/>
                </a:solidFill>
                <a:latin typeface="Times New Roman" panose="02020603050405020304" pitchFamily="18" charset="0"/>
              </a:defRPr>
            </a:lvl7pPr>
            <a:lvl8pPr marL="1371600" algn="ctr" eaLnBrk="0" fontAlgn="base" hangingPunct="0">
              <a:lnSpc>
                <a:spcPct val="85000"/>
              </a:lnSpc>
              <a:spcBef>
                <a:spcPct val="0"/>
              </a:spcBef>
              <a:spcAft>
                <a:spcPct val="0"/>
              </a:spcAft>
              <a:defRPr sz="3200">
                <a:solidFill>
                  <a:schemeClr val="tx2"/>
                </a:solidFill>
                <a:latin typeface="Times New Roman" panose="02020603050405020304" pitchFamily="18" charset="0"/>
              </a:defRPr>
            </a:lvl8pPr>
            <a:lvl9pPr marL="1828800" algn="ctr" eaLnBrk="0" fontAlgn="base" hangingPunct="0">
              <a:lnSpc>
                <a:spcPct val="85000"/>
              </a:lnSpc>
              <a:spcBef>
                <a:spcPct val="0"/>
              </a:spcBef>
              <a:spcAft>
                <a:spcPct val="0"/>
              </a:spcAft>
              <a:defRPr sz="3200">
                <a:solidFill>
                  <a:schemeClr val="tx2"/>
                </a:solidFill>
                <a:latin typeface="Times New Roman" panose="02020603050405020304" pitchFamily="18" charset="0"/>
              </a:defRPr>
            </a:lvl9pPr>
          </a:lstStyle>
          <a:p>
            <a:r>
              <a:rPr lang="es-ES_tradnl" altLang="es-ES_tradnl" sz="6000" b="1" dirty="0">
                <a:latin typeface="Verdana" panose="020B0604030504040204" pitchFamily="34" charset="0"/>
                <a:cs typeface="Times New Roman" panose="02020603050405020304" pitchFamily="18" charset="0"/>
              </a:rPr>
              <a:t>Tema 3</a:t>
            </a:r>
            <a:endParaRPr lang="es-ES_tradnl" altLang="es-ES_tradnl" sz="6600" b="1" dirty="0">
              <a:latin typeface="Verdana" panose="020B060403050404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10</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3.2.1 Estática del modelo relacional (III)</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5274" y="1191460"/>
            <a:ext cx="7958138" cy="5535612"/>
          </a:xfrm>
        </p:spPr>
        <p:txBody>
          <a:bodyPr/>
          <a:lstStyle/>
          <a:p>
            <a:pPr eaLnBrk="1" hangingPunct="1"/>
            <a:r>
              <a:rPr lang="es-ES" altLang="es-ES_tradnl" sz="2800" dirty="0"/>
              <a:t>Restricciones semánticas o de usuario</a:t>
            </a:r>
          </a:p>
          <a:p>
            <a:pPr lvl="1" algn="just" eaLnBrk="1" hangingPunct="1"/>
            <a:r>
              <a:rPr lang="es-ES" altLang="es-ES_tradnl" dirty="0"/>
              <a:t>Restricción de Clave Primaria (PRIMARY KEY o PK), permite declarar un atributo o conjunto de atributos como la clave primaria de una relación.</a:t>
            </a:r>
          </a:p>
          <a:p>
            <a:pPr marL="446087" lvl="1" indent="0" algn="just" eaLnBrk="1" hangingPunct="1">
              <a:buNone/>
            </a:pPr>
            <a:r>
              <a:rPr lang="es-ES" altLang="es-ES_tradnl" dirty="0"/>
              <a:t>		PK:{atributo _1, ….., </a:t>
            </a:r>
            <a:r>
              <a:rPr lang="es-ES" altLang="es-ES_tradnl" dirty="0" err="1"/>
              <a:t>atributo_n</a:t>
            </a:r>
            <a:r>
              <a:rPr lang="es-ES" altLang="es-ES_tradnl" dirty="0"/>
              <a:t>}</a:t>
            </a:r>
          </a:p>
          <a:p>
            <a:pPr lvl="1" algn="just" eaLnBrk="1" hangingPunct="1"/>
            <a:endParaRPr lang="es-ES" altLang="es-ES_tradnl" dirty="0"/>
          </a:p>
          <a:p>
            <a:pPr lvl="1" algn="just" eaLnBrk="1" hangingPunct="1"/>
            <a:r>
              <a:rPr lang="es-ES" altLang="es-ES_tradnl" dirty="0"/>
              <a:t>Restricción de Unicidad (UNIQUE), permite que una clave alternativa o secundaria pueda tomar valores únicos para las tuplas de una relación (como si de una clave primaria se tratara). Se entiende que la clave primaria siempre tiene esta restricción.</a:t>
            </a:r>
          </a:p>
          <a:p>
            <a:pPr marL="446087" lvl="1" indent="0" algn="just" eaLnBrk="1" hangingPunct="1">
              <a:buNone/>
            </a:pPr>
            <a:r>
              <a:rPr lang="es-ES" altLang="es-ES_tradnl" dirty="0"/>
              <a:t>		UNIQUE: {atributo _1, ….., </a:t>
            </a:r>
            <a:r>
              <a:rPr lang="es-ES" altLang="es-ES_tradnl" dirty="0" err="1"/>
              <a:t>atributo_n</a:t>
            </a:r>
            <a:r>
              <a:rPr lang="es-ES" altLang="es-ES_tradnl" dirty="0"/>
              <a:t>}</a:t>
            </a:r>
          </a:p>
          <a:p>
            <a:pPr lvl="1" algn="just" eaLnBrk="1" hangingPunct="1"/>
            <a:endParaRPr lang="es-ES" altLang="es-ES_tradnl" dirty="0"/>
          </a:p>
          <a:p>
            <a:pPr lvl="1" algn="just" eaLnBrk="1" hangingPunct="1"/>
            <a:r>
              <a:rPr lang="es-ES" altLang="es-ES_tradnl" dirty="0"/>
              <a:t>Restricción de Obligatoriedad (NOT NULL o VNN), permite declarar los atributos de una relación que tendrán siempre un valor.</a:t>
            </a:r>
          </a:p>
          <a:p>
            <a:pPr marL="446087" lvl="1" indent="0" algn="just" eaLnBrk="1" hangingPunct="1">
              <a:buNone/>
            </a:pPr>
            <a:r>
              <a:rPr lang="es-ES" altLang="es-ES_tradnl" dirty="0"/>
              <a:t>		VNN: {atributo_1, ….., </a:t>
            </a:r>
            <a:r>
              <a:rPr lang="es-ES" altLang="es-ES_tradnl" dirty="0" err="1"/>
              <a:t>atributo_n</a:t>
            </a:r>
            <a:r>
              <a:rPr lang="es-ES" altLang="es-ES_tradnl" dirty="0"/>
              <a:t>}</a:t>
            </a:r>
          </a:p>
          <a:p>
            <a:pPr marL="446087" lvl="1" indent="0" algn="just" eaLnBrk="1" hangingPunct="1">
              <a:buNone/>
            </a:pPr>
            <a:endParaRPr lang="es-ES" altLang="es-ES_tradnl" dirty="0"/>
          </a:p>
        </p:txBody>
      </p:sp>
    </p:spTree>
    <p:extLst>
      <p:ext uri="{BB962C8B-B14F-4D97-AF65-F5344CB8AC3E}">
        <p14:creationId xmlns:p14="http://schemas.microsoft.com/office/powerpoint/2010/main" val="69563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11</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3.2.1 Estática del modelo relacional (IV)</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24744"/>
            <a:ext cx="7958138" cy="5607843"/>
          </a:xfrm>
        </p:spPr>
        <p:txBody>
          <a:bodyPr/>
          <a:lstStyle/>
          <a:p>
            <a:pPr eaLnBrk="1" hangingPunct="1"/>
            <a:r>
              <a:rPr lang="es-ES" altLang="es-ES_tradnl" sz="2800" dirty="0"/>
              <a:t>Restricciones semánticas o de usuario</a:t>
            </a:r>
          </a:p>
          <a:p>
            <a:pPr lvl="1" algn="just" eaLnBrk="1" hangingPunct="1"/>
            <a:r>
              <a:rPr lang="es-ES" altLang="es-ES_tradnl" sz="1800" dirty="0"/>
              <a:t>Restricción de Integridad Referencial o de Clave Ajena (FOREIGN KEY o FK), se utiliza para enlazar entre si las relaciones de una base de datos. Si en una tabla se define una FK se deberá definir el comportamiento de la tabla hija (la que tiene definida la FK) con respecto a la tabla padre.</a:t>
            </a:r>
          </a:p>
          <a:p>
            <a:pPr marL="446087" lvl="1" indent="0" algn="ctr" eaLnBrk="1" hangingPunct="1">
              <a:buNone/>
            </a:pPr>
            <a:r>
              <a:rPr lang="es-ES" altLang="es-ES_tradnl" dirty="0"/>
              <a:t>	</a:t>
            </a:r>
            <a:r>
              <a:rPr lang="es-ES" altLang="es-ES_tradnl" sz="1600" dirty="0">
                <a:highlight>
                  <a:srgbClr val="FFFF00"/>
                </a:highlight>
              </a:rPr>
              <a:t>FK:{atributo_1} </a:t>
            </a:r>
            <a:r>
              <a:rPr lang="es-ES" altLang="es-ES_tradnl" sz="1600" dirty="0" err="1">
                <a:highlight>
                  <a:srgbClr val="FFFF00"/>
                </a:highlight>
              </a:rPr>
              <a:t>references</a:t>
            </a:r>
            <a:r>
              <a:rPr lang="es-ES" altLang="es-ES_tradnl" sz="1600" dirty="0">
                <a:highlight>
                  <a:srgbClr val="FFFF00"/>
                </a:highlight>
              </a:rPr>
              <a:t> </a:t>
            </a:r>
            <a:r>
              <a:rPr lang="es-ES" altLang="es-ES_tradnl" sz="1600" dirty="0" err="1">
                <a:highlight>
                  <a:srgbClr val="FFFF00"/>
                </a:highlight>
              </a:rPr>
              <a:t>tabla_padre</a:t>
            </a:r>
            <a:r>
              <a:rPr lang="es-ES" altLang="es-ES_tradnl" sz="1600" dirty="0">
                <a:highlight>
                  <a:srgbClr val="FFFF00"/>
                </a:highlight>
              </a:rPr>
              <a:t>(</a:t>
            </a:r>
            <a:r>
              <a:rPr lang="es-ES" altLang="es-ES_tradnl" sz="1600" dirty="0" err="1">
                <a:highlight>
                  <a:srgbClr val="FFFF00"/>
                </a:highlight>
              </a:rPr>
              <a:t>atributo_pk</a:t>
            </a:r>
            <a:r>
              <a:rPr lang="es-ES" altLang="es-ES_tradnl" sz="1600" dirty="0">
                <a:highlight>
                  <a:srgbClr val="FFFF00"/>
                </a:highlight>
              </a:rPr>
              <a:t>) [comportamiento]</a:t>
            </a:r>
          </a:p>
          <a:p>
            <a:pPr marL="922338" lvl="2" indent="0" algn="just" eaLnBrk="1" hangingPunct="1">
              <a:buNone/>
            </a:pPr>
            <a:r>
              <a:rPr lang="es-ES" altLang="es-ES_tradnl" sz="1400" dirty="0"/>
              <a:t>[</a:t>
            </a:r>
            <a:r>
              <a:rPr lang="es-ES" altLang="es-ES_tradnl" sz="1400" dirty="0" err="1"/>
              <a:t>comporatamiento</a:t>
            </a:r>
            <a:r>
              <a:rPr lang="es-ES" altLang="es-ES_tradnl" sz="1400" dirty="0"/>
              <a:t>] </a:t>
            </a:r>
            <a:r>
              <a:rPr lang="es-ES" altLang="es-ES_tradnl" sz="1400" dirty="0">
                <a:sym typeface="Wingdings" panose="05000000000000000000" pitchFamily="2" charset="2"/>
              </a:rPr>
              <a:t> es opcional, en caso de no indicarse, el SGBD adoptará por defecto un </a:t>
            </a:r>
            <a:r>
              <a:rPr lang="es-ES" altLang="es-ES_tradnl" sz="1400" dirty="0" err="1">
                <a:sym typeface="Wingdings" panose="05000000000000000000" pitchFamily="2" charset="2"/>
              </a:rPr>
              <a:t>compartamiento</a:t>
            </a:r>
            <a:r>
              <a:rPr lang="es-ES" altLang="es-ES_tradnl" sz="1400" dirty="0">
                <a:sym typeface="Wingdings" panose="05000000000000000000" pitchFamily="2" charset="2"/>
              </a:rPr>
              <a:t> restrictivo.</a:t>
            </a:r>
          </a:p>
          <a:p>
            <a:pPr marL="922338" lvl="2" indent="0" algn="just" eaLnBrk="1" hangingPunct="1">
              <a:buNone/>
            </a:pPr>
            <a:endParaRPr lang="es-ES" altLang="es-ES_tradnl" sz="1400" dirty="0"/>
          </a:p>
        </p:txBody>
      </p:sp>
      <p:pic>
        <p:nvPicPr>
          <p:cNvPr id="6" name="Picture 5">
            <a:extLst>
              <a:ext uri="{FF2B5EF4-FFF2-40B4-BE49-F238E27FC236}">
                <a16:creationId xmlns:a16="http://schemas.microsoft.com/office/drawing/2014/main" id="{9B77E1EA-0158-4655-B7BE-E7998DEA9DD3}"/>
              </a:ext>
            </a:extLst>
          </p:cNvPr>
          <p:cNvPicPr>
            <a:picLocks noChangeAspect="1"/>
          </p:cNvPicPr>
          <p:nvPr/>
        </p:nvPicPr>
        <p:blipFill>
          <a:blip r:embed="rId2"/>
          <a:stretch>
            <a:fillRect/>
          </a:stretch>
        </p:blipFill>
        <p:spPr>
          <a:xfrm>
            <a:off x="1504951" y="3645024"/>
            <a:ext cx="6883474" cy="2241993"/>
          </a:xfrm>
          <a:prstGeom prst="rect">
            <a:avLst/>
          </a:prstGeom>
        </p:spPr>
      </p:pic>
    </p:spTree>
    <p:extLst>
      <p:ext uri="{BB962C8B-B14F-4D97-AF65-F5344CB8AC3E}">
        <p14:creationId xmlns:p14="http://schemas.microsoft.com/office/powerpoint/2010/main" val="4167973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12</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3.2.1 Estática del modelo relacional (IV)</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24744"/>
            <a:ext cx="7958138" cy="5607843"/>
          </a:xfrm>
        </p:spPr>
        <p:txBody>
          <a:bodyPr/>
          <a:lstStyle/>
          <a:p>
            <a:pPr lvl="1" algn="just" eaLnBrk="1" hangingPunct="1"/>
            <a:r>
              <a:rPr lang="es-ES" altLang="es-ES_tradnl" sz="1800" dirty="0"/>
              <a:t> El comportamiento de una clave ajena se define sobre operaciones de actualización y eliminación de registros en la tabla padre con la que está relacionada la FK.</a:t>
            </a:r>
          </a:p>
          <a:p>
            <a:pPr lvl="2" algn="just" eaLnBrk="1" hangingPunct="1"/>
            <a:r>
              <a:rPr lang="es-ES" altLang="es-ES_tradnl" sz="1600" dirty="0"/>
              <a:t>Comportamiento restrictivo (RESTRICT): No se pude realizar el borrado o modificación del atributo PK de la table padre si tiene algún registro relacionado en la tabla hijo.  </a:t>
            </a:r>
          </a:p>
          <a:p>
            <a:pPr marL="922338" lvl="2" indent="0" algn="ctr" eaLnBrk="1" hangingPunct="1">
              <a:buNone/>
            </a:pPr>
            <a:r>
              <a:rPr lang="es-ES" altLang="es-ES_tradnl" sz="1600" dirty="0">
                <a:highlight>
                  <a:srgbClr val="FFFF00"/>
                </a:highlight>
              </a:rPr>
              <a:t>[comportamiento restrictivo] </a:t>
            </a:r>
            <a:r>
              <a:rPr lang="es-ES" altLang="es-ES_tradnl" sz="1600" dirty="0">
                <a:highlight>
                  <a:srgbClr val="FFFF00"/>
                </a:highlight>
                <a:sym typeface="Wingdings" panose="05000000000000000000" pitchFamily="2" charset="2"/>
              </a:rPr>
              <a:t> </a:t>
            </a:r>
            <a:r>
              <a:rPr lang="es-ES" altLang="es-ES_tradnl" sz="1600" dirty="0" err="1">
                <a:highlight>
                  <a:srgbClr val="FFFF00"/>
                </a:highlight>
                <a:sym typeface="Wingdings" panose="05000000000000000000" pitchFamily="2" charset="2"/>
              </a:rPr>
              <a:t>on</a:t>
            </a:r>
            <a:r>
              <a:rPr lang="es-ES" altLang="es-ES_tradnl" sz="1600" dirty="0">
                <a:highlight>
                  <a:srgbClr val="FFFF00"/>
                </a:highlight>
                <a:sym typeface="Wingdings" panose="05000000000000000000" pitchFamily="2" charset="2"/>
              </a:rPr>
              <a:t> </a:t>
            </a:r>
            <a:r>
              <a:rPr lang="es-ES" altLang="es-ES_tradnl" sz="1600" dirty="0" err="1">
                <a:highlight>
                  <a:srgbClr val="FFFF00"/>
                </a:highlight>
                <a:sym typeface="Wingdings" panose="05000000000000000000" pitchFamily="2" charset="2"/>
              </a:rPr>
              <a:t>delete</a:t>
            </a:r>
            <a:r>
              <a:rPr lang="es-ES" altLang="es-ES_tradnl" sz="1600" dirty="0">
                <a:highlight>
                  <a:srgbClr val="FFFF00"/>
                </a:highlight>
                <a:sym typeface="Wingdings" panose="05000000000000000000" pitchFamily="2" charset="2"/>
              </a:rPr>
              <a:t> </a:t>
            </a:r>
            <a:r>
              <a:rPr lang="es-ES" altLang="es-ES_tradnl" sz="1600" dirty="0" err="1">
                <a:highlight>
                  <a:srgbClr val="FFFF00"/>
                </a:highlight>
                <a:sym typeface="Wingdings" panose="05000000000000000000" pitchFamily="2" charset="2"/>
              </a:rPr>
              <a:t>restrict</a:t>
            </a:r>
            <a:r>
              <a:rPr lang="es-ES" altLang="es-ES_tradnl" sz="1600" dirty="0">
                <a:highlight>
                  <a:srgbClr val="FFFF00"/>
                </a:highlight>
                <a:sym typeface="Wingdings" panose="05000000000000000000" pitchFamily="2" charset="2"/>
              </a:rPr>
              <a:t> </a:t>
            </a:r>
            <a:r>
              <a:rPr lang="es-ES" altLang="es-ES_tradnl" sz="1600" dirty="0" err="1">
                <a:highlight>
                  <a:srgbClr val="FFFF00"/>
                </a:highlight>
                <a:sym typeface="Wingdings" panose="05000000000000000000" pitchFamily="2" charset="2"/>
              </a:rPr>
              <a:t>on</a:t>
            </a:r>
            <a:r>
              <a:rPr lang="es-ES" altLang="es-ES_tradnl" sz="1600" dirty="0">
                <a:highlight>
                  <a:srgbClr val="FFFF00"/>
                </a:highlight>
                <a:sym typeface="Wingdings" panose="05000000000000000000" pitchFamily="2" charset="2"/>
              </a:rPr>
              <a:t> </a:t>
            </a:r>
            <a:r>
              <a:rPr lang="es-ES" altLang="es-ES_tradnl" sz="1600" dirty="0" err="1">
                <a:highlight>
                  <a:srgbClr val="FFFF00"/>
                </a:highlight>
                <a:sym typeface="Wingdings" panose="05000000000000000000" pitchFamily="2" charset="2"/>
              </a:rPr>
              <a:t>update</a:t>
            </a:r>
            <a:r>
              <a:rPr lang="es-ES" altLang="es-ES_tradnl" sz="1600" dirty="0">
                <a:highlight>
                  <a:srgbClr val="FFFF00"/>
                </a:highlight>
                <a:sym typeface="Wingdings" panose="05000000000000000000" pitchFamily="2" charset="2"/>
              </a:rPr>
              <a:t> </a:t>
            </a:r>
            <a:r>
              <a:rPr lang="es-ES" altLang="es-ES_tradnl" sz="1600" dirty="0" err="1">
                <a:highlight>
                  <a:srgbClr val="FFFF00"/>
                </a:highlight>
                <a:sym typeface="Wingdings" panose="05000000000000000000" pitchFamily="2" charset="2"/>
              </a:rPr>
              <a:t>restrict</a:t>
            </a:r>
            <a:endParaRPr lang="es-ES" altLang="es-ES_tradnl" sz="1600" dirty="0">
              <a:highlight>
                <a:srgbClr val="FFFF00"/>
              </a:highlight>
              <a:sym typeface="Wingdings" panose="05000000000000000000" pitchFamily="2" charset="2"/>
            </a:endParaRPr>
          </a:p>
          <a:p>
            <a:pPr marL="922338" lvl="2" indent="0" algn="ctr" eaLnBrk="1" hangingPunct="1">
              <a:buNone/>
            </a:pPr>
            <a:endParaRPr lang="es-ES" altLang="es-ES_tradnl" sz="1600" dirty="0">
              <a:highlight>
                <a:srgbClr val="FFFF00"/>
              </a:highlight>
            </a:endParaRPr>
          </a:p>
          <a:p>
            <a:pPr lvl="2" algn="just" eaLnBrk="1" hangingPunct="1"/>
            <a:endParaRPr lang="es-ES" altLang="es-ES_tradnl" sz="1600" dirty="0"/>
          </a:p>
          <a:p>
            <a:pPr lvl="2" algn="just" eaLnBrk="1" hangingPunct="1"/>
            <a:endParaRPr lang="es-ES" altLang="es-ES_tradnl" sz="1600" dirty="0"/>
          </a:p>
          <a:p>
            <a:pPr lvl="2" algn="just" eaLnBrk="1" hangingPunct="1"/>
            <a:endParaRPr lang="es-ES" altLang="es-ES_tradnl" sz="1600" dirty="0"/>
          </a:p>
          <a:p>
            <a:pPr lvl="2" algn="just" eaLnBrk="1" hangingPunct="1"/>
            <a:endParaRPr lang="es-ES" altLang="es-ES_tradnl" sz="1600" dirty="0"/>
          </a:p>
          <a:p>
            <a:pPr lvl="2" algn="just" eaLnBrk="1" hangingPunct="1"/>
            <a:r>
              <a:rPr lang="es-ES" altLang="es-ES_tradnl" sz="1600" dirty="0"/>
              <a:t>Comportamiento en cascada (CASCADE): La operación de borrado o modificación se propaga automáticamente.    </a:t>
            </a:r>
          </a:p>
          <a:p>
            <a:pPr marL="922338" lvl="2" indent="0" algn="ctr" eaLnBrk="1" hangingPunct="1">
              <a:buNone/>
            </a:pPr>
            <a:r>
              <a:rPr lang="es-ES" altLang="es-ES_tradnl" sz="1600" dirty="0"/>
              <a:t>	</a:t>
            </a:r>
            <a:r>
              <a:rPr lang="es-ES" altLang="es-ES_tradnl" sz="1600" dirty="0">
                <a:highlight>
                  <a:srgbClr val="FFFF00"/>
                </a:highlight>
              </a:rPr>
              <a:t>[comportamiento cascade] </a:t>
            </a:r>
            <a:r>
              <a:rPr lang="es-ES" altLang="es-ES_tradnl" sz="1600" dirty="0">
                <a:highlight>
                  <a:srgbClr val="FFFF00"/>
                </a:highlight>
                <a:sym typeface="Wingdings" panose="05000000000000000000" pitchFamily="2" charset="2"/>
              </a:rPr>
              <a:t> </a:t>
            </a:r>
            <a:r>
              <a:rPr lang="es-ES" altLang="es-ES_tradnl" sz="1600" dirty="0" err="1">
                <a:highlight>
                  <a:srgbClr val="FFFF00"/>
                </a:highlight>
                <a:sym typeface="Wingdings" panose="05000000000000000000" pitchFamily="2" charset="2"/>
              </a:rPr>
              <a:t>on</a:t>
            </a:r>
            <a:r>
              <a:rPr lang="es-ES" altLang="es-ES_tradnl" sz="1600" dirty="0">
                <a:highlight>
                  <a:srgbClr val="FFFF00"/>
                </a:highlight>
                <a:sym typeface="Wingdings" panose="05000000000000000000" pitchFamily="2" charset="2"/>
              </a:rPr>
              <a:t> </a:t>
            </a:r>
            <a:r>
              <a:rPr lang="es-ES" altLang="es-ES_tradnl" sz="1600" dirty="0" err="1">
                <a:highlight>
                  <a:srgbClr val="FFFF00"/>
                </a:highlight>
                <a:sym typeface="Wingdings" panose="05000000000000000000" pitchFamily="2" charset="2"/>
              </a:rPr>
              <a:t>delete</a:t>
            </a:r>
            <a:r>
              <a:rPr lang="es-ES" altLang="es-ES_tradnl" sz="1600" dirty="0">
                <a:highlight>
                  <a:srgbClr val="FFFF00"/>
                </a:highlight>
                <a:sym typeface="Wingdings" panose="05000000000000000000" pitchFamily="2" charset="2"/>
              </a:rPr>
              <a:t> cascade </a:t>
            </a:r>
            <a:r>
              <a:rPr lang="es-ES" altLang="es-ES_tradnl" sz="1600" dirty="0" err="1">
                <a:highlight>
                  <a:srgbClr val="FFFF00"/>
                </a:highlight>
                <a:sym typeface="Wingdings" panose="05000000000000000000" pitchFamily="2" charset="2"/>
              </a:rPr>
              <a:t>on</a:t>
            </a:r>
            <a:r>
              <a:rPr lang="es-ES" altLang="es-ES_tradnl" sz="1600" dirty="0">
                <a:highlight>
                  <a:srgbClr val="FFFF00"/>
                </a:highlight>
                <a:sym typeface="Wingdings" panose="05000000000000000000" pitchFamily="2" charset="2"/>
              </a:rPr>
              <a:t> </a:t>
            </a:r>
            <a:r>
              <a:rPr lang="es-ES" altLang="es-ES_tradnl" sz="1600" dirty="0" err="1">
                <a:highlight>
                  <a:srgbClr val="FFFF00"/>
                </a:highlight>
                <a:sym typeface="Wingdings" panose="05000000000000000000" pitchFamily="2" charset="2"/>
              </a:rPr>
              <a:t>update</a:t>
            </a:r>
            <a:r>
              <a:rPr lang="es-ES" altLang="es-ES_tradnl" sz="1600" dirty="0">
                <a:highlight>
                  <a:srgbClr val="FFFF00"/>
                </a:highlight>
                <a:sym typeface="Wingdings" panose="05000000000000000000" pitchFamily="2" charset="2"/>
              </a:rPr>
              <a:t> cascade</a:t>
            </a:r>
            <a:endParaRPr lang="es-ES" altLang="es-ES_tradnl" sz="1600" dirty="0">
              <a:highlight>
                <a:srgbClr val="FFFF00"/>
              </a:highlight>
            </a:endParaRPr>
          </a:p>
          <a:p>
            <a:pPr lvl="2" algn="just" eaLnBrk="1" hangingPunct="1"/>
            <a:endParaRPr lang="es-ES" altLang="es-ES_tradnl" sz="1400" dirty="0"/>
          </a:p>
        </p:txBody>
      </p:sp>
      <p:pic>
        <p:nvPicPr>
          <p:cNvPr id="3" name="Picture 2">
            <a:extLst>
              <a:ext uri="{FF2B5EF4-FFF2-40B4-BE49-F238E27FC236}">
                <a16:creationId xmlns:a16="http://schemas.microsoft.com/office/drawing/2014/main" id="{E74323FD-B701-4B64-914A-85EDCB61C52B}"/>
              </a:ext>
            </a:extLst>
          </p:cNvPr>
          <p:cNvPicPr>
            <a:picLocks noChangeAspect="1"/>
          </p:cNvPicPr>
          <p:nvPr/>
        </p:nvPicPr>
        <p:blipFill>
          <a:blip r:embed="rId2"/>
          <a:stretch>
            <a:fillRect/>
          </a:stretch>
        </p:blipFill>
        <p:spPr>
          <a:xfrm>
            <a:off x="2267744" y="5440977"/>
            <a:ext cx="5151289" cy="1244838"/>
          </a:xfrm>
          <a:prstGeom prst="rect">
            <a:avLst/>
          </a:prstGeom>
        </p:spPr>
      </p:pic>
      <p:pic>
        <p:nvPicPr>
          <p:cNvPr id="6" name="Picture 5">
            <a:extLst>
              <a:ext uri="{FF2B5EF4-FFF2-40B4-BE49-F238E27FC236}">
                <a16:creationId xmlns:a16="http://schemas.microsoft.com/office/drawing/2014/main" id="{3D2A5F0E-9DC5-499B-8ECF-61565DE80691}"/>
              </a:ext>
            </a:extLst>
          </p:cNvPr>
          <p:cNvPicPr>
            <a:picLocks noChangeAspect="1"/>
          </p:cNvPicPr>
          <p:nvPr/>
        </p:nvPicPr>
        <p:blipFill>
          <a:blip r:embed="rId3"/>
          <a:stretch>
            <a:fillRect/>
          </a:stretch>
        </p:blipFill>
        <p:spPr>
          <a:xfrm>
            <a:off x="2267744" y="3135603"/>
            <a:ext cx="5151289" cy="1284388"/>
          </a:xfrm>
          <a:prstGeom prst="rect">
            <a:avLst/>
          </a:prstGeom>
        </p:spPr>
      </p:pic>
    </p:spTree>
    <p:extLst>
      <p:ext uri="{BB962C8B-B14F-4D97-AF65-F5344CB8AC3E}">
        <p14:creationId xmlns:p14="http://schemas.microsoft.com/office/powerpoint/2010/main" val="3770690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13</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3.2.1 Estática del modelo relacional (IV)</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24744"/>
            <a:ext cx="7958138" cy="5607843"/>
          </a:xfrm>
        </p:spPr>
        <p:txBody>
          <a:bodyPr/>
          <a:lstStyle/>
          <a:p>
            <a:pPr marL="922338" lvl="2" indent="0" algn="ctr" eaLnBrk="1" hangingPunct="1">
              <a:buNone/>
            </a:pPr>
            <a:endParaRPr lang="es-ES" altLang="es-ES_tradnl" sz="1600" dirty="0">
              <a:highlight>
                <a:srgbClr val="FFFF00"/>
              </a:highlight>
            </a:endParaRPr>
          </a:p>
          <a:p>
            <a:pPr lvl="2" algn="just" eaLnBrk="1" hangingPunct="1"/>
            <a:r>
              <a:rPr lang="es-ES" altLang="es-ES_tradnl" sz="1600" dirty="0"/>
              <a:t>Establecer Valor Nulo( SET NULL), en caso de eliminar un registro o modificar su valor, el valor del atributo clave ajena se establece a NULL. </a:t>
            </a:r>
          </a:p>
          <a:p>
            <a:pPr marL="922338" lvl="2" indent="0" algn="ctr" eaLnBrk="1" hangingPunct="1">
              <a:buNone/>
            </a:pPr>
            <a:r>
              <a:rPr lang="es-ES" altLang="es-ES_tradnl" sz="1600" dirty="0"/>
              <a:t>	</a:t>
            </a:r>
            <a:r>
              <a:rPr lang="es-ES" altLang="es-ES_tradnl" sz="1600" dirty="0">
                <a:highlight>
                  <a:srgbClr val="FFFF00"/>
                </a:highlight>
              </a:rPr>
              <a:t>[comportamiento set </a:t>
            </a:r>
            <a:r>
              <a:rPr lang="es-ES" altLang="es-ES_tradnl" sz="1600" dirty="0" err="1">
                <a:highlight>
                  <a:srgbClr val="FFFF00"/>
                </a:highlight>
              </a:rPr>
              <a:t>null</a:t>
            </a:r>
            <a:r>
              <a:rPr lang="es-ES" altLang="es-ES_tradnl" sz="1600" dirty="0">
                <a:highlight>
                  <a:srgbClr val="FFFF00"/>
                </a:highlight>
              </a:rPr>
              <a:t>] </a:t>
            </a:r>
            <a:r>
              <a:rPr lang="es-ES" altLang="es-ES_tradnl" sz="1600" dirty="0">
                <a:highlight>
                  <a:srgbClr val="FFFF00"/>
                </a:highlight>
                <a:sym typeface="Wingdings" panose="05000000000000000000" pitchFamily="2" charset="2"/>
              </a:rPr>
              <a:t> </a:t>
            </a:r>
            <a:r>
              <a:rPr lang="es-ES" altLang="es-ES_tradnl" sz="1600" dirty="0" err="1">
                <a:highlight>
                  <a:srgbClr val="FFFF00"/>
                </a:highlight>
                <a:sym typeface="Wingdings" panose="05000000000000000000" pitchFamily="2" charset="2"/>
              </a:rPr>
              <a:t>on</a:t>
            </a:r>
            <a:r>
              <a:rPr lang="es-ES" altLang="es-ES_tradnl" sz="1600" dirty="0">
                <a:highlight>
                  <a:srgbClr val="FFFF00"/>
                </a:highlight>
                <a:sym typeface="Wingdings" panose="05000000000000000000" pitchFamily="2" charset="2"/>
              </a:rPr>
              <a:t> </a:t>
            </a:r>
            <a:r>
              <a:rPr lang="es-ES" altLang="es-ES_tradnl" sz="1600" dirty="0" err="1">
                <a:highlight>
                  <a:srgbClr val="FFFF00"/>
                </a:highlight>
                <a:sym typeface="Wingdings" panose="05000000000000000000" pitchFamily="2" charset="2"/>
              </a:rPr>
              <a:t>delete</a:t>
            </a:r>
            <a:r>
              <a:rPr lang="es-ES" altLang="es-ES_tradnl" sz="1600" dirty="0">
                <a:highlight>
                  <a:srgbClr val="FFFF00"/>
                </a:highlight>
                <a:sym typeface="Wingdings" panose="05000000000000000000" pitchFamily="2" charset="2"/>
              </a:rPr>
              <a:t> set </a:t>
            </a:r>
            <a:r>
              <a:rPr lang="es-ES" altLang="es-ES_tradnl" sz="1600" dirty="0" err="1">
                <a:highlight>
                  <a:srgbClr val="FFFF00"/>
                </a:highlight>
                <a:sym typeface="Wingdings" panose="05000000000000000000" pitchFamily="2" charset="2"/>
              </a:rPr>
              <a:t>null</a:t>
            </a:r>
            <a:r>
              <a:rPr lang="es-ES" altLang="es-ES_tradnl" sz="1600" dirty="0">
                <a:highlight>
                  <a:srgbClr val="FFFF00"/>
                </a:highlight>
                <a:sym typeface="Wingdings" panose="05000000000000000000" pitchFamily="2" charset="2"/>
              </a:rPr>
              <a:t> </a:t>
            </a:r>
            <a:r>
              <a:rPr lang="es-ES" altLang="es-ES_tradnl" sz="1600" dirty="0" err="1">
                <a:highlight>
                  <a:srgbClr val="FFFF00"/>
                </a:highlight>
                <a:sym typeface="Wingdings" panose="05000000000000000000" pitchFamily="2" charset="2"/>
              </a:rPr>
              <a:t>on</a:t>
            </a:r>
            <a:r>
              <a:rPr lang="es-ES" altLang="es-ES_tradnl" sz="1600" dirty="0">
                <a:highlight>
                  <a:srgbClr val="FFFF00"/>
                </a:highlight>
                <a:sym typeface="Wingdings" panose="05000000000000000000" pitchFamily="2" charset="2"/>
              </a:rPr>
              <a:t> </a:t>
            </a:r>
            <a:r>
              <a:rPr lang="es-ES" altLang="es-ES_tradnl" sz="1600" dirty="0" err="1">
                <a:highlight>
                  <a:srgbClr val="FFFF00"/>
                </a:highlight>
                <a:sym typeface="Wingdings" panose="05000000000000000000" pitchFamily="2" charset="2"/>
              </a:rPr>
              <a:t>update</a:t>
            </a:r>
            <a:r>
              <a:rPr lang="es-ES" altLang="es-ES_tradnl" sz="1600" dirty="0">
                <a:highlight>
                  <a:srgbClr val="FFFF00"/>
                </a:highlight>
                <a:sym typeface="Wingdings" panose="05000000000000000000" pitchFamily="2" charset="2"/>
              </a:rPr>
              <a:t> </a:t>
            </a:r>
            <a:r>
              <a:rPr lang="es-ES" altLang="es-ES_tradnl" sz="1600" dirty="0" err="1">
                <a:highlight>
                  <a:srgbClr val="FFFF00"/>
                </a:highlight>
                <a:sym typeface="Wingdings" panose="05000000000000000000" pitchFamily="2" charset="2"/>
              </a:rPr>
              <a:t>null</a:t>
            </a:r>
            <a:endParaRPr lang="es-ES" altLang="es-ES_tradnl" sz="1600" dirty="0">
              <a:highlight>
                <a:srgbClr val="FFFF00"/>
              </a:highlight>
              <a:sym typeface="Wingdings" panose="05000000000000000000" pitchFamily="2" charset="2"/>
            </a:endParaRPr>
          </a:p>
          <a:p>
            <a:pPr marL="922338" lvl="2" indent="0" algn="ctr" eaLnBrk="1" hangingPunct="1">
              <a:buNone/>
            </a:pPr>
            <a:endParaRPr lang="es-ES" altLang="es-ES_tradnl" sz="1600" dirty="0">
              <a:highlight>
                <a:srgbClr val="FFFF00"/>
              </a:highlight>
            </a:endParaRPr>
          </a:p>
          <a:p>
            <a:pPr marL="922338" lvl="2" indent="0" algn="ctr" eaLnBrk="1" hangingPunct="1">
              <a:buNone/>
            </a:pPr>
            <a:endParaRPr lang="es-ES" altLang="es-ES_tradnl" sz="1600" dirty="0">
              <a:highlight>
                <a:srgbClr val="FFFF00"/>
              </a:highlight>
            </a:endParaRPr>
          </a:p>
          <a:p>
            <a:pPr marL="922338" lvl="2" indent="0" algn="ctr" eaLnBrk="1" hangingPunct="1">
              <a:buNone/>
            </a:pPr>
            <a:endParaRPr lang="es-ES" altLang="es-ES_tradnl" sz="1600" dirty="0">
              <a:highlight>
                <a:srgbClr val="FFFF00"/>
              </a:highlight>
            </a:endParaRPr>
          </a:p>
          <a:p>
            <a:pPr marL="922338" lvl="2" indent="0" algn="ctr" eaLnBrk="1" hangingPunct="1">
              <a:buNone/>
            </a:pPr>
            <a:endParaRPr lang="es-ES" altLang="es-ES_tradnl" sz="1600" dirty="0">
              <a:highlight>
                <a:srgbClr val="FFFF00"/>
              </a:highlight>
            </a:endParaRPr>
          </a:p>
          <a:p>
            <a:pPr marL="922338" lvl="2" indent="0" algn="ctr" eaLnBrk="1" hangingPunct="1">
              <a:buNone/>
            </a:pPr>
            <a:endParaRPr lang="es-ES" altLang="es-ES_tradnl" sz="1600" dirty="0">
              <a:highlight>
                <a:srgbClr val="FFFF00"/>
              </a:highlight>
            </a:endParaRPr>
          </a:p>
          <a:p>
            <a:pPr lvl="2" algn="just" eaLnBrk="1" hangingPunct="1"/>
            <a:r>
              <a:rPr lang="es-ES" altLang="es-ES_tradnl" sz="1600" dirty="0"/>
              <a:t>Establecer Valor por Defecto ( SET DEFAULT), en caso de eliminar un registro o modificar su valor, el valor del atributo clave ajena se establece a un valor por defecto.</a:t>
            </a:r>
          </a:p>
          <a:p>
            <a:pPr marL="922338" lvl="2" indent="0" algn="ctr" eaLnBrk="1" hangingPunct="1">
              <a:buNone/>
            </a:pPr>
            <a:r>
              <a:rPr lang="es-ES" altLang="es-ES_tradnl" sz="1600" dirty="0">
                <a:highlight>
                  <a:srgbClr val="FFFF00"/>
                </a:highlight>
              </a:rPr>
              <a:t>[comportamiento set default] </a:t>
            </a:r>
            <a:r>
              <a:rPr lang="es-ES" altLang="es-ES_tradnl" sz="1600" dirty="0">
                <a:highlight>
                  <a:srgbClr val="FFFF00"/>
                </a:highlight>
                <a:sym typeface="Wingdings" panose="05000000000000000000" pitchFamily="2" charset="2"/>
              </a:rPr>
              <a:t> </a:t>
            </a:r>
            <a:r>
              <a:rPr lang="es-ES" altLang="es-ES_tradnl" sz="1600" dirty="0" err="1">
                <a:highlight>
                  <a:srgbClr val="FFFF00"/>
                </a:highlight>
                <a:sym typeface="Wingdings" panose="05000000000000000000" pitchFamily="2" charset="2"/>
              </a:rPr>
              <a:t>on</a:t>
            </a:r>
            <a:r>
              <a:rPr lang="es-ES" altLang="es-ES_tradnl" sz="1600" dirty="0">
                <a:highlight>
                  <a:srgbClr val="FFFF00"/>
                </a:highlight>
                <a:sym typeface="Wingdings" panose="05000000000000000000" pitchFamily="2" charset="2"/>
              </a:rPr>
              <a:t> </a:t>
            </a:r>
            <a:r>
              <a:rPr lang="es-ES" altLang="es-ES_tradnl" sz="1600" dirty="0" err="1">
                <a:highlight>
                  <a:srgbClr val="FFFF00"/>
                </a:highlight>
                <a:sym typeface="Wingdings" panose="05000000000000000000" pitchFamily="2" charset="2"/>
              </a:rPr>
              <a:t>delete</a:t>
            </a:r>
            <a:r>
              <a:rPr lang="es-ES" altLang="es-ES_tradnl" sz="1600" dirty="0">
                <a:highlight>
                  <a:srgbClr val="FFFF00"/>
                </a:highlight>
                <a:sym typeface="Wingdings" panose="05000000000000000000" pitchFamily="2" charset="2"/>
              </a:rPr>
              <a:t> set default </a:t>
            </a:r>
            <a:r>
              <a:rPr lang="es-ES" altLang="es-ES_tradnl" sz="1600" dirty="0" err="1">
                <a:highlight>
                  <a:srgbClr val="FFFF00"/>
                </a:highlight>
                <a:sym typeface="Wingdings" panose="05000000000000000000" pitchFamily="2" charset="2"/>
              </a:rPr>
              <a:t>on</a:t>
            </a:r>
            <a:r>
              <a:rPr lang="es-ES" altLang="es-ES_tradnl" sz="1600" dirty="0">
                <a:highlight>
                  <a:srgbClr val="FFFF00"/>
                </a:highlight>
                <a:sym typeface="Wingdings" panose="05000000000000000000" pitchFamily="2" charset="2"/>
              </a:rPr>
              <a:t> </a:t>
            </a:r>
            <a:r>
              <a:rPr lang="es-ES" altLang="es-ES_tradnl" sz="1600" dirty="0" err="1">
                <a:highlight>
                  <a:srgbClr val="FFFF00"/>
                </a:highlight>
                <a:sym typeface="Wingdings" panose="05000000000000000000" pitchFamily="2" charset="2"/>
              </a:rPr>
              <a:t>update</a:t>
            </a:r>
            <a:r>
              <a:rPr lang="es-ES" altLang="es-ES_tradnl" sz="1600" dirty="0">
                <a:highlight>
                  <a:srgbClr val="FFFF00"/>
                </a:highlight>
                <a:sym typeface="Wingdings" panose="05000000000000000000" pitchFamily="2" charset="2"/>
              </a:rPr>
              <a:t> set default</a:t>
            </a:r>
            <a:endParaRPr lang="es-ES" altLang="es-ES_tradnl" sz="1600" dirty="0">
              <a:highlight>
                <a:srgbClr val="FFFF00"/>
              </a:highlight>
            </a:endParaRPr>
          </a:p>
          <a:p>
            <a:pPr lvl="2" algn="just" eaLnBrk="1" hangingPunct="1"/>
            <a:endParaRPr lang="es-ES" altLang="es-ES_tradnl" sz="1400" dirty="0"/>
          </a:p>
        </p:txBody>
      </p:sp>
      <p:pic>
        <p:nvPicPr>
          <p:cNvPr id="7" name="Picture 6">
            <a:extLst>
              <a:ext uri="{FF2B5EF4-FFF2-40B4-BE49-F238E27FC236}">
                <a16:creationId xmlns:a16="http://schemas.microsoft.com/office/drawing/2014/main" id="{53DE2C41-EE3C-44AB-9E1C-9ABAEDE57814}"/>
              </a:ext>
            </a:extLst>
          </p:cNvPr>
          <p:cNvPicPr>
            <a:picLocks noChangeAspect="1"/>
          </p:cNvPicPr>
          <p:nvPr/>
        </p:nvPicPr>
        <p:blipFill>
          <a:blip r:embed="rId2"/>
          <a:stretch>
            <a:fillRect/>
          </a:stretch>
        </p:blipFill>
        <p:spPr>
          <a:xfrm>
            <a:off x="2123808" y="2420888"/>
            <a:ext cx="5568326" cy="1224136"/>
          </a:xfrm>
          <a:prstGeom prst="rect">
            <a:avLst/>
          </a:prstGeom>
        </p:spPr>
      </p:pic>
      <p:pic>
        <p:nvPicPr>
          <p:cNvPr id="6" name="Picture 5">
            <a:extLst>
              <a:ext uri="{FF2B5EF4-FFF2-40B4-BE49-F238E27FC236}">
                <a16:creationId xmlns:a16="http://schemas.microsoft.com/office/drawing/2014/main" id="{AC36721D-7A6D-490A-9ADC-8E83D3A863AA}"/>
              </a:ext>
            </a:extLst>
          </p:cNvPr>
          <p:cNvPicPr>
            <a:picLocks noChangeAspect="1"/>
          </p:cNvPicPr>
          <p:nvPr/>
        </p:nvPicPr>
        <p:blipFill>
          <a:blip r:embed="rId3"/>
          <a:stretch>
            <a:fillRect/>
          </a:stretch>
        </p:blipFill>
        <p:spPr>
          <a:xfrm>
            <a:off x="2169865" y="4799125"/>
            <a:ext cx="5544616" cy="1415491"/>
          </a:xfrm>
          <a:prstGeom prst="rect">
            <a:avLst/>
          </a:prstGeom>
        </p:spPr>
      </p:pic>
    </p:spTree>
    <p:extLst>
      <p:ext uri="{BB962C8B-B14F-4D97-AF65-F5344CB8AC3E}">
        <p14:creationId xmlns:p14="http://schemas.microsoft.com/office/powerpoint/2010/main" val="783702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14</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3.2.1 Estática del modelo relacional (V)</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535612"/>
          </a:xfrm>
        </p:spPr>
        <p:txBody>
          <a:bodyPr/>
          <a:lstStyle/>
          <a:p>
            <a:pPr eaLnBrk="1" hangingPunct="1"/>
            <a:r>
              <a:rPr lang="es-ES" altLang="es-ES_tradnl" sz="2800" dirty="0"/>
              <a:t>Restricciones semánticas o de usuario</a:t>
            </a:r>
          </a:p>
          <a:p>
            <a:pPr lvl="1" algn="just" eaLnBrk="1" hangingPunct="1"/>
            <a:r>
              <a:rPr lang="es-ES" altLang="es-ES_tradnl" sz="1800" dirty="0"/>
              <a:t>Restricción de Verificación o Chequeo (CHECK), en algunos casos puede ocurrir que sea necesario especificar una condición que deben cumplir los valores de determinados atributos de una relación de la BD.</a:t>
            </a:r>
          </a:p>
          <a:p>
            <a:pPr marL="446087" lvl="1" indent="0" algn="just" eaLnBrk="1" hangingPunct="1">
              <a:buNone/>
            </a:pPr>
            <a:r>
              <a:rPr lang="es-ES" altLang="es-ES_tradnl" sz="1800" dirty="0"/>
              <a:t>		check_1: {edad &gt; 16 and edad&lt;50}</a:t>
            </a:r>
          </a:p>
          <a:p>
            <a:pPr marL="446087" lvl="1" indent="0" algn="just" eaLnBrk="1" hangingPunct="1">
              <a:buNone/>
            </a:pPr>
            <a:r>
              <a:rPr lang="es-ES" altLang="es-ES_tradnl" sz="1800" dirty="0"/>
              <a:t>		check_2: {</a:t>
            </a:r>
            <a:r>
              <a:rPr lang="es-ES" altLang="es-ES_tradnl" sz="1800" dirty="0" err="1"/>
              <a:t>fecha_nacimiento</a:t>
            </a:r>
            <a:r>
              <a:rPr lang="es-ES" altLang="es-ES_tradnl" sz="1800" dirty="0"/>
              <a:t> &gt; 01-01-1950}</a:t>
            </a:r>
          </a:p>
          <a:p>
            <a:pPr marL="446087" lvl="1" indent="0" algn="just" eaLnBrk="1" hangingPunct="1">
              <a:buNone/>
            </a:pPr>
            <a:endParaRPr lang="es-ES" altLang="es-ES_tradnl" sz="1800" dirty="0"/>
          </a:p>
          <a:p>
            <a:pPr lvl="1" algn="just" eaLnBrk="1" hangingPunct="1"/>
            <a:r>
              <a:rPr lang="es-ES" altLang="es-ES_tradnl" sz="1800" dirty="0"/>
              <a:t>Aserciones (ASSERTION): Esta restricción generaliza a la anterior, lo forman las aserciones en las que la condición se establece sobre elementos de distintas relaciones.</a:t>
            </a:r>
          </a:p>
          <a:p>
            <a:pPr marL="446087" lvl="1" indent="0" algn="just" eaLnBrk="1" hangingPunct="1">
              <a:buNone/>
            </a:pPr>
            <a:endParaRPr lang="es-ES" altLang="es-ES_tradnl" sz="1800" dirty="0"/>
          </a:p>
          <a:p>
            <a:pPr lvl="1" algn="just" eaLnBrk="1" hangingPunct="1"/>
            <a:r>
              <a:rPr lang="es-ES" altLang="es-ES_tradnl" sz="1800" dirty="0"/>
              <a:t>Disparadores (TRIGGERS), a veces puede interesar especificar una acción distinta del rechazo cuando no se cumple una determinada restricción semántica. Se implementan  a nivel de programación.</a:t>
            </a:r>
          </a:p>
        </p:txBody>
      </p:sp>
    </p:spTree>
    <p:extLst>
      <p:ext uri="{BB962C8B-B14F-4D97-AF65-F5344CB8AC3E}">
        <p14:creationId xmlns:p14="http://schemas.microsoft.com/office/powerpoint/2010/main" val="448422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15</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3.2.2 Transformación del DER al MR (I)</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algn="just" eaLnBrk="1" hangingPunct="1"/>
            <a:r>
              <a:rPr lang="es-ES" altLang="es-ES_tradnl" sz="2000" dirty="0"/>
              <a:t>Para realizar el diseño relacional de una BD para supuesto/caso práctico, necesitaremos tener el DER correspondiente. Una vez los tengamos aplicamos las siguientes transformaciones en los elementos del DER con </a:t>
            </a:r>
            <a:r>
              <a:rPr lang="es-ES" altLang="es-ES_tradnl" sz="2000" b="1" dirty="0">
                <a:effectLst>
                  <a:outerShdw blurRad="38100" dist="38100" dir="2700000" algn="tl">
                    <a:srgbClr val="000000">
                      <a:alpha val="43137"/>
                    </a:srgbClr>
                  </a:outerShdw>
                </a:effectLst>
              </a:rPr>
              <a:t>el objetivo de obtener las tablas/relaciones y sus restricciones</a:t>
            </a:r>
            <a:r>
              <a:rPr lang="es-ES" altLang="es-ES_tradnl" sz="2000" dirty="0"/>
              <a:t>.</a:t>
            </a:r>
          </a:p>
          <a:p>
            <a:pPr marL="0" indent="0" algn="just" eaLnBrk="1" hangingPunct="1">
              <a:buNone/>
            </a:pPr>
            <a:endParaRPr lang="es-ES" altLang="es-ES_tradnl" sz="2000" dirty="0"/>
          </a:p>
          <a:p>
            <a:pPr marL="0" indent="0" algn="just" eaLnBrk="1" hangingPunct="1">
              <a:buNone/>
            </a:pPr>
            <a:endParaRPr lang="es-ES" altLang="es-ES_tradnl" sz="2000" dirty="0"/>
          </a:p>
        </p:txBody>
      </p:sp>
      <p:pic>
        <p:nvPicPr>
          <p:cNvPr id="6" name="Picture 5">
            <a:extLst>
              <a:ext uri="{FF2B5EF4-FFF2-40B4-BE49-F238E27FC236}">
                <a16:creationId xmlns:a16="http://schemas.microsoft.com/office/drawing/2014/main" id="{7404099E-7F92-4D81-8839-986892CA4892}"/>
              </a:ext>
            </a:extLst>
          </p:cNvPr>
          <p:cNvPicPr>
            <a:picLocks noChangeAspect="1"/>
          </p:cNvPicPr>
          <p:nvPr/>
        </p:nvPicPr>
        <p:blipFill rotWithShape="1">
          <a:blip r:embed="rId2"/>
          <a:srcRect t="4244"/>
          <a:stretch/>
        </p:blipFill>
        <p:spPr>
          <a:xfrm>
            <a:off x="703243" y="2560564"/>
            <a:ext cx="7675602" cy="3816424"/>
          </a:xfrm>
          <a:prstGeom prst="rect">
            <a:avLst/>
          </a:prstGeom>
        </p:spPr>
      </p:pic>
    </p:spTree>
    <p:extLst>
      <p:ext uri="{BB962C8B-B14F-4D97-AF65-F5344CB8AC3E}">
        <p14:creationId xmlns:p14="http://schemas.microsoft.com/office/powerpoint/2010/main" val="3483045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16</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3.2.2 Transformación del DER al MR (II)</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algn="just" eaLnBrk="1" hangingPunct="1"/>
            <a:r>
              <a:rPr lang="es-ES" altLang="es-ES_tradnl" sz="2000" b="1" u="sng" dirty="0"/>
              <a:t>Entidad/es</a:t>
            </a:r>
            <a:r>
              <a:rPr lang="es-ES" altLang="es-ES_tradnl" sz="2000" dirty="0"/>
              <a:t> cada entidad se transforma en una relación/tabla manteniendo el nombre. Cada atributo se transforma en una columna de la relación, con estás consideraciones: </a:t>
            </a:r>
          </a:p>
          <a:p>
            <a:pPr marL="0" indent="0" algn="just" eaLnBrk="1" hangingPunct="1">
              <a:buNone/>
            </a:pPr>
            <a:endParaRPr lang="es-ES" altLang="es-ES_tradnl" sz="2000" dirty="0"/>
          </a:p>
          <a:p>
            <a:pPr lvl="1" algn="just" eaLnBrk="1" hangingPunct="1"/>
            <a:endParaRPr lang="es-ES" altLang="es-ES_tradnl" sz="1600" dirty="0"/>
          </a:p>
          <a:p>
            <a:pPr lvl="1" algn="just" eaLnBrk="1" hangingPunct="1"/>
            <a:endParaRPr lang="es-ES" altLang="es-ES_tradnl" sz="1600" dirty="0"/>
          </a:p>
          <a:p>
            <a:pPr lvl="1" algn="just" eaLnBrk="1" hangingPunct="1"/>
            <a:endParaRPr lang="es-ES" altLang="es-ES_tradnl" sz="1600" dirty="0"/>
          </a:p>
          <a:p>
            <a:pPr lvl="1" algn="just" eaLnBrk="1" hangingPunct="1"/>
            <a:r>
              <a:rPr lang="es-ES" altLang="es-ES_tradnl" sz="1600" dirty="0"/>
              <a:t>Los atributos identificadores tendrán definida restricción PK.</a:t>
            </a:r>
          </a:p>
          <a:p>
            <a:pPr lvl="1" algn="just" eaLnBrk="1" hangingPunct="1"/>
            <a:r>
              <a:rPr lang="es-ES" altLang="es-ES_tradnl" sz="1600" dirty="0"/>
              <a:t>Los atributos identificadores alternativos tendrán definida restricción UNIQUE y valor no nulo.</a:t>
            </a:r>
          </a:p>
          <a:p>
            <a:pPr lvl="1" algn="just" eaLnBrk="1" hangingPunct="1"/>
            <a:r>
              <a:rPr lang="es-ES" altLang="es-ES_tradnl" sz="1600" dirty="0"/>
              <a:t>Los atributos con valor obligatorio tendrán definida restricción valor no nulo</a:t>
            </a:r>
          </a:p>
          <a:p>
            <a:pPr lvl="1" algn="just" eaLnBrk="1" hangingPunct="1"/>
            <a:r>
              <a:rPr lang="es-ES" altLang="es-ES_tradnl" sz="1600" dirty="0"/>
              <a:t>Los atributos compuestos se transformarán en los atributos simples que los forman.</a:t>
            </a:r>
          </a:p>
          <a:p>
            <a:pPr lvl="1" algn="just" eaLnBrk="1" hangingPunct="1"/>
            <a:r>
              <a:rPr lang="es-ES" altLang="es-ES_tradnl" sz="1600" dirty="0"/>
              <a:t>Los atributos multivaluados se transformarán en una nueva relación (con un nombre) formada por el atributo multivaluado y el atributo identificador de la entidad original.</a:t>
            </a:r>
          </a:p>
          <a:p>
            <a:pPr lvl="2" algn="just" eaLnBrk="1" hangingPunct="1"/>
            <a:r>
              <a:rPr lang="es-ES" altLang="es-ES_tradnl" sz="1400" dirty="0"/>
              <a:t>En la nueva relación hay que definir la clave primaria, sobre el atributo multivaluado. No obstante hay que considerar si dicho valor se puede repetir para diferentes tuplas de la relación/tabla, en tal caso ambos serán PK.. </a:t>
            </a:r>
          </a:p>
          <a:p>
            <a:pPr lvl="2" algn="just" eaLnBrk="1" hangingPunct="1"/>
            <a:r>
              <a:rPr lang="es-ES" altLang="es-ES_tradnl" sz="1400" dirty="0"/>
              <a:t>En la nueva relación existirá además una restricción de FK definida sobre el atributo identificador de la entidad original</a:t>
            </a:r>
            <a:r>
              <a:rPr lang="es-ES" altLang="es-ES_tradnl" sz="1600" dirty="0"/>
              <a:t>.</a:t>
            </a:r>
          </a:p>
        </p:txBody>
      </p:sp>
      <p:pic>
        <p:nvPicPr>
          <p:cNvPr id="16" name="Picture 15">
            <a:extLst>
              <a:ext uri="{FF2B5EF4-FFF2-40B4-BE49-F238E27FC236}">
                <a16:creationId xmlns:a16="http://schemas.microsoft.com/office/drawing/2014/main" id="{72255702-5208-473A-A684-41F009C0EB93}"/>
              </a:ext>
            </a:extLst>
          </p:cNvPr>
          <p:cNvPicPr>
            <a:picLocks noChangeAspect="1"/>
          </p:cNvPicPr>
          <p:nvPr/>
        </p:nvPicPr>
        <p:blipFill>
          <a:blip r:embed="rId2"/>
          <a:stretch>
            <a:fillRect/>
          </a:stretch>
        </p:blipFill>
        <p:spPr>
          <a:xfrm>
            <a:off x="3419872" y="1844823"/>
            <a:ext cx="2736304" cy="1604419"/>
          </a:xfrm>
          <a:prstGeom prst="rect">
            <a:avLst/>
          </a:prstGeom>
        </p:spPr>
      </p:pic>
    </p:spTree>
    <p:extLst>
      <p:ext uri="{BB962C8B-B14F-4D97-AF65-F5344CB8AC3E}">
        <p14:creationId xmlns:p14="http://schemas.microsoft.com/office/powerpoint/2010/main" val="3606375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17</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3.2.2 Transformación del DER al MR (III)</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lvl="1" algn="just" eaLnBrk="1" hangingPunct="1"/>
            <a:r>
              <a:rPr lang="es-ES" altLang="es-ES_tradnl" sz="1600" dirty="0"/>
              <a:t>Siguiendo las reglas anteriores, la transformación de la entidad sería</a:t>
            </a:r>
            <a:r>
              <a:rPr lang="es-ES" altLang="es-ES_tradnl" sz="2000" dirty="0"/>
              <a:t>.</a:t>
            </a:r>
          </a:p>
          <a:p>
            <a:pPr marL="0" indent="0" algn="just" eaLnBrk="1" hangingPunct="1">
              <a:buNone/>
            </a:pPr>
            <a:endParaRPr lang="es-ES" altLang="es-ES_tradnl" sz="2000" dirty="0"/>
          </a:p>
          <a:p>
            <a:pPr lvl="1" algn="just" eaLnBrk="1" hangingPunct="1"/>
            <a:endParaRPr lang="es-ES" altLang="es-ES_tradnl" sz="1600" dirty="0"/>
          </a:p>
          <a:p>
            <a:pPr lvl="1" algn="just" eaLnBrk="1" hangingPunct="1"/>
            <a:endParaRPr lang="es-ES" altLang="es-ES_tradnl" sz="1600" dirty="0"/>
          </a:p>
          <a:p>
            <a:pPr lvl="1" algn="just" eaLnBrk="1" hangingPunct="1"/>
            <a:endParaRPr lang="es-ES" altLang="es-ES_tradnl" sz="1600" dirty="0"/>
          </a:p>
          <a:p>
            <a:pPr lvl="2" algn="just" eaLnBrk="1" hangingPunct="1"/>
            <a:r>
              <a:rPr lang="es-ES" altLang="es-ES_tradnl" sz="1600" dirty="0"/>
              <a:t>Empleado (</a:t>
            </a:r>
            <a:r>
              <a:rPr lang="es-ES" altLang="es-ES_tradnl" sz="1600" dirty="0" err="1"/>
              <a:t>nmatric,nombre,nif,banco</a:t>
            </a:r>
            <a:r>
              <a:rPr lang="es-ES" altLang="es-ES_tradnl" sz="1600" dirty="0"/>
              <a:t>, sucursal, </a:t>
            </a:r>
            <a:r>
              <a:rPr lang="es-ES" altLang="es-ES_tradnl" sz="1600" dirty="0" err="1"/>
              <a:t>ncuenta</a:t>
            </a:r>
            <a:r>
              <a:rPr lang="es-ES" altLang="es-ES_tradnl" sz="1600" dirty="0"/>
              <a:t>, </a:t>
            </a:r>
            <a:r>
              <a:rPr lang="es-ES" altLang="es-ES_tradnl" sz="1600" dirty="0" err="1"/>
              <a:t>nhijos</a:t>
            </a:r>
            <a:r>
              <a:rPr lang="es-ES" altLang="es-ES_tradnl" sz="1600" dirty="0"/>
              <a:t>, retención) </a:t>
            </a:r>
          </a:p>
          <a:p>
            <a:pPr lvl="3" algn="just" eaLnBrk="1" hangingPunct="1"/>
            <a:r>
              <a:rPr lang="es-ES" altLang="es-ES_tradnl" sz="1200" dirty="0"/>
              <a:t>PK: {</a:t>
            </a:r>
            <a:r>
              <a:rPr lang="es-ES" altLang="es-ES_tradnl" sz="1200" dirty="0" err="1"/>
              <a:t>nmatric</a:t>
            </a:r>
            <a:r>
              <a:rPr lang="es-ES" altLang="es-ES_tradnl" sz="1200" dirty="0"/>
              <a:t>}</a:t>
            </a:r>
          </a:p>
          <a:p>
            <a:pPr lvl="3" algn="just" eaLnBrk="1" hangingPunct="1"/>
            <a:r>
              <a:rPr lang="es-ES" altLang="es-ES_tradnl" sz="1200" dirty="0" err="1"/>
              <a:t>Unique</a:t>
            </a:r>
            <a:r>
              <a:rPr lang="es-ES" altLang="es-ES_tradnl" sz="1200" dirty="0"/>
              <a:t>: {</a:t>
            </a:r>
            <a:r>
              <a:rPr lang="es-ES" altLang="es-ES_tradnl" sz="1200" dirty="0" err="1"/>
              <a:t>nif</a:t>
            </a:r>
            <a:r>
              <a:rPr lang="es-ES" altLang="es-ES_tradnl" sz="1200" dirty="0"/>
              <a:t>}</a:t>
            </a:r>
          </a:p>
          <a:p>
            <a:pPr lvl="3" algn="just" eaLnBrk="1" hangingPunct="1"/>
            <a:r>
              <a:rPr lang="es-ES" altLang="es-ES_tradnl" sz="1200" dirty="0"/>
              <a:t>VNN: {nombre, </a:t>
            </a:r>
            <a:r>
              <a:rPr lang="es-ES" altLang="es-ES_tradnl" sz="1200" dirty="0" err="1"/>
              <a:t>nif</a:t>
            </a:r>
            <a:r>
              <a:rPr lang="es-ES" altLang="es-ES_tradnl" sz="1200" dirty="0"/>
              <a:t>, retención, hijos, </a:t>
            </a:r>
            <a:r>
              <a:rPr lang="es-ES" altLang="es-ES_tradnl" sz="1200" dirty="0" err="1"/>
              <a:t>ncuenta</a:t>
            </a:r>
            <a:r>
              <a:rPr lang="es-ES" altLang="es-ES_tradnl" sz="1200" dirty="0"/>
              <a:t>, sucursal, banco}</a:t>
            </a:r>
          </a:p>
          <a:p>
            <a:pPr lvl="2" algn="just" eaLnBrk="1" hangingPunct="1"/>
            <a:r>
              <a:rPr lang="es-ES" altLang="es-ES_tradnl" sz="1600" dirty="0"/>
              <a:t>Sede (sede, </a:t>
            </a:r>
            <a:r>
              <a:rPr lang="es-ES" altLang="es-ES_tradnl" sz="1600" dirty="0" err="1"/>
              <a:t>nmatric</a:t>
            </a:r>
            <a:r>
              <a:rPr lang="es-ES" altLang="es-ES_tradnl" sz="1600" dirty="0"/>
              <a:t>)</a:t>
            </a:r>
          </a:p>
          <a:p>
            <a:pPr lvl="3" algn="just" eaLnBrk="1" hangingPunct="1"/>
            <a:r>
              <a:rPr lang="es-ES" altLang="es-ES_tradnl" sz="1200" dirty="0"/>
              <a:t>PK: {sede, </a:t>
            </a:r>
            <a:r>
              <a:rPr lang="es-ES" altLang="es-ES_tradnl" sz="1200" dirty="0" err="1"/>
              <a:t>nmatric</a:t>
            </a:r>
            <a:r>
              <a:rPr lang="es-ES" altLang="es-ES_tradnl" sz="1200" dirty="0"/>
              <a:t>}</a:t>
            </a:r>
          </a:p>
          <a:p>
            <a:pPr lvl="3" algn="just" eaLnBrk="1" hangingPunct="1"/>
            <a:r>
              <a:rPr lang="es-ES" altLang="es-ES_tradnl" sz="1200" dirty="0"/>
              <a:t>FK: {</a:t>
            </a:r>
            <a:r>
              <a:rPr lang="es-ES" altLang="es-ES_tradnl" sz="1200" dirty="0" err="1"/>
              <a:t>nmatric</a:t>
            </a:r>
            <a:r>
              <a:rPr lang="es-ES" altLang="es-ES_tradnl" sz="1200" dirty="0"/>
              <a:t>} </a:t>
            </a:r>
            <a:r>
              <a:rPr lang="es-ES" altLang="es-ES_tradnl" sz="1200" dirty="0" err="1"/>
              <a:t>references</a:t>
            </a:r>
            <a:r>
              <a:rPr lang="es-ES" altLang="es-ES_tradnl" sz="1200" dirty="0"/>
              <a:t> Empleado(</a:t>
            </a:r>
            <a:r>
              <a:rPr lang="es-ES" altLang="es-ES_tradnl" sz="1200" dirty="0" err="1"/>
              <a:t>nmatric</a:t>
            </a:r>
            <a:r>
              <a:rPr lang="es-ES" altLang="es-ES_tradnl" sz="1200" dirty="0"/>
              <a:t>) </a:t>
            </a:r>
            <a:r>
              <a:rPr lang="es-ES" altLang="es-ES_tradnl" sz="1200" dirty="0" err="1"/>
              <a:t>on</a:t>
            </a:r>
            <a:r>
              <a:rPr lang="es-ES" altLang="es-ES_tradnl" sz="1200" dirty="0"/>
              <a:t> </a:t>
            </a:r>
            <a:r>
              <a:rPr lang="es-ES" altLang="es-ES_tradnl" sz="1200" dirty="0" err="1"/>
              <a:t>update</a:t>
            </a:r>
            <a:r>
              <a:rPr lang="es-ES" altLang="es-ES_tradnl" sz="1200" dirty="0"/>
              <a:t> cascade </a:t>
            </a:r>
            <a:r>
              <a:rPr lang="es-ES" altLang="es-ES_tradnl" sz="1200" dirty="0" err="1"/>
              <a:t>on</a:t>
            </a:r>
            <a:r>
              <a:rPr lang="es-ES" altLang="es-ES_tradnl" sz="1200" dirty="0"/>
              <a:t> </a:t>
            </a:r>
            <a:r>
              <a:rPr lang="es-ES" altLang="es-ES_tradnl" sz="1200" dirty="0" err="1"/>
              <a:t>delete</a:t>
            </a:r>
            <a:r>
              <a:rPr lang="es-ES" altLang="es-ES_tradnl" sz="1200" dirty="0"/>
              <a:t> cascade</a:t>
            </a:r>
          </a:p>
          <a:p>
            <a:pPr marL="922338" lvl="2" indent="0" algn="just" eaLnBrk="1" hangingPunct="1">
              <a:buNone/>
            </a:pPr>
            <a:endParaRPr lang="es-ES" altLang="es-ES_tradnl" sz="1200" dirty="0"/>
          </a:p>
          <a:p>
            <a:pPr lvl="1" algn="just" eaLnBrk="1" hangingPunct="1"/>
            <a:r>
              <a:rPr lang="es-ES" altLang="es-ES_tradnl" sz="1600" dirty="0"/>
              <a:t>¿Cómo sería la transformación de estas entidades? </a:t>
            </a:r>
          </a:p>
          <a:p>
            <a:pPr lvl="1" algn="just" eaLnBrk="1" hangingPunct="1"/>
            <a:endParaRPr lang="es-ES" altLang="es-ES_tradnl" sz="800" dirty="0"/>
          </a:p>
        </p:txBody>
      </p:sp>
      <p:pic>
        <p:nvPicPr>
          <p:cNvPr id="7" name="Picture 6">
            <a:extLst>
              <a:ext uri="{FF2B5EF4-FFF2-40B4-BE49-F238E27FC236}">
                <a16:creationId xmlns:a16="http://schemas.microsoft.com/office/drawing/2014/main" id="{F6743BD6-6A97-4BE9-B12B-45EE772AB4A1}"/>
              </a:ext>
            </a:extLst>
          </p:cNvPr>
          <p:cNvPicPr>
            <a:picLocks noChangeAspect="1"/>
          </p:cNvPicPr>
          <p:nvPr/>
        </p:nvPicPr>
        <p:blipFill>
          <a:blip r:embed="rId2"/>
          <a:stretch>
            <a:fillRect/>
          </a:stretch>
        </p:blipFill>
        <p:spPr>
          <a:xfrm>
            <a:off x="3131840" y="1484784"/>
            <a:ext cx="2232248" cy="1308868"/>
          </a:xfrm>
          <a:prstGeom prst="rect">
            <a:avLst/>
          </a:prstGeom>
        </p:spPr>
      </p:pic>
      <p:pic>
        <p:nvPicPr>
          <p:cNvPr id="9" name="Picture 8">
            <a:extLst>
              <a:ext uri="{FF2B5EF4-FFF2-40B4-BE49-F238E27FC236}">
                <a16:creationId xmlns:a16="http://schemas.microsoft.com/office/drawing/2014/main" id="{AF8E950D-B509-49B0-92A5-3DCC87B1E00C}"/>
              </a:ext>
            </a:extLst>
          </p:cNvPr>
          <p:cNvPicPr>
            <a:picLocks noChangeAspect="1"/>
          </p:cNvPicPr>
          <p:nvPr/>
        </p:nvPicPr>
        <p:blipFill>
          <a:blip r:embed="rId3"/>
          <a:stretch>
            <a:fillRect/>
          </a:stretch>
        </p:blipFill>
        <p:spPr>
          <a:xfrm>
            <a:off x="1547664" y="5157192"/>
            <a:ext cx="6267990" cy="833711"/>
          </a:xfrm>
          <a:prstGeom prst="rect">
            <a:avLst/>
          </a:prstGeom>
        </p:spPr>
      </p:pic>
    </p:spTree>
    <p:extLst>
      <p:ext uri="{BB962C8B-B14F-4D97-AF65-F5344CB8AC3E}">
        <p14:creationId xmlns:p14="http://schemas.microsoft.com/office/powerpoint/2010/main" val="904250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18</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3.2.2 Transformación del DER al MR (IV)</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algn="just" eaLnBrk="1" hangingPunct="1"/>
            <a:r>
              <a:rPr lang="es-ES" altLang="es-ES_tradnl" sz="2000" b="1" u="sng" dirty="0"/>
              <a:t>Interrelación/es</a:t>
            </a:r>
            <a:r>
              <a:rPr lang="es-ES" altLang="es-ES_tradnl" sz="2000" dirty="0"/>
              <a:t>: Las interrelaciones del modelo E/R no tienen equivalente en el modelo relacional. Será necesario aplicar las siguientes reglas de transformación para cada una de ellas:</a:t>
            </a:r>
          </a:p>
          <a:p>
            <a:pPr lvl="1" algn="just" eaLnBrk="1" hangingPunct="1"/>
            <a:r>
              <a:rPr lang="es-ES" altLang="es-ES_tradnl" sz="1600" dirty="0"/>
              <a:t>Las interrelaciones tipo M:N </a:t>
            </a:r>
          </a:p>
          <a:p>
            <a:pPr lvl="2" algn="just" eaLnBrk="1" hangingPunct="1"/>
            <a:r>
              <a:rPr lang="es-ES" altLang="es-ES_tradnl" sz="1400" dirty="0"/>
              <a:t>Se crea una nueva tabla formada por la concatenación de los atributos clave de las entidades que asocia y los atributos propios de la interrelación, si los hay. La clave primaria de la nueva tabla estará formada por atributos clave de las entidades asociadas y sobre ellos también se definirán dos claves ajenas, una por cada entidad relacionada. </a:t>
            </a:r>
          </a:p>
          <a:p>
            <a:pPr lvl="1" algn="just" eaLnBrk="1" hangingPunct="1"/>
            <a:r>
              <a:rPr lang="es-ES" altLang="es-ES_tradnl" sz="1600" dirty="0"/>
              <a:t>Las interrelaciones tipo 1:N, </a:t>
            </a:r>
          </a:p>
          <a:p>
            <a:pPr lvl="2" algn="just" eaLnBrk="1" hangingPunct="1"/>
            <a:r>
              <a:rPr lang="es-ES" altLang="es-ES_tradnl" sz="1400" dirty="0"/>
              <a:t>Opción a: en la entidad del lado N de la interrelación se añaden el/los que forman la clave primaria de la entidad del lado 1. Sobre ese atributo/s se define una restricción de clave ajena y un comportamiento. De este modo se pueden relacionar ambas tablas mediante operadores relacionales.</a:t>
            </a:r>
          </a:p>
          <a:p>
            <a:pPr lvl="2" algn="just" eaLnBrk="1" hangingPunct="1"/>
            <a:r>
              <a:rPr lang="es-ES" altLang="es-ES_tradnl" sz="1400" dirty="0"/>
              <a:t>Opción b: se crea una nueva tabla con los atributos clave de las entidades asociadas y los atributos de la interrelación si los hay. Se definirá como clave primaria el atributo de la entidad del lado de la N y se definirán dos claves ajenas, una por cada entidad  relacionada</a:t>
            </a:r>
          </a:p>
          <a:p>
            <a:pPr lvl="1" algn="just" eaLnBrk="1" hangingPunct="1"/>
            <a:r>
              <a:rPr lang="es-ES" altLang="es-ES_tradnl" sz="1600" dirty="0"/>
              <a:t>Las interrelaciones tipo 1:N identificativas, </a:t>
            </a:r>
          </a:p>
          <a:p>
            <a:pPr lvl="2" algn="just" eaLnBrk="1" hangingPunct="1"/>
            <a:r>
              <a:rPr lang="es-ES" altLang="es-ES_tradnl" sz="1400" dirty="0"/>
              <a:t>En la entidad del lado N de la interrelación se añaden el/los que forman la clave primaria de la entidad del lado 1. Este atributo/s además de tener definida la restricción de clave ajena, pasa a formar parte también de la restricción de PK de la tabla relacionada.  </a:t>
            </a:r>
          </a:p>
        </p:txBody>
      </p:sp>
    </p:spTree>
    <p:extLst>
      <p:ext uri="{BB962C8B-B14F-4D97-AF65-F5344CB8AC3E}">
        <p14:creationId xmlns:p14="http://schemas.microsoft.com/office/powerpoint/2010/main" val="3533003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19</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3.2.2 Transformación del DER al MR (V)</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360362" y="1196975"/>
            <a:ext cx="8423275" cy="5400377"/>
          </a:xfrm>
        </p:spPr>
        <p:txBody>
          <a:bodyPr/>
          <a:lstStyle/>
          <a:p>
            <a:pPr lvl="1" algn="just" eaLnBrk="1" hangingPunct="1"/>
            <a:r>
              <a:rPr lang="es-ES" altLang="es-ES_tradnl" sz="1600" dirty="0"/>
              <a:t>Las interrelaciones 1:1 se transforman en función de las cardinalidades:</a:t>
            </a:r>
          </a:p>
          <a:p>
            <a:pPr lvl="2" algn="just" eaLnBrk="1" hangingPunct="1"/>
            <a:r>
              <a:rPr lang="es-ES" altLang="es-ES_tradnl" sz="1400" dirty="0"/>
              <a:t>Si ambas cardinalidades son (1,1) se propaga la clave de cualquier tabla a la otra, según cuál sea la que tenga accesos más frecuentes. </a:t>
            </a:r>
          </a:p>
          <a:p>
            <a:pPr lvl="2" algn="just" eaLnBrk="1" hangingPunct="1"/>
            <a:r>
              <a:rPr lang="es-ES" altLang="es-ES_tradnl" sz="1400" dirty="0"/>
              <a:t>Si las cardinalidades son (0,1) y (1,1) se propaga la clave de la entidad con cardinalidad (1,1) a la entidad que tenga (0,1).</a:t>
            </a:r>
          </a:p>
          <a:p>
            <a:pPr lvl="2" algn="just" eaLnBrk="1" hangingPunct="1"/>
            <a:r>
              <a:rPr lang="es-ES" altLang="es-ES_tradnl" sz="1400" dirty="0"/>
              <a:t>Si ambas cardinalidades son (0,1) se crea una nueva tabla a partir de la relación. La PK estará formada por una de las dos claves de entidad y sobre la otra se define restricción UNIQUE y VNN.  </a:t>
            </a:r>
          </a:p>
          <a:p>
            <a:pPr lvl="1" algn="just" eaLnBrk="1" hangingPunct="1"/>
            <a:r>
              <a:rPr lang="es-ES" altLang="es-ES_tradnl" sz="1600" dirty="0"/>
              <a:t>Las interrelaciones de grado 3</a:t>
            </a:r>
          </a:p>
          <a:p>
            <a:pPr lvl="2" algn="just" eaLnBrk="1" hangingPunct="1"/>
            <a:r>
              <a:rPr lang="es-ES" altLang="es-ES_tradnl" sz="1400" dirty="0"/>
              <a:t>Las interrelaciones de tipo M:N:P Se crea una nueva tabla formada por la concatenación de los atributos clave de las entidades asociadas y los atributos propios de la interrelación, si los hay. La clave primaria de la nueva tabla estará formada por atributos clave de las entidades asociadas y sobre ellos también se definirán tantas claves ajenas, como entidades relacionadas. </a:t>
            </a:r>
          </a:p>
          <a:p>
            <a:pPr lvl="2" algn="just" eaLnBrk="1" hangingPunct="1"/>
            <a:r>
              <a:rPr lang="es-ES" altLang="es-ES_tradnl" sz="1400" dirty="0"/>
              <a:t>Las interrelaciones de tipo 1:M:N: Se crea una nueva tabla formada por la concatenación de los atributos clave de las entidades asociadas y los atributos propios de la interrelación, si los hay. La clave primaria de la nueva tabla estará formada por atributos clave de las entidades con grado M, N (quedando fuera la de grado 1) y sobre ellos también se definirán tantas restricciones de clave ajena, como entidades relacionadas. </a:t>
            </a:r>
          </a:p>
          <a:p>
            <a:pPr lvl="1" algn="just" eaLnBrk="1" hangingPunct="1"/>
            <a:r>
              <a:rPr lang="es-ES" altLang="es-ES_tradnl" sz="1600" dirty="0"/>
              <a:t>Transformación del atributo fecha en interrelaciones de tipo M:N, 1:M:N y M:N:P (definido como identificador o multivaluado) que indica que la asociación se podrá repetir a lo largo del tiempo (carácter histórico), el atributo fecha formará parte de la clave primaria de la tabla.</a:t>
            </a:r>
          </a:p>
          <a:p>
            <a:pPr lvl="1" algn="just" eaLnBrk="1" hangingPunct="1"/>
            <a:endParaRPr lang="es-ES" altLang="es-ES_tradnl" sz="1000" dirty="0"/>
          </a:p>
          <a:p>
            <a:pPr lvl="2" algn="just" eaLnBrk="1" hangingPunct="1"/>
            <a:endParaRPr lang="es-ES" altLang="es-ES_tradnl" sz="1400" dirty="0"/>
          </a:p>
          <a:p>
            <a:pPr lvl="2" algn="just" eaLnBrk="1" hangingPunct="1"/>
            <a:endParaRPr lang="es-ES" altLang="es-ES_tradnl" sz="1400" dirty="0"/>
          </a:p>
          <a:p>
            <a:pPr marL="922338" lvl="2" indent="0" algn="just" eaLnBrk="1" hangingPunct="1">
              <a:buNone/>
            </a:pPr>
            <a:endParaRPr lang="es-ES" altLang="es-ES_tradnl" sz="1400" dirty="0"/>
          </a:p>
        </p:txBody>
      </p:sp>
    </p:spTree>
    <p:extLst>
      <p:ext uri="{BB962C8B-B14F-4D97-AF65-F5344CB8AC3E}">
        <p14:creationId xmlns:p14="http://schemas.microsoft.com/office/powerpoint/2010/main" val="4001940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AF2A01-8283-4E9F-AE40-55C3A990FF17}"/>
              </a:ext>
            </a:extLst>
          </p:cNvPr>
          <p:cNvSpPr>
            <a:spLocks noGrp="1" noChangeArrowheads="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8FD1447-E5C7-4B1B-8922-1B77A94E9CBF}" type="slidenum">
              <a:rPr lang="es-ES" altLang="es-ES" sz="1400">
                <a:solidFill>
                  <a:schemeClr val="folHlink"/>
                </a:solidFill>
                <a:latin typeface="Times New Roman" panose="02020603050405020304" pitchFamily="18" charset="0"/>
              </a:rPr>
              <a:pPr/>
              <a:t>2</a:t>
            </a:fld>
            <a:endParaRPr lang="es-ES" altLang="es-ES" sz="1400">
              <a:solidFill>
                <a:schemeClr val="folHlink"/>
              </a:solidFill>
              <a:latin typeface="Times New Roman" panose="02020603050405020304" pitchFamily="18" charset="0"/>
            </a:endParaRPr>
          </a:p>
        </p:txBody>
      </p:sp>
      <p:sp>
        <p:nvSpPr>
          <p:cNvPr id="54280" name="Rectangle 8">
            <a:extLst>
              <a:ext uri="{FF2B5EF4-FFF2-40B4-BE49-F238E27FC236}">
                <a16:creationId xmlns:a16="http://schemas.microsoft.com/office/drawing/2014/main" id="{E0951F05-34CC-49AE-9E6A-EC02BE111012}"/>
              </a:ext>
            </a:extLst>
          </p:cNvPr>
          <p:cNvSpPr>
            <a:spLocks noChangeArrowheads="1"/>
          </p:cNvSpPr>
          <p:nvPr/>
        </p:nvSpPr>
        <p:spPr bwMode="auto">
          <a:xfrm>
            <a:off x="1258888" y="1988840"/>
            <a:ext cx="6400800" cy="362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70000"/>
              <a:buFont typeface="Wingdings" panose="05000000000000000000" pitchFamily="2" charset="2"/>
              <a:buChar char="u"/>
              <a:defRPr sz="2400">
                <a:solidFill>
                  <a:schemeClr val="tx1"/>
                </a:solidFill>
                <a:latin typeface="Times New Roman" panose="02020603050405020304" pitchFamily="18" charset="0"/>
              </a:defRPr>
            </a:lvl1pPr>
            <a:lvl2pPr marL="446088" algn="l">
              <a:spcBef>
                <a:spcPct val="20000"/>
              </a:spcBef>
              <a:buClr>
                <a:schemeClr val="accent2"/>
              </a:buClr>
              <a:buSzPct val="70000"/>
              <a:buFont typeface="Wingdings" panose="05000000000000000000" pitchFamily="2" charset="2"/>
              <a:buChar char="n"/>
              <a:defRPr sz="2000">
                <a:solidFill>
                  <a:schemeClr val="tx1"/>
                </a:solidFill>
                <a:latin typeface="Times New Roman" panose="02020603050405020304" pitchFamily="18" charset="0"/>
              </a:defRPr>
            </a:lvl2pPr>
            <a:lvl3pPr marL="922338" algn="l">
              <a:spcBef>
                <a:spcPct val="20000"/>
              </a:spcBef>
              <a:buClr>
                <a:schemeClr val="accent2"/>
              </a:buClr>
              <a:buSzPct val="70000"/>
              <a:buFont typeface="Wingdings" panose="05000000000000000000" pitchFamily="2" charset="2"/>
              <a:buChar char="l"/>
              <a:defRPr sz="2400">
                <a:solidFill>
                  <a:schemeClr val="tx1"/>
                </a:solidFill>
                <a:latin typeface="Times New Roman" panose="02020603050405020304" pitchFamily="18" charset="0"/>
              </a:defRPr>
            </a:lvl3pPr>
            <a:lvl4pPr marL="1330325" algn="l">
              <a:spcBef>
                <a:spcPct val="20000"/>
              </a:spcBef>
              <a:buClr>
                <a:schemeClr val="accent2"/>
              </a:buClr>
              <a:buSzPct val="70000"/>
              <a:buFont typeface="Wingdings" panose="05000000000000000000" pitchFamily="2" charset="2"/>
              <a:buChar char="w"/>
              <a:defRPr sz="1600">
                <a:solidFill>
                  <a:schemeClr val="tx1"/>
                </a:solidFill>
                <a:latin typeface="Times New Roman" panose="02020603050405020304" pitchFamily="18" charset="0"/>
              </a:defRPr>
            </a:lvl4pPr>
            <a:lvl5pPr marL="1738313" algn="l">
              <a:spcBef>
                <a:spcPct val="20000"/>
              </a:spcBef>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5pPr>
            <a:lvl6pPr marL="21955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6pPr>
            <a:lvl7pPr marL="26527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7pPr>
            <a:lvl8pPr marL="31099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8pPr>
            <a:lvl9pPr marL="35671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9pPr>
          </a:lstStyle>
          <a:p>
            <a:pPr algn="ctr">
              <a:buFont typeface="Wingdings" panose="05000000000000000000" pitchFamily="2" charset="2"/>
              <a:buNone/>
            </a:pPr>
            <a:br>
              <a:rPr lang="es-ES_tradnl" altLang="es-ES" sz="1600" dirty="0">
                <a:latin typeface="Verdana" panose="020B0604030504040204" pitchFamily="34" charset="0"/>
              </a:rPr>
            </a:br>
            <a:br>
              <a:rPr lang="es-ES_tradnl" altLang="es-ES_tradnl" sz="1600" dirty="0">
                <a:latin typeface="Verdana" panose="020B0604030504040204" pitchFamily="34" charset="0"/>
              </a:rPr>
            </a:br>
            <a:br>
              <a:rPr lang="es-ES_tradnl" altLang="es-ES_tradnl" sz="1600" dirty="0">
                <a:latin typeface="Verdana" panose="020B0604030504040204" pitchFamily="34" charset="0"/>
              </a:rPr>
            </a:br>
            <a:endParaRPr lang="es-ES_tradnl" altLang="es-ES" sz="1600" dirty="0">
              <a:latin typeface="Verdana" panose="020B0604030504040204" pitchFamily="34" charset="0"/>
            </a:endParaRPr>
          </a:p>
          <a:p>
            <a:pPr algn="ctr">
              <a:buFont typeface="Wingdings" panose="05000000000000000000" pitchFamily="2" charset="2"/>
              <a:buNone/>
            </a:pPr>
            <a:endParaRPr lang="es-ES_tradnl" altLang="es-ES" sz="1600" dirty="0">
              <a:latin typeface="Verdana" panose="020B0604030504040204" pitchFamily="34" charset="0"/>
            </a:endParaRPr>
          </a:p>
        </p:txBody>
      </p:sp>
      <p:sp>
        <p:nvSpPr>
          <p:cNvPr id="7" name="Rectangle 8">
            <a:extLst>
              <a:ext uri="{FF2B5EF4-FFF2-40B4-BE49-F238E27FC236}">
                <a16:creationId xmlns:a16="http://schemas.microsoft.com/office/drawing/2014/main" id="{9D2C940D-E99F-40B3-9A56-2E0E508968F6}"/>
              </a:ext>
            </a:extLst>
          </p:cNvPr>
          <p:cNvSpPr txBox="1">
            <a:spLocks noChangeArrowheads="1"/>
          </p:cNvSpPr>
          <p:nvPr/>
        </p:nvSpPr>
        <p:spPr bwMode="auto">
          <a:xfrm>
            <a:off x="552450" y="358757"/>
            <a:ext cx="8051998" cy="622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lnSpc>
                <a:spcPct val="85000"/>
              </a:lnSpc>
              <a:spcBef>
                <a:spcPct val="0"/>
              </a:spcBef>
              <a:spcAft>
                <a:spcPct val="0"/>
              </a:spcAft>
              <a:defRPr sz="3200">
                <a:solidFill>
                  <a:schemeClr val="tx2"/>
                </a:solidFill>
                <a:latin typeface="+mj-lt"/>
                <a:ea typeface="+mj-ea"/>
                <a:cs typeface="+mj-cs"/>
              </a:defRPr>
            </a:lvl1pPr>
            <a:lvl2pPr algn="ctr" rtl="0" eaLnBrk="0" fontAlgn="base" hangingPunct="0">
              <a:lnSpc>
                <a:spcPct val="85000"/>
              </a:lnSpc>
              <a:spcBef>
                <a:spcPct val="0"/>
              </a:spcBef>
              <a:spcAft>
                <a:spcPct val="0"/>
              </a:spcAft>
              <a:defRPr sz="3200">
                <a:solidFill>
                  <a:schemeClr val="tx2"/>
                </a:solidFill>
                <a:latin typeface="Times New Roman" pitchFamily="18" charset="0"/>
              </a:defRPr>
            </a:lvl2pPr>
            <a:lvl3pPr algn="ctr" rtl="0" eaLnBrk="0" fontAlgn="base" hangingPunct="0">
              <a:lnSpc>
                <a:spcPct val="85000"/>
              </a:lnSpc>
              <a:spcBef>
                <a:spcPct val="0"/>
              </a:spcBef>
              <a:spcAft>
                <a:spcPct val="0"/>
              </a:spcAft>
              <a:defRPr sz="3200">
                <a:solidFill>
                  <a:schemeClr val="tx2"/>
                </a:solidFill>
                <a:latin typeface="Times New Roman" pitchFamily="18" charset="0"/>
              </a:defRPr>
            </a:lvl3pPr>
            <a:lvl4pPr algn="ctr" rtl="0" eaLnBrk="0" fontAlgn="base" hangingPunct="0">
              <a:lnSpc>
                <a:spcPct val="85000"/>
              </a:lnSpc>
              <a:spcBef>
                <a:spcPct val="0"/>
              </a:spcBef>
              <a:spcAft>
                <a:spcPct val="0"/>
              </a:spcAft>
              <a:defRPr sz="3200">
                <a:solidFill>
                  <a:schemeClr val="tx2"/>
                </a:solidFill>
                <a:latin typeface="Times New Roman" pitchFamily="18" charset="0"/>
              </a:defRPr>
            </a:lvl4pPr>
            <a:lvl5pPr algn="ctr" rtl="0" eaLnBrk="0" fontAlgn="base" hangingPunct="0">
              <a:lnSpc>
                <a:spcPct val="85000"/>
              </a:lnSpc>
              <a:spcBef>
                <a:spcPct val="0"/>
              </a:spcBef>
              <a:spcAft>
                <a:spcPct val="0"/>
              </a:spcAft>
              <a:defRPr sz="3200">
                <a:solidFill>
                  <a:schemeClr val="tx2"/>
                </a:solidFill>
                <a:latin typeface="Times New Roman" pitchFamily="18" charset="0"/>
              </a:defRPr>
            </a:lvl5pPr>
            <a:lvl6pPr marL="457200" algn="ctr" rtl="0" fontAlgn="base">
              <a:lnSpc>
                <a:spcPct val="85000"/>
              </a:lnSpc>
              <a:spcBef>
                <a:spcPct val="0"/>
              </a:spcBef>
              <a:spcAft>
                <a:spcPct val="0"/>
              </a:spcAft>
              <a:defRPr sz="3200">
                <a:solidFill>
                  <a:schemeClr val="tx2"/>
                </a:solidFill>
                <a:latin typeface="Times New Roman" pitchFamily="18" charset="0"/>
              </a:defRPr>
            </a:lvl6pPr>
            <a:lvl7pPr marL="914400" algn="ctr" rtl="0" fontAlgn="base">
              <a:lnSpc>
                <a:spcPct val="85000"/>
              </a:lnSpc>
              <a:spcBef>
                <a:spcPct val="0"/>
              </a:spcBef>
              <a:spcAft>
                <a:spcPct val="0"/>
              </a:spcAft>
              <a:defRPr sz="3200">
                <a:solidFill>
                  <a:schemeClr val="tx2"/>
                </a:solidFill>
                <a:latin typeface="Times New Roman" pitchFamily="18" charset="0"/>
              </a:defRPr>
            </a:lvl7pPr>
            <a:lvl8pPr marL="1371600" algn="ctr" rtl="0" fontAlgn="base">
              <a:lnSpc>
                <a:spcPct val="85000"/>
              </a:lnSpc>
              <a:spcBef>
                <a:spcPct val="0"/>
              </a:spcBef>
              <a:spcAft>
                <a:spcPct val="0"/>
              </a:spcAft>
              <a:defRPr sz="3200">
                <a:solidFill>
                  <a:schemeClr val="tx2"/>
                </a:solidFill>
                <a:latin typeface="Times New Roman" pitchFamily="18" charset="0"/>
              </a:defRPr>
            </a:lvl8pPr>
            <a:lvl9pPr marL="1828800" algn="ctr" rtl="0" fontAlgn="base">
              <a:lnSpc>
                <a:spcPct val="85000"/>
              </a:lnSpc>
              <a:spcBef>
                <a:spcPct val="0"/>
              </a:spcBef>
              <a:spcAft>
                <a:spcPct val="0"/>
              </a:spcAft>
              <a:defRPr sz="3200">
                <a:solidFill>
                  <a:schemeClr val="tx2"/>
                </a:solidFill>
                <a:latin typeface="Times New Roman" pitchFamily="18" charset="0"/>
              </a:defRPr>
            </a:lvl9pPr>
          </a:lstStyle>
          <a:p>
            <a:pPr eaLnBrk="1" hangingPunct="1"/>
            <a:r>
              <a:rPr lang="es-ES_tradnl" altLang="es-ES_tradnl" sz="2800" kern="0" dirty="0"/>
              <a:t>Bases de datos – Fases del diseño </a:t>
            </a:r>
          </a:p>
        </p:txBody>
      </p:sp>
      <p:pic>
        <p:nvPicPr>
          <p:cNvPr id="2" name="Picture 1">
            <a:extLst>
              <a:ext uri="{FF2B5EF4-FFF2-40B4-BE49-F238E27FC236}">
                <a16:creationId xmlns:a16="http://schemas.microsoft.com/office/drawing/2014/main" id="{4A6A03EC-FE59-716F-C6D8-2151F722A2EA}"/>
              </a:ext>
            </a:extLst>
          </p:cNvPr>
          <p:cNvPicPr>
            <a:picLocks noChangeAspect="1"/>
          </p:cNvPicPr>
          <p:nvPr/>
        </p:nvPicPr>
        <p:blipFill rotWithShape="1">
          <a:blip r:embed="rId2"/>
          <a:srcRect l="1836" t="4761" r="853" b="14287"/>
          <a:stretch/>
        </p:blipFill>
        <p:spPr>
          <a:xfrm>
            <a:off x="571319" y="2132856"/>
            <a:ext cx="8177145" cy="2808312"/>
          </a:xfrm>
          <a:prstGeom prst="rect">
            <a:avLst/>
          </a:prstGeom>
        </p:spPr>
      </p:pic>
    </p:spTree>
    <p:extLst>
      <p:ext uri="{BB962C8B-B14F-4D97-AF65-F5344CB8AC3E}">
        <p14:creationId xmlns:p14="http://schemas.microsoft.com/office/powerpoint/2010/main" val="610714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20</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3.2.2 Transformación del DER al MR (VI)</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lvl="1" algn="just" eaLnBrk="1" hangingPunct="1"/>
            <a:r>
              <a:rPr lang="es-ES" altLang="es-ES_tradnl" sz="1600" dirty="0"/>
              <a:t>Siguiendo las reglas anteriores la transformación de las siguientes </a:t>
            </a:r>
            <a:r>
              <a:rPr lang="es-ES" altLang="es-ES_tradnl" sz="1600" dirty="0" err="1"/>
              <a:t>interralaciones</a:t>
            </a:r>
            <a:r>
              <a:rPr lang="es-ES" altLang="es-ES_tradnl" sz="1600" dirty="0"/>
              <a:t> sería</a:t>
            </a:r>
          </a:p>
          <a:p>
            <a:pPr lvl="1" algn="just" eaLnBrk="1" hangingPunct="1"/>
            <a:endParaRPr lang="es-ES" altLang="es-ES_tradnl" sz="1600" dirty="0"/>
          </a:p>
          <a:p>
            <a:pPr lvl="1" algn="just" eaLnBrk="1" hangingPunct="1"/>
            <a:endParaRPr lang="es-ES" altLang="es-ES_tradnl" sz="1600" dirty="0"/>
          </a:p>
          <a:p>
            <a:pPr lvl="1" algn="just" eaLnBrk="1" hangingPunct="1"/>
            <a:endParaRPr lang="es-ES" altLang="es-ES_tradnl" sz="1600" dirty="0"/>
          </a:p>
          <a:p>
            <a:pPr lvl="1" algn="just" eaLnBrk="1" hangingPunct="1"/>
            <a:endParaRPr lang="es-ES" altLang="es-ES_tradnl" sz="1600" dirty="0"/>
          </a:p>
          <a:p>
            <a:pPr lvl="1" algn="just" eaLnBrk="1" hangingPunct="1"/>
            <a:endParaRPr lang="es-ES" altLang="es-ES_tradnl" sz="1600" dirty="0"/>
          </a:p>
          <a:p>
            <a:pPr lvl="1" algn="just" eaLnBrk="1" hangingPunct="1"/>
            <a:endParaRPr lang="es-ES" altLang="es-ES_tradnl" sz="1600" dirty="0"/>
          </a:p>
          <a:p>
            <a:pPr lvl="1" algn="just" eaLnBrk="1" hangingPunct="1"/>
            <a:endParaRPr lang="es-ES" altLang="es-ES_tradnl" sz="1600" dirty="0"/>
          </a:p>
          <a:p>
            <a:pPr lvl="1" algn="just" eaLnBrk="1" hangingPunct="1"/>
            <a:endParaRPr lang="es-ES" altLang="es-ES_tradnl" sz="1600" dirty="0"/>
          </a:p>
          <a:p>
            <a:pPr lvl="2" algn="just" eaLnBrk="1" hangingPunct="1"/>
            <a:endParaRPr lang="es-ES" altLang="es-ES_tradnl" sz="1400" dirty="0"/>
          </a:p>
          <a:p>
            <a:pPr lvl="2" algn="just" eaLnBrk="1" hangingPunct="1"/>
            <a:r>
              <a:rPr lang="es-ES" altLang="es-ES_tradnl" sz="1400" dirty="0"/>
              <a:t>Disfruta (</a:t>
            </a:r>
            <a:r>
              <a:rPr lang="es-ES" altLang="es-ES_tradnl" sz="1400" dirty="0" err="1"/>
              <a:t>dni</a:t>
            </a:r>
            <a:r>
              <a:rPr lang="es-ES" altLang="es-ES_tradnl" sz="1400" dirty="0"/>
              <a:t>, </a:t>
            </a:r>
            <a:r>
              <a:rPr lang="es-ES" altLang="es-ES_tradnl" sz="1400" dirty="0" err="1"/>
              <a:t>codigo</a:t>
            </a:r>
            <a:r>
              <a:rPr lang="es-ES" altLang="es-ES_tradnl" sz="1400" dirty="0"/>
              <a:t>)</a:t>
            </a:r>
          </a:p>
          <a:p>
            <a:pPr lvl="3" algn="just" eaLnBrk="1" hangingPunct="1"/>
            <a:r>
              <a:rPr lang="es-ES" altLang="es-ES_tradnl" sz="1400" dirty="0"/>
              <a:t>PK: {</a:t>
            </a:r>
            <a:r>
              <a:rPr lang="es-ES" altLang="es-ES_tradnl" sz="1400" dirty="0" err="1"/>
              <a:t>dni</a:t>
            </a:r>
            <a:r>
              <a:rPr lang="es-ES" altLang="es-ES_tradnl" sz="1400" dirty="0"/>
              <a:t>, </a:t>
            </a:r>
            <a:r>
              <a:rPr lang="es-ES" altLang="es-ES_tradnl" sz="1400" dirty="0" err="1"/>
              <a:t>codigo</a:t>
            </a:r>
            <a:r>
              <a:rPr lang="es-ES" altLang="es-ES_tradnl" sz="1400" dirty="0"/>
              <a:t>}</a:t>
            </a:r>
          </a:p>
          <a:p>
            <a:pPr lvl="3" algn="just" eaLnBrk="1" hangingPunct="1"/>
            <a:r>
              <a:rPr lang="es-ES" altLang="es-ES_tradnl" sz="1400" dirty="0"/>
              <a:t>FK1:{</a:t>
            </a:r>
            <a:r>
              <a:rPr lang="es-ES" altLang="es-ES_tradnl" sz="1400" dirty="0" err="1"/>
              <a:t>codigo</a:t>
            </a:r>
            <a:r>
              <a:rPr lang="es-ES" altLang="es-ES_tradnl" sz="1400" dirty="0"/>
              <a:t>} </a:t>
            </a:r>
            <a:r>
              <a:rPr lang="es-ES" altLang="es-ES_tradnl" sz="1400" dirty="0" err="1"/>
              <a:t>references</a:t>
            </a:r>
            <a:r>
              <a:rPr lang="es-ES" altLang="es-ES_tradnl" sz="1400" dirty="0"/>
              <a:t> perfil(</a:t>
            </a:r>
            <a:r>
              <a:rPr lang="es-ES" altLang="es-ES_tradnl" sz="1400" dirty="0" err="1"/>
              <a:t>codigo</a:t>
            </a:r>
            <a:r>
              <a:rPr lang="es-ES" altLang="es-ES_tradnl" sz="1400" dirty="0"/>
              <a:t>) </a:t>
            </a:r>
            <a:r>
              <a:rPr lang="es-ES" altLang="es-ES_tradnl" sz="1400" dirty="0" err="1"/>
              <a:t>on</a:t>
            </a:r>
            <a:r>
              <a:rPr lang="es-ES" altLang="es-ES_tradnl" sz="1400" dirty="0"/>
              <a:t> </a:t>
            </a:r>
            <a:r>
              <a:rPr lang="es-ES" altLang="es-ES_tradnl" sz="1400" dirty="0" err="1"/>
              <a:t>update</a:t>
            </a:r>
            <a:r>
              <a:rPr lang="es-ES" altLang="es-ES_tradnl" sz="1400" dirty="0"/>
              <a:t> cascade </a:t>
            </a:r>
            <a:r>
              <a:rPr lang="es-ES" altLang="es-ES_tradnl" sz="1400" dirty="0" err="1"/>
              <a:t>on</a:t>
            </a:r>
            <a:r>
              <a:rPr lang="es-ES" altLang="es-ES_tradnl" sz="1400" dirty="0"/>
              <a:t> </a:t>
            </a:r>
            <a:r>
              <a:rPr lang="es-ES" altLang="es-ES_tradnl" sz="1400" dirty="0" err="1"/>
              <a:t>delete</a:t>
            </a:r>
            <a:r>
              <a:rPr lang="es-ES" altLang="es-ES_tradnl" sz="1400" dirty="0"/>
              <a:t> cascade</a:t>
            </a:r>
          </a:p>
          <a:p>
            <a:pPr lvl="3" algn="just" eaLnBrk="1" hangingPunct="1"/>
            <a:r>
              <a:rPr lang="es-ES" altLang="es-ES_tradnl" sz="1400" dirty="0"/>
              <a:t>FK2:{</a:t>
            </a:r>
            <a:r>
              <a:rPr lang="es-ES" altLang="es-ES_tradnl" sz="1400" dirty="0" err="1"/>
              <a:t>dni</a:t>
            </a:r>
            <a:r>
              <a:rPr lang="es-ES" altLang="es-ES_tradnl" sz="1400" dirty="0"/>
              <a:t>} </a:t>
            </a:r>
            <a:r>
              <a:rPr lang="es-ES" altLang="es-ES_tradnl" sz="1400" dirty="0" err="1"/>
              <a:t>references</a:t>
            </a:r>
            <a:r>
              <a:rPr lang="es-ES" altLang="es-ES_tradnl" sz="1400" dirty="0"/>
              <a:t> usuario(</a:t>
            </a:r>
            <a:r>
              <a:rPr lang="es-ES" altLang="es-ES_tradnl" sz="1400" dirty="0" err="1"/>
              <a:t>dni</a:t>
            </a:r>
            <a:r>
              <a:rPr lang="es-ES" altLang="es-ES_tradnl" sz="1400" dirty="0"/>
              <a:t>) </a:t>
            </a:r>
            <a:r>
              <a:rPr lang="es-ES" altLang="es-ES_tradnl" sz="1400" dirty="0" err="1"/>
              <a:t>on</a:t>
            </a:r>
            <a:r>
              <a:rPr lang="es-ES" altLang="es-ES_tradnl" sz="1400" dirty="0"/>
              <a:t> </a:t>
            </a:r>
            <a:r>
              <a:rPr lang="es-ES" altLang="es-ES_tradnl" sz="1400" dirty="0" err="1"/>
              <a:t>update</a:t>
            </a:r>
            <a:r>
              <a:rPr lang="es-ES" altLang="es-ES_tradnl" sz="1400" dirty="0"/>
              <a:t> cascade </a:t>
            </a:r>
            <a:r>
              <a:rPr lang="es-ES" altLang="es-ES_tradnl" sz="1400" dirty="0" err="1"/>
              <a:t>on</a:t>
            </a:r>
            <a:r>
              <a:rPr lang="es-ES" altLang="es-ES_tradnl" sz="1400" dirty="0"/>
              <a:t> </a:t>
            </a:r>
            <a:r>
              <a:rPr lang="es-ES" altLang="es-ES_tradnl" sz="1400" dirty="0" err="1"/>
              <a:t>delete</a:t>
            </a:r>
            <a:r>
              <a:rPr lang="es-ES" altLang="es-ES_tradnl" sz="1400" dirty="0"/>
              <a:t> cascade</a:t>
            </a:r>
          </a:p>
          <a:p>
            <a:pPr lvl="2" algn="just" eaLnBrk="1" hangingPunct="1"/>
            <a:r>
              <a:rPr lang="es-ES" altLang="es-ES_tradnl" sz="1400" dirty="0"/>
              <a:t>Accede (</a:t>
            </a:r>
            <a:r>
              <a:rPr lang="es-ES" altLang="es-ES_tradnl" sz="1400" dirty="0" err="1"/>
              <a:t>codigo_p</a:t>
            </a:r>
            <a:r>
              <a:rPr lang="es-ES" altLang="es-ES_tradnl" sz="1400" dirty="0"/>
              <a:t>, </a:t>
            </a:r>
            <a:r>
              <a:rPr lang="es-ES" altLang="es-ES_tradnl" sz="1400" dirty="0" err="1"/>
              <a:t>codigo_s</a:t>
            </a:r>
            <a:r>
              <a:rPr lang="es-ES" altLang="es-ES_tradnl" sz="1400" dirty="0"/>
              <a:t>)</a:t>
            </a:r>
          </a:p>
          <a:p>
            <a:pPr lvl="3" algn="just" eaLnBrk="1" hangingPunct="1"/>
            <a:r>
              <a:rPr lang="es-ES" altLang="es-ES_tradnl" sz="1400" dirty="0"/>
              <a:t>PK:{</a:t>
            </a:r>
            <a:r>
              <a:rPr lang="es-ES" altLang="es-ES_tradnl" sz="1400" dirty="0" err="1"/>
              <a:t>codigo_p</a:t>
            </a:r>
            <a:r>
              <a:rPr lang="es-ES" altLang="es-ES_tradnl" sz="1400" dirty="0"/>
              <a:t>, </a:t>
            </a:r>
            <a:r>
              <a:rPr lang="es-ES" altLang="es-ES_tradnl" sz="1400" dirty="0" err="1"/>
              <a:t>codigo_s</a:t>
            </a:r>
            <a:r>
              <a:rPr lang="es-ES" altLang="es-ES_tradnl" sz="1400" dirty="0"/>
              <a:t>}</a:t>
            </a:r>
          </a:p>
          <a:p>
            <a:pPr lvl="3" algn="just" eaLnBrk="1" hangingPunct="1"/>
            <a:r>
              <a:rPr lang="es-ES" altLang="es-ES_tradnl" sz="1400" dirty="0"/>
              <a:t>FK1:{</a:t>
            </a:r>
            <a:r>
              <a:rPr lang="es-ES" altLang="es-ES_tradnl" sz="1400" dirty="0" err="1"/>
              <a:t>codigo_p</a:t>
            </a:r>
            <a:r>
              <a:rPr lang="es-ES" altLang="es-ES_tradnl" sz="1400" dirty="0"/>
              <a:t>} </a:t>
            </a:r>
            <a:r>
              <a:rPr lang="es-ES" altLang="es-ES_tradnl" sz="1400" dirty="0" err="1"/>
              <a:t>references</a:t>
            </a:r>
            <a:r>
              <a:rPr lang="es-ES" altLang="es-ES_tradnl" sz="1400" dirty="0"/>
              <a:t> perfil(</a:t>
            </a:r>
            <a:r>
              <a:rPr lang="es-ES" altLang="es-ES_tradnl" sz="1400" dirty="0" err="1"/>
              <a:t>codigo</a:t>
            </a:r>
            <a:r>
              <a:rPr lang="es-ES" altLang="es-ES_tradnl" sz="1400" dirty="0"/>
              <a:t>) </a:t>
            </a:r>
            <a:r>
              <a:rPr lang="es-ES" altLang="es-ES_tradnl" sz="1400" dirty="0" err="1"/>
              <a:t>on</a:t>
            </a:r>
            <a:r>
              <a:rPr lang="es-ES" altLang="es-ES_tradnl" sz="1400" dirty="0"/>
              <a:t> </a:t>
            </a:r>
            <a:r>
              <a:rPr lang="es-ES" altLang="es-ES_tradnl" sz="1400" dirty="0" err="1"/>
              <a:t>update</a:t>
            </a:r>
            <a:r>
              <a:rPr lang="es-ES" altLang="es-ES_tradnl" sz="1400" dirty="0"/>
              <a:t> cascade </a:t>
            </a:r>
            <a:r>
              <a:rPr lang="es-ES" altLang="es-ES_tradnl" sz="1400" dirty="0" err="1"/>
              <a:t>on</a:t>
            </a:r>
            <a:r>
              <a:rPr lang="es-ES" altLang="es-ES_tradnl" sz="1400" dirty="0"/>
              <a:t> </a:t>
            </a:r>
            <a:r>
              <a:rPr lang="es-ES" altLang="es-ES_tradnl" sz="1400" dirty="0" err="1"/>
              <a:t>delete</a:t>
            </a:r>
            <a:r>
              <a:rPr lang="es-ES" altLang="es-ES_tradnl" sz="1400" dirty="0"/>
              <a:t> cascade</a:t>
            </a:r>
          </a:p>
          <a:p>
            <a:pPr lvl="3" algn="just" eaLnBrk="1" hangingPunct="1"/>
            <a:r>
              <a:rPr lang="es-ES" altLang="es-ES_tradnl" sz="1400" dirty="0"/>
              <a:t>FK2:{</a:t>
            </a:r>
            <a:r>
              <a:rPr lang="es-ES" altLang="es-ES_tradnl" sz="1400" dirty="0" err="1"/>
              <a:t>codigo_s</a:t>
            </a:r>
            <a:r>
              <a:rPr lang="es-ES" altLang="es-ES_tradnl" sz="1400" dirty="0"/>
              <a:t>} </a:t>
            </a:r>
            <a:r>
              <a:rPr lang="es-ES" altLang="es-ES_tradnl" sz="1400" dirty="0" err="1"/>
              <a:t>references</a:t>
            </a:r>
            <a:r>
              <a:rPr lang="es-ES" altLang="es-ES_tradnl" sz="1400" dirty="0"/>
              <a:t> subsistema(</a:t>
            </a:r>
            <a:r>
              <a:rPr lang="es-ES" altLang="es-ES_tradnl" sz="1400" dirty="0" err="1"/>
              <a:t>codigo</a:t>
            </a:r>
            <a:r>
              <a:rPr lang="es-ES" altLang="es-ES_tradnl" sz="1400" dirty="0"/>
              <a:t>) </a:t>
            </a:r>
            <a:r>
              <a:rPr lang="es-ES" altLang="es-ES_tradnl" sz="1400" dirty="0" err="1"/>
              <a:t>on</a:t>
            </a:r>
            <a:r>
              <a:rPr lang="es-ES" altLang="es-ES_tradnl" sz="1400" dirty="0"/>
              <a:t> </a:t>
            </a:r>
            <a:r>
              <a:rPr lang="es-ES" altLang="es-ES_tradnl" sz="1400" dirty="0" err="1"/>
              <a:t>update</a:t>
            </a:r>
            <a:r>
              <a:rPr lang="es-ES" altLang="es-ES_tradnl" sz="1400" dirty="0"/>
              <a:t> cascade </a:t>
            </a:r>
            <a:r>
              <a:rPr lang="es-ES" altLang="es-ES_tradnl" sz="1400" dirty="0" err="1"/>
              <a:t>on</a:t>
            </a:r>
            <a:r>
              <a:rPr lang="es-ES" altLang="es-ES_tradnl" sz="1400" dirty="0"/>
              <a:t> </a:t>
            </a:r>
            <a:r>
              <a:rPr lang="es-ES" altLang="es-ES_tradnl" sz="1400" dirty="0" err="1"/>
              <a:t>delete</a:t>
            </a:r>
            <a:r>
              <a:rPr lang="es-ES" altLang="es-ES_tradnl" sz="1400" dirty="0"/>
              <a:t> cascade</a:t>
            </a:r>
          </a:p>
        </p:txBody>
      </p:sp>
      <p:pic>
        <p:nvPicPr>
          <p:cNvPr id="10" name="Picture 9">
            <a:extLst>
              <a:ext uri="{FF2B5EF4-FFF2-40B4-BE49-F238E27FC236}">
                <a16:creationId xmlns:a16="http://schemas.microsoft.com/office/drawing/2014/main" id="{59C1B486-FBE1-4518-9BC9-794D9FF55BAD}"/>
              </a:ext>
            </a:extLst>
          </p:cNvPr>
          <p:cNvPicPr>
            <a:picLocks noChangeAspect="1"/>
          </p:cNvPicPr>
          <p:nvPr/>
        </p:nvPicPr>
        <p:blipFill>
          <a:blip r:embed="rId2"/>
          <a:stretch>
            <a:fillRect/>
          </a:stretch>
        </p:blipFill>
        <p:spPr>
          <a:xfrm>
            <a:off x="1259632" y="1844824"/>
            <a:ext cx="7064038" cy="939594"/>
          </a:xfrm>
          <a:prstGeom prst="rect">
            <a:avLst/>
          </a:prstGeom>
        </p:spPr>
      </p:pic>
      <p:graphicFrame>
        <p:nvGraphicFramePr>
          <p:cNvPr id="9" name="Table 10">
            <a:extLst>
              <a:ext uri="{FF2B5EF4-FFF2-40B4-BE49-F238E27FC236}">
                <a16:creationId xmlns:a16="http://schemas.microsoft.com/office/drawing/2014/main" id="{D3B10AEF-6023-4AB1-8D10-6B5BC27DF288}"/>
              </a:ext>
            </a:extLst>
          </p:cNvPr>
          <p:cNvGraphicFramePr>
            <a:graphicFrameLocks noGrp="1"/>
          </p:cNvGraphicFramePr>
          <p:nvPr>
            <p:extLst>
              <p:ext uri="{D42A27DB-BD31-4B8C-83A1-F6EECF244321}">
                <p14:modId xmlns:p14="http://schemas.microsoft.com/office/powerpoint/2010/main" val="1937891263"/>
              </p:ext>
            </p:extLst>
          </p:nvPr>
        </p:nvGraphicFramePr>
        <p:xfrm>
          <a:off x="1261542" y="2784418"/>
          <a:ext cx="6768752" cy="1463040"/>
        </p:xfrm>
        <a:graphic>
          <a:graphicData uri="http://schemas.openxmlformats.org/drawingml/2006/table">
            <a:tbl>
              <a:tblPr firstRow="1" bandRow="1">
                <a:tableStyleId>{5940675A-B579-460E-94D1-54222C63F5DA}</a:tableStyleId>
              </a:tblPr>
              <a:tblGrid>
                <a:gridCol w="3384376">
                  <a:extLst>
                    <a:ext uri="{9D8B030D-6E8A-4147-A177-3AD203B41FA5}">
                      <a16:colId xmlns:a16="http://schemas.microsoft.com/office/drawing/2014/main" val="3304383445"/>
                    </a:ext>
                  </a:extLst>
                </a:gridCol>
                <a:gridCol w="3384376">
                  <a:extLst>
                    <a:ext uri="{9D8B030D-6E8A-4147-A177-3AD203B41FA5}">
                      <a16:colId xmlns:a16="http://schemas.microsoft.com/office/drawing/2014/main" val="423178191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ltLang="es-ES_tradnl" sz="1400" kern="1200" dirty="0">
                          <a:solidFill>
                            <a:schemeClr val="tx1"/>
                          </a:solidFill>
                          <a:latin typeface="+mn-lt"/>
                          <a:ea typeface="+mn-ea"/>
                          <a:cs typeface="+mn-cs"/>
                        </a:rPr>
                        <a:t>Usuario (</a:t>
                      </a:r>
                      <a:r>
                        <a:rPr lang="es-ES" altLang="es-ES_tradnl" sz="1400" kern="1200" dirty="0" err="1">
                          <a:solidFill>
                            <a:schemeClr val="tx1"/>
                          </a:solidFill>
                          <a:latin typeface="+mn-lt"/>
                          <a:ea typeface="+mn-ea"/>
                          <a:cs typeface="+mn-cs"/>
                        </a:rPr>
                        <a:t>dni</a:t>
                      </a:r>
                      <a:r>
                        <a:rPr lang="es-ES" altLang="es-ES_tradnl" sz="1400" kern="1200" dirty="0">
                          <a:solidFill>
                            <a:schemeClr val="tx1"/>
                          </a:solidFill>
                          <a:latin typeface="+mn-lt"/>
                          <a:ea typeface="+mn-ea"/>
                          <a:cs typeface="+mn-cs"/>
                        </a:rPr>
                        <a:t>, nombre, </a:t>
                      </a:r>
                      <a:r>
                        <a:rPr lang="es-ES" altLang="es-ES_tradnl" sz="1400" kern="1200" dirty="0" err="1">
                          <a:solidFill>
                            <a:schemeClr val="tx1"/>
                          </a:solidFill>
                          <a:latin typeface="+mn-lt"/>
                          <a:ea typeface="+mn-ea"/>
                          <a:cs typeface="+mn-cs"/>
                        </a:rPr>
                        <a:t>tfno</a:t>
                      </a:r>
                      <a:r>
                        <a:rPr lang="es-ES" altLang="es-ES_tradnl" sz="1400" kern="1200" dirty="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altLang="es-ES_tradnl" sz="1400" kern="1200" dirty="0">
                          <a:solidFill>
                            <a:schemeClr val="tx1"/>
                          </a:solidFill>
                          <a:latin typeface="+mn-lt"/>
                          <a:ea typeface="+mn-ea"/>
                          <a:cs typeface="+mn-cs"/>
                        </a:rPr>
                        <a:t>PK: {</a:t>
                      </a:r>
                      <a:r>
                        <a:rPr lang="es-ES" altLang="es-ES_tradnl" sz="1400" kern="1200" dirty="0" err="1">
                          <a:solidFill>
                            <a:schemeClr val="tx1"/>
                          </a:solidFill>
                          <a:latin typeface="+mn-lt"/>
                          <a:ea typeface="+mn-ea"/>
                          <a:cs typeface="+mn-cs"/>
                        </a:rPr>
                        <a:t>dni</a:t>
                      </a:r>
                      <a:r>
                        <a:rPr lang="es-ES" altLang="es-ES_tradnl" sz="1400" kern="1200" dirty="0">
                          <a:solidFill>
                            <a:schemeClr val="tx1"/>
                          </a:solidFill>
                          <a:latin typeface="+mn-lt"/>
                          <a:ea typeface="+mn-ea"/>
                          <a:cs typeface="+mn-cs"/>
                        </a:rPr>
                        <a:t>, </a:t>
                      </a:r>
                      <a:r>
                        <a:rPr lang="es-ES" altLang="es-ES_tradnl" sz="1400" kern="1200" dirty="0" err="1">
                          <a:solidFill>
                            <a:schemeClr val="tx1"/>
                          </a:solidFill>
                          <a:latin typeface="+mn-lt"/>
                          <a:ea typeface="+mn-ea"/>
                          <a:cs typeface="+mn-cs"/>
                        </a:rPr>
                        <a:t>codigo</a:t>
                      </a:r>
                      <a:r>
                        <a:rPr lang="es-ES" altLang="es-ES_tradnl" sz="1400" kern="1200" dirty="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altLang="es-ES_tradnl" sz="1400" kern="1200" dirty="0">
                          <a:solidFill>
                            <a:schemeClr val="tx1"/>
                          </a:solidFill>
                          <a:latin typeface="+mn-lt"/>
                          <a:ea typeface="+mn-ea"/>
                          <a:cs typeface="+mn-cs"/>
                        </a:rPr>
                        <a:t>UNIQUE: {….} VNN:{….}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ltLang="es-ES_tradnl" sz="1400" kern="1200" dirty="0">
                          <a:solidFill>
                            <a:schemeClr val="tx1"/>
                          </a:solidFill>
                          <a:latin typeface="+mn-lt"/>
                          <a:ea typeface="+mn-ea"/>
                          <a:cs typeface="+mn-cs"/>
                        </a:rPr>
                        <a:t>Perfil (</a:t>
                      </a:r>
                      <a:r>
                        <a:rPr lang="es-ES" altLang="es-ES_tradnl" sz="1400" dirty="0" err="1"/>
                        <a:t>codigo</a:t>
                      </a:r>
                      <a:r>
                        <a:rPr lang="es-ES" altLang="es-ES_tradnl" sz="1400" kern="1200" dirty="0">
                          <a:solidFill>
                            <a:schemeClr val="tx1"/>
                          </a:solidFill>
                          <a:latin typeface="+mn-lt"/>
                          <a:ea typeface="+mn-ea"/>
                          <a:cs typeface="+mn-cs"/>
                        </a:rPr>
                        <a:t>, </a:t>
                      </a:r>
                      <a:r>
                        <a:rPr lang="es-ES" altLang="es-ES_tradnl" sz="1400" kern="1200" dirty="0" err="1">
                          <a:solidFill>
                            <a:schemeClr val="tx1"/>
                          </a:solidFill>
                          <a:latin typeface="+mn-lt"/>
                          <a:ea typeface="+mn-ea"/>
                          <a:cs typeface="+mn-cs"/>
                        </a:rPr>
                        <a:t>descripcion</a:t>
                      </a:r>
                      <a:r>
                        <a:rPr lang="es-ES" altLang="es-ES_tradnl" sz="1400" kern="1200" dirty="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altLang="es-ES_tradnl" sz="1400" kern="1200" dirty="0">
                          <a:solidFill>
                            <a:schemeClr val="tx1"/>
                          </a:solidFill>
                          <a:latin typeface="+mn-lt"/>
                          <a:ea typeface="+mn-ea"/>
                          <a:cs typeface="+mn-cs"/>
                        </a:rPr>
                        <a:t>PK: {</a:t>
                      </a:r>
                      <a:r>
                        <a:rPr lang="es-ES" altLang="es-ES_tradnl" sz="1400" kern="1200" dirty="0" err="1">
                          <a:solidFill>
                            <a:schemeClr val="tx1"/>
                          </a:solidFill>
                          <a:latin typeface="+mn-lt"/>
                          <a:ea typeface="+mn-ea"/>
                          <a:cs typeface="+mn-cs"/>
                        </a:rPr>
                        <a:t>codigo</a:t>
                      </a:r>
                      <a:r>
                        <a:rPr lang="es-ES" altLang="es-ES_tradnl" sz="1400" kern="1200" dirty="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altLang="es-ES_tradnl" sz="1400" kern="1200" dirty="0">
                          <a:solidFill>
                            <a:schemeClr val="tx1"/>
                          </a:solidFill>
                          <a:latin typeface="+mn-lt"/>
                          <a:ea typeface="+mn-ea"/>
                          <a:cs typeface="+mn-cs"/>
                        </a:rPr>
                        <a:t>VNN:{….}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61199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ltLang="es-ES_tradnl" sz="1400" kern="1200" dirty="0">
                          <a:solidFill>
                            <a:schemeClr val="tx1"/>
                          </a:solidFill>
                          <a:latin typeface="+mn-lt"/>
                          <a:ea typeface="+mn-ea"/>
                          <a:cs typeface="+mn-cs"/>
                        </a:rPr>
                        <a:t>Terminal (</a:t>
                      </a:r>
                      <a:r>
                        <a:rPr lang="es-ES" altLang="es-ES_tradnl" sz="1400" kern="1200" dirty="0" err="1">
                          <a:solidFill>
                            <a:schemeClr val="tx1"/>
                          </a:solidFill>
                          <a:latin typeface="+mn-lt"/>
                          <a:ea typeface="+mn-ea"/>
                          <a:cs typeface="+mn-cs"/>
                        </a:rPr>
                        <a:t>teminal</a:t>
                      </a:r>
                      <a:r>
                        <a:rPr lang="es-ES" altLang="es-ES_tradnl" sz="1400" kern="1200" dirty="0">
                          <a:solidFill>
                            <a:schemeClr val="tx1"/>
                          </a:solidFill>
                          <a:latin typeface="+mn-lt"/>
                          <a:ea typeface="+mn-ea"/>
                          <a:cs typeface="+mn-cs"/>
                        </a:rPr>
                        <a:t>, </a:t>
                      </a:r>
                      <a:r>
                        <a:rPr lang="es-ES" altLang="es-ES_tradnl" sz="1400" kern="1200" dirty="0" err="1">
                          <a:solidFill>
                            <a:schemeClr val="tx1"/>
                          </a:solidFill>
                          <a:latin typeface="+mn-lt"/>
                          <a:ea typeface="+mn-ea"/>
                          <a:cs typeface="+mn-cs"/>
                        </a:rPr>
                        <a:t>dni</a:t>
                      </a:r>
                      <a:r>
                        <a:rPr lang="es-ES" altLang="es-ES_tradnl" sz="1400" kern="1200" dirty="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altLang="es-ES_tradnl" sz="1400" kern="1200" dirty="0">
                          <a:solidFill>
                            <a:schemeClr val="tx1"/>
                          </a:solidFill>
                          <a:latin typeface="+mn-lt"/>
                          <a:ea typeface="+mn-ea"/>
                          <a:cs typeface="+mn-cs"/>
                        </a:rPr>
                        <a:t>PK: {</a:t>
                      </a:r>
                      <a:r>
                        <a:rPr lang="es-ES" altLang="es-ES_tradnl" sz="1400" kern="1200" dirty="0" err="1">
                          <a:solidFill>
                            <a:schemeClr val="tx1"/>
                          </a:solidFill>
                          <a:latin typeface="+mn-lt"/>
                          <a:ea typeface="+mn-ea"/>
                          <a:cs typeface="+mn-cs"/>
                        </a:rPr>
                        <a:t>dni</a:t>
                      </a:r>
                      <a:r>
                        <a:rPr lang="es-ES" altLang="es-ES_tradnl" sz="1400" kern="1200" dirty="0">
                          <a:solidFill>
                            <a:schemeClr val="tx1"/>
                          </a:solidFill>
                          <a:latin typeface="+mn-lt"/>
                          <a:ea typeface="+mn-ea"/>
                          <a:cs typeface="+mn-cs"/>
                        </a:rPr>
                        <a:t>, terminal}</a:t>
                      </a:r>
                    </a:p>
                    <a:p>
                      <a:pPr marL="0" marR="0" lvl="0" indent="0" algn="l" defTabSz="914400" rtl="0" eaLnBrk="1" fontAlgn="auto" latinLnBrk="0" hangingPunct="1">
                        <a:lnSpc>
                          <a:spcPct val="100000"/>
                        </a:lnSpc>
                        <a:spcBef>
                          <a:spcPts val="0"/>
                        </a:spcBef>
                        <a:spcAft>
                          <a:spcPts val="0"/>
                        </a:spcAft>
                        <a:buClrTx/>
                        <a:buSzTx/>
                        <a:buFontTx/>
                        <a:buNone/>
                        <a:tabLst/>
                        <a:defRPr/>
                      </a:pPr>
                      <a:r>
                        <a:rPr lang="es-ES" altLang="es-ES_tradnl" sz="1400" kern="1200" dirty="0">
                          <a:solidFill>
                            <a:schemeClr val="tx1"/>
                          </a:solidFill>
                          <a:latin typeface="+mn-lt"/>
                          <a:ea typeface="+mn-ea"/>
                          <a:cs typeface="+mn-cs"/>
                        </a:rPr>
                        <a:t>FK: {</a:t>
                      </a:r>
                      <a:r>
                        <a:rPr lang="es-ES" altLang="es-ES_tradnl" sz="1400" kern="1200" dirty="0" err="1">
                          <a:solidFill>
                            <a:schemeClr val="tx1"/>
                          </a:solidFill>
                          <a:latin typeface="+mn-lt"/>
                          <a:ea typeface="+mn-ea"/>
                          <a:cs typeface="+mn-cs"/>
                        </a:rPr>
                        <a:t>dni</a:t>
                      </a:r>
                      <a:r>
                        <a:rPr lang="es-ES" altLang="es-ES_tradnl" sz="1400" kern="1200" dirty="0">
                          <a:solidFill>
                            <a:schemeClr val="tx1"/>
                          </a:solidFill>
                          <a:latin typeface="+mn-lt"/>
                          <a:ea typeface="+mn-ea"/>
                          <a:cs typeface="+mn-cs"/>
                        </a:rPr>
                        <a:t>}</a:t>
                      </a:r>
                      <a:r>
                        <a:rPr lang="es-ES" altLang="es-ES_tradnl" sz="1400" dirty="0"/>
                        <a:t> </a:t>
                      </a:r>
                      <a:r>
                        <a:rPr lang="es-ES" altLang="es-ES_tradnl" sz="1400" dirty="0" err="1"/>
                        <a:t>references</a:t>
                      </a:r>
                      <a:r>
                        <a:rPr lang="es-ES" altLang="es-ES_tradnl" sz="1400" dirty="0"/>
                        <a:t> usuario(</a:t>
                      </a:r>
                      <a:r>
                        <a:rPr lang="es-ES" altLang="es-ES_tradnl" sz="1400" dirty="0" err="1"/>
                        <a:t>dni</a:t>
                      </a:r>
                      <a:r>
                        <a:rPr lang="es-ES" altLang="es-ES_tradnl" sz="1400" dirty="0"/>
                        <a:t>)</a:t>
                      </a:r>
                      <a:endParaRPr lang="es-ES" altLang="es-ES_tradnl" sz="1400" kern="1200" dirty="0">
                        <a:solidFill>
                          <a:schemeClr val="tx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ltLang="es-ES_tradnl" sz="1400" kern="1200" dirty="0">
                          <a:solidFill>
                            <a:schemeClr val="tx1"/>
                          </a:solidFill>
                          <a:latin typeface="+mn-lt"/>
                          <a:ea typeface="+mn-ea"/>
                          <a:cs typeface="+mn-cs"/>
                        </a:rPr>
                        <a:t>Subsistema (</a:t>
                      </a:r>
                      <a:r>
                        <a:rPr lang="es-ES" altLang="es-ES_tradnl" sz="1400" dirty="0" err="1"/>
                        <a:t>codigo</a:t>
                      </a:r>
                      <a:r>
                        <a:rPr lang="es-ES" altLang="es-ES_tradnl" sz="1400" kern="1200" dirty="0">
                          <a:solidFill>
                            <a:schemeClr val="tx1"/>
                          </a:solidFill>
                          <a:latin typeface="+mn-lt"/>
                          <a:ea typeface="+mn-ea"/>
                          <a:cs typeface="+mn-cs"/>
                        </a:rPr>
                        <a:t>, </a:t>
                      </a:r>
                      <a:r>
                        <a:rPr lang="es-ES" altLang="es-ES_tradnl" sz="1400" kern="1200" dirty="0" err="1">
                          <a:solidFill>
                            <a:schemeClr val="tx1"/>
                          </a:solidFill>
                          <a:latin typeface="+mn-lt"/>
                          <a:ea typeface="+mn-ea"/>
                          <a:cs typeface="+mn-cs"/>
                        </a:rPr>
                        <a:t>descripcion</a:t>
                      </a:r>
                      <a:r>
                        <a:rPr lang="es-ES" altLang="es-ES_tradnl" sz="1400" kern="1200" dirty="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altLang="es-ES_tradnl" sz="1400" kern="1200" dirty="0">
                          <a:solidFill>
                            <a:schemeClr val="tx1"/>
                          </a:solidFill>
                          <a:latin typeface="+mn-lt"/>
                          <a:ea typeface="+mn-ea"/>
                          <a:cs typeface="+mn-cs"/>
                        </a:rPr>
                        <a:t>PK: {</a:t>
                      </a:r>
                      <a:r>
                        <a:rPr lang="es-ES" altLang="es-ES_tradnl" sz="1400" kern="1200" dirty="0" err="1">
                          <a:solidFill>
                            <a:schemeClr val="tx1"/>
                          </a:solidFill>
                          <a:latin typeface="+mn-lt"/>
                          <a:ea typeface="+mn-ea"/>
                          <a:cs typeface="+mn-cs"/>
                        </a:rPr>
                        <a:t>codigo</a:t>
                      </a:r>
                      <a:r>
                        <a:rPr lang="es-ES" altLang="es-ES_tradnl" sz="1400" kern="1200" dirty="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altLang="es-ES_tradnl" sz="1400" kern="1200" dirty="0">
                          <a:solidFill>
                            <a:schemeClr val="tx1"/>
                          </a:solidFill>
                          <a:latin typeface="+mn-lt"/>
                          <a:ea typeface="+mn-ea"/>
                          <a:cs typeface="+mn-cs"/>
                        </a:rPr>
                        <a:t>VNN:{….}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457885"/>
                  </a:ext>
                </a:extLst>
              </a:tr>
            </a:tbl>
          </a:graphicData>
        </a:graphic>
      </p:graphicFrame>
    </p:spTree>
    <p:extLst>
      <p:ext uri="{BB962C8B-B14F-4D97-AF65-F5344CB8AC3E}">
        <p14:creationId xmlns:p14="http://schemas.microsoft.com/office/powerpoint/2010/main" val="1566403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21</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3.2.2 Transformación del DER al MR (VI)</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lvl="1" algn="just" eaLnBrk="1" hangingPunct="1"/>
            <a:r>
              <a:rPr lang="es-ES" altLang="es-ES_tradnl" sz="1600" dirty="0"/>
              <a:t>¿Cómo quedaría sería la transformación de estas interrelaciones? </a:t>
            </a:r>
          </a:p>
          <a:p>
            <a:pPr lvl="2" algn="just" eaLnBrk="1" hangingPunct="1"/>
            <a:endParaRPr lang="es-ES" altLang="es-ES_tradnl" sz="1400" dirty="0"/>
          </a:p>
        </p:txBody>
      </p:sp>
      <p:pic>
        <p:nvPicPr>
          <p:cNvPr id="6" name="Imagen 5">
            <a:extLst>
              <a:ext uri="{FF2B5EF4-FFF2-40B4-BE49-F238E27FC236}">
                <a16:creationId xmlns:a16="http://schemas.microsoft.com/office/drawing/2014/main" id="{26BDE802-5C8B-4E9F-9A4C-B4B5F43CA67F}"/>
              </a:ext>
            </a:extLst>
          </p:cNvPr>
          <p:cNvPicPr>
            <a:picLocks noChangeAspect="1"/>
          </p:cNvPicPr>
          <p:nvPr/>
        </p:nvPicPr>
        <p:blipFill>
          <a:blip r:embed="rId2"/>
          <a:stretch>
            <a:fillRect/>
          </a:stretch>
        </p:blipFill>
        <p:spPr>
          <a:xfrm>
            <a:off x="611560" y="1988840"/>
            <a:ext cx="7937908" cy="3943553"/>
          </a:xfrm>
          <a:prstGeom prst="rect">
            <a:avLst/>
          </a:prstGeom>
        </p:spPr>
      </p:pic>
    </p:spTree>
    <p:extLst>
      <p:ext uri="{BB962C8B-B14F-4D97-AF65-F5344CB8AC3E}">
        <p14:creationId xmlns:p14="http://schemas.microsoft.com/office/powerpoint/2010/main" val="3396050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22</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3.2.2 Transformación del DER al MR (VII)</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algn="just" eaLnBrk="1" hangingPunct="1"/>
            <a:r>
              <a:rPr lang="es-ES" altLang="es-ES_tradnl" sz="2000" b="1" u="sng" dirty="0"/>
              <a:t>Generalizaciones o </a:t>
            </a:r>
            <a:r>
              <a:rPr lang="es-ES" altLang="es-ES_tradnl" sz="2000" b="1" u="sng" dirty="0" err="1"/>
              <a:t>Espcializaciones</a:t>
            </a:r>
            <a:r>
              <a:rPr lang="es-ES" altLang="es-ES_tradnl" sz="2000" dirty="0"/>
              <a:t>: en la transformación de las generalizaciones o especificaciones disponemos de </a:t>
            </a:r>
            <a:r>
              <a:rPr lang="es-ES" altLang="es-ES_tradnl" sz="2000" dirty="0">
                <a:highlight>
                  <a:srgbClr val="FFFF00"/>
                </a:highlight>
              </a:rPr>
              <a:t>tres posibles opciones/reglas que podemos aplicar</a:t>
            </a:r>
            <a:r>
              <a:rPr lang="es-ES" altLang="es-ES_tradnl" sz="2000" dirty="0"/>
              <a:t>:</a:t>
            </a:r>
          </a:p>
          <a:p>
            <a:pPr lvl="1" algn="just" eaLnBrk="1" hangingPunct="1"/>
            <a:r>
              <a:rPr lang="es-ES" altLang="es-ES_tradnl" sz="1800" dirty="0"/>
              <a:t>OPCION 1 : Mantengo una entidad para el </a:t>
            </a:r>
            <a:r>
              <a:rPr lang="es-ES" altLang="es-ES_tradnl" sz="1800" dirty="0" err="1"/>
              <a:t>Supertipo</a:t>
            </a:r>
            <a:r>
              <a:rPr lang="es-ES" altLang="es-ES_tradnl" sz="1800" dirty="0"/>
              <a:t> y tantas entidades como subtipos. </a:t>
            </a:r>
          </a:p>
          <a:p>
            <a:pPr lvl="1" algn="just" eaLnBrk="1" hangingPunct="1"/>
            <a:r>
              <a:rPr lang="es-ES" altLang="es-ES_tradnl" sz="1800" dirty="0"/>
              <a:t>OPCION 2: Mantengo sólo la entidad </a:t>
            </a:r>
            <a:r>
              <a:rPr lang="es-ES" altLang="es-ES_tradnl" sz="1800" dirty="0" err="1"/>
              <a:t>Supertipo</a:t>
            </a:r>
            <a:r>
              <a:rPr lang="es-ES" altLang="es-ES_tradnl" sz="1800" dirty="0"/>
              <a:t> y “elimino” todas las entidades subtipos. Eliminamos la especialización.</a:t>
            </a:r>
          </a:p>
          <a:p>
            <a:pPr lvl="1" algn="just" eaLnBrk="1" hangingPunct="1"/>
            <a:r>
              <a:rPr lang="es-ES" altLang="es-ES_tradnl" sz="1800" dirty="0"/>
              <a:t>OPCION 3: Mantengo solo las entidades subtipos y “elimino” la entidad </a:t>
            </a:r>
            <a:r>
              <a:rPr lang="es-ES" altLang="es-ES_tradnl" sz="1800" dirty="0" err="1"/>
              <a:t>Supertipo</a:t>
            </a:r>
            <a:r>
              <a:rPr lang="es-ES" altLang="es-ES_tradnl" sz="1800" dirty="0"/>
              <a:t>. Eliminamos la generalización</a:t>
            </a:r>
          </a:p>
          <a:p>
            <a:pPr lvl="1" algn="just" eaLnBrk="1" hangingPunct="1"/>
            <a:endParaRPr lang="es-ES" altLang="es-ES_tradnl" sz="1600" dirty="0"/>
          </a:p>
          <a:p>
            <a:pPr marL="446087" lvl="1" indent="0" algn="just" eaLnBrk="1" hangingPunct="1">
              <a:buNone/>
            </a:pPr>
            <a:r>
              <a:rPr lang="es-ES" altLang="es-ES_tradnl" sz="1800" dirty="0"/>
              <a:t>Elegir cual debemos aplicar así como las implicaciones de cada una de ellas las podemos ver en las siguientes diapositivas.</a:t>
            </a:r>
          </a:p>
          <a:p>
            <a:pPr marL="446087" lvl="1" indent="0" algn="just" eaLnBrk="1" hangingPunct="1">
              <a:buNone/>
            </a:pPr>
            <a:endParaRPr lang="es-ES" altLang="es-ES_tradnl" sz="1800" dirty="0"/>
          </a:p>
        </p:txBody>
      </p:sp>
      <p:pic>
        <p:nvPicPr>
          <p:cNvPr id="6" name="Picture 2">
            <a:extLst>
              <a:ext uri="{FF2B5EF4-FFF2-40B4-BE49-F238E27FC236}">
                <a16:creationId xmlns:a16="http://schemas.microsoft.com/office/drawing/2014/main" id="{0190DEAE-7E9D-42E9-8684-E279E3C3D251}"/>
              </a:ext>
            </a:extLst>
          </p:cNvPr>
          <p:cNvPicPr>
            <a:picLocks noChangeAspect="1"/>
          </p:cNvPicPr>
          <p:nvPr/>
        </p:nvPicPr>
        <p:blipFill>
          <a:blip r:embed="rId2"/>
          <a:stretch>
            <a:fillRect/>
          </a:stretch>
        </p:blipFill>
        <p:spPr>
          <a:xfrm>
            <a:off x="1819857" y="4899664"/>
            <a:ext cx="6012982" cy="1772963"/>
          </a:xfrm>
          <a:prstGeom prst="rect">
            <a:avLst/>
          </a:prstGeom>
        </p:spPr>
      </p:pic>
    </p:spTree>
    <p:extLst>
      <p:ext uri="{BB962C8B-B14F-4D97-AF65-F5344CB8AC3E}">
        <p14:creationId xmlns:p14="http://schemas.microsoft.com/office/powerpoint/2010/main" val="1238500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23</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3.2.2 Transformación del DER al MR (VII)</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algn="just" eaLnBrk="1" hangingPunct="1"/>
            <a:r>
              <a:rPr lang="es-ES" altLang="es-ES_tradnl" sz="2000" dirty="0"/>
              <a:t>OPCION 1 de transformación: </a:t>
            </a:r>
            <a:r>
              <a:rPr lang="es-ES" altLang="es-ES_tradnl" sz="2000" dirty="0">
                <a:highlight>
                  <a:srgbClr val="FFFF00"/>
                </a:highlight>
              </a:rPr>
              <a:t>Mantengo una entidad para el </a:t>
            </a:r>
            <a:r>
              <a:rPr lang="es-ES" altLang="es-ES_tradnl" sz="2000" dirty="0" err="1">
                <a:highlight>
                  <a:srgbClr val="FFFF00"/>
                </a:highlight>
              </a:rPr>
              <a:t>Supertipo</a:t>
            </a:r>
            <a:r>
              <a:rPr lang="es-ES" altLang="es-ES_tradnl" sz="2000" dirty="0">
                <a:highlight>
                  <a:srgbClr val="FFFF00"/>
                </a:highlight>
              </a:rPr>
              <a:t> y tantas entidades como subtipos. </a:t>
            </a:r>
          </a:p>
          <a:p>
            <a:pPr lvl="1" algn="just" eaLnBrk="1" hangingPunct="1"/>
            <a:r>
              <a:rPr lang="es-ES" altLang="es-ES_tradnl" sz="1600" dirty="0" err="1"/>
              <a:t>Supertipo</a:t>
            </a:r>
            <a:r>
              <a:rPr lang="es-ES" altLang="es-ES_tradnl" sz="1600" dirty="0"/>
              <a:t> </a:t>
            </a:r>
          </a:p>
          <a:p>
            <a:pPr lvl="2" algn="just" eaLnBrk="1" hangingPunct="1"/>
            <a:r>
              <a:rPr lang="es-ES" altLang="es-ES_tradnl" sz="1400" dirty="0"/>
              <a:t>Se engloban todos los atributos del </a:t>
            </a:r>
            <a:r>
              <a:rPr lang="es-ES" altLang="es-ES_tradnl" sz="1400" dirty="0" err="1"/>
              <a:t>supertipo</a:t>
            </a:r>
            <a:r>
              <a:rPr lang="es-ES" altLang="es-ES_tradnl" sz="1400" dirty="0"/>
              <a:t>. Se añade a la relación un atributo </a:t>
            </a:r>
            <a:r>
              <a:rPr lang="es-ES" altLang="es-ES_tradnl" sz="1400" dirty="0">
                <a:highlight>
                  <a:srgbClr val="FFFF00"/>
                </a:highlight>
              </a:rPr>
              <a:t>discriminante “tipo” </a:t>
            </a:r>
            <a:r>
              <a:rPr lang="es-ES" altLang="es-ES_tradnl" sz="1400" dirty="0"/>
              <a:t>para indicar el valor del subtipo de cada tupla. El atributo “tipo” podrá :</a:t>
            </a:r>
          </a:p>
          <a:p>
            <a:pPr lvl="3" algn="just" eaLnBrk="1" hangingPunct="1"/>
            <a:r>
              <a:rPr lang="es-ES" altLang="es-ES_tradnl" sz="1400" dirty="0"/>
              <a:t>Admitir valores nulos en el caso de que la generalización sea parcial</a:t>
            </a:r>
          </a:p>
          <a:p>
            <a:pPr lvl="3" algn="just" eaLnBrk="1" hangingPunct="1"/>
            <a:r>
              <a:rPr lang="es-ES" altLang="es-ES_tradnl" sz="1400" dirty="0"/>
              <a:t>Declararse como </a:t>
            </a:r>
            <a:r>
              <a:rPr lang="es-ES" altLang="es-ES_tradnl" sz="1400" dirty="0" err="1"/>
              <a:t>Not</a:t>
            </a:r>
            <a:r>
              <a:rPr lang="es-ES" altLang="es-ES_tradnl" sz="1400" dirty="0"/>
              <a:t> </a:t>
            </a:r>
            <a:r>
              <a:rPr lang="es-ES" altLang="es-ES_tradnl" sz="1400" dirty="0" err="1"/>
              <a:t>Null</a:t>
            </a:r>
            <a:r>
              <a:rPr lang="es-ES" altLang="es-ES_tradnl" sz="1400" dirty="0"/>
              <a:t> (VNN) si la generalización es total y restricción de CHECK con los posibles valores (de los subtipos).</a:t>
            </a:r>
          </a:p>
          <a:p>
            <a:pPr lvl="3" algn="just" eaLnBrk="1" hangingPunct="1"/>
            <a:r>
              <a:rPr lang="es-ES" altLang="es-ES_tradnl" sz="1400" dirty="0"/>
              <a:t>Si la generalización es NO Exclusiva (el atributo tipo podría tener varios valores) en este caso este atributo se trataría como los atributos multivaluados, vistos anteriormente, debiendo generar una nueva relación.</a:t>
            </a:r>
          </a:p>
          <a:p>
            <a:pPr lvl="1" algn="just" eaLnBrk="1" hangingPunct="1"/>
            <a:r>
              <a:rPr lang="es-ES" altLang="es-ES_tradnl" sz="1600" dirty="0"/>
              <a:t>Subtipos</a:t>
            </a:r>
          </a:p>
          <a:p>
            <a:pPr lvl="2" algn="just" eaLnBrk="1" hangingPunct="1"/>
            <a:r>
              <a:rPr lang="es-ES" altLang="es-ES_tradnl" sz="1400" dirty="0"/>
              <a:t>Se crea una relación por cada subtipo, cada relación estará formada por sus atributos propios </a:t>
            </a:r>
            <a:r>
              <a:rPr lang="es-ES" altLang="es-ES_tradnl" sz="1400" dirty="0" err="1"/>
              <a:t>asíc</a:t>
            </a:r>
            <a:r>
              <a:rPr lang="es-ES" altLang="es-ES_tradnl" sz="1400" dirty="0"/>
              <a:t> como el atributo identificador del </a:t>
            </a:r>
            <a:r>
              <a:rPr lang="es-ES" altLang="es-ES_tradnl" sz="1400" dirty="0" err="1"/>
              <a:t>supertipo</a:t>
            </a:r>
            <a:r>
              <a:rPr lang="es-ES" altLang="es-ES_tradnl" sz="1400" dirty="0"/>
              <a:t> que será PK y FK. </a:t>
            </a:r>
          </a:p>
          <a:p>
            <a:pPr marL="922338" lvl="2" indent="0" algn="just" eaLnBrk="1" hangingPunct="1">
              <a:buNone/>
            </a:pPr>
            <a:endParaRPr lang="es-ES" altLang="es-ES_tradnl" sz="1400" dirty="0"/>
          </a:p>
          <a:p>
            <a:pPr marL="38100" indent="0" algn="just" eaLnBrk="1" hangingPunct="1">
              <a:buNone/>
            </a:pPr>
            <a:r>
              <a:rPr lang="es-ES" altLang="es-ES_tradnl" sz="1600" dirty="0"/>
              <a:t>Esta opción es buena cuando hay muchos atributos diferentes entre los subtipos y cuando las interrelaciones que las asocian con otras se producen tanto a nivel del </a:t>
            </a:r>
            <a:r>
              <a:rPr lang="es-ES" altLang="es-ES_tradnl" sz="1600" dirty="0" err="1"/>
              <a:t>supertipo</a:t>
            </a:r>
            <a:r>
              <a:rPr lang="es-ES" altLang="es-ES_tradnl" sz="1600" dirty="0"/>
              <a:t> como de los subtipos.  </a:t>
            </a:r>
          </a:p>
        </p:txBody>
      </p:sp>
    </p:spTree>
    <p:extLst>
      <p:ext uri="{BB962C8B-B14F-4D97-AF65-F5344CB8AC3E}">
        <p14:creationId xmlns:p14="http://schemas.microsoft.com/office/powerpoint/2010/main" val="4188383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24</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3.2.2 Transformación del DER al MR (VII)</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marL="266700" lvl="1" indent="-266700" algn="just" eaLnBrk="1" hangingPunct="1">
              <a:buFont typeface="Wingdings" panose="05000000000000000000" pitchFamily="2" charset="2"/>
              <a:buChar char="u"/>
            </a:pPr>
            <a:r>
              <a:rPr lang="es-ES" altLang="es-ES_tradnl" sz="2000" dirty="0"/>
              <a:t>OPCION 2 de transformación: </a:t>
            </a:r>
            <a:r>
              <a:rPr lang="es-ES" altLang="es-ES_tradnl" dirty="0">
                <a:highlight>
                  <a:srgbClr val="FFFF00"/>
                </a:highlight>
                <a:ea typeface="+mn-ea"/>
                <a:cs typeface="+mn-cs"/>
              </a:rPr>
              <a:t>Mantengo sólo la entidad </a:t>
            </a:r>
            <a:r>
              <a:rPr lang="es-ES" altLang="es-ES_tradnl" dirty="0" err="1">
                <a:highlight>
                  <a:srgbClr val="FFFF00"/>
                </a:highlight>
                <a:ea typeface="+mn-ea"/>
                <a:cs typeface="+mn-cs"/>
              </a:rPr>
              <a:t>Supertipo</a:t>
            </a:r>
            <a:r>
              <a:rPr lang="es-ES" altLang="es-ES_tradnl" dirty="0">
                <a:highlight>
                  <a:srgbClr val="FFFF00"/>
                </a:highlight>
                <a:ea typeface="+mn-ea"/>
                <a:cs typeface="+mn-cs"/>
              </a:rPr>
              <a:t> y “elimino” todas las entidades subtipos. Eliminamos la especialización</a:t>
            </a:r>
            <a:r>
              <a:rPr lang="es-ES" altLang="es-ES_tradnl" dirty="0">
                <a:ea typeface="+mn-ea"/>
                <a:cs typeface="+mn-cs"/>
              </a:rPr>
              <a:t>.</a:t>
            </a:r>
          </a:p>
          <a:p>
            <a:pPr lvl="2" algn="just" eaLnBrk="1" hangingPunct="1"/>
            <a:r>
              <a:rPr lang="es-ES" altLang="es-ES_tradnl" sz="1400" dirty="0"/>
              <a:t>Cada entidad se transforma en una relación con su atributos propios, y además:</a:t>
            </a:r>
          </a:p>
          <a:p>
            <a:pPr lvl="3" algn="just" eaLnBrk="1" hangingPunct="1"/>
            <a:r>
              <a:rPr lang="es-ES" altLang="es-ES_tradnl" sz="1400" dirty="0"/>
              <a:t>En el </a:t>
            </a:r>
            <a:r>
              <a:rPr lang="es-ES" altLang="es-ES_tradnl" sz="1400" dirty="0" err="1"/>
              <a:t>supertipo</a:t>
            </a:r>
            <a:r>
              <a:rPr lang="es-ES" altLang="es-ES_tradnl" sz="1400" dirty="0"/>
              <a:t> se añadirá un atributo discriminante “tipo” para indicar el subtipo de cada tupla. El atributo “tipo” podrá :</a:t>
            </a:r>
          </a:p>
          <a:p>
            <a:pPr lvl="4" algn="just" eaLnBrk="1" hangingPunct="1"/>
            <a:r>
              <a:rPr lang="es-ES" altLang="es-ES_tradnl" sz="1200" dirty="0"/>
              <a:t>Admitir valores nulos en el caso de que la generalización sea parcial</a:t>
            </a:r>
          </a:p>
          <a:p>
            <a:pPr lvl="4" algn="just" eaLnBrk="1" hangingPunct="1"/>
            <a:r>
              <a:rPr lang="es-ES" altLang="es-ES_tradnl" sz="1200" dirty="0"/>
              <a:t>Declararse como </a:t>
            </a:r>
            <a:r>
              <a:rPr lang="es-ES" altLang="es-ES_tradnl" sz="1200" dirty="0" err="1"/>
              <a:t>Not</a:t>
            </a:r>
            <a:r>
              <a:rPr lang="es-ES" altLang="es-ES_tradnl" sz="1200" dirty="0"/>
              <a:t> </a:t>
            </a:r>
            <a:r>
              <a:rPr lang="es-ES" altLang="es-ES_tradnl" sz="1200" dirty="0" err="1"/>
              <a:t>Null</a:t>
            </a:r>
            <a:r>
              <a:rPr lang="es-ES" altLang="es-ES_tradnl" sz="1200" dirty="0"/>
              <a:t> (VNN) si la generalización es total y restricción de CHECK con los posibles valores (de los subtipos).</a:t>
            </a:r>
          </a:p>
          <a:p>
            <a:pPr lvl="4" algn="just" eaLnBrk="1" hangingPunct="1"/>
            <a:r>
              <a:rPr lang="es-ES" altLang="es-ES_tradnl" sz="1200" dirty="0"/>
              <a:t>Si la generalización es NO Exclusiva (el atributo tipo podría tener varios valores) en este caso este atributo se trataría como los atributos multivaluados, vistos anteriormente, debiendo generar una nueva relación.</a:t>
            </a:r>
          </a:p>
          <a:p>
            <a:pPr lvl="3" algn="just" eaLnBrk="1" hangingPunct="1"/>
            <a:r>
              <a:rPr lang="es-ES" altLang="es-ES_tradnl" sz="1400" dirty="0"/>
              <a:t>En cada subtipo añadiremos el atributo clave primaria del </a:t>
            </a:r>
            <a:r>
              <a:rPr lang="es-ES" altLang="es-ES_tradnl" sz="1400" dirty="0" err="1"/>
              <a:t>supertipo</a:t>
            </a:r>
            <a:r>
              <a:rPr lang="es-ES" altLang="es-ES_tradnl" sz="1400" dirty="0"/>
              <a:t>. Este atributo tendrá definidas los roles de clave primaria y ajena.</a:t>
            </a:r>
          </a:p>
          <a:p>
            <a:pPr lvl="3" algn="just" eaLnBrk="1" hangingPunct="1"/>
            <a:r>
              <a:rPr lang="es-ES" altLang="es-ES_tradnl" sz="1400" dirty="0"/>
              <a:t>Esta opción es buena cuando hay pocos atributos diferentes y cuando las interrelaciones que las asocian con otras son las mismas para todos los subtipos.</a:t>
            </a:r>
          </a:p>
        </p:txBody>
      </p:sp>
      <p:pic>
        <p:nvPicPr>
          <p:cNvPr id="3" name="Picture 2">
            <a:extLst>
              <a:ext uri="{FF2B5EF4-FFF2-40B4-BE49-F238E27FC236}">
                <a16:creationId xmlns:a16="http://schemas.microsoft.com/office/drawing/2014/main" id="{BD202D92-5524-4D5D-806B-A5D14B07D6F6}"/>
              </a:ext>
            </a:extLst>
          </p:cNvPr>
          <p:cNvPicPr>
            <a:picLocks noChangeAspect="1"/>
          </p:cNvPicPr>
          <p:nvPr/>
        </p:nvPicPr>
        <p:blipFill>
          <a:blip r:embed="rId2"/>
          <a:stretch>
            <a:fillRect/>
          </a:stretch>
        </p:blipFill>
        <p:spPr>
          <a:xfrm>
            <a:off x="2339752" y="4912036"/>
            <a:ext cx="4968367" cy="1464952"/>
          </a:xfrm>
          <a:prstGeom prst="rect">
            <a:avLst/>
          </a:prstGeom>
        </p:spPr>
      </p:pic>
    </p:spTree>
    <p:extLst>
      <p:ext uri="{BB962C8B-B14F-4D97-AF65-F5344CB8AC3E}">
        <p14:creationId xmlns:p14="http://schemas.microsoft.com/office/powerpoint/2010/main" val="187233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25</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3.2.2 Transformación del DER al MR (VII)</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algn="just" eaLnBrk="1" hangingPunct="1"/>
            <a:r>
              <a:rPr lang="es-ES" altLang="es-ES_tradnl" sz="2000" dirty="0"/>
              <a:t>OPCION 3 de transformación: </a:t>
            </a:r>
            <a:r>
              <a:rPr lang="es-ES" altLang="es-ES_tradnl" sz="2000" dirty="0">
                <a:highlight>
                  <a:srgbClr val="FFFF00"/>
                </a:highlight>
              </a:rPr>
              <a:t>Mantengo una entidad para el </a:t>
            </a:r>
            <a:r>
              <a:rPr lang="es-ES" altLang="es-ES_tradnl" sz="2000" dirty="0" err="1">
                <a:highlight>
                  <a:srgbClr val="FFFF00"/>
                </a:highlight>
              </a:rPr>
              <a:t>Supertipo</a:t>
            </a:r>
            <a:r>
              <a:rPr lang="es-ES" altLang="es-ES_tradnl" sz="2000" dirty="0">
                <a:highlight>
                  <a:srgbClr val="FFFF00"/>
                </a:highlight>
              </a:rPr>
              <a:t> y tantas entidades como subtipos.</a:t>
            </a:r>
          </a:p>
          <a:p>
            <a:pPr lvl="1" algn="just" eaLnBrk="1" hangingPunct="1"/>
            <a:r>
              <a:rPr lang="es-ES" altLang="es-ES_tradnl" sz="1600" dirty="0" err="1"/>
              <a:t>Supertipo</a:t>
            </a:r>
            <a:r>
              <a:rPr lang="es-ES" altLang="es-ES_tradnl" sz="1600" dirty="0"/>
              <a:t> </a:t>
            </a:r>
          </a:p>
          <a:p>
            <a:pPr lvl="2" algn="just" eaLnBrk="1" hangingPunct="1"/>
            <a:r>
              <a:rPr lang="es-ES" altLang="es-ES_tradnl" sz="1400" dirty="0"/>
              <a:t>Se engloban todos los atributos del </a:t>
            </a:r>
            <a:r>
              <a:rPr lang="es-ES" altLang="es-ES_tradnl" sz="1400" dirty="0" err="1"/>
              <a:t>supertipo</a:t>
            </a:r>
            <a:r>
              <a:rPr lang="es-ES" altLang="es-ES_tradnl" sz="1400" dirty="0"/>
              <a:t> y subtipos en una única relación. Se añade a la relación un atributo discriminante “tipo” para indicar el subtipo de cada tupla. Esta opción es buena cuando hay pocos atributos diferentes y cuando las interrelaciones que las asocian con otras son las mismas para todos los subtipos.</a:t>
            </a:r>
          </a:p>
          <a:p>
            <a:pPr lvl="2" algn="just" eaLnBrk="1" hangingPunct="1"/>
            <a:r>
              <a:rPr lang="es-ES" altLang="es-ES_tradnl" sz="1400" dirty="0"/>
              <a:t>El atributo “tipo” podrá :</a:t>
            </a:r>
          </a:p>
          <a:p>
            <a:pPr lvl="3" algn="just" eaLnBrk="1" hangingPunct="1"/>
            <a:r>
              <a:rPr lang="es-ES" altLang="es-ES_tradnl" sz="1400" dirty="0"/>
              <a:t>Admitir valores nulos en el caso de que la generalización sea parcial</a:t>
            </a:r>
          </a:p>
          <a:p>
            <a:pPr lvl="3" algn="just" eaLnBrk="1" hangingPunct="1"/>
            <a:r>
              <a:rPr lang="es-ES" altLang="es-ES_tradnl" sz="1400" dirty="0"/>
              <a:t>Declararse como </a:t>
            </a:r>
            <a:r>
              <a:rPr lang="es-ES" altLang="es-ES_tradnl" sz="1400" dirty="0" err="1"/>
              <a:t>Not</a:t>
            </a:r>
            <a:r>
              <a:rPr lang="es-ES" altLang="es-ES_tradnl" sz="1400" dirty="0"/>
              <a:t> </a:t>
            </a:r>
            <a:r>
              <a:rPr lang="es-ES" altLang="es-ES_tradnl" sz="1400" dirty="0" err="1"/>
              <a:t>Null</a:t>
            </a:r>
            <a:r>
              <a:rPr lang="es-ES" altLang="es-ES_tradnl" sz="1400" dirty="0"/>
              <a:t> (VNN) si la generalización es total y restricción de CHECK con los posibles valores (de los subtipos).</a:t>
            </a:r>
          </a:p>
          <a:p>
            <a:pPr lvl="3" algn="just" eaLnBrk="1" hangingPunct="1"/>
            <a:r>
              <a:rPr lang="es-ES" altLang="es-ES_tradnl" sz="1400" dirty="0"/>
              <a:t>Si la generalización es NO Exclusiva (el atributo tipo podría tener varios valores) en este caso este atributo se trataría como los atributos multivaluados, vistos anteriormente, debiendo generar una nueva relación.</a:t>
            </a:r>
          </a:p>
          <a:p>
            <a:pPr lvl="1" algn="just" eaLnBrk="1" hangingPunct="1"/>
            <a:r>
              <a:rPr lang="es-ES" altLang="es-ES_tradnl" sz="1600" dirty="0"/>
              <a:t>Subtipos</a:t>
            </a:r>
          </a:p>
          <a:p>
            <a:pPr lvl="2" algn="just" eaLnBrk="1" hangingPunct="1"/>
            <a:r>
              <a:rPr lang="es-ES" altLang="es-ES_tradnl" sz="1400" dirty="0"/>
              <a:t>Se crea una relación por cada subtipo, en cada relación se engloban todos los atributos del </a:t>
            </a:r>
            <a:r>
              <a:rPr lang="es-ES" altLang="es-ES_tradnl" sz="1400" dirty="0" err="1"/>
              <a:t>supertipo</a:t>
            </a:r>
            <a:r>
              <a:rPr lang="es-ES" altLang="es-ES_tradnl" sz="1400" dirty="0"/>
              <a:t> más los propios del subtipo. Esta opción es buena cuando muchos atributos diferentes entre los subtipos y cuando las asociaciones con otras relaciones se realizan a nivel de subtipos y son distintas para cada subtipo.</a:t>
            </a:r>
          </a:p>
        </p:txBody>
      </p:sp>
    </p:spTree>
    <p:extLst>
      <p:ext uri="{BB962C8B-B14F-4D97-AF65-F5344CB8AC3E}">
        <p14:creationId xmlns:p14="http://schemas.microsoft.com/office/powerpoint/2010/main" val="1905979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26</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3.2.2 Transformación del DER al MR (IX)</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lvl="1" algn="just" eaLnBrk="1" hangingPunct="1"/>
            <a:r>
              <a:rPr lang="es-ES" altLang="es-ES_tradnl" sz="1600" dirty="0"/>
              <a:t>¿Cómo se transformaría esta generalización?</a:t>
            </a:r>
          </a:p>
          <a:p>
            <a:pPr lvl="1" algn="just" eaLnBrk="1" hangingPunct="1"/>
            <a:endParaRPr lang="es-ES" altLang="es-ES_tradnl" sz="1600" dirty="0"/>
          </a:p>
        </p:txBody>
      </p:sp>
      <p:pic>
        <p:nvPicPr>
          <p:cNvPr id="10" name="Picture 9">
            <a:extLst>
              <a:ext uri="{FF2B5EF4-FFF2-40B4-BE49-F238E27FC236}">
                <a16:creationId xmlns:a16="http://schemas.microsoft.com/office/drawing/2014/main" id="{1A43B1D3-A711-42DF-A83F-14D3D241C849}"/>
              </a:ext>
            </a:extLst>
          </p:cNvPr>
          <p:cNvPicPr>
            <a:picLocks noChangeAspect="1"/>
          </p:cNvPicPr>
          <p:nvPr/>
        </p:nvPicPr>
        <p:blipFill>
          <a:blip r:embed="rId2"/>
          <a:stretch>
            <a:fillRect/>
          </a:stretch>
        </p:blipFill>
        <p:spPr>
          <a:xfrm>
            <a:off x="1835696" y="1772816"/>
            <a:ext cx="5696099" cy="4061390"/>
          </a:xfrm>
          <a:prstGeom prst="rect">
            <a:avLst/>
          </a:prstGeom>
        </p:spPr>
      </p:pic>
    </p:spTree>
    <p:extLst>
      <p:ext uri="{BB962C8B-B14F-4D97-AF65-F5344CB8AC3E}">
        <p14:creationId xmlns:p14="http://schemas.microsoft.com/office/powerpoint/2010/main" val="15639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27</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3.2.2 Transformación del DER al MR (X)</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algn="just" eaLnBrk="1" hangingPunct="1"/>
            <a:r>
              <a:rPr lang="es-ES" altLang="es-ES_tradnl" sz="2000" dirty="0"/>
              <a:t>Proceso de transformación: Una vez ya conocemos las reglas de trasformación de cada elemento, el proceso a seguir para la elaboración del modelo relacional sería:</a:t>
            </a:r>
          </a:p>
          <a:p>
            <a:pPr lvl="1" algn="just" eaLnBrk="1" hangingPunct="1"/>
            <a:r>
              <a:rPr lang="es-ES" altLang="es-ES_tradnl" sz="1600" dirty="0"/>
              <a:t>1- Transformar las entidades</a:t>
            </a:r>
          </a:p>
          <a:p>
            <a:pPr lvl="1" algn="just" eaLnBrk="1" hangingPunct="1"/>
            <a:r>
              <a:rPr lang="es-ES" altLang="es-ES_tradnl" sz="1600" dirty="0"/>
              <a:t>2- Transformar las generalizaciones/especificaciones</a:t>
            </a:r>
          </a:p>
          <a:p>
            <a:pPr lvl="1" algn="just" eaLnBrk="1" hangingPunct="1"/>
            <a:r>
              <a:rPr lang="es-ES" altLang="es-ES_tradnl" sz="1600" dirty="0"/>
              <a:t>3- Transformar las interrelaciones</a:t>
            </a:r>
          </a:p>
          <a:p>
            <a:pPr lvl="2" algn="just" eaLnBrk="1" hangingPunct="1"/>
            <a:r>
              <a:rPr lang="es-ES" altLang="es-ES_tradnl" sz="1400" dirty="0"/>
              <a:t>Transformar interrelaciones M:N</a:t>
            </a:r>
          </a:p>
          <a:p>
            <a:pPr lvl="2" algn="just" eaLnBrk="1" hangingPunct="1"/>
            <a:r>
              <a:rPr lang="es-ES" altLang="es-ES_tradnl" sz="1400" dirty="0"/>
              <a:t>Transformar interrelaciones de grado 3</a:t>
            </a:r>
          </a:p>
          <a:p>
            <a:pPr lvl="2" algn="just" eaLnBrk="1" hangingPunct="1"/>
            <a:r>
              <a:rPr lang="es-ES" altLang="es-ES_tradnl" sz="1400" dirty="0"/>
              <a:t>Transformar interrelaciones 1:N</a:t>
            </a:r>
          </a:p>
          <a:p>
            <a:pPr lvl="2" algn="just" eaLnBrk="1" hangingPunct="1"/>
            <a:r>
              <a:rPr lang="es-ES" altLang="es-ES_tradnl" sz="1400" dirty="0"/>
              <a:t>Transformar interrelaciones 1:1</a:t>
            </a:r>
          </a:p>
          <a:p>
            <a:pPr lvl="1" algn="just" eaLnBrk="1" hangingPunct="1"/>
            <a:r>
              <a:rPr lang="es-ES" altLang="es-ES_tradnl" sz="1600" dirty="0"/>
              <a:t>Especificar cualquier aspecto a tener en cuenta y que no se puede representar en el modelo elaborado.</a:t>
            </a:r>
          </a:p>
          <a:p>
            <a:pPr marL="446087" lvl="1" indent="0" algn="just" eaLnBrk="1" hangingPunct="1">
              <a:buNone/>
            </a:pPr>
            <a:endParaRPr lang="es-ES" altLang="es-ES_tradnl" sz="1600" dirty="0"/>
          </a:p>
          <a:p>
            <a:pPr algn="just" eaLnBrk="1" hangingPunct="1"/>
            <a:r>
              <a:rPr lang="es-ES" altLang="es-ES_tradnl" sz="2000" dirty="0"/>
              <a:t>Elaboración del diagrama relacional utilizando herramientas CASE.</a:t>
            </a:r>
          </a:p>
          <a:p>
            <a:pPr lvl="1" algn="just" eaLnBrk="1" hangingPunct="1"/>
            <a:r>
              <a:rPr lang="es-ES" altLang="es-ES_tradnl" sz="1600" dirty="0"/>
              <a:t>Uso de la herramienta </a:t>
            </a:r>
            <a:r>
              <a:rPr lang="es-ES" altLang="es-ES_tradnl" sz="1600" dirty="0" err="1"/>
              <a:t>CaseStudio</a:t>
            </a:r>
            <a:r>
              <a:rPr lang="es-ES" altLang="es-ES_tradnl" sz="1600" dirty="0"/>
              <a:t>, independiente del SGBD.</a:t>
            </a:r>
          </a:p>
          <a:p>
            <a:pPr lvl="1" algn="just" eaLnBrk="1" hangingPunct="1"/>
            <a:r>
              <a:rPr lang="es-ES" altLang="es-ES_tradnl" sz="1600" dirty="0"/>
              <a:t>Uso de herramientas dependientes del SGBD (tema 5)</a:t>
            </a:r>
            <a:endParaRPr lang="es-ES" altLang="es-ES_tradnl" sz="2000" dirty="0"/>
          </a:p>
        </p:txBody>
      </p:sp>
    </p:spTree>
    <p:extLst>
      <p:ext uri="{BB962C8B-B14F-4D97-AF65-F5344CB8AC3E}">
        <p14:creationId xmlns:p14="http://schemas.microsoft.com/office/powerpoint/2010/main" val="4079624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AF2A01-8283-4E9F-AE40-55C3A990FF17}"/>
              </a:ext>
            </a:extLst>
          </p:cNvPr>
          <p:cNvSpPr>
            <a:spLocks noGrp="1" noChangeArrowheads="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8FD1447-E5C7-4B1B-8922-1B77A94E9CBF}" type="slidenum">
              <a:rPr lang="es-ES" altLang="es-ES" sz="1400">
                <a:solidFill>
                  <a:schemeClr val="folHlink"/>
                </a:solidFill>
                <a:latin typeface="Times New Roman" panose="02020603050405020304" pitchFamily="18" charset="0"/>
              </a:rPr>
              <a:pPr/>
              <a:t>3</a:t>
            </a:fld>
            <a:endParaRPr lang="es-ES" altLang="es-ES" sz="1400">
              <a:solidFill>
                <a:schemeClr val="folHlink"/>
              </a:solidFill>
              <a:latin typeface="Times New Roman" panose="02020603050405020304" pitchFamily="18" charset="0"/>
            </a:endParaRPr>
          </a:p>
        </p:txBody>
      </p:sp>
      <p:sp>
        <p:nvSpPr>
          <p:cNvPr id="54280" name="Rectangle 8">
            <a:extLst>
              <a:ext uri="{FF2B5EF4-FFF2-40B4-BE49-F238E27FC236}">
                <a16:creationId xmlns:a16="http://schemas.microsoft.com/office/drawing/2014/main" id="{E0951F05-34CC-49AE-9E6A-EC02BE111012}"/>
              </a:ext>
            </a:extLst>
          </p:cNvPr>
          <p:cNvSpPr>
            <a:spLocks noChangeArrowheads="1"/>
          </p:cNvSpPr>
          <p:nvPr/>
        </p:nvSpPr>
        <p:spPr bwMode="auto">
          <a:xfrm>
            <a:off x="1258888" y="1988840"/>
            <a:ext cx="6400800" cy="362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70000"/>
              <a:buFont typeface="Wingdings" panose="05000000000000000000" pitchFamily="2" charset="2"/>
              <a:buChar char="u"/>
              <a:defRPr sz="2400">
                <a:solidFill>
                  <a:schemeClr val="tx1"/>
                </a:solidFill>
                <a:latin typeface="Times New Roman" panose="02020603050405020304" pitchFamily="18" charset="0"/>
              </a:defRPr>
            </a:lvl1pPr>
            <a:lvl2pPr marL="446088" algn="l">
              <a:spcBef>
                <a:spcPct val="20000"/>
              </a:spcBef>
              <a:buClr>
                <a:schemeClr val="accent2"/>
              </a:buClr>
              <a:buSzPct val="70000"/>
              <a:buFont typeface="Wingdings" panose="05000000000000000000" pitchFamily="2" charset="2"/>
              <a:buChar char="n"/>
              <a:defRPr sz="2000">
                <a:solidFill>
                  <a:schemeClr val="tx1"/>
                </a:solidFill>
                <a:latin typeface="Times New Roman" panose="02020603050405020304" pitchFamily="18" charset="0"/>
              </a:defRPr>
            </a:lvl2pPr>
            <a:lvl3pPr marL="922338" algn="l">
              <a:spcBef>
                <a:spcPct val="20000"/>
              </a:spcBef>
              <a:buClr>
                <a:schemeClr val="accent2"/>
              </a:buClr>
              <a:buSzPct val="70000"/>
              <a:buFont typeface="Wingdings" panose="05000000000000000000" pitchFamily="2" charset="2"/>
              <a:buChar char="l"/>
              <a:defRPr sz="2400">
                <a:solidFill>
                  <a:schemeClr val="tx1"/>
                </a:solidFill>
                <a:latin typeface="Times New Roman" panose="02020603050405020304" pitchFamily="18" charset="0"/>
              </a:defRPr>
            </a:lvl3pPr>
            <a:lvl4pPr marL="1330325" algn="l">
              <a:spcBef>
                <a:spcPct val="20000"/>
              </a:spcBef>
              <a:buClr>
                <a:schemeClr val="accent2"/>
              </a:buClr>
              <a:buSzPct val="70000"/>
              <a:buFont typeface="Wingdings" panose="05000000000000000000" pitchFamily="2" charset="2"/>
              <a:buChar char="w"/>
              <a:defRPr sz="1600">
                <a:solidFill>
                  <a:schemeClr val="tx1"/>
                </a:solidFill>
                <a:latin typeface="Times New Roman" panose="02020603050405020304" pitchFamily="18" charset="0"/>
              </a:defRPr>
            </a:lvl4pPr>
            <a:lvl5pPr marL="1738313" algn="l">
              <a:spcBef>
                <a:spcPct val="20000"/>
              </a:spcBef>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5pPr>
            <a:lvl6pPr marL="21955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6pPr>
            <a:lvl7pPr marL="26527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7pPr>
            <a:lvl8pPr marL="31099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8pPr>
            <a:lvl9pPr marL="35671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9pPr>
          </a:lstStyle>
          <a:p>
            <a:pPr algn="ctr">
              <a:buFont typeface="Wingdings" panose="05000000000000000000" pitchFamily="2" charset="2"/>
              <a:buNone/>
            </a:pPr>
            <a:br>
              <a:rPr lang="es-ES_tradnl" altLang="es-ES" sz="1600" dirty="0">
                <a:latin typeface="Verdana" panose="020B0604030504040204" pitchFamily="34" charset="0"/>
              </a:rPr>
            </a:br>
            <a:br>
              <a:rPr lang="es-ES_tradnl" altLang="es-ES_tradnl" sz="1600" dirty="0">
                <a:latin typeface="Verdana" panose="020B0604030504040204" pitchFamily="34" charset="0"/>
              </a:rPr>
            </a:br>
            <a:br>
              <a:rPr lang="es-ES_tradnl" altLang="es-ES_tradnl" sz="1600" dirty="0">
                <a:latin typeface="Verdana" panose="020B0604030504040204" pitchFamily="34" charset="0"/>
              </a:rPr>
            </a:br>
            <a:endParaRPr lang="es-ES_tradnl" altLang="es-ES" sz="1600" dirty="0">
              <a:latin typeface="Verdana" panose="020B0604030504040204" pitchFamily="34" charset="0"/>
            </a:endParaRPr>
          </a:p>
          <a:p>
            <a:pPr algn="ctr">
              <a:buFont typeface="Wingdings" panose="05000000000000000000" pitchFamily="2" charset="2"/>
              <a:buNone/>
            </a:pPr>
            <a:endParaRPr lang="es-ES_tradnl" altLang="es-ES" sz="1600" dirty="0">
              <a:latin typeface="Verdana" panose="020B0604030504040204" pitchFamily="34" charset="0"/>
            </a:endParaRPr>
          </a:p>
        </p:txBody>
      </p:sp>
      <p:pic>
        <p:nvPicPr>
          <p:cNvPr id="6" name="Imagen 1">
            <a:extLst>
              <a:ext uri="{FF2B5EF4-FFF2-40B4-BE49-F238E27FC236}">
                <a16:creationId xmlns:a16="http://schemas.microsoft.com/office/drawing/2014/main" id="{B5F9E6E3-58CE-40C0-ABE7-C9544BB8FA2B}"/>
              </a:ext>
            </a:extLst>
          </p:cNvPr>
          <p:cNvPicPr>
            <a:picLocks noChangeAspect="1"/>
          </p:cNvPicPr>
          <p:nvPr/>
        </p:nvPicPr>
        <p:blipFill rotWithShape="1">
          <a:blip r:embed="rId2">
            <a:extLst>
              <a:ext uri="{28A0092B-C50C-407E-A947-70E740481C1C}">
                <a14:useLocalDpi xmlns:a14="http://schemas.microsoft.com/office/drawing/2010/main" val="0"/>
              </a:ext>
            </a:extLst>
          </a:blip>
          <a:srcRect b="5423"/>
          <a:stretch/>
        </p:blipFill>
        <p:spPr bwMode="auto">
          <a:xfrm>
            <a:off x="630632" y="1420943"/>
            <a:ext cx="7933755" cy="5032393"/>
          </a:xfrm>
          <a:prstGeom prst="rect">
            <a:avLst/>
          </a:prstGeom>
          <a:noFill/>
          <a:ln>
            <a:noFill/>
          </a:ln>
          <a:extLst>
            <a:ext uri="{53640926-AAD7-44D8-BBD7-CCE9431645EC}">
              <a14:shadowObscured xmlns:a14="http://schemas.microsoft.com/office/drawing/2010/main"/>
            </a:ext>
          </a:extLst>
        </p:spPr>
      </p:pic>
      <p:sp>
        <p:nvSpPr>
          <p:cNvPr id="7" name="Rectangle 8">
            <a:extLst>
              <a:ext uri="{FF2B5EF4-FFF2-40B4-BE49-F238E27FC236}">
                <a16:creationId xmlns:a16="http://schemas.microsoft.com/office/drawing/2014/main" id="{9D2C940D-E99F-40B3-9A56-2E0E508968F6}"/>
              </a:ext>
            </a:extLst>
          </p:cNvPr>
          <p:cNvSpPr txBox="1">
            <a:spLocks noChangeArrowheads="1"/>
          </p:cNvSpPr>
          <p:nvPr/>
        </p:nvSpPr>
        <p:spPr bwMode="auto">
          <a:xfrm>
            <a:off x="552450" y="358757"/>
            <a:ext cx="8051998" cy="622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lnSpc>
                <a:spcPct val="85000"/>
              </a:lnSpc>
              <a:spcBef>
                <a:spcPct val="0"/>
              </a:spcBef>
              <a:spcAft>
                <a:spcPct val="0"/>
              </a:spcAft>
              <a:defRPr sz="3200">
                <a:solidFill>
                  <a:schemeClr val="tx2"/>
                </a:solidFill>
                <a:latin typeface="+mj-lt"/>
                <a:ea typeface="+mj-ea"/>
                <a:cs typeface="+mj-cs"/>
              </a:defRPr>
            </a:lvl1pPr>
            <a:lvl2pPr algn="ctr" rtl="0" eaLnBrk="0" fontAlgn="base" hangingPunct="0">
              <a:lnSpc>
                <a:spcPct val="85000"/>
              </a:lnSpc>
              <a:spcBef>
                <a:spcPct val="0"/>
              </a:spcBef>
              <a:spcAft>
                <a:spcPct val="0"/>
              </a:spcAft>
              <a:defRPr sz="3200">
                <a:solidFill>
                  <a:schemeClr val="tx2"/>
                </a:solidFill>
                <a:latin typeface="Times New Roman" pitchFamily="18" charset="0"/>
              </a:defRPr>
            </a:lvl2pPr>
            <a:lvl3pPr algn="ctr" rtl="0" eaLnBrk="0" fontAlgn="base" hangingPunct="0">
              <a:lnSpc>
                <a:spcPct val="85000"/>
              </a:lnSpc>
              <a:spcBef>
                <a:spcPct val="0"/>
              </a:spcBef>
              <a:spcAft>
                <a:spcPct val="0"/>
              </a:spcAft>
              <a:defRPr sz="3200">
                <a:solidFill>
                  <a:schemeClr val="tx2"/>
                </a:solidFill>
                <a:latin typeface="Times New Roman" pitchFamily="18" charset="0"/>
              </a:defRPr>
            </a:lvl3pPr>
            <a:lvl4pPr algn="ctr" rtl="0" eaLnBrk="0" fontAlgn="base" hangingPunct="0">
              <a:lnSpc>
                <a:spcPct val="85000"/>
              </a:lnSpc>
              <a:spcBef>
                <a:spcPct val="0"/>
              </a:spcBef>
              <a:spcAft>
                <a:spcPct val="0"/>
              </a:spcAft>
              <a:defRPr sz="3200">
                <a:solidFill>
                  <a:schemeClr val="tx2"/>
                </a:solidFill>
                <a:latin typeface="Times New Roman" pitchFamily="18" charset="0"/>
              </a:defRPr>
            </a:lvl4pPr>
            <a:lvl5pPr algn="ctr" rtl="0" eaLnBrk="0" fontAlgn="base" hangingPunct="0">
              <a:lnSpc>
                <a:spcPct val="85000"/>
              </a:lnSpc>
              <a:spcBef>
                <a:spcPct val="0"/>
              </a:spcBef>
              <a:spcAft>
                <a:spcPct val="0"/>
              </a:spcAft>
              <a:defRPr sz="3200">
                <a:solidFill>
                  <a:schemeClr val="tx2"/>
                </a:solidFill>
                <a:latin typeface="Times New Roman" pitchFamily="18" charset="0"/>
              </a:defRPr>
            </a:lvl5pPr>
            <a:lvl6pPr marL="457200" algn="ctr" rtl="0" fontAlgn="base">
              <a:lnSpc>
                <a:spcPct val="85000"/>
              </a:lnSpc>
              <a:spcBef>
                <a:spcPct val="0"/>
              </a:spcBef>
              <a:spcAft>
                <a:spcPct val="0"/>
              </a:spcAft>
              <a:defRPr sz="3200">
                <a:solidFill>
                  <a:schemeClr val="tx2"/>
                </a:solidFill>
                <a:latin typeface="Times New Roman" pitchFamily="18" charset="0"/>
              </a:defRPr>
            </a:lvl6pPr>
            <a:lvl7pPr marL="914400" algn="ctr" rtl="0" fontAlgn="base">
              <a:lnSpc>
                <a:spcPct val="85000"/>
              </a:lnSpc>
              <a:spcBef>
                <a:spcPct val="0"/>
              </a:spcBef>
              <a:spcAft>
                <a:spcPct val="0"/>
              </a:spcAft>
              <a:defRPr sz="3200">
                <a:solidFill>
                  <a:schemeClr val="tx2"/>
                </a:solidFill>
                <a:latin typeface="Times New Roman" pitchFamily="18" charset="0"/>
              </a:defRPr>
            </a:lvl7pPr>
            <a:lvl8pPr marL="1371600" algn="ctr" rtl="0" fontAlgn="base">
              <a:lnSpc>
                <a:spcPct val="85000"/>
              </a:lnSpc>
              <a:spcBef>
                <a:spcPct val="0"/>
              </a:spcBef>
              <a:spcAft>
                <a:spcPct val="0"/>
              </a:spcAft>
              <a:defRPr sz="3200">
                <a:solidFill>
                  <a:schemeClr val="tx2"/>
                </a:solidFill>
                <a:latin typeface="Times New Roman" pitchFamily="18" charset="0"/>
              </a:defRPr>
            </a:lvl8pPr>
            <a:lvl9pPr marL="1828800" algn="ctr" rtl="0" fontAlgn="base">
              <a:lnSpc>
                <a:spcPct val="85000"/>
              </a:lnSpc>
              <a:spcBef>
                <a:spcPct val="0"/>
              </a:spcBef>
              <a:spcAft>
                <a:spcPct val="0"/>
              </a:spcAft>
              <a:defRPr sz="3200">
                <a:solidFill>
                  <a:schemeClr val="tx2"/>
                </a:solidFill>
                <a:latin typeface="Times New Roman" pitchFamily="18" charset="0"/>
              </a:defRPr>
            </a:lvl9pPr>
          </a:lstStyle>
          <a:p>
            <a:pPr eaLnBrk="1" hangingPunct="1"/>
            <a:r>
              <a:rPr lang="es-ES_tradnl" altLang="es-ES_tradnl" sz="2800" kern="0" dirty="0"/>
              <a:t>Fases del Diseño de BD </a:t>
            </a:r>
          </a:p>
        </p:txBody>
      </p:sp>
    </p:spTree>
    <p:extLst>
      <p:ext uri="{BB962C8B-B14F-4D97-AF65-F5344CB8AC3E}">
        <p14:creationId xmlns:p14="http://schemas.microsoft.com/office/powerpoint/2010/main" val="147485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4</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3.0  Introducción al Modelo/Diseño Lógico</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algn="just" eaLnBrk="1" hangingPunct="1"/>
            <a:r>
              <a:rPr lang="es-ES" sz="1600" dirty="0"/>
              <a:t>Un </a:t>
            </a:r>
            <a:r>
              <a:rPr lang="es-ES" sz="1600" b="1" u="sng" dirty="0"/>
              <a:t>modelo lógico </a:t>
            </a:r>
            <a:r>
              <a:rPr lang="es-ES" sz="1600" dirty="0"/>
              <a:t>de datos es un modelo que </a:t>
            </a:r>
            <a:r>
              <a:rPr lang="es-ES" sz="1600" dirty="0">
                <a:highlight>
                  <a:srgbClr val="FFFF00"/>
                </a:highlight>
              </a:rPr>
              <a:t>no es específico de una base de datos</a:t>
            </a:r>
            <a:r>
              <a:rPr lang="es-ES" sz="1600" dirty="0"/>
              <a:t>,  que describe aspectos relacionados con las necesidades de una organización para recopilar datos y las relaciones entre estos aspectos.</a:t>
            </a:r>
          </a:p>
          <a:p>
            <a:pPr eaLnBrk="1" hangingPunct="1"/>
            <a:r>
              <a:rPr lang="es-ES" sz="1600" dirty="0"/>
              <a:t>Es independiente de la base de datos física que detalla cómo se implementarán los datos. </a:t>
            </a:r>
          </a:p>
          <a:p>
            <a:pPr eaLnBrk="1" hangingPunct="1"/>
            <a:r>
              <a:rPr lang="es-ES" sz="1600" dirty="0"/>
              <a:t>El modelo de datos lógico lleva los elementos del modelado de datos conceptuales un paso más allá al agregarles más información.</a:t>
            </a:r>
          </a:p>
          <a:p>
            <a:pPr marL="0" indent="0" eaLnBrk="1" hangingPunct="1">
              <a:buNone/>
            </a:pPr>
            <a:endParaRPr lang="es-ES" sz="1600" dirty="0"/>
          </a:p>
          <a:p>
            <a:pPr eaLnBrk="1" hangingPunct="1"/>
            <a:r>
              <a:rPr lang="es-ES" altLang="es-ES_tradnl" sz="1800" dirty="0"/>
              <a:t>Algunos ejemplos de modelos lógicos:</a:t>
            </a:r>
          </a:p>
          <a:p>
            <a:pPr lvl="1" algn="just" eaLnBrk="1" hangingPunct="1"/>
            <a:r>
              <a:rPr lang="es-ES" altLang="es-ES_tradnl" sz="1600" dirty="0"/>
              <a:t>Modelo jerárquico: </a:t>
            </a:r>
            <a:r>
              <a:rPr lang="es-ES" sz="1600" dirty="0"/>
              <a:t>se asemeja a la estructura de un árbol</a:t>
            </a:r>
            <a:endParaRPr lang="es-ES" altLang="es-ES_tradnl" sz="1600" dirty="0"/>
          </a:p>
          <a:p>
            <a:pPr lvl="1" algn="just" eaLnBrk="1" hangingPunct="1"/>
            <a:r>
              <a:rPr lang="es-ES" altLang="es-ES_tradnl" sz="1600" dirty="0"/>
              <a:t>Modelo en red: </a:t>
            </a:r>
            <a:r>
              <a:rPr lang="es-ES" sz="1600" dirty="0"/>
              <a:t>almacena un registro con un enlace a otros registros - en efecto, una red.</a:t>
            </a:r>
            <a:endParaRPr lang="es-ES" altLang="es-ES_tradnl" sz="1600" dirty="0"/>
          </a:p>
          <a:p>
            <a:pPr lvl="1" algn="just" eaLnBrk="1" hangingPunct="1"/>
            <a:r>
              <a:rPr lang="es-ES" altLang="es-ES_tradnl" sz="1600" dirty="0"/>
              <a:t>Modelo orientado objetos: </a:t>
            </a:r>
            <a:r>
              <a:rPr lang="es-ES" sz="1600" dirty="0"/>
              <a:t>almacena </a:t>
            </a:r>
            <a:r>
              <a:rPr lang="es-ES" sz="1600" dirty="0" err="1"/>
              <a:t>losobjetos</a:t>
            </a:r>
            <a:r>
              <a:rPr lang="es-ES" sz="1600" dirty="0"/>
              <a:t> utilizados en POO, permitiendo almacenar el estado del objeto (atributos) así como los métodos que lo componen.</a:t>
            </a:r>
            <a:endParaRPr lang="es-ES" altLang="es-ES_tradnl" sz="1600" dirty="0"/>
          </a:p>
          <a:p>
            <a:pPr lvl="1" algn="just" eaLnBrk="1" hangingPunct="1"/>
            <a:r>
              <a:rPr lang="es-ES" altLang="es-ES_tradnl" sz="1600" dirty="0"/>
              <a:t>Modelo objeto-relacional: </a:t>
            </a:r>
            <a:r>
              <a:rPr lang="es-ES" sz="1600" dirty="0"/>
              <a:t>almacena objetos utilizados en POO y la potencia del lenguaje de consulta relacional.  </a:t>
            </a:r>
            <a:endParaRPr lang="es-ES" altLang="es-ES_tradnl" sz="1600" dirty="0"/>
          </a:p>
          <a:p>
            <a:pPr lvl="1" algn="just" eaLnBrk="1" hangingPunct="1"/>
            <a:r>
              <a:rPr lang="es-ES" altLang="es-ES_tradnl" sz="1600" dirty="0"/>
              <a:t>Modelo multidimensional: </a:t>
            </a:r>
            <a:r>
              <a:rPr lang="es-ES" sz="1600" dirty="0"/>
              <a:t>estrechamente relacionada con el procesamiento analítico en línea que forma parte de la inteligencia empresarial y el almacenamiento de datos</a:t>
            </a:r>
            <a:endParaRPr lang="es-ES" altLang="es-ES_tradnl" sz="1600" dirty="0"/>
          </a:p>
          <a:p>
            <a:pPr lvl="1" algn="just" eaLnBrk="1" hangingPunct="1"/>
            <a:r>
              <a:rPr lang="es-ES" altLang="es-ES_tradnl" sz="1600" dirty="0"/>
              <a:t>Modelo relacional. </a:t>
            </a:r>
            <a:r>
              <a:rPr lang="es-ES" altLang="es-ES_tradnl" sz="1600" dirty="0">
                <a:sym typeface="Wingdings" panose="05000000000000000000" pitchFamily="2" charset="2"/>
              </a:rPr>
              <a:t> Sigue siendo la más utilizada en el desarrollo de aplicaciones y sistemas de información. </a:t>
            </a:r>
            <a:r>
              <a:rPr lang="es-ES" sz="1600" dirty="0"/>
              <a:t>Es una herramienta muy potente, no sólo para almacenar información, también para acceder a ella.</a:t>
            </a:r>
            <a:endParaRPr lang="es-ES" altLang="es-ES_tradnl"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5</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3.1  Introducción al Modelo Lógico Relacional</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eaLnBrk="1" hangingPunct="1"/>
            <a:r>
              <a:rPr lang="es-ES_tradnl" altLang="es-ES_tradnl" sz="2000" dirty="0"/>
              <a:t>Introducido por Edgar Frank Codd a principios de los 70</a:t>
            </a:r>
          </a:p>
          <a:p>
            <a:pPr eaLnBrk="1" hangingPunct="1"/>
            <a:r>
              <a:rPr lang="es-ES" altLang="es-ES_tradnl" sz="2000" dirty="0"/>
              <a:t>Tiene una sólida base teórica - matemática (en teoría de conjuntos) </a:t>
            </a:r>
          </a:p>
          <a:p>
            <a:pPr eaLnBrk="1" hangingPunct="1"/>
            <a:r>
              <a:rPr lang="es-ES" altLang="es-ES_tradnl" sz="2000" dirty="0"/>
              <a:t>Modelo lógico de datos </a:t>
            </a:r>
            <a:r>
              <a:rPr lang="es-ES" altLang="es-ES_tradnl" sz="2000" dirty="0">
                <a:highlight>
                  <a:srgbClr val="FFFF00"/>
                </a:highlight>
              </a:rPr>
              <a:t>orientado a registro</a:t>
            </a:r>
            <a:r>
              <a:rPr lang="es-ES" altLang="es-ES_tradnl" sz="2000" dirty="0"/>
              <a:t>. </a:t>
            </a:r>
          </a:p>
          <a:p>
            <a:pPr eaLnBrk="1" hangingPunct="1"/>
            <a:r>
              <a:rPr lang="es-ES_tradnl" altLang="es-ES_tradnl" sz="2000" dirty="0"/>
              <a:t>Tiene como punto fuerte la sencillez de su estructura (dos elementos)</a:t>
            </a:r>
          </a:p>
          <a:p>
            <a:pPr eaLnBrk="1" hangingPunct="1"/>
            <a:r>
              <a:rPr lang="es-ES_tradnl" altLang="es-ES_tradnl" sz="2000" dirty="0"/>
              <a:t>Estructura conceptualmente los datos a nivel lógico como </a:t>
            </a:r>
            <a:r>
              <a:rPr lang="es-ES_tradnl" altLang="es-ES_tradnl" sz="2000" dirty="0">
                <a:highlight>
                  <a:srgbClr val="FFFF00"/>
                </a:highlight>
              </a:rPr>
              <a:t>TABLAS</a:t>
            </a:r>
            <a:r>
              <a:rPr lang="es-ES_tradnl" altLang="es-ES_tradnl" sz="2000" dirty="0"/>
              <a:t> bidimensionales (filas y columnas).</a:t>
            </a:r>
          </a:p>
          <a:p>
            <a:pPr eaLnBrk="1" hangingPunct="1"/>
            <a:r>
              <a:rPr lang="es-ES" altLang="es-ES_tradnl" sz="2000" dirty="0"/>
              <a:t>Su estudio lo vamos a estructurar en :</a:t>
            </a:r>
          </a:p>
          <a:p>
            <a:pPr lvl="1" eaLnBrk="1" hangingPunct="1"/>
            <a:r>
              <a:rPr lang="es-ES" altLang="es-ES_tradnl" dirty="0"/>
              <a:t>3.2 Estática del modelo relacional</a:t>
            </a:r>
          </a:p>
          <a:p>
            <a:pPr lvl="2" eaLnBrk="1" hangingPunct="1"/>
            <a:r>
              <a:rPr lang="es-ES" altLang="es-ES_tradnl" sz="2000" dirty="0"/>
              <a:t>3.2.1 - Elementos básicos del modelo</a:t>
            </a:r>
          </a:p>
          <a:p>
            <a:pPr lvl="2" eaLnBrk="1" hangingPunct="1"/>
            <a:r>
              <a:rPr lang="es-ES" altLang="es-ES_tradnl" sz="2000" dirty="0"/>
              <a:t>3.2.2 - Transformación del DER al MR</a:t>
            </a:r>
          </a:p>
          <a:p>
            <a:pPr lvl="1" eaLnBrk="1" hangingPunct="1"/>
            <a:r>
              <a:rPr lang="es-ES" altLang="es-ES_tradnl" dirty="0"/>
              <a:t>3.3 Normalización de bases de datos.</a:t>
            </a:r>
          </a:p>
          <a:p>
            <a:pPr lvl="1" eaLnBrk="1" hangingPunct="1"/>
            <a:r>
              <a:rPr lang="es-ES" altLang="es-ES_tradnl" dirty="0"/>
              <a:t>3.4 Dinámica del modelo relacional -- </a:t>
            </a:r>
            <a:r>
              <a:rPr lang="es-ES" altLang="es-ES_tradnl" sz="2000" dirty="0"/>
              <a:t>Algebra relacional ¿?</a:t>
            </a:r>
          </a:p>
          <a:p>
            <a:pPr marL="446087" lvl="1" indent="0" eaLnBrk="1" hangingPunct="1">
              <a:buNone/>
            </a:pPr>
            <a:endParaRPr lang="es-ES" altLang="es-ES_tradnl" sz="2000" dirty="0"/>
          </a:p>
          <a:p>
            <a:pPr eaLnBrk="1" hangingPunct="1"/>
            <a:r>
              <a:rPr lang="es-ES" altLang="es-ES_tradnl" sz="2000" b="1" u="sng" dirty="0"/>
              <a:t>OBJETIVO : obtener un conjunto de relaciones y restricciones sobre ellas que representen la estructura lógica de la base de datos.</a:t>
            </a:r>
          </a:p>
        </p:txBody>
      </p:sp>
    </p:spTree>
    <p:extLst>
      <p:ext uri="{BB962C8B-B14F-4D97-AF65-F5344CB8AC3E}">
        <p14:creationId xmlns:p14="http://schemas.microsoft.com/office/powerpoint/2010/main" val="243695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6</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Resultado del Modelo Lógico Relacional</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413" y="1840484"/>
            <a:ext cx="7958138" cy="4536504"/>
          </a:xfrm>
        </p:spPr>
        <p:txBody>
          <a:bodyPr/>
          <a:lstStyle/>
          <a:p>
            <a:pPr marL="228600">
              <a:lnSpc>
                <a:spcPct val="150000"/>
              </a:lnSpc>
            </a:pPr>
            <a:r>
              <a:rPr lang="es-ES" sz="1600" dirty="0">
                <a:effectLst/>
                <a:latin typeface="Times New Roman" panose="02020603050405020304" pitchFamily="18" charset="0"/>
                <a:ea typeface="Times New Roman" panose="02020603050405020304" pitchFamily="18" charset="0"/>
              </a:rPr>
              <a:t>Relacion1 (</a:t>
            </a:r>
            <a:r>
              <a:rPr lang="es-ES" sz="1600" b="1" u="sng" dirty="0">
                <a:effectLst/>
                <a:latin typeface="Times New Roman" panose="02020603050405020304" pitchFamily="18" charset="0"/>
                <a:ea typeface="Times New Roman" panose="02020603050405020304" pitchFamily="18" charset="0"/>
              </a:rPr>
              <a:t>atributo1</a:t>
            </a:r>
            <a:r>
              <a:rPr lang="es-ES" sz="1600" dirty="0">
                <a:effectLst/>
                <a:latin typeface="Times New Roman" panose="02020603050405020304" pitchFamily="18" charset="0"/>
                <a:ea typeface="Times New Roman" panose="02020603050405020304" pitchFamily="18" charset="0"/>
              </a:rPr>
              <a:t>, atributo2, </a:t>
            </a:r>
            <a:r>
              <a:rPr lang="es-ES" sz="1600" u="sng" dirty="0">
                <a:effectLst/>
                <a:latin typeface="Times New Roman" panose="02020603050405020304" pitchFamily="18" charset="0"/>
                <a:ea typeface="Times New Roman" panose="02020603050405020304" pitchFamily="18" charset="0"/>
              </a:rPr>
              <a:t>atributo3</a:t>
            </a:r>
            <a:r>
              <a:rPr lang="es-ES" sz="1600" dirty="0">
                <a:effectLst/>
                <a:latin typeface="Times New Roman" panose="02020603050405020304" pitchFamily="18" charset="0"/>
                <a:ea typeface="Times New Roman" panose="02020603050405020304" pitchFamily="18" charset="0"/>
              </a:rPr>
              <a:t>)</a:t>
            </a:r>
          </a:p>
          <a:p>
            <a:pPr marL="0" indent="0">
              <a:lnSpc>
                <a:spcPct val="150000"/>
              </a:lnSpc>
              <a:buNone/>
            </a:pPr>
            <a:r>
              <a:rPr lang="es-ES" sz="1600" dirty="0">
                <a:latin typeface="Times New Roman" panose="02020603050405020304" pitchFamily="18" charset="0"/>
                <a:ea typeface="Times New Roman" panose="02020603050405020304" pitchFamily="18" charset="0"/>
              </a:rPr>
              <a:t>	</a:t>
            </a:r>
            <a:r>
              <a:rPr lang="es-ES" sz="1600" dirty="0">
                <a:effectLst/>
                <a:latin typeface="Times New Roman" panose="02020603050405020304" pitchFamily="18" charset="0"/>
                <a:ea typeface="Times New Roman" panose="02020603050405020304" pitchFamily="18" charset="0"/>
              </a:rPr>
              <a:t>PK: {atributo1} </a:t>
            </a:r>
            <a:r>
              <a:rPr lang="es-ES" sz="1600" dirty="0">
                <a:effectLst/>
                <a:latin typeface="Times New Roman" panose="02020603050405020304" pitchFamily="18" charset="0"/>
                <a:ea typeface="Times New Roman" panose="02020603050405020304" pitchFamily="18" charset="0"/>
                <a:sym typeface="Wingdings" panose="05000000000000000000" pitchFamily="2" charset="2"/>
              </a:rPr>
              <a:t> restricción </a:t>
            </a:r>
            <a:r>
              <a:rPr lang="es-ES" sz="1600" dirty="0" err="1">
                <a:effectLst/>
                <a:latin typeface="Times New Roman" panose="02020603050405020304" pitchFamily="18" charset="0"/>
                <a:ea typeface="Times New Roman" panose="02020603050405020304" pitchFamily="18" charset="0"/>
                <a:sym typeface="Wingdings" panose="05000000000000000000" pitchFamily="2" charset="2"/>
              </a:rPr>
              <a:t>primary</a:t>
            </a:r>
            <a:r>
              <a:rPr lang="es-ES" sz="1600" dirty="0">
                <a:effectLst/>
                <a:latin typeface="Times New Roman" panose="02020603050405020304" pitchFamily="18" charset="0"/>
                <a:ea typeface="Times New Roman" panose="02020603050405020304" pitchFamily="18" charset="0"/>
                <a:sym typeface="Wingdings" panose="05000000000000000000" pitchFamily="2" charset="2"/>
              </a:rPr>
              <a:t> </a:t>
            </a:r>
            <a:r>
              <a:rPr lang="es-ES" sz="1600" dirty="0" err="1">
                <a:effectLst/>
                <a:latin typeface="Times New Roman" panose="02020603050405020304" pitchFamily="18" charset="0"/>
                <a:ea typeface="Times New Roman" panose="02020603050405020304" pitchFamily="18" charset="0"/>
                <a:sym typeface="Wingdings" panose="05000000000000000000" pitchFamily="2" charset="2"/>
              </a:rPr>
              <a:t>key</a:t>
            </a:r>
            <a:endParaRPr lang="es-ES" sz="1600" dirty="0">
              <a:effectLst/>
              <a:latin typeface="Times New Roman" panose="02020603050405020304" pitchFamily="18" charset="0"/>
              <a:ea typeface="Times New Roman" panose="02020603050405020304" pitchFamily="18" charset="0"/>
            </a:endParaRPr>
          </a:p>
          <a:p>
            <a:pPr marL="0" indent="0">
              <a:lnSpc>
                <a:spcPct val="150000"/>
              </a:lnSpc>
              <a:buNone/>
            </a:pPr>
            <a:r>
              <a:rPr lang="es-ES" sz="1600" dirty="0">
                <a:latin typeface="Times New Roman" panose="02020603050405020304" pitchFamily="18" charset="0"/>
                <a:ea typeface="Times New Roman" panose="02020603050405020304" pitchFamily="18" charset="0"/>
              </a:rPr>
              <a:t>	</a:t>
            </a:r>
            <a:r>
              <a:rPr lang="es-ES" sz="1600" dirty="0">
                <a:effectLst/>
                <a:latin typeface="Times New Roman" panose="02020603050405020304" pitchFamily="18" charset="0"/>
                <a:ea typeface="Times New Roman" panose="02020603050405020304" pitchFamily="18" charset="0"/>
              </a:rPr>
              <a:t>VNN: {</a:t>
            </a:r>
            <a:r>
              <a:rPr lang="es-ES" sz="1600" dirty="0" err="1">
                <a:effectLst/>
                <a:latin typeface="Times New Roman" panose="02020603050405020304" pitchFamily="18" charset="0"/>
                <a:ea typeface="Times New Roman" panose="02020603050405020304" pitchFamily="18" charset="0"/>
              </a:rPr>
              <a:t>listado_atributos</a:t>
            </a:r>
            <a:r>
              <a:rPr lang="es-ES" sz="1600" dirty="0">
                <a:effectLst/>
                <a:latin typeface="Times New Roman" panose="02020603050405020304" pitchFamily="18" charset="0"/>
                <a:ea typeface="Times New Roman" panose="02020603050405020304" pitchFamily="18" charset="0"/>
              </a:rPr>
              <a:t>}</a:t>
            </a:r>
            <a:r>
              <a:rPr lang="es-ES" sz="1600" dirty="0">
                <a:effectLst/>
                <a:latin typeface="Times New Roman" panose="02020603050405020304" pitchFamily="18" charset="0"/>
                <a:ea typeface="Times New Roman" panose="02020603050405020304" pitchFamily="18" charset="0"/>
                <a:sym typeface="Wingdings" panose="05000000000000000000" pitchFamily="2" charset="2"/>
              </a:rPr>
              <a:t>  restricción valor no nulo</a:t>
            </a:r>
            <a:endParaRPr lang="es-ES" sz="1600" dirty="0">
              <a:effectLst/>
              <a:latin typeface="Times New Roman" panose="02020603050405020304" pitchFamily="18" charset="0"/>
              <a:ea typeface="Times New Roman" panose="02020603050405020304" pitchFamily="18" charset="0"/>
            </a:endParaRPr>
          </a:p>
          <a:p>
            <a:pPr marL="228600">
              <a:lnSpc>
                <a:spcPct val="150000"/>
              </a:lnSpc>
            </a:pPr>
            <a:r>
              <a:rPr lang="es-ES" sz="1600" dirty="0">
                <a:effectLst/>
                <a:latin typeface="Times New Roman" panose="02020603050405020304" pitchFamily="18" charset="0"/>
                <a:ea typeface="Times New Roman" panose="02020603050405020304" pitchFamily="18" charset="0"/>
              </a:rPr>
              <a:t>Relacion2 (</a:t>
            </a:r>
            <a:r>
              <a:rPr lang="es-ES" sz="1600" b="1" u="sng" dirty="0">
                <a:effectLst/>
                <a:latin typeface="Times New Roman" panose="02020603050405020304" pitchFamily="18" charset="0"/>
                <a:ea typeface="Times New Roman" panose="02020603050405020304" pitchFamily="18" charset="0"/>
              </a:rPr>
              <a:t>atributo21</a:t>
            </a:r>
            <a:r>
              <a:rPr lang="es-ES" sz="1600" dirty="0">
                <a:effectLst/>
                <a:latin typeface="Times New Roman" panose="02020603050405020304" pitchFamily="18" charset="0"/>
                <a:ea typeface="Times New Roman" panose="02020603050405020304" pitchFamily="18" charset="0"/>
              </a:rPr>
              <a:t>, atributo2, atributo3, atributo4)</a:t>
            </a:r>
          </a:p>
          <a:p>
            <a:pPr marL="0" indent="0">
              <a:lnSpc>
                <a:spcPct val="150000"/>
              </a:lnSpc>
              <a:buNone/>
            </a:pPr>
            <a:r>
              <a:rPr lang="es-ES" sz="1600" dirty="0">
                <a:effectLst/>
                <a:latin typeface="Times New Roman" panose="02020603050405020304" pitchFamily="18" charset="0"/>
                <a:ea typeface="Times New Roman" panose="02020603050405020304" pitchFamily="18" charset="0"/>
              </a:rPr>
              <a:t>	PK:{atributo21} </a:t>
            </a:r>
            <a:r>
              <a:rPr lang="es-ES" sz="1600" dirty="0">
                <a:effectLst/>
                <a:latin typeface="Times New Roman" panose="02020603050405020304" pitchFamily="18" charset="0"/>
                <a:ea typeface="Times New Roman" panose="02020603050405020304" pitchFamily="18" charset="0"/>
                <a:sym typeface="Wingdings" panose="05000000000000000000" pitchFamily="2" charset="2"/>
              </a:rPr>
              <a:t> restricción  </a:t>
            </a:r>
            <a:r>
              <a:rPr lang="es-ES" sz="1600" dirty="0" err="1">
                <a:effectLst/>
                <a:latin typeface="Times New Roman" panose="02020603050405020304" pitchFamily="18" charset="0"/>
                <a:ea typeface="Times New Roman" panose="02020603050405020304" pitchFamily="18" charset="0"/>
                <a:sym typeface="Wingdings" panose="05000000000000000000" pitchFamily="2" charset="2"/>
              </a:rPr>
              <a:t>primary</a:t>
            </a:r>
            <a:r>
              <a:rPr lang="es-ES" sz="1600" dirty="0">
                <a:effectLst/>
                <a:latin typeface="Times New Roman" panose="02020603050405020304" pitchFamily="18" charset="0"/>
                <a:ea typeface="Times New Roman" panose="02020603050405020304" pitchFamily="18" charset="0"/>
                <a:sym typeface="Wingdings" panose="05000000000000000000" pitchFamily="2" charset="2"/>
              </a:rPr>
              <a:t> </a:t>
            </a:r>
            <a:r>
              <a:rPr lang="es-ES" sz="1600" dirty="0" err="1">
                <a:effectLst/>
                <a:latin typeface="Times New Roman" panose="02020603050405020304" pitchFamily="18" charset="0"/>
                <a:ea typeface="Times New Roman" panose="02020603050405020304" pitchFamily="18" charset="0"/>
                <a:sym typeface="Wingdings" panose="05000000000000000000" pitchFamily="2" charset="2"/>
              </a:rPr>
              <a:t>key</a:t>
            </a:r>
            <a:endParaRPr lang="es-ES" sz="1600" dirty="0">
              <a:effectLst/>
              <a:latin typeface="Times New Roman" panose="02020603050405020304" pitchFamily="18" charset="0"/>
              <a:ea typeface="Times New Roman" panose="02020603050405020304" pitchFamily="18" charset="0"/>
            </a:endParaRPr>
          </a:p>
          <a:p>
            <a:pPr marL="0" indent="0">
              <a:lnSpc>
                <a:spcPct val="150000"/>
              </a:lnSpc>
              <a:buNone/>
            </a:pPr>
            <a:r>
              <a:rPr lang="es-ES" sz="1600" dirty="0">
                <a:effectLst/>
                <a:latin typeface="Times New Roman" panose="02020603050405020304" pitchFamily="18" charset="0"/>
                <a:ea typeface="Times New Roman" panose="02020603050405020304" pitchFamily="18" charset="0"/>
              </a:rPr>
              <a:t> 	VNN:{</a:t>
            </a:r>
            <a:r>
              <a:rPr lang="es-ES" sz="1600" dirty="0" err="1">
                <a:effectLst/>
                <a:latin typeface="Times New Roman" panose="02020603050405020304" pitchFamily="18" charset="0"/>
                <a:ea typeface="Times New Roman" panose="02020603050405020304" pitchFamily="18" charset="0"/>
              </a:rPr>
              <a:t>listado_atributos</a:t>
            </a:r>
            <a:r>
              <a:rPr lang="es-ES" sz="1600" dirty="0">
                <a:effectLst/>
                <a:latin typeface="Times New Roman" panose="02020603050405020304" pitchFamily="18" charset="0"/>
                <a:ea typeface="Times New Roman" panose="02020603050405020304" pitchFamily="18" charset="0"/>
              </a:rPr>
              <a:t>} </a:t>
            </a:r>
            <a:r>
              <a:rPr lang="es-ES" sz="1600" dirty="0">
                <a:effectLst/>
                <a:latin typeface="Times New Roman" panose="02020603050405020304" pitchFamily="18" charset="0"/>
                <a:ea typeface="Times New Roman" panose="02020603050405020304" pitchFamily="18" charset="0"/>
                <a:sym typeface="Wingdings" panose="05000000000000000000" pitchFamily="2" charset="2"/>
              </a:rPr>
              <a:t> restricción valor no nulo</a:t>
            </a:r>
            <a:endParaRPr lang="es-ES" sz="1600" dirty="0">
              <a:effectLst/>
              <a:latin typeface="Times New Roman" panose="02020603050405020304" pitchFamily="18" charset="0"/>
              <a:ea typeface="Times New Roman" panose="02020603050405020304" pitchFamily="18" charset="0"/>
            </a:endParaRPr>
          </a:p>
          <a:p>
            <a:pPr marL="228600">
              <a:lnSpc>
                <a:spcPct val="150000"/>
              </a:lnSpc>
            </a:pPr>
            <a:r>
              <a:rPr lang="es-ES" sz="1600" dirty="0">
                <a:effectLst/>
                <a:latin typeface="Times New Roman" panose="02020603050405020304" pitchFamily="18" charset="0"/>
                <a:ea typeface="Times New Roman" panose="02020603050405020304" pitchFamily="18" charset="0"/>
              </a:rPr>
              <a:t>Relacion3 (</a:t>
            </a:r>
            <a:r>
              <a:rPr lang="es-ES" sz="1600" b="1" u="sng" dirty="0">
                <a:effectLst/>
                <a:latin typeface="Times New Roman" panose="02020603050405020304" pitchFamily="18" charset="0"/>
                <a:ea typeface="Times New Roman" panose="02020603050405020304" pitchFamily="18" charset="0"/>
              </a:rPr>
              <a:t>atributo31</a:t>
            </a:r>
            <a:r>
              <a:rPr lang="es-ES" sz="1600" dirty="0">
                <a:effectLst/>
                <a:latin typeface="Times New Roman" panose="02020603050405020304" pitchFamily="18" charset="0"/>
                <a:ea typeface="Times New Roman" panose="02020603050405020304" pitchFamily="18" charset="0"/>
              </a:rPr>
              <a:t>, atributo2, atributo3, atributo4, atributo5)</a:t>
            </a:r>
          </a:p>
          <a:p>
            <a:pPr marL="0" indent="0">
              <a:lnSpc>
                <a:spcPct val="150000"/>
              </a:lnSpc>
              <a:buNone/>
            </a:pPr>
            <a:r>
              <a:rPr lang="es-ES" sz="1600" dirty="0">
                <a:latin typeface="Times New Roman" panose="02020603050405020304" pitchFamily="18" charset="0"/>
                <a:ea typeface="Times New Roman" panose="02020603050405020304" pitchFamily="18" charset="0"/>
              </a:rPr>
              <a:t>	</a:t>
            </a:r>
            <a:r>
              <a:rPr lang="es-ES" sz="1600" dirty="0">
                <a:effectLst/>
                <a:latin typeface="Times New Roman" panose="02020603050405020304" pitchFamily="18" charset="0"/>
                <a:ea typeface="Times New Roman" panose="02020603050405020304" pitchFamily="18" charset="0"/>
              </a:rPr>
              <a:t>PK:{atributo31} </a:t>
            </a:r>
            <a:r>
              <a:rPr lang="es-ES" sz="1600" dirty="0">
                <a:effectLst/>
                <a:latin typeface="Times New Roman" panose="02020603050405020304" pitchFamily="18" charset="0"/>
                <a:ea typeface="Times New Roman" panose="02020603050405020304" pitchFamily="18" charset="0"/>
                <a:sym typeface="Wingdings" panose="05000000000000000000" pitchFamily="2" charset="2"/>
              </a:rPr>
              <a:t> restricción </a:t>
            </a:r>
            <a:r>
              <a:rPr lang="es-ES" sz="1600" dirty="0" err="1">
                <a:effectLst/>
                <a:latin typeface="Times New Roman" panose="02020603050405020304" pitchFamily="18" charset="0"/>
                <a:ea typeface="Times New Roman" panose="02020603050405020304" pitchFamily="18" charset="0"/>
                <a:sym typeface="Wingdings" panose="05000000000000000000" pitchFamily="2" charset="2"/>
              </a:rPr>
              <a:t>primary</a:t>
            </a:r>
            <a:r>
              <a:rPr lang="es-ES" sz="1600" dirty="0">
                <a:effectLst/>
                <a:latin typeface="Times New Roman" panose="02020603050405020304" pitchFamily="18" charset="0"/>
                <a:ea typeface="Times New Roman" panose="02020603050405020304" pitchFamily="18" charset="0"/>
                <a:sym typeface="Wingdings" panose="05000000000000000000" pitchFamily="2" charset="2"/>
              </a:rPr>
              <a:t> </a:t>
            </a:r>
            <a:r>
              <a:rPr lang="es-ES" sz="1600" dirty="0" err="1">
                <a:effectLst/>
                <a:latin typeface="Times New Roman" panose="02020603050405020304" pitchFamily="18" charset="0"/>
                <a:ea typeface="Times New Roman" panose="02020603050405020304" pitchFamily="18" charset="0"/>
                <a:sym typeface="Wingdings" panose="05000000000000000000" pitchFamily="2" charset="2"/>
              </a:rPr>
              <a:t>key</a:t>
            </a:r>
            <a:endParaRPr lang="es-ES" sz="1600" dirty="0">
              <a:effectLst/>
              <a:latin typeface="Times New Roman" panose="02020603050405020304" pitchFamily="18" charset="0"/>
              <a:ea typeface="Times New Roman" panose="02020603050405020304" pitchFamily="18" charset="0"/>
              <a:sym typeface="Wingdings" panose="05000000000000000000" pitchFamily="2" charset="2"/>
            </a:endParaRPr>
          </a:p>
          <a:p>
            <a:pPr marL="0" indent="0">
              <a:lnSpc>
                <a:spcPct val="150000"/>
              </a:lnSpc>
              <a:buNone/>
            </a:pPr>
            <a:r>
              <a:rPr lang="es-ES" sz="1600" dirty="0">
                <a:latin typeface="Times New Roman" panose="02020603050405020304" pitchFamily="18" charset="0"/>
                <a:ea typeface="Times New Roman" panose="02020603050405020304" pitchFamily="18" charset="0"/>
                <a:sym typeface="Wingdings" panose="05000000000000000000" pitchFamily="2" charset="2"/>
              </a:rPr>
              <a:t>	</a:t>
            </a:r>
            <a:r>
              <a:rPr lang="es-ES" sz="1600" dirty="0">
                <a:effectLst/>
                <a:latin typeface="Times New Roman" panose="02020603050405020304" pitchFamily="18" charset="0"/>
                <a:ea typeface="Times New Roman" panose="02020603050405020304" pitchFamily="18" charset="0"/>
              </a:rPr>
              <a:t>VNN: {</a:t>
            </a:r>
            <a:r>
              <a:rPr lang="es-ES" sz="1600" dirty="0" err="1">
                <a:effectLst/>
                <a:latin typeface="Times New Roman" panose="02020603050405020304" pitchFamily="18" charset="0"/>
                <a:ea typeface="Times New Roman" panose="02020603050405020304" pitchFamily="18" charset="0"/>
              </a:rPr>
              <a:t>listado_atributos</a:t>
            </a:r>
            <a:r>
              <a:rPr lang="es-ES" sz="1600" dirty="0">
                <a:effectLst/>
                <a:latin typeface="Times New Roman" panose="02020603050405020304" pitchFamily="18" charset="0"/>
                <a:ea typeface="Times New Roman" panose="02020603050405020304" pitchFamily="18" charset="0"/>
              </a:rPr>
              <a:t>} </a:t>
            </a:r>
            <a:r>
              <a:rPr lang="es-ES" sz="1600" dirty="0">
                <a:effectLst/>
                <a:latin typeface="Times New Roman" panose="02020603050405020304" pitchFamily="18" charset="0"/>
                <a:ea typeface="Times New Roman" panose="02020603050405020304" pitchFamily="18" charset="0"/>
                <a:sym typeface="Wingdings" panose="05000000000000000000" pitchFamily="2" charset="2"/>
              </a:rPr>
              <a:t> restricción valor no nulo</a:t>
            </a:r>
          </a:p>
          <a:p>
            <a:pPr marL="0" indent="0">
              <a:lnSpc>
                <a:spcPct val="150000"/>
              </a:lnSpc>
              <a:buNone/>
            </a:pPr>
            <a:r>
              <a:rPr lang="es-ES" sz="1600" dirty="0">
                <a:effectLst/>
                <a:latin typeface="Times New Roman" panose="02020603050405020304" pitchFamily="18" charset="0"/>
                <a:ea typeface="Times New Roman" panose="02020603050405020304" pitchFamily="18" charset="0"/>
              </a:rPr>
              <a:t>	FK1: {atributo4} </a:t>
            </a:r>
            <a:r>
              <a:rPr lang="es-ES" sz="1600" dirty="0">
                <a:effectLst/>
                <a:latin typeface="Times New Roman" panose="02020603050405020304" pitchFamily="18" charset="0"/>
                <a:ea typeface="Times New Roman" panose="02020603050405020304" pitchFamily="18" charset="0"/>
                <a:sym typeface="Wingdings" panose="05000000000000000000" pitchFamily="2" charset="2"/>
              </a:rPr>
              <a:t> restricción </a:t>
            </a:r>
            <a:r>
              <a:rPr lang="es-ES" sz="1600" dirty="0" err="1">
                <a:effectLst/>
                <a:latin typeface="Times New Roman" panose="02020603050405020304" pitchFamily="18" charset="0"/>
                <a:ea typeface="Times New Roman" panose="02020603050405020304" pitchFamily="18" charset="0"/>
                <a:sym typeface="Wingdings" panose="05000000000000000000" pitchFamily="2" charset="2"/>
              </a:rPr>
              <a:t>foreign</a:t>
            </a:r>
            <a:r>
              <a:rPr lang="es-ES" sz="1600" dirty="0">
                <a:effectLst/>
                <a:latin typeface="Times New Roman" panose="02020603050405020304" pitchFamily="18" charset="0"/>
                <a:ea typeface="Times New Roman" panose="02020603050405020304" pitchFamily="18" charset="0"/>
                <a:sym typeface="Wingdings" panose="05000000000000000000" pitchFamily="2" charset="2"/>
              </a:rPr>
              <a:t> </a:t>
            </a:r>
            <a:r>
              <a:rPr lang="es-ES" sz="1600" dirty="0" err="1">
                <a:effectLst/>
                <a:latin typeface="Times New Roman" panose="02020603050405020304" pitchFamily="18" charset="0"/>
                <a:ea typeface="Times New Roman" panose="02020603050405020304" pitchFamily="18" charset="0"/>
                <a:sym typeface="Wingdings" panose="05000000000000000000" pitchFamily="2" charset="2"/>
              </a:rPr>
              <a:t>key</a:t>
            </a:r>
            <a:endParaRPr lang="es-ES" sz="1600" dirty="0">
              <a:effectLst/>
              <a:latin typeface="Times New Roman" panose="02020603050405020304" pitchFamily="18" charset="0"/>
              <a:ea typeface="Times New Roman" panose="02020603050405020304" pitchFamily="18" charset="0"/>
            </a:endParaRPr>
          </a:p>
          <a:p>
            <a:pPr marL="0" indent="0">
              <a:lnSpc>
                <a:spcPct val="150000"/>
              </a:lnSpc>
              <a:buNone/>
            </a:pPr>
            <a:r>
              <a:rPr lang="es-ES" sz="1600" dirty="0">
                <a:effectLst/>
                <a:latin typeface="Times New Roman" panose="02020603050405020304" pitchFamily="18" charset="0"/>
                <a:ea typeface="Times New Roman" panose="02020603050405020304" pitchFamily="18" charset="0"/>
              </a:rPr>
              <a:t>	FK2: {atributo5} </a:t>
            </a:r>
            <a:r>
              <a:rPr lang="es-ES" sz="1600" dirty="0">
                <a:effectLst/>
                <a:latin typeface="Times New Roman" panose="02020603050405020304" pitchFamily="18" charset="0"/>
                <a:ea typeface="Times New Roman" panose="02020603050405020304" pitchFamily="18" charset="0"/>
                <a:sym typeface="Wingdings" panose="05000000000000000000" pitchFamily="2" charset="2"/>
              </a:rPr>
              <a:t> restricción </a:t>
            </a:r>
            <a:r>
              <a:rPr lang="es-ES" sz="1600" dirty="0" err="1">
                <a:effectLst/>
                <a:latin typeface="Times New Roman" panose="02020603050405020304" pitchFamily="18" charset="0"/>
                <a:ea typeface="Times New Roman" panose="02020603050405020304" pitchFamily="18" charset="0"/>
                <a:sym typeface="Wingdings" panose="05000000000000000000" pitchFamily="2" charset="2"/>
              </a:rPr>
              <a:t>foreign</a:t>
            </a:r>
            <a:r>
              <a:rPr lang="es-ES" sz="1600" dirty="0">
                <a:effectLst/>
                <a:latin typeface="Times New Roman" panose="02020603050405020304" pitchFamily="18" charset="0"/>
                <a:ea typeface="Times New Roman" panose="02020603050405020304" pitchFamily="18" charset="0"/>
                <a:sym typeface="Wingdings" panose="05000000000000000000" pitchFamily="2" charset="2"/>
              </a:rPr>
              <a:t> </a:t>
            </a:r>
            <a:r>
              <a:rPr lang="es-ES" sz="1600" dirty="0" err="1">
                <a:effectLst/>
                <a:latin typeface="Times New Roman" panose="02020603050405020304" pitchFamily="18" charset="0"/>
                <a:ea typeface="Times New Roman" panose="02020603050405020304" pitchFamily="18" charset="0"/>
                <a:sym typeface="Wingdings" panose="05000000000000000000" pitchFamily="2" charset="2"/>
              </a:rPr>
              <a:t>key</a:t>
            </a:r>
            <a:endParaRPr lang="es-ES" sz="1600" dirty="0">
              <a:effectLst/>
              <a:latin typeface="Times New Roman" panose="02020603050405020304" pitchFamily="18" charset="0"/>
              <a:ea typeface="Times New Roman" panose="02020603050405020304" pitchFamily="18" charset="0"/>
            </a:endParaRPr>
          </a:p>
          <a:p>
            <a:pPr marL="0" indent="0">
              <a:lnSpc>
                <a:spcPct val="150000"/>
              </a:lnSpc>
              <a:buNone/>
            </a:pPr>
            <a:endParaRPr lang="es-ES" sz="18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E00DBAD2-726E-4CBD-BACE-8F2201D94197}"/>
              </a:ext>
            </a:extLst>
          </p:cNvPr>
          <p:cNvSpPr txBox="1"/>
          <p:nvPr/>
        </p:nvSpPr>
        <p:spPr>
          <a:xfrm>
            <a:off x="611560" y="1268760"/>
            <a:ext cx="7464693" cy="646331"/>
          </a:xfrm>
          <a:prstGeom prst="rect">
            <a:avLst/>
          </a:prstGeom>
          <a:noFill/>
        </p:spPr>
        <p:txBody>
          <a:bodyPr wrap="square" rtlCol="0">
            <a:spAutoFit/>
          </a:bodyPr>
          <a:lstStyle/>
          <a:p>
            <a:pPr algn="just"/>
            <a:r>
              <a:rPr lang="es-ES" sz="1800" dirty="0"/>
              <a:t>En modelo obtenido en esta tapa/fase del diseño de BD, continua siendo independiente del SGBD.  </a:t>
            </a:r>
          </a:p>
        </p:txBody>
      </p:sp>
    </p:spTree>
    <p:extLst>
      <p:ext uri="{BB962C8B-B14F-4D97-AF65-F5344CB8AC3E}">
        <p14:creationId xmlns:p14="http://schemas.microsoft.com/office/powerpoint/2010/main" val="368341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1">
            <a:extLst>
              <a:ext uri="{FF2B5EF4-FFF2-40B4-BE49-F238E27FC236}">
                <a16:creationId xmlns:a16="http://schemas.microsoft.com/office/drawing/2014/main" id="{3B6ADFB5-CCEB-4B3E-8251-440E51CE2E3B}"/>
              </a:ext>
            </a:extLst>
          </p:cNvPr>
          <p:cNvPicPr/>
          <p:nvPr/>
        </p:nvPicPr>
        <p:blipFill rotWithShape="1">
          <a:blip r:embed="rId2">
            <a:extLst>
              <a:ext uri="{28A0092B-C50C-407E-A947-70E740481C1C}">
                <a14:useLocalDpi xmlns:a14="http://schemas.microsoft.com/office/drawing/2010/main" val="0"/>
              </a:ext>
            </a:extLst>
          </a:blip>
          <a:srcRect r="24455" b="7407"/>
          <a:stretch/>
        </p:blipFill>
        <p:spPr bwMode="auto">
          <a:xfrm>
            <a:off x="923731" y="2780928"/>
            <a:ext cx="7320677" cy="3816424"/>
          </a:xfrm>
          <a:prstGeom prst="rect">
            <a:avLst/>
          </a:prstGeom>
          <a:noFill/>
          <a:ln>
            <a:noFill/>
          </a:ln>
        </p:spPr>
      </p:pic>
      <p:sp>
        <p:nvSpPr>
          <p:cNvPr id="4" name="Rectangle 2">
            <a:extLst>
              <a:ext uri="{FF2B5EF4-FFF2-40B4-BE49-F238E27FC236}">
                <a16:creationId xmlns:a16="http://schemas.microsoft.com/office/drawing/2014/main" id="{D171E679-01AB-4A4E-A138-1023D224CC52}"/>
              </a:ext>
            </a:extLst>
          </p:cNvPr>
          <p:cNvSpPr txBox="1">
            <a:spLocks noChangeArrowheads="1"/>
          </p:cNvSpPr>
          <p:nvPr/>
        </p:nvSpPr>
        <p:spPr bwMode="auto">
          <a:xfrm>
            <a:off x="1125538" y="125413"/>
            <a:ext cx="738505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lnSpc>
                <a:spcPct val="85000"/>
              </a:lnSpc>
              <a:spcBef>
                <a:spcPct val="0"/>
              </a:spcBef>
              <a:spcAft>
                <a:spcPct val="0"/>
              </a:spcAft>
              <a:defRPr sz="3200">
                <a:solidFill>
                  <a:schemeClr val="tx2"/>
                </a:solidFill>
                <a:latin typeface="+mj-lt"/>
                <a:ea typeface="+mj-ea"/>
                <a:cs typeface="+mj-cs"/>
              </a:defRPr>
            </a:lvl1pPr>
            <a:lvl2pPr algn="ctr" rtl="0" eaLnBrk="0" fontAlgn="base" hangingPunct="0">
              <a:lnSpc>
                <a:spcPct val="85000"/>
              </a:lnSpc>
              <a:spcBef>
                <a:spcPct val="0"/>
              </a:spcBef>
              <a:spcAft>
                <a:spcPct val="0"/>
              </a:spcAft>
              <a:defRPr sz="3200">
                <a:solidFill>
                  <a:schemeClr val="tx2"/>
                </a:solidFill>
                <a:latin typeface="Times New Roman" pitchFamily="18" charset="0"/>
              </a:defRPr>
            </a:lvl2pPr>
            <a:lvl3pPr algn="ctr" rtl="0" eaLnBrk="0" fontAlgn="base" hangingPunct="0">
              <a:lnSpc>
                <a:spcPct val="85000"/>
              </a:lnSpc>
              <a:spcBef>
                <a:spcPct val="0"/>
              </a:spcBef>
              <a:spcAft>
                <a:spcPct val="0"/>
              </a:spcAft>
              <a:defRPr sz="3200">
                <a:solidFill>
                  <a:schemeClr val="tx2"/>
                </a:solidFill>
                <a:latin typeface="Times New Roman" pitchFamily="18" charset="0"/>
              </a:defRPr>
            </a:lvl3pPr>
            <a:lvl4pPr algn="ctr" rtl="0" eaLnBrk="0" fontAlgn="base" hangingPunct="0">
              <a:lnSpc>
                <a:spcPct val="85000"/>
              </a:lnSpc>
              <a:spcBef>
                <a:spcPct val="0"/>
              </a:spcBef>
              <a:spcAft>
                <a:spcPct val="0"/>
              </a:spcAft>
              <a:defRPr sz="3200">
                <a:solidFill>
                  <a:schemeClr val="tx2"/>
                </a:solidFill>
                <a:latin typeface="Times New Roman" pitchFamily="18" charset="0"/>
              </a:defRPr>
            </a:lvl4pPr>
            <a:lvl5pPr algn="ctr" rtl="0" eaLnBrk="0" fontAlgn="base" hangingPunct="0">
              <a:lnSpc>
                <a:spcPct val="85000"/>
              </a:lnSpc>
              <a:spcBef>
                <a:spcPct val="0"/>
              </a:spcBef>
              <a:spcAft>
                <a:spcPct val="0"/>
              </a:spcAft>
              <a:defRPr sz="3200">
                <a:solidFill>
                  <a:schemeClr val="tx2"/>
                </a:solidFill>
                <a:latin typeface="Times New Roman" pitchFamily="18" charset="0"/>
              </a:defRPr>
            </a:lvl5pPr>
            <a:lvl6pPr marL="457200" algn="ctr" rtl="0" fontAlgn="base">
              <a:lnSpc>
                <a:spcPct val="85000"/>
              </a:lnSpc>
              <a:spcBef>
                <a:spcPct val="0"/>
              </a:spcBef>
              <a:spcAft>
                <a:spcPct val="0"/>
              </a:spcAft>
              <a:defRPr sz="3200">
                <a:solidFill>
                  <a:schemeClr val="tx2"/>
                </a:solidFill>
                <a:latin typeface="Times New Roman" pitchFamily="18" charset="0"/>
              </a:defRPr>
            </a:lvl6pPr>
            <a:lvl7pPr marL="914400" algn="ctr" rtl="0" fontAlgn="base">
              <a:lnSpc>
                <a:spcPct val="85000"/>
              </a:lnSpc>
              <a:spcBef>
                <a:spcPct val="0"/>
              </a:spcBef>
              <a:spcAft>
                <a:spcPct val="0"/>
              </a:spcAft>
              <a:defRPr sz="3200">
                <a:solidFill>
                  <a:schemeClr val="tx2"/>
                </a:solidFill>
                <a:latin typeface="Times New Roman" pitchFamily="18" charset="0"/>
              </a:defRPr>
            </a:lvl7pPr>
            <a:lvl8pPr marL="1371600" algn="ctr" rtl="0" fontAlgn="base">
              <a:lnSpc>
                <a:spcPct val="85000"/>
              </a:lnSpc>
              <a:spcBef>
                <a:spcPct val="0"/>
              </a:spcBef>
              <a:spcAft>
                <a:spcPct val="0"/>
              </a:spcAft>
              <a:defRPr sz="3200">
                <a:solidFill>
                  <a:schemeClr val="tx2"/>
                </a:solidFill>
                <a:latin typeface="Times New Roman" pitchFamily="18" charset="0"/>
              </a:defRPr>
            </a:lvl8pPr>
            <a:lvl9pPr marL="1828800" algn="ctr" rtl="0" fontAlgn="base">
              <a:lnSpc>
                <a:spcPct val="85000"/>
              </a:lnSpc>
              <a:spcBef>
                <a:spcPct val="0"/>
              </a:spcBef>
              <a:spcAft>
                <a:spcPct val="0"/>
              </a:spcAft>
              <a:defRPr sz="3200">
                <a:solidFill>
                  <a:schemeClr val="tx2"/>
                </a:solidFill>
                <a:latin typeface="Times New Roman" pitchFamily="18" charset="0"/>
              </a:defRPr>
            </a:lvl9pPr>
          </a:lstStyle>
          <a:p>
            <a:pPr eaLnBrk="1" hangingPunct="1"/>
            <a:r>
              <a:rPr lang="es-ES" altLang="es-ES" kern="0" dirty="0"/>
              <a:t>Creación del diagrama relacional</a:t>
            </a:r>
            <a:endParaRPr lang="es-ES" altLang="es-ES" kern="0" dirty="0">
              <a:latin typeface="Courier New" panose="02070309020205020404" pitchFamily="49" charset="0"/>
            </a:endParaRPr>
          </a:p>
        </p:txBody>
      </p:sp>
      <p:sp>
        <p:nvSpPr>
          <p:cNvPr id="2" name="TextBox 1">
            <a:extLst>
              <a:ext uri="{FF2B5EF4-FFF2-40B4-BE49-F238E27FC236}">
                <a16:creationId xmlns:a16="http://schemas.microsoft.com/office/drawing/2014/main" id="{28F14A44-F4F7-4C39-9C66-0114BFC29522}"/>
              </a:ext>
            </a:extLst>
          </p:cNvPr>
          <p:cNvSpPr txBox="1"/>
          <p:nvPr/>
        </p:nvSpPr>
        <p:spPr>
          <a:xfrm>
            <a:off x="611560" y="1196752"/>
            <a:ext cx="7899027" cy="1477328"/>
          </a:xfrm>
          <a:prstGeom prst="rect">
            <a:avLst/>
          </a:prstGeom>
          <a:noFill/>
        </p:spPr>
        <p:txBody>
          <a:bodyPr wrap="square" rtlCol="0">
            <a:spAutoFit/>
          </a:bodyPr>
          <a:lstStyle/>
          <a:p>
            <a:pPr algn="l"/>
            <a:r>
              <a:rPr lang="es-ES" sz="1800" dirty="0"/>
              <a:t>Una vez ya tenemos el modelo relacional normalizado, el siguiente paso es la creación del diagrama relacional de la base de datos.</a:t>
            </a:r>
          </a:p>
          <a:p>
            <a:pPr algn="l"/>
            <a:endParaRPr lang="es-ES" sz="1800" dirty="0"/>
          </a:p>
          <a:p>
            <a:pPr algn="l"/>
            <a:r>
              <a:rPr lang="es-ES" sz="1800" dirty="0"/>
              <a:t>En este momento el diagrama elaborado ya pasa a ser dependiente del SGBD sobre el que se vaya a crear el diseño físico de la base de datos</a:t>
            </a:r>
          </a:p>
        </p:txBody>
      </p:sp>
    </p:spTree>
    <p:extLst>
      <p:ext uri="{BB962C8B-B14F-4D97-AF65-F5344CB8AC3E}">
        <p14:creationId xmlns:p14="http://schemas.microsoft.com/office/powerpoint/2010/main" val="2739892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8</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3.2.1 Estática del modelo relacional (I)</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eaLnBrk="1" hangingPunct="1"/>
            <a:r>
              <a:rPr lang="es-ES_tradnl" altLang="es-ES_tradnl" sz="2000" dirty="0"/>
              <a:t>El modelo relacional tiene como </a:t>
            </a:r>
            <a:r>
              <a:rPr lang="es-ES_tradnl" altLang="es-ES_tradnl" sz="2000" dirty="0">
                <a:highlight>
                  <a:srgbClr val="FFFF00"/>
                </a:highlight>
              </a:rPr>
              <a:t>elementos básicos</a:t>
            </a:r>
            <a:r>
              <a:rPr lang="es-ES_tradnl" altLang="es-ES_tradnl" sz="2000" dirty="0"/>
              <a:t>:</a:t>
            </a:r>
          </a:p>
          <a:p>
            <a:pPr lvl="1" eaLnBrk="1" hangingPunct="1"/>
            <a:r>
              <a:rPr lang="es-ES_tradnl" altLang="es-ES_tradnl" dirty="0"/>
              <a:t>RELACION: </a:t>
            </a:r>
            <a:r>
              <a:rPr lang="es-ES" dirty="0"/>
              <a:t>Tabla bidimensional (filas y columnas) que representa los datos a almacenar. Filas -&gt; Registros | Columnas -&gt; Atributos</a:t>
            </a:r>
            <a:endParaRPr lang="es-ES_tradnl" altLang="es-ES_tradnl" dirty="0"/>
          </a:p>
          <a:p>
            <a:pPr lvl="1" eaLnBrk="1" hangingPunct="1"/>
            <a:r>
              <a:rPr lang="es-ES_tradnl" altLang="es-ES_tradnl" dirty="0"/>
              <a:t>RESTRICCION: condiciones, características o reglas que deben cumplir los elementos del modelo.</a:t>
            </a:r>
          </a:p>
          <a:p>
            <a:pPr lvl="2" eaLnBrk="1" hangingPunct="1"/>
            <a:r>
              <a:rPr lang="es-ES_tradnl" altLang="es-ES_tradnl" sz="2000" u="sng" dirty="0"/>
              <a:t>Restricciones inherentes </a:t>
            </a:r>
            <a:r>
              <a:rPr lang="es-ES_tradnl" altLang="es-ES_tradnl" sz="2000" dirty="0"/>
              <a:t>o propias del modelo</a:t>
            </a:r>
          </a:p>
          <a:p>
            <a:pPr lvl="2" eaLnBrk="1" hangingPunct="1"/>
            <a:r>
              <a:rPr lang="es-ES_tradnl" altLang="es-ES_tradnl" sz="2000" u="sng" dirty="0"/>
              <a:t>Restricciones semánticas o de usuario</a:t>
            </a:r>
          </a:p>
          <a:p>
            <a:pPr marL="922338" lvl="2" indent="0" eaLnBrk="1" hangingPunct="1">
              <a:buNone/>
            </a:pPr>
            <a:endParaRPr lang="es-ES_tradnl" altLang="es-ES_tradnl" sz="1200" dirty="0"/>
          </a:p>
          <a:p>
            <a:pPr eaLnBrk="1" hangingPunct="1"/>
            <a:r>
              <a:rPr lang="es-ES_tradnl" altLang="es-ES_tradnl" sz="2000" dirty="0">
                <a:highlight>
                  <a:srgbClr val="FFFF00"/>
                </a:highlight>
              </a:rPr>
              <a:t>Otros elementos</a:t>
            </a:r>
            <a:r>
              <a:rPr lang="es-ES_tradnl" altLang="es-ES_tradnl" sz="2000" dirty="0"/>
              <a:t>/conceptos del modelo relacional a tener en cuenta son:</a:t>
            </a:r>
          </a:p>
          <a:p>
            <a:pPr lvl="1" eaLnBrk="1" hangingPunct="1"/>
            <a:r>
              <a:rPr lang="es-ES_tradnl" altLang="es-ES_tradnl" dirty="0"/>
              <a:t>Tupla: representa cada fila o registro que forma parte de una relación</a:t>
            </a:r>
          </a:p>
          <a:p>
            <a:pPr lvl="1" eaLnBrk="1" hangingPunct="1"/>
            <a:r>
              <a:rPr lang="es-ES_tradnl" altLang="es-ES_tradnl" dirty="0"/>
              <a:t>Cardinalidad de relación: indica el número de tuplas o filas que se almacenan en una relación.</a:t>
            </a:r>
          </a:p>
          <a:p>
            <a:pPr lvl="1" eaLnBrk="1" hangingPunct="1"/>
            <a:r>
              <a:rPr lang="es-ES_tradnl" altLang="es-ES_tradnl" dirty="0"/>
              <a:t>Grado de relación: indica el número de atributos de la relación.</a:t>
            </a:r>
          </a:p>
          <a:p>
            <a:pPr lvl="1" eaLnBrk="1" hangingPunct="1"/>
            <a:r>
              <a:rPr lang="es-ES_tradnl" altLang="es-ES_tradnl" dirty="0"/>
              <a:t>Dominio de un atributo: es el conjunto de posibles valores que puede tomar/almacenar un atributo de una tupla. Dependientes del SGBD.</a:t>
            </a:r>
          </a:p>
        </p:txBody>
      </p:sp>
    </p:spTree>
    <p:extLst>
      <p:ext uri="{BB962C8B-B14F-4D97-AF65-F5344CB8AC3E}">
        <p14:creationId xmlns:p14="http://schemas.microsoft.com/office/powerpoint/2010/main" val="1274858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9</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3.2.1 Estática del modelo relacional (II)</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eaLnBrk="1" hangingPunct="1"/>
            <a:r>
              <a:rPr lang="es-ES" altLang="es-ES_tradnl" sz="2800" dirty="0"/>
              <a:t>Restricciones inherentes del modelo</a:t>
            </a:r>
          </a:p>
          <a:p>
            <a:pPr lvl="1" eaLnBrk="1" hangingPunct="1"/>
            <a:r>
              <a:rPr lang="es-ES" altLang="es-ES_tradnl" dirty="0"/>
              <a:t>Cada relación/tabla tiene un nombre único (no se puede repetir).</a:t>
            </a:r>
          </a:p>
          <a:p>
            <a:pPr lvl="1" eaLnBrk="1" hangingPunct="1"/>
            <a:r>
              <a:rPr lang="es-ES" altLang="es-ES_tradnl" dirty="0"/>
              <a:t>El nombre de cada atributo es único dentro de la relación.</a:t>
            </a:r>
          </a:p>
          <a:p>
            <a:pPr lvl="2" eaLnBrk="1" hangingPunct="1"/>
            <a:r>
              <a:rPr lang="es-ES" altLang="es-ES_tradnl" sz="2000" dirty="0"/>
              <a:t>Inicialmente esta establecido a nivel de todos los atributos de todas las relaciones.</a:t>
            </a:r>
          </a:p>
          <a:p>
            <a:pPr lvl="1" eaLnBrk="1" hangingPunct="1"/>
            <a:r>
              <a:rPr lang="es-ES" altLang="es-ES_tradnl" dirty="0"/>
              <a:t>El orden de las tuplas y de los atributos es irrelevante.  </a:t>
            </a:r>
          </a:p>
          <a:p>
            <a:pPr lvl="1" eaLnBrk="1" hangingPunct="1"/>
            <a:r>
              <a:rPr lang="es-ES" altLang="es-ES_tradnl" dirty="0"/>
              <a:t>Cada atributo solo puede tomar un único valor del dominio al que pertenece.</a:t>
            </a:r>
          </a:p>
          <a:p>
            <a:pPr lvl="1" eaLnBrk="1" hangingPunct="1"/>
            <a:r>
              <a:rPr lang="es-ES" altLang="es-ES_tradnl" dirty="0"/>
              <a:t>No pueden haber tuplas repetidas en una relación (existencia de Clave Primaria - PK).</a:t>
            </a:r>
          </a:p>
          <a:p>
            <a:pPr lvl="1" eaLnBrk="1" hangingPunct="1"/>
            <a:r>
              <a:rPr lang="es-ES" altLang="es-ES_tradnl" dirty="0"/>
              <a:t>Integridad de clave es decir, los atributos de la clave primaria no pueden tener valor nulo. </a:t>
            </a:r>
          </a:p>
          <a:p>
            <a:pPr marL="446087" lvl="1" indent="0" eaLnBrk="1" hangingPunct="1">
              <a:buNone/>
            </a:pPr>
            <a:endParaRPr lang="es-ES" altLang="es-ES_tradnl" sz="2400" dirty="0"/>
          </a:p>
        </p:txBody>
      </p:sp>
    </p:spTree>
    <p:extLst>
      <p:ext uri="{BB962C8B-B14F-4D97-AF65-F5344CB8AC3E}">
        <p14:creationId xmlns:p14="http://schemas.microsoft.com/office/powerpoint/2010/main" val="3209495905"/>
      </p:ext>
    </p:extLst>
  </p:cSld>
  <p:clrMapOvr>
    <a:masterClrMapping/>
  </p:clrMapOvr>
</p:sld>
</file>

<file path=ppt/theme/theme1.xml><?xml version="1.0" encoding="utf-8"?>
<a:theme xmlns:a="http://schemas.openxmlformats.org/drawingml/2006/main" name="1_fbd1">
  <a:themeElements>
    <a:clrScheme name="1_fbd1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1_fbd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triangle" w="lg"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triangle" w="lg"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fbd1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1_fbd1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1_fbd1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1_fbd1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2.3 Algebra relacional v4</Template>
  <TotalTime>16609</TotalTime>
  <Words>3498</Words>
  <Application>Microsoft Office PowerPoint</Application>
  <PresentationFormat>Presentación en pantalla (4:3)</PresentationFormat>
  <Paragraphs>284</Paragraphs>
  <Slides>27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Courier New</vt:lpstr>
      <vt:lpstr>Times New Roman</vt:lpstr>
      <vt:lpstr>Verdana</vt:lpstr>
      <vt:lpstr>Wingdings</vt:lpstr>
      <vt:lpstr>1_fbd1</vt:lpstr>
      <vt:lpstr>Presentación de PowerPoint</vt:lpstr>
      <vt:lpstr>Presentación de PowerPoint</vt:lpstr>
      <vt:lpstr>Presentación de PowerPoint</vt:lpstr>
      <vt:lpstr>3.0  Introducción al Modelo/Diseño Lógico</vt:lpstr>
      <vt:lpstr>3.1  Introducción al Modelo Lógico Relacional</vt:lpstr>
      <vt:lpstr>Resultado del Modelo Lógico Relacional</vt:lpstr>
      <vt:lpstr>Presentación de PowerPoint</vt:lpstr>
      <vt:lpstr>3.2.1 Estática del modelo relacional (I)</vt:lpstr>
      <vt:lpstr>3.2.1 Estática del modelo relacional (II)</vt:lpstr>
      <vt:lpstr>3.2.1 Estática del modelo relacional (III)</vt:lpstr>
      <vt:lpstr>3.2.1 Estática del modelo relacional (IV)</vt:lpstr>
      <vt:lpstr>3.2.1 Estática del modelo relacional (IV)</vt:lpstr>
      <vt:lpstr>3.2.1 Estática del modelo relacional (IV)</vt:lpstr>
      <vt:lpstr>3.2.1 Estática del modelo relacional (V)</vt:lpstr>
      <vt:lpstr>3.2.2 Transformación del DER al MR (I)</vt:lpstr>
      <vt:lpstr>3.2.2 Transformación del DER al MR (II)</vt:lpstr>
      <vt:lpstr>3.2.2 Transformación del DER al MR (III)</vt:lpstr>
      <vt:lpstr>3.2.2 Transformación del DER al MR (IV)</vt:lpstr>
      <vt:lpstr>3.2.2 Transformación del DER al MR (V)</vt:lpstr>
      <vt:lpstr>3.2.2 Transformación del DER al MR (VI)</vt:lpstr>
      <vt:lpstr>3.2.2 Transformación del DER al MR (VI)</vt:lpstr>
      <vt:lpstr>3.2.2 Transformación del DER al MR (VII)</vt:lpstr>
      <vt:lpstr>3.2.2 Transformación del DER al MR (VII)</vt:lpstr>
      <vt:lpstr>3.2.2 Transformación del DER al MR (VII)</vt:lpstr>
      <vt:lpstr>3.2.2 Transformación del DER al MR (VII)</vt:lpstr>
      <vt:lpstr>3.2.2 Transformación del DER al MR (IX)</vt:lpstr>
      <vt:lpstr>3.2.2 Transformación del DER al MR (X)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dc:title>
  <dc:creator>Alok Mehta</dc:creator>
  <cp:lastModifiedBy>Pepe</cp:lastModifiedBy>
  <cp:revision>572</cp:revision>
  <cp:lastPrinted>1999-10-18T10:43:25Z</cp:lastPrinted>
  <dcterms:created xsi:type="dcterms:W3CDTF">1995-06-02T22:16:36Z</dcterms:created>
  <dcterms:modified xsi:type="dcterms:W3CDTF">2023-11-24T08:11:47Z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1</vt:i4>
  </property>
  <property fmtid="{D5CDD505-2E9C-101B-9397-08002B2CF9AE}" pid="6" name="ScreenUsage">
    <vt:i4>2</vt:i4>
  </property>
  <property fmtid="{D5CDD505-2E9C-101B-9397-08002B2CF9AE}" pid="7" name="MailAddress">
    <vt:lpwstr>mehtaa@cs.rpi.edu</vt:lpwstr>
  </property>
  <property fmtid="{D5CDD505-2E9C-101B-9397-08002B2CF9AE}" pid="8" name="HomePage">
    <vt:lpwstr>http://www.cs.rpi.edu/~mehtaa</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E:\Complang\Lisp\Lectures\Intro</vt:lpwstr>
  </property>
  <property fmtid="{D5CDD505-2E9C-101B-9397-08002B2CF9AE}" pid="22" name="MSIP_Label_cfcb3bd2-1496-4cc8-b013-3228ade2ff5f_Enabled">
    <vt:lpwstr>True</vt:lpwstr>
  </property>
  <property fmtid="{D5CDD505-2E9C-101B-9397-08002B2CF9AE}" pid="23" name="MSIP_Label_cfcb3bd2-1496-4cc8-b013-3228ade2ff5f_SiteId">
    <vt:lpwstr>423430e8-247c-44d1-9767-22723b7d4cb2</vt:lpwstr>
  </property>
  <property fmtid="{D5CDD505-2E9C-101B-9397-08002B2CF9AE}" pid="24" name="MSIP_Label_cfcb3bd2-1496-4cc8-b013-3228ade2ff5f_Owner">
    <vt:lpwstr>esjosmic@dssmith.com</vt:lpwstr>
  </property>
  <property fmtid="{D5CDD505-2E9C-101B-9397-08002B2CF9AE}" pid="25" name="MSIP_Label_cfcb3bd2-1496-4cc8-b013-3228ade2ff5f_SetDate">
    <vt:lpwstr>2021-02-08T08:12:30.4172489Z</vt:lpwstr>
  </property>
  <property fmtid="{D5CDD505-2E9C-101B-9397-08002B2CF9AE}" pid="26" name="MSIP_Label_cfcb3bd2-1496-4cc8-b013-3228ade2ff5f_Name">
    <vt:lpwstr>Non-Work</vt:lpwstr>
  </property>
  <property fmtid="{D5CDD505-2E9C-101B-9397-08002B2CF9AE}" pid="27" name="MSIP_Label_cfcb3bd2-1496-4cc8-b013-3228ade2ff5f_Application">
    <vt:lpwstr>Microsoft Azure Information Protection</vt:lpwstr>
  </property>
  <property fmtid="{D5CDD505-2E9C-101B-9397-08002B2CF9AE}" pid="28" name="MSIP_Label_cfcb3bd2-1496-4cc8-b013-3228ade2ff5f_ActionId">
    <vt:lpwstr>691bc539-69b0-4f4e-a2fc-f36c6dbcd027</vt:lpwstr>
  </property>
  <property fmtid="{D5CDD505-2E9C-101B-9397-08002B2CF9AE}" pid="29" name="MSIP_Label_cfcb3bd2-1496-4cc8-b013-3228ade2ff5f_Extended_MSFT_Method">
    <vt:lpwstr>Manual</vt:lpwstr>
  </property>
  <property fmtid="{D5CDD505-2E9C-101B-9397-08002B2CF9AE}" pid="30" name="Sensitivity">
    <vt:lpwstr>Non-Work</vt:lpwstr>
  </property>
</Properties>
</file>