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7" r:id="rId5"/>
    <p:sldId id="565" r:id="rId6"/>
    <p:sldId id="566" r:id="rId7"/>
    <p:sldId id="569" r:id="rId8"/>
    <p:sldId id="568" r:id="rId9"/>
    <p:sldId id="580" r:id="rId10"/>
    <p:sldId id="579" r:id="rId11"/>
    <p:sldId id="555" r:id="rId12"/>
    <p:sldId id="576" r:id="rId13"/>
    <p:sldId id="581" r:id="rId14"/>
    <p:sldId id="582" r:id="rId15"/>
    <p:sldId id="583" r:id="rId16"/>
    <p:sldId id="564" r:id="rId17"/>
    <p:sldId id="4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747D"/>
    <a:srgbClr val="F2B236"/>
    <a:srgbClr val="2E4D59"/>
    <a:srgbClr val="D6DEE0"/>
    <a:srgbClr val="758B92"/>
    <a:srgbClr val="8EA3A8"/>
    <a:srgbClr val="EA6360"/>
    <a:srgbClr val="E3E8E9"/>
    <a:srgbClr val="47BDC9"/>
    <a:srgbClr val="F6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2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76C44-8A4D-4F59-BDA1-8EDE3C5B3AD3}" type="datetimeFigureOut">
              <a:rPr lang="en-MY" smtClean="0"/>
              <a:t>18/Oct/2022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E593F-C77A-4F5D-9FFD-0DF84E750AA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869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0169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5842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0594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9616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1574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711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085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4134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3026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512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2043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167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E593F-C77A-4F5D-9FFD-0DF84E750AA1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813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E526-5B84-489C-B46C-7DC2E8D36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95DC9-31D0-4CC8-B5B3-7E1DD043D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1818-1E54-467E-A476-ACECA72A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C768-1179-4BAA-B9FD-E4693BD2C4B3}" type="datetime1">
              <a:rPr lang="en-MY" smtClean="0"/>
              <a:t>18/Oct/2022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1BF2-0374-4380-9DDC-A1F314AA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59740-B7D3-4A12-88DE-BF1B8009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634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D7F5-2BA7-41FE-B23A-846D0F98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2E6FA-CD86-4AA6-8E37-7EC354158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A8CF-86AA-490E-8346-B8A29277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A8E5-6A12-4542-B6EB-D0091EC2087F}" type="datetime1">
              <a:rPr lang="en-MY" smtClean="0"/>
              <a:t>18/Oct/2022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BFCD-123F-419C-8322-1D09FDDD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8508-FAB4-4216-BACD-D7640CBD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319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4D204-F26F-4798-872F-43073A1F0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0CEB7-91F7-43EA-86D9-7CFCD1983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D791-01B8-4E56-BB76-4E3C3BA3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87EF-D593-447C-83DC-4E53695186C4}" type="datetime1">
              <a:rPr lang="en-MY" smtClean="0"/>
              <a:t>18/Oct/2022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3F6AA-3850-479D-8B60-B6BE8AA2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3C37B-F959-4AF2-AF36-917960FA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982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ACB-F0EB-41EB-9BC0-58DC14F4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08E1-55CF-47AD-84B6-4BB51ECC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5C4DF-A227-4DEB-AFF2-C324D19E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BD5F-09EE-45AB-A49C-9676DE8067FC}" type="datetime1">
              <a:rPr lang="en-MY" smtClean="0"/>
              <a:t>18/Oct/2022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C99CC-80B1-4711-8621-A4A6A74D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433EC-AC95-4928-BDC2-65EAA537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89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4F7F-6F1B-4E60-821A-5FE177EA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BDE56-1520-4C7B-8389-3D8EFC59B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007DC-D2E1-4E25-8157-6804AF54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ED41-DD61-4F9D-8983-89046BD669C6}" type="datetime1">
              <a:rPr lang="en-MY" smtClean="0"/>
              <a:t>18/Oct/2022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D095F-6942-4D91-A616-864617E5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4B714-1880-498B-9F1C-91442236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7647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5122-3E08-4D5C-A453-E0462476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03F9-20D7-403E-8521-2ED820ECE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B77F4-15E4-48C5-98D6-666871348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00660-B41B-4816-8981-95D8223C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5C66-8393-433E-9EDA-DD87B4F4E0CA}" type="datetime1">
              <a:rPr lang="en-MY" smtClean="0"/>
              <a:t>18/Oct/2022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962FC-D846-4761-8E0B-621756AE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A771F-4149-437F-AAB3-F4F2420B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668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6627-CA55-4CB7-993E-B12BB165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C08B0-6A4A-40FA-9F11-D492EB7C6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6AD56-5D49-4EAE-A943-EDFB4E410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F3165-096E-43ED-B9A9-9CBA07D8E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1081F-C808-4218-82F6-FD7C25C6A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EE18E-2187-4A5E-BBFB-D2569210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779E-522A-4171-AA4D-56BBF491F092}" type="datetime1">
              <a:rPr lang="en-MY" smtClean="0"/>
              <a:t>18/Oct/2022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69D91-B2C3-426E-A330-996BCB31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51F24-007F-4969-BCA7-DDCDD2E6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840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E16A-56CD-47B7-BFD4-BAF763AB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BEAA0-0B8F-46B2-8558-26B5B25A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6006-A21D-4CFF-8048-AC6C2D8A77F6}" type="datetime1">
              <a:rPr lang="en-MY" smtClean="0"/>
              <a:t>18/Oct/2022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B0763-133F-4A2C-90D7-FD5D538E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197E7-4705-4EF0-8F32-5C398B0D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187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FE0DA-499E-4EE0-9B64-A7F582DB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D019-DCC7-497F-8705-F70710FD239E}" type="datetime1">
              <a:rPr lang="en-MY" smtClean="0"/>
              <a:t>18/Oct/2022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7866A-87AD-4AF3-A305-35420BA4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52F55-4B35-49F1-928F-DB35BE4F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78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2683-02D0-4C42-99ED-3AC2A554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51C9-370D-455F-8770-EEBA4084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F0DB4-7FD3-47B7-8D65-30D073737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8A8B3-E01E-4F89-8459-301CC0CC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A16A-A75B-40BC-975D-000083E53EC3}" type="datetime1">
              <a:rPr lang="en-MY" smtClean="0"/>
              <a:t>18/Oct/2022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41D71-2EC0-4D20-BBED-F989AD21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6FF0E-2E53-414A-B30C-BF7D6E65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791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F517-4807-420C-A209-FE77372A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24FB8-3D4C-460D-94D2-3307E59FA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367C7-1AE5-4D71-91DB-EA1CE72B4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1ADD0-732C-4788-BD23-A8D6DF04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B089-6D00-413A-BAE0-F9A28457EDD4}" type="datetime1">
              <a:rPr lang="en-MY" smtClean="0"/>
              <a:t>18/Oct/2022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B3072-3AD5-4B75-BB32-549D372B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9EE03-D397-45F6-AC3A-EDD1FD5E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396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16453-CE0F-43DD-B7B6-E294B744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5EC95-9322-4647-B720-0803C97D4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5F241-0B8C-4928-A88F-45A3FD1FF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F3F5-7F97-4776-B294-DB89A969F520}" type="datetime1">
              <a:rPr lang="en-MY" smtClean="0"/>
              <a:t>18/Oct/2022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0317C-9DED-48B6-8DBE-7A3E9DFA1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9A8F1-2141-41C1-8C93-6025DCF37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56066-55C2-4AD9-9E04-4A45145A61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14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90D52AC-F993-4CA3-8D7D-A5174E5EB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663" y="2758437"/>
            <a:ext cx="2877197" cy="1198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41BA05-85CB-4A0E-9BA3-9DDCBF39B818}"/>
              </a:ext>
            </a:extLst>
          </p:cNvPr>
          <p:cNvSpPr txBox="1"/>
          <p:nvPr/>
        </p:nvSpPr>
        <p:spPr>
          <a:xfrm>
            <a:off x="1224464" y="3485862"/>
            <a:ext cx="497881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2800" dirty="0">
                <a:solidFill>
                  <a:srgbClr val="8EA3A8"/>
                </a:solidFill>
                <a:latin typeface="Lilita One"/>
              </a:rPr>
              <a:t>C# Object Oriented Programming</a:t>
            </a:r>
          </a:p>
          <a:p>
            <a:r>
              <a:rPr lang="en-US" sz="2800" dirty="0">
                <a:solidFill>
                  <a:srgbClr val="8EA3A8"/>
                </a:solidFill>
                <a:latin typeface="Lilita One"/>
              </a:rPr>
              <a:t>By: Miss Tia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FF33A-BABC-44F1-8FB2-200542DE55F6}"/>
              </a:ext>
            </a:extLst>
          </p:cNvPr>
          <p:cNvSpPr txBox="1"/>
          <p:nvPr/>
        </p:nvSpPr>
        <p:spPr>
          <a:xfrm>
            <a:off x="1224464" y="2283241"/>
            <a:ext cx="57007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3600" b="1" dirty="0">
                <a:solidFill>
                  <a:srgbClr val="2E4D59"/>
                </a:solidFill>
                <a:latin typeface="Lilita One"/>
              </a:rPr>
              <a:t>OOP LAB 5 (18 Oct 22)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50DF5-7580-4FCE-9E3D-16B34AEE4056}"/>
              </a:ext>
            </a:extLst>
          </p:cNvPr>
          <p:cNvCxnSpPr/>
          <p:nvPr/>
        </p:nvCxnSpPr>
        <p:spPr>
          <a:xfrm>
            <a:off x="7286611" y="929936"/>
            <a:ext cx="0" cy="4998128"/>
          </a:xfrm>
          <a:prstGeom prst="line">
            <a:avLst/>
          </a:prstGeom>
          <a:ln w="57150">
            <a:solidFill>
              <a:srgbClr val="8EA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51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-10886" y="10886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Method Default Parameter</a:t>
            </a:r>
            <a:endParaRPr lang="en-US" sz="36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10</a:t>
            </a:fld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C42EF-0541-B373-D50B-3D235713F9CA}"/>
              </a:ext>
            </a:extLst>
          </p:cNvPr>
          <p:cNvSpPr txBox="1"/>
          <p:nvPr/>
        </p:nvSpPr>
        <p:spPr>
          <a:xfrm>
            <a:off x="138133" y="1085405"/>
            <a:ext cx="114811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cs typeface="Arial"/>
              </a:rPr>
              <a:t>You can also use a default parameter value, by using the equals sign (=).</a:t>
            </a:r>
          </a:p>
          <a:p>
            <a:r>
              <a:rPr lang="en-US" sz="2400" dirty="0">
                <a:solidFill>
                  <a:srgbClr val="5A747D"/>
                </a:solidFill>
                <a:cs typeface="Arial"/>
              </a:rPr>
              <a:t>If we call the method without an argument, it uses the default value ("Norway"):</a:t>
            </a:r>
            <a:endParaRPr lang="en-US" sz="2400" dirty="0">
              <a:solidFill>
                <a:srgbClr val="FFC000"/>
              </a:solidFill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7C2E8E-1476-1CA7-2DEC-644BB96E8763}"/>
              </a:ext>
            </a:extLst>
          </p:cNvPr>
          <p:cNvSpPr txBox="1"/>
          <p:nvPr/>
        </p:nvSpPr>
        <p:spPr>
          <a:xfrm>
            <a:off x="5666376" y="2146044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B2B5AC-D883-7AC5-8D9A-FFCF9470C052}"/>
              </a:ext>
            </a:extLst>
          </p:cNvPr>
          <p:cNvSpPr txBox="1"/>
          <p:nvPr/>
        </p:nvSpPr>
        <p:spPr>
          <a:xfrm>
            <a:off x="5878689" y="3779025"/>
            <a:ext cx="60773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A747D"/>
                </a:solidFill>
              </a:rPr>
              <a:t>A parameter with a default value, is often known as an "optional parameter". </a:t>
            </a:r>
          </a:p>
          <a:p>
            <a:endParaRPr lang="en-US" dirty="0">
              <a:solidFill>
                <a:srgbClr val="5A747D"/>
              </a:solidFill>
            </a:endParaRPr>
          </a:p>
          <a:p>
            <a:r>
              <a:rPr lang="en-US" dirty="0">
                <a:solidFill>
                  <a:srgbClr val="5A747D"/>
                </a:solidFill>
              </a:rPr>
              <a:t>From the example, country is an optional parameter and "Norway" is the default value.</a:t>
            </a:r>
            <a:endParaRPr lang="en-MY" dirty="0">
              <a:solidFill>
                <a:srgbClr val="5A747D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FB7E0E-FF80-40E9-7644-CF302B841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10" y="2022934"/>
            <a:ext cx="5124450" cy="3743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3282E0-E2EF-D76A-E1AC-C89D5B724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413" y="2146044"/>
            <a:ext cx="10477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3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-10886" y="10886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Access Modifier</a:t>
            </a:r>
            <a:endParaRPr lang="en-US" sz="36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11</a:t>
            </a:fld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C42EF-0541-B373-D50B-3D235713F9CA}"/>
              </a:ext>
            </a:extLst>
          </p:cNvPr>
          <p:cNvSpPr txBox="1"/>
          <p:nvPr/>
        </p:nvSpPr>
        <p:spPr>
          <a:xfrm>
            <a:off x="138133" y="1085405"/>
            <a:ext cx="1148111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5A747D"/>
                </a:solidFill>
                <a:cs typeface="Arial"/>
              </a:rPr>
              <a:t>In C#, access modifiers specify the accessibility of types (classes, interfaces, </a:t>
            </a:r>
            <a:r>
              <a:rPr lang="en-US" sz="2000" dirty="0" err="1">
                <a:solidFill>
                  <a:srgbClr val="5A747D"/>
                </a:solidFill>
                <a:cs typeface="Arial"/>
              </a:rPr>
              <a:t>etc</a:t>
            </a:r>
            <a:r>
              <a:rPr lang="en-US" sz="2000" dirty="0">
                <a:solidFill>
                  <a:srgbClr val="5A747D"/>
                </a:solidFill>
                <a:cs typeface="Arial"/>
              </a:rPr>
              <a:t>) and type members (fields, methods, </a:t>
            </a:r>
            <a:r>
              <a:rPr lang="en-US" sz="2000" dirty="0" err="1">
                <a:solidFill>
                  <a:srgbClr val="5A747D"/>
                </a:solidFill>
                <a:cs typeface="Arial"/>
              </a:rPr>
              <a:t>etc</a:t>
            </a:r>
            <a:r>
              <a:rPr lang="en-US" sz="2000" dirty="0">
                <a:solidFill>
                  <a:srgbClr val="5A747D"/>
                </a:solidFill>
                <a:cs typeface="Arial"/>
              </a:rPr>
              <a:t>). We will learn about the public, private, protected, and internal access modifiers in C#</a:t>
            </a:r>
            <a:endParaRPr lang="en-US" sz="2000" dirty="0">
              <a:solidFill>
                <a:srgbClr val="FFC000"/>
              </a:solidFill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B2B5AC-D883-7AC5-8D9A-FFCF9470C052}"/>
              </a:ext>
            </a:extLst>
          </p:cNvPr>
          <p:cNvSpPr txBox="1"/>
          <p:nvPr/>
        </p:nvSpPr>
        <p:spPr>
          <a:xfrm>
            <a:off x="7201318" y="1899823"/>
            <a:ext cx="33234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A747D"/>
                </a:solidFill>
              </a:rPr>
              <a:t>In C#, there are 4 basic types of access modifiers.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</a:rPr>
              <a:t>public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</a:rPr>
              <a:t>private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</a:rPr>
              <a:t>protected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</a:rPr>
              <a:t>internal</a:t>
            </a:r>
            <a:endParaRPr lang="en-MY" dirty="0">
              <a:solidFill>
                <a:srgbClr val="5A747D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F253E3-6A61-AA3C-26B6-76DAF40C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16" y="1939649"/>
            <a:ext cx="6119386" cy="1714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D4C413-2982-9795-22D7-E24F36CA0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104" y="4022126"/>
            <a:ext cx="8573096" cy="208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15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-10886" y="10886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Public Access Modifier</a:t>
            </a:r>
            <a:endParaRPr lang="en-US" sz="36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12</a:t>
            </a:fld>
            <a:endParaRPr lang="en-MY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B2B5AC-D883-7AC5-8D9A-FFCF9470C052}"/>
              </a:ext>
            </a:extLst>
          </p:cNvPr>
          <p:cNvSpPr txBox="1"/>
          <p:nvPr/>
        </p:nvSpPr>
        <p:spPr>
          <a:xfrm>
            <a:off x="7201318" y="1899823"/>
            <a:ext cx="33234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A747D"/>
                </a:solidFill>
              </a:rPr>
              <a:t>In C#, there are 4 basic types of access modifiers.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</a:rPr>
              <a:t>public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</a:rPr>
              <a:t>private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</a:rPr>
              <a:t>protected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</a:rPr>
              <a:t>internal</a:t>
            </a:r>
            <a:endParaRPr lang="en-MY" dirty="0">
              <a:solidFill>
                <a:srgbClr val="5A747D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2E8493-255E-6841-A874-C086D2133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16" y="1260475"/>
            <a:ext cx="47148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4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-10886" y="10886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Lab 5</a:t>
            </a:r>
            <a:endParaRPr lang="en-US" sz="36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13</a:t>
            </a:fld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C42EF-0541-B373-D50B-3D235713F9CA}"/>
              </a:ext>
            </a:extLst>
          </p:cNvPr>
          <p:cNvSpPr txBox="1"/>
          <p:nvPr/>
        </p:nvSpPr>
        <p:spPr>
          <a:xfrm>
            <a:off x="338638" y="1495719"/>
            <a:ext cx="114811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rgbClr val="5A747D"/>
                </a:solidFill>
                <a:cs typeface="Arial"/>
              </a:rPr>
              <a:t>​</a:t>
            </a:r>
            <a:r>
              <a:rPr lang="en-US" sz="2800" dirty="0">
                <a:solidFill>
                  <a:srgbClr val="5A747D"/>
                </a:solidFill>
                <a:cs typeface="Arial"/>
              </a:rPr>
              <a:t>Exercise: debug every loop and decision</a:t>
            </a:r>
            <a:endParaRPr lang="en-US" sz="2800" dirty="0">
              <a:solidFill>
                <a:srgbClr val="FFC000"/>
              </a:solidFill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B8172-64FC-9671-7FB1-B1C10CF3DBB9}"/>
              </a:ext>
            </a:extLst>
          </p:cNvPr>
          <p:cNvSpPr txBox="1"/>
          <p:nvPr/>
        </p:nvSpPr>
        <p:spPr>
          <a:xfrm>
            <a:off x="400970" y="2275910"/>
            <a:ext cx="333932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cs typeface="Arial"/>
              </a:rPr>
              <a:t>If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cs typeface="Arial"/>
              </a:rPr>
              <a:t>If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cs typeface="Arial"/>
              </a:rPr>
              <a:t>Else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cs typeface="Arial"/>
              </a:rPr>
              <a:t>For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cs typeface="Arial"/>
              </a:rPr>
              <a:t>While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cs typeface="Arial"/>
              </a:rPr>
              <a:t>Do 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A747D"/>
                </a:solidFill>
                <a:cs typeface="Arial"/>
              </a:rPr>
              <a:t>Mix between loops</a:t>
            </a:r>
          </a:p>
        </p:txBody>
      </p:sp>
    </p:spTree>
    <p:extLst>
      <p:ext uri="{BB962C8B-B14F-4D97-AF65-F5344CB8AC3E}">
        <p14:creationId xmlns:p14="http://schemas.microsoft.com/office/powerpoint/2010/main" val="15623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14</a:t>
            </a:fld>
            <a:endParaRPr lang="en-MY"/>
          </a:p>
        </p:txBody>
      </p:sp>
      <p:sp>
        <p:nvSpPr>
          <p:cNvPr id="16" name="Google Shape;861;p34">
            <a:extLst>
              <a:ext uri="{FF2B5EF4-FFF2-40B4-BE49-F238E27FC236}">
                <a16:creationId xmlns:a16="http://schemas.microsoft.com/office/drawing/2014/main" id="{EC2C114B-5D23-4D56-819C-87363EF161FD}"/>
              </a:ext>
            </a:extLst>
          </p:cNvPr>
          <p:cNvSpPr txBox="1">
            <a:spLocks/>
          </p:cNvSpPr>
          <p:nvPr/>
        </p:nvSpPr>
        <p:spPr>
          <a:xfrm>
            <a:off x="1946706" y="2111322"/>
            <a:ext cx="8286750" cy="26353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5400" b="1" dirty="0">
                <a:solidFill>
                  <a:srgbClr val="2E4D59"/>
                </a:solidFill>
                <a:latin typeface="Lilita one" panose="020B0604020202020204" charset="0"/>
              </a:rPr>
              <a:t>THANKS!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E325295-539E-4F57-A6F5-D73ECFDA9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3" y="6073562"/>
            <a:ext cx="1409634" cy="5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5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D6DEE0"/>
                </a:solidFill>
                <a:latin typeface="Lilita one"/>
              </a:rPr>
              <a:t>C# Class and Object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2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323126" y="1178604"/>
            <a:ext cx="1138742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5A747D"/>
                </a:solidFill>
                <a:cs typeface="Arial"/>
              </a:rPr>
              <a:t>In object-oriented programming (OOP), we solve complex problems by dividing them into objects. To work with objects, we need to perform the following activities:</a:t>
            </a:r>
          </a:p>
          <a:p>
            <a:endParaRPr lang="en-US" sz="2400" b="1" dirty="0">
              <a:solidFill>
                <a:srgbClr val="5A747D"/>
              </a:solidFill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cs typeface="Arial"/>
              </a:rPr>
              <a:t>create a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cs typeface="Arial"/>
              </a:rPr>
              <a:t>create objects from the class	</a:t>
            </a:r>
            <a:endParaRPr lang="en-US" dirty="0">
              <a:solidFill>
                <a:srgbClr val="C00000"/>
              </a:solidFill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490CF-EAD7-7E30-0EEC-87DFF1AC7B05}"/>
              </a:ext>
            </a:extLst>
          </p:cNvPr>
          <p:cNvSpPr txBox="1"/>
          <p:nvPr/>
        </p:nvSpPr>
        <p:spPr>
          <a:xfrm>
            <a:off x="287750" y="3648807"/>
            <a:ext cx="3402623" cy="923330"/>
          </a:xfrm>
          <a:prstGeom prst="rect">
            <a:avLst/>
          </a:prstGeom>
          <a:solidFill>
            <a:srgbClr val="D6DE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b="1" dirty="0">
                <a:solidFill>
                  <a:srgbClr val="2E4D59"/>
                </a:solidFill>
              </a:rPr>
              <a:t>Class</a:t>
            </a:r>
          </a:p>
          <a:p>
            <a:pPr algn="ctr"/>
            <a:endParaRPr lang="en-MY" dirty="0">
              <a:solidFill>
                <a:srgbClr val="2E4D59"/>
              </a:solidFill>
            </a:endParaRPr>
          </a:p>
          <a:p>
            <a:pPr algn="ctr"/>
            <a:r>
              <a:rPr lang="en-MY" dirty="0">
                <a:solidFill>
                  <a:srgbClr val="2E4D59"/>
                </a:solidFill>
              </a:rPr>
              <a:t>Computer Science 1</a:t>
            </a:r>
            <a:r>
              <a:rPr lang="en-MY" baseline="30000" dirty="0">
                <a:solidFill>
                  <a:srgbClr val="2E4D59"/>
                </a:solidFill>
              </a:rPr>
              <a:t>st</a:t>
            </a:r>
            <a:r>
              <a:rPr lang="en-MY" dirty="0">
                <a:solidFill>
                  <a:srgbClr val="2E4D59"/>
                </a:solidFill>
              </a:rPr>
              <a:t> Year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FD22A-5BF7-CBD4-D841-144AEFF36789}"/>
              </a:ext>
            </a:extLst>
          </p:cNvPr>
          <p:cNvSpPr txBox="1"/>
          <p:nvPr/>
        </p:nvSpPr>
        <p:spPr>
          <a:xfrm>
            <a:off x="4038599" y="3640015"/>
            <a:ext cx="3402623" cy="2031325"/>
          </a:xfrm>
          <a:prstGeom prst="rect">
            <a:avLst/>
          </a:prstGeom>
          <a:solidFill>
            <a:srgbClr val="D6DE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b="1" dirty="0">
                <a:solidFill>
                  <a:srgbClr val="2E4D59"/>
                </a:solidFill>
              </a:rPr>
              <a:t>Object</a:t>
            </a:r>
          </a:p>
          <a:p>
            <a:pPr algn="ctr"/>
            <a:endParaRPr lang="en-MY" dirty="0">
              <a:solidFill>
                <a:srgbClr val="2E4D59"/>
              </a:solidFill>
            </a:endParaRPr>
          </a:p>
          <a:p>
            <a:pPr algn="ctr"/>
            <a:r>
              <a:rPr lang="en-MY" dirty="0">
                <a:solidFill>
                  <a:srgbClr val="2E4D59"/>
                </a:solidFill>
              </a:rPr>
              <a:t>Xing</a:t>
            </a:r>
          </a:p>
          <a:p>
            <a:pPr algn="ctr"/>
            <a:r>
              <a:rPr lang="en-MY" dirty="0" err="1">
                <a:solidFill>
                  <a:srgbClr val="2E4D59"/>
                </a:solidFill>
              </a:rPr>
              <a:t>Nadiah</a:t>
            </a:r>
            <a:r>
              <a:rPr lang="en-MY" dirty="0">
                <a:solidFill>
                  <a:srgbClr val="2E4D59"/>
                </a:solidFill>
              </a:rPr>
              <a:t> </a:t>
            </a:r>
          </a:p>
          <a:p>
            <a:pPr algn="ctr"/>
            <a:r>
              <a:rPr lang="en-MY" dirty="0" err="1">
                <a:solidFill>
                  <a:srgbClr val="2E4D59"/>
                </a:solidFill>
              </a:rPr>
              <a:t>Azhad</a:t>
            </a:r>
            <a:endParaRPr lang="en-MY" dirty="0">
              <a:solidFill>
                <a:srgbClr val="2E4D59"/>
              </a:solidFill>
            </a:endParaRPr>
          </a:p>
          <a:p>
            <a:pPr algn="ctr"/>
            <a:r>
              <a:rPr lang="en-MY" dirty="0" err="1">
                <a:solidFill>
                  <a:srgbClr val="2E4D59"/>
                </a:solidFill>
              </a:rPr>
              <a:t>Ooi</a:t>
            </a:r>
            <a:endParaRPr lang="en-MY" dirty="0">
              <a:solidFill>
                <a:srgbClr val="2E4D59"/>
              </a:solidFill>
            </a:endParaRPr>
          </a:p>
          <a:p>
            <a:pPr algn="ctr"/>
            <a:r>
              <a:rPr lang="en-MY" dirty="0">
                <a:solidFill>
                  <a:srgbClr val="2E4D59"/>
                </a:solidFill>
              </a:rPr>
              <a:t>Adriana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61FBDC-894F-AA4B-9C4D-DDDFB719A7DB}"/>
              </a:ext>
            </a:extLst>
          </p:cNvPr>
          <p:cNvSpPr txBox="1"/>
          <p:nvPr/>
        </p:nvSpPr>
        <p:spPr>
          <a:xfrm>
            <a:off x="5056318" y="3137384"/>
            <a:ext cx="10982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Arial"/>
              </a:rPr>
              <a:t>Example: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6D1947-D929-AAD6-77CF-D9B753DAF6B3}"/>
              </a:ext>
            </a:extLst>
          </p:cNvPr>
          <p:cNvSpPr txBox="1"/>
          <p:nvPr/>
        </p:nvSpPr>
        <p:spPr>
          <a:xfrm>
            <a:off x="7789448" y="3648807"/>
            <a:ext cx="3402623" cy="2031325"/>
          </a:xfrm>
          <a:prstGeom prst="rect">
            <a:avLst/>
          </a:prstGeom>
          <a:solidFill>
            <a:srgbClr val="D6DE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b="1" dirty="0">
                <a:solidFill>
                  <a:srgbClr val="2E4D59"/>
                </a:solidFill>
              </a:rPr>
              <a:t>Methods</a:t>
            </a:r>
          </a:p>
          <a:p>
            <a:pPr algn="ctr"/>
            <a:endParaRPr lang="en-MY" dirty="0">
              <a:solidFill>
                <a:srgbClr val="2E4D59"/>
              </a:solidFill>
            </a:endParaRPr>
          </a:p>
          <a:p>
            <a:pPr algn="ctr"/>
            <a:r>
              <a:rPr lang="en-MY" dirty="0">
                <a:solidFill>
                  <a:srgbClr val="2E4D59"/>
                </a:solidFill>
              </a:rPr>
              <a:t>Talk</a:t>
            </a:r>
          </a:p>
          <a:p>
            <a:pPr algn="ctr"/>
            <a:r>
              <a:rPr lang="en-MY" dirty="0">
                <a:solidFill>
                  <a:srgbClr val="2E4D59"/>
                </a:solidFill>
              </a:rPr>
              <a:t>Sing</a:t>
            </a:r>
          </a:p>
          <a:p>
            <a:pPr algn="ctr"/>
            <a:r>
              <a:rPr lang="en-MY" dirty="0">
                <a:solidFill>
                  <a:srgbClr val="2E4D59"/>
                </a:solidFill>
              </a:rPr>
              <a:t>Sleep</a:t>
            </a:r>
          </a:p>
          <a:p>
            <a:pPr algn="ctr"/>
            <a:r>
              <a:rPr lang="en-MY" dirty="0">
                <a:solidFill>
                  <a:srgbClr val="2E4D59"/>
                </a:solidFill>
              </a:rPr>
              <a:t>Write code</a:t>
            </a:r>
          </a:p>
          <a:p>
            <a:pPr algn="ctr"/>
            <a:r>
              <a:rPr lang="en-MY" dirty="0">
                <a:solidFill>
                  <a:srgbClr val="2E4D59"/>
                </a:solidFill>
              </a:rPr>
              <a:t>Walk to class</a:t>
            </a:r>
          </a:p>
        </p:txBody>
      </p:sp>
    </p:spTree>
    <p:extLst>
      <p:ext uri="{BB962C8B-B14F-4D97-AF65-F5344CB8AC3E}">
        <p14:creationId xmlns:p14="http://schemas.microsoft.com/office/powerpoint/2010/main" val="276574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3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363785" y="3614845"/>
            <a:ext cx="434217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0" i="0" dirty="0">
                <a:solidFill>
                  <a:srgbClr val="5A747D"/>
                </a:solidFill>
                <a:effectLst/>
              </a:rPr>
              <a:t>A Class is a "blueprint" for creating objects. We use the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‘class’</a:t>
            </a:r>
            <a:r>
              <a:rPr lang="en-US" sz="2400" b="0" i="0" dirty="0">
                <a:solidFill>
                  <a:srgbClr val="5A747D"/>
                </a:solidFill>
                <a:effectLst/>
              </a:rPr>
              <a:t> keyword to create an object. For example,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sp>
        <p:nvSpPr>
          <p:cNvPr id="17" name="Google Shape;861;p34">
            <a:extLst>
              <a:ext uri="{FF2B5EF4-FFF2-40B4-BE49-F238E27FC236}">
                <a16:creationId xmlns:a16="http://schemas.microsoft.com/office/drawing/2014/main" id="{0F1D427A-35FF-149E-F727-CE4735F7A492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D6DEE0"/>
                </a:solidFill>
                <a:latin typeface="Lilita one"/>
              </a:rPr>
              <a:t>C# Class and Object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237FEA-DB16-512A-380C-644D128E188A}"/>
              </a:ext>
            </a:extLst>
          </p:cNvPr>
          <p:cNvSpPr txBox="1"/>
          <p:nvPr/>
        </p:nvSpPr>
        <p:spPr>
          <a:xfrm>
            <a:off x="5824706" y="4292143"/>
            <a:ext cx="557178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0" i="0" dirty="0">
                <a:solidFill>
                  <a:srgbClr val="5A747D"/>
                </a:solidFill>
                <a:effectLst/>
              </a:rPr>
              <a:t>An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object </a:t>
            </a:r>
            <a:r>
              <a:rPr lang="en-US" sz="2000" b="0" i="0" dirty="0">
                <a:solidFill>
                  <a:srgbClr val="5A747D"/>
                </a:solidFill>
                <a:effectLst/>
              </a:rPr>
              <a:t>is created from a class. We have already created the class named </a:t>
            </a:r>
            <a:r>
              <a:rPr lang="en-US" sz="2000" b="0" i="0" dirty="0" err="1">
                <a:solidFill>
                  <a:srgbClr val="5A747D"/>
                </a:solidFill>
                <a:effectLst/>
              </a:rPr>
              <a:t>ComputerScience</a:t>
            </a:r>
            <a:r>
              <a:rPr lang="en-US" sz="2000" b="0" i="0" dirty="0">
                <a:solidFill>
                  <a:srgbClr val="5A747D"/>
                </a:solidFill>
                <a:effectLst/>
              </a:rPr>
              <a:t>, so now we can use this to create objects.</a:t>
            </a:r>
          </a:p>
          <a:p>
            <a:endParaRPr lang="en-US" sz="2000" b="0" i="0" dirty="0">
              <a:solidFill>
                <a:srgbClr val="5A747D"/>
              </a:solidFill>
              <a:effectLst/>
            </a:endParaRPr>
          </a:p>
          <a:p>
            <a:r>
              <a:rPr lang="en-US" sz="2000" b="0" i="0" dirty="0">
                <a:solidFill>
                  <a:srgbClr val="5A747D"/>
                </a:solidFill>
                <a:effectLst/>
              </a:rPr>
              <a:t>To create an object, specify the class name, followed by the object name, and use the keyword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new</a:t>
            </a:r>
            <a:endParaRPr lang="en-US" sz="2000" dirty="0">
              <a:solidFill>
                <a:srgbClr val="FF0000"/>
              </a:solidFill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3DB6443-6244-8E90-25A2-CCE872E1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36" y="1083193"/>
            <a:ext cx="5200650" cy="22669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09684F-DA98-E93C-55B2-7DB6269D1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607" y="1083193"/>
            <a:ext cx="4603385" cy="31653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7642D1-1A96-4C76-9A50-0F6C295D49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45" t="7600" b="71174"/>
          <a:stretch/>
        </p:blipFill>
        <p:spPr>
          <a:xfrm>
            <a:off x="601995" y="5449207"/>
            <a:ext cx="3253709" cy="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4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6096000" y="1178604"/>
            <a:ext cx="5614555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A747D"/>
                </a:solidFill>
                <a:cs typeface="Arial"/>
              </a:rPr>
              <a:t>Objects and classes help us to divide a </a:t>
            </a:r>
            <a:r>
              <a:rPr lang="en-US" sz="1600" dirty="0">
                <a:solidFill>
                  <a:srgbClr val="FF0000"/>
                </a:solidFill>
                <a:cs typeface="Arial"/>
              </a:rPr>
              <a:t>large project </a:t>
            </a:r>
            <a:r>
              <a:rPr lang="en-US" sz="1600" dirty="0">
                <a:solidFill>
                  <a:srgbClr val="5A747D"/>
                </a:solidFill>
                <a:cs typeface="Arial"/>
              </a:rPr>
              <a:t>into </a:t>
            </a:r>
            <a:r>
              <a:rPr lang="en-US" sz="1600" dirty="0">
                <a:solidFill>
                  <a:srgbClr val="FF0000"/>
                </a:solidFill>
                <a:cs typeface="Arial"/>
              </a:rPr>
              <a:t>smaller sub-problems.</a:t>
            </a:r>
          </a:p>
          <a:p>
            <a:endParaRPr lang="en-US" sz="1600" dirty="0">
              <a:solidFill>
                <a:srgbClr val="5A747D"/>
              </a:solidFill>
              <a:cs typeface="Arial"/>
            </a:endParaRPr>
          </a:p>
          <a:p>
            <a:r>
              <a:rPr lang="en-US" sz="1600" dirty="0">
                <a:solidFill>
                  <a:srgbClr val="5A747D"/>
                </a:solidFill>
                <a:cs typeface="Arial"/>
              </a:rPr>
              <a:t>Suppose you want to create a game that has hundreds of enemies and each of them has </a:t>
            </a:r>
            <a:r>
              <a:rPr lang="en-US" sz="1600" dirty="0">
                <a:solidFill>
                  <a:srgbClr val="FF0000"/>
                </a:solidFill>
                <a:cs typeface="Arial"/>
              </a:rPr>
              <a:t>fields</a:t>
            </a:r>
            <a:r>
              <a:rPr lang="en-US" sz="1600" dirty="0">
                <a:solidFill>
                  <a:srgbClr val="5A747D"/>
                </a:solidFill>
                <a:cs typeface="Arial"/>
              </a:rPr>
              <a:t> like health, ammo, and methods like shoot() and run().</a:t>
            </a:r>
          </a:p>
          <a:p>
            <a:endParaRPr lang="en-US" sz="1600" dirty="0">
              <a:solidFill>
                <a:srgbClr val="5A747D"/>
              </a:solidFill>
              <a:cs typeface="Arial"/>
            </a:endParaRPr>
          </a:p>
          <a:p>
            <a:r>
              <a:rPr lang="en-US" sz="1600" dirty="0">
                <a:solidFill>
                  <a:srgbClr val="5A747D"/>
                </a:solidFill>
                <a:cs typeface="Arial"/>
              </a:rPr>
              <a:t>With OOP we can create one Enemy class with required fields and methods. Then, we can create multiple enemy </a:t>
            </a:r>
            <a:r>
              <a:rPr lang="en-US" sz="1600" dirty="0">
                <a:solidFill>
                  <a:srgbClr val="FF0000"/>
                </a:solidFill>
                <a:cs typeface="Arial"/>
              </a:rPr>
              <a:t>objects</a:t>
            </a:r>
            <a:r>
              <a:rPr lang="en-US" sz="1600" dirty="0">
                <a:solidFill>
                  <a:srgbClr val="5A747D"/>
                </a:solidFill>
                <a:cs typeface="Arial"/>
              </a:rPr>
              <a:t> from it.</a:t>
            </a:r>
          </a:p>
          <a:p>
            <a:endParaRPr lang="en-US" sz="1600" dirty="0">
              <a:solidFill>
                <a:srgbClr val="5A747D"/>
              </a:solidFill>
              <a:cs typeface="Arial"/>
            </a:endParaRPr>
          </a:p>
          <a:p>
            <a:r>
              <a:rPr lang="en-US" sz="1600" dirty="0">
                <a:solidFill>
                  <a:srgbClr val="5A747D"/>
                </a:solidFill>
                <a:cs typeface="Arial"/>
              </a:rPr>
              <a:t>Each of the enemy objects will have its own version of health and ammo fields. And, they can use the common shoot() and run() methods.</a:t>
            </a:r>
          </a:p>
          <a:p>
            <a:endParaRPr lang="en-US" sz="1600" dirty="0">
              <a:solidFill>
                <a:srgbClr val="5A747D"/>
              </a:solidFill>
              <a:cs typeface="Arial"/>
            </a:endParaRPr>
          </a:p>
          <a:p>
            <a:r>
              <a:rPr lang="en-US" sz="1600" dirty="0">
                <a:solidFill>
                  <a:srgbClr val="5A747D"/>
                </a:solidFill>
                <a:cs typeface="Arial"/>
              </a:rPr>
              <a:t>Now, instead of thinking of projects in terms of variables and methods, we can think of them in terms of objects.</a:t>
            </a:r>
          </a:p>
          <a:p>
            <a:endParaRPr lang="en-US" sz="1600" dirty="0">
              <a:solidFill>
                <a:srgbClr val="5A747D"/>
              </a:solidFill>
              <a:cs typeface="Arial"/>
            </a:endParaRPr>
          </a:p>
          <a:p>
            <a:r>
              <a:rPr lang="en-US" sz="1600" dirty="0">
                <a:solidFill>
                  <a:srgbClr val="5A747D"/>
                </a:solidFill>
                <a:cs typeface="Arial"/>
              </a:rPr>
              <a:t>This helps to manage complexity as well as make our code reusable.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E1837-F700-6399-841F-72B303D80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26" y="1240150"/>
            <a:ext cx="4924425" cy="4886325"/>
          </a:xfrm>
          <a:prstGeom prst="rect">
            <a:avLst/>
          </a:prstGeom>
        </p:spPr>
      </p:pic>
      <p:sp>
        <p:nvSpPr>
          <p:cNvPr id="7" name="Google Shape;861;p34">
            <a:extLst>
              <a:ext uri="{FF2B5EF4-FFF2-40B4-BE49-F238E27FC236}">
                <a16:creationId xmlns:a16="http://schemas.microsoft.com/office/drawing/2014/main" id="{24707EF8-D329-21D7-8C43-9186F39D3964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D6DEE0"/>
                </a:solidFill>
                <a:latin typeface="Lilita one"/>
              </a:rPr>
              <a:t>C# Class and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D6DEE0"/>
                </a:solidFill>
                <a:latin typeface="Lilita one"/>
              </a:rPr>
              <a:t>C# Methods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5</a:t>
            </a:fld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55FB-3703-7678-EC37-F73055F7B317}"/>
              </a:ext>
            </a:extLst>
          </p:cNvPr>
          <p:cNvSpPr txBox="1"/>
          <p:nvPr/>
        </p:nvSpPr>
        <p:spPr>
          <a:xfrm>
            <a:off x="323126" y="1178604"/>
            <a:ext cx="1138742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5A747D"/>
                </a:solidFill>
                <a:cs typeface="Arial"/>
              </a:rPr>
              <a:t>A method is a block of code that performs a specific task. Suppose you need to create a program to create a circle and color it. You can create two methods to solve this problem:</a:t>
            </a:r>
          </a:p>
          <a:p>
            <a:endParaRPr lang="en-US" sz="2400" b="1" dirty="0">
              <a:solidFill>
                <a:srgbClr val="5A747D"/>
              </a:solidFill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cs typeface="Arial"/>
              </a:rPr>
              <a:t>a method to draw the circle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747D"/>
                </a:solidFill>
                <a:cs typeface="Arial"/>
              </a:rPr>
              <a:t>a method to color the circle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871C4D-3949-DB8B-4B87-25D20AA8D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6" y="3768456"/>
            <a:ext cx="4152112" cy="12311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droid sans mono"/>
              </a:rPr>
              <a:t>returnType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4D59"/>
                </a:solidFill>
                <a:effectLst/>
                <a:latin typeface="droid sans mon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2B236"/>
                </a:solidFill>
                <a:effectLst/>
                <a:latin typeface="droid sans mono"/>
              </a:rPr>
              <a:t>methodName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4D59"/>
                </a:solidFill>
                <a:effectLst/>
                <a:latin typeface="droid sans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2E4D59"/>
              </a:solidFill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4D59"/>
                </a:solidFill>
                <a:effectLst/>
                <a:latin typeface="droid sans mono"/>
              </a:rPr>
              <a:t>	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droid sans mono"/>
              </a:rPr>
              <a:t>method body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4D59"/>
                </a:solidFill>
                <a:effectLst/>
                <a:latin typeface="droid sans mono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E4D59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E4D5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C478B-A0DF-3833-5F96-DFD0BFB68EC1}"/>
              </a:ext>
            </a:extLst>
          </p:cNvPr>
          <p:cNvSpPr txBox="1"/>
          <p:nvPr/>
        </p:nvSpPr>
        <p:spPr>
          <a:xfrm>
            <a:off x="5044586" y="2478407"/>
            <a:ext cx="63092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 err="1">
                <a:solidFill>
                  <a:srgbClr val="5A747D"/>
                </a:solidFill>
                <a:highlight>
                  <a:srgbClr val="FFFF00"/>
                </a:highlight>
              </a:rPr>
              <a:t>returnType</a:t>
            </a:r>
            <a:r>
              <a:rPr lang="en-MY" dirty="0">
                <a:solidFill>
                  <a:srgbClr val="5A747D"/>
                </a:solidFill>
              </a:rPr>
              <a:t> - It specifies what type of value a method returns. For example, if a method has an int return type then it returns an int value. If the method does not return a value, the return type is void.</a:t>
            </a:r>
          </a:p>
          <a:p>
            <a:endParaRPr lang="en-MY" dirty="0">
              <a:solidFill>
                <a:srgbClr val="5A747D"/>
              </a:solidFill>
            </a:endParaRPr>
          </a:p>
          <a:p>
            <a:r>
              <a:rPr lang="en-MY" dirty="0" err="1">
                <a:solidFill>
                  <a:srgbClr val="5A747D"/>
                </a:solidFill>
                <a:highlight>
                  <a:srgbClr val="FFFF00"/>
                </a:highlight>
              </a:rPr>
              <a:t>methodName</a:t>
            </a:r>
            <a:r>
              <a:rPr lang="en-MY" dirty="0">
                <a:solidFill>
                  <a:srgbClr val="5A747D"/>
                </a:solidFill>
              </a:rPr>
              <a:t> - It is an identifier that is used to refer to the particular method in a program.</a:t>
            </a:r>
          </a:p>
          <a:p>
            <a:endParaRPr lang="en-MY" dirty="0">
              <a:solidFill>
                <a:srgbClr val="5A747D"/>
              </a:solidFill>
            </a:endParaRPr>
          </a:p>
          <a:p>
            <a:r>
              <a:rPr lang="en-MY" dirty="0">
                <a:solidFill>
                  <a:srgbClr val="5A747D"/>
                </a:solidFill>
                <a:highlight>
                  <a:srgbClr val="FFFF00"/>
                </a:highlight>
              </a:rPr>
              <a:t>method body </a:t>
            </a:r>
            <a:r>
              <a:rPr lang="en-MY" dirty="0">
                <a:solidFill>
                  <a:srgbClr val="5A747D"/>
                </a:solidFill>
              </a:rPr>
              <a:t>- It includes the programming statements that are used to perform some tasks. The method body is enclosed inside the curly braces { }</a:t>
            </a:r>
          </a:p>
        </p:txBody>
      </p:sp>
    </p:spTree>
    <p:extLst>
      <p:ext uri="{BB962C8B-B14F-4D97-AF65-F5344CB8AC3E}">
        <p14:creationId xmlns:p14="http://schemas.microsoft.com/office/powerpoint/2010/main" val="27323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D6DEE0"/>
                </a:solidFill>
                <a:latin typeface="Lilita one"/>
              </a:rPr>
              <a:t>C# Methods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6</a:t>
            </a:fld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C478B-A0DF-3833-5F96-DFD0BFB68EC1}"/>
              </a:ext>
            </a:extLst>
          </p:cNvPr>
          <p:cNvSpPr txBox="1"/>
          <p:nvPr/>
        </p:nvSpPr>
        <p:spPr>
          <a:xfrm>
            <a:off x="5044586" y="1183600"/>
            <a:ext cx="630921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A747D"/>
                </a:solidFill>
                <a:effectLst/>
              </a:rPr>
              <a:t>Here, the name of the method is display(). And, the return type is void.</a:t>
            </a:r>
          </a:p>
          <a:p>
            <a:r>
              <a:rPr lang="en-US" b="0" i="0" dirty="0">
                <a:solidFill>
                  <a:srgbClr val="5A747D"/>
                </a:solidFill>
                <a:effectLst/>
                <a:latin typeface="euclid_circular_a"/>
              </a:rPr>
              <a:t>Here, we are using the object ‘text’ to call the </a:t>
            </a:r>
            <a:r>
              <a:rPr lang="en-US" b="0" i="0" dirty="0">
                <a:solidFill>
                  <a:srgbClr val="5A747D"/>
                </a:solidFill>
                <a:effectLst/>
                <a:latin typeface="droid sans mono"/>
              </a:rPr>
              <a:t>display()</a:t>
            </a:r>
            <a:r>
              <a:rPr lang="en-US" b="0" i="0" dirty="0">
                <a:solidFill>
                  <a:srgbClr val="5A747D"/>
                </a:solidFill>
                <a:effectLst/>
                <a:latin typeface="euclid_circular_a"/>
              </a:rPr>
              <a:t> method.</a:t>
            </a:r>
          </a:p>
          <a:p>
            <a:endParaRPr lang="en-US" dirty="0">
              <a:solidFill>
                <a:srgbClr val="5A747D"/>
              </a:solidFill>
              <a:latin typeface="euclid_circular_a"/>
            </a:endParaRPr>
          </a:p>
          <a:p>
            <a:endParaRPr lang="en-US" b="0" i="0" dirty="0">
              <a:solidFill>
                <a:srgbClr val="5A747D"/>
              </a:solidFill>
              <a:effectLst/>
              <a:latin typeface="euclid_circular_a"/>
            </a:endParaRPr>
          </a:p>
          <a:p>
            <a:endParaRPr lang="en-US" dirty="0">
              <a:solidFill>
                <a:srgbClr val="5A747D"/>
              </a:solidFill>
              <a:latin typeface="euclid_circular_a"/>
            </a:endParaRPr>
          </a:p>
          <a:p>
            <a:endParaRPr lang="en-US" b="0" i="0" dirty="0">
              <a:solidFill>
                <a:srgbClr val="5A747D"/>
              </a:solidFill>
              <a:effectLst/>
              <a:latin typeface="euclid_circular_a"/>
            </a:endParaRPr>
          </a:p>
          <a:p>
            <a:endParaRPr lang="en-US" dirty="0">
              <a:solidFill>
                <a:srgbClr val="5A747D"/>
              </a:solidFill>
              <a:latin typeface="euclid_circular_a"/>
            </a:endParaRPr>
          </a:p>
          <a:p>
            <a:endParaRPr lang="en-US" b="0" i="0" dirty="0">
              <a:solidFill>
                <a:srgbClr val="5A747D"/>
              </a:solidFill>
              <a:effectLst/>
              <a:latin typeface="euclid_circular_a"/>
            </a:endParaRPr>
          </a:p>
          <a:p>
            <a:endParaRPr lang="en-US" dirty="0">
              <a:solidFill>
                <a:srgbClr val="5A747D"/>
              </a:solidFill>
              <a:latin typeface="euclid_circular_a"/>
            </a:endParaRPr>
          </a:p>
          <a:p>
            <a:r>
              <a:rPr lang="en-US" b="0" i="0" dirty="0">
                <a:solidFill>
                  <a:srgbClr val="5A747D"/>
                </a:solidFill>
                <a:effectLst/>
                <a:latin typeface="euclid_circular_a"/>
              </a:rPr>
              <a:t>If the method returns any value, we use the </a:t>
            </a:r>
            <a:r>
              <a:rPr lang="en-US" b="0" i="0" dirty="0">
                <a:solidFill>
                  <a:srgbClr val="00B050"/>
                </a:solidFill>
                <a:effectLst/>
                <a:latin typeface="euclid_circular_a"/>
              </a:rPr>
              <a:t>return statement </a:t>
            </a:r>
            <a:r>
              <a:rPr lang="en-US" b="0" i="0" dirty="0">
                <a:solidFill>
                  <a:srgbClr val="5A747D"/>
                </a:solidFill>
                <a:effectLst/>
                <a:latin typeface="euclid_circular_a"/>
              </a:rPr>
              <a:t>to return any value. </a:t>
            </a:r>
            <a:endParaRPr lang="en-US" dirty="0">
              <a:solidFill>
                <a:srgbClr val="5A747D"/>
              </a:solidFill>
            </a:endParaRPr>
          </a:p>
          <a:p>
            <a:endParaRPr lang="en-US" dirty="0">
              <a:solidFill>
                <a:srgbClr val="5A747D"/>
              </a:solidFill>
            </a:endParaRPr>
          </a:p>
          <a:p>
            <a:r>
              <a:rPr lang="en-US" dirty="0">
                <a:solidFill>
                  <a:srgbClr val="5A747D"/>
                </a:solidFill>
              </a:rPr>
              <a:t>One thing you should always remember is that the return type of the method and the returned value should be of the same type.</a:t>
            </a:r>
          </a:p>
          <a:p>
            <a:r>
              <a:rPr lang="en-US" dirty="0">
                <a:solidFill>
                  <a:srgbClr val="5A747D"/>
                </a:solidFill>
              </a:rPr>
              <a:t>In our code, the return type is int. Hence, the data type of sum should be of int as well.</a:t>
            </a:r>
            <a:endParaRPr lang="en-MY" dirty="0">
              <a:solidFill>
                <a:srgbClr val="5A747D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E835C-6F1A-34CF-F48B-8A6B0EF1F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38" y="1080682"/>
            <a:ext cx="4202590" cy="283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1E058-0F0A-44CC-F617-C8704E9DF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330" y="2332734"/>
            <a:ext cx="1933575" cy="295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765EEE-CFAE-73DD-50BA-56C562356541}"/>
              </a:ext>
            </a:extLst>
          </p:cNvPr>
          <p:cNvSpPr txBox="1"/>
          <p:nvPr/>
        </p:nvSpPr>
        <p:spPr>
          <a:xfrm>
            <a:off x="5022957" y="2249540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AEBB89-B7D5-D46C-6CC8-32CC0842E6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30" t="13643" r="-1530" b="-2673"/>
          <a:stretch/>
        </p:blipFill>
        <p:spPr>
          <a:xfrm>
            <a:off x="414038" y="3986596"/>
            <a:ext cx="4272262" cy="269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0" y="16934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D6DEE0"/>
                </a:solidFill>
                <a:latin typeface="Lilita one"/>
              </a:rPr>
              <a:t>C# Methods Parameters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7</a:t>
            </a:fld>
            <a:endParaRPr lang="en-MY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66491B-91D8-182F-F428-430336FD8F45}"/>
              </a:ext>
            </a:extLst>
          </p:cNvPr>
          <p:cNvSpPr txBox="1"/>
          <p:nvPr/>
        </p:nvSpPr>
        <p:spPr>
          <a:xfrm>
            <a:off x="314326" y="1120714"/>
            <a:ext cx="4524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A747D"/>
                </a:solidFill>
              </a:rPr>
              <a:t>In C#, we can create a method with a single parameter. For example,</a:t>
            </a:r>
            <a:endParaRPr lang="en-MY" dirty="0">
              <a:solidFill>
                <a:srgbClr val="5A747D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CDAAE7D-3BB7-8F06-E5BF-AE516C7A1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73" y="1913608"/>
            <a:ext cx="4230828" cy="45692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7FC0020-1030-5C11-8DAA-1941BD4FD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3460" y="1913608"/>
            <a:ext cx="3832355" cy="456929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54027F6-6ADB-4444-F933-B9A0BAE96A32}"/>
              </a:ext>
            </a:extLst>
          </p:cNvPr>
          <p:cNvSpPr txBox="1"/>
          <p:nvPr/>
        </p:nvSpPr>
        <p:spPr>
          <a:xfrm>
            <a:off x="5345723" y="1120714"/>
            <a:ext cx="58820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5A747D"/>
                </a:solidFill>
              </a:rPr>
              <a:t>In C#, we can also create a method that accepts some value. These values are called method parameters. For example,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ABE796-B59B-EB25-F140-284EBF06EC11}"/>
              </a:ext>
            </a:extLst>
          </p:cNvPr>
          <p:cNvSpPr txBox="1"/>
          <p:nvPr/>
        </p:nvSpPr>
        <p:spPr>
          <a:xfrm>
            <a:off x="9335259" y="2444797"/>
            <a:ext cx="27432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5A747D"/>
                </a:solidFill>
                <a:effectLst/>
                <a:latin typeface="euclid_circular_a"/>
              </a:rPr>
              <a:t>Here, </a:t>
            </a:r>
            <a:r>
              <a:rPr lang="en-US" b="0" i="0" dirty="0">
                <a:solidFill>
                  <a:srgbClr val="5A747D"/>
                </a:solidFill>
                <a:effectLst/>
                <a:latin typeface="droid sans mono"/>
              </a:rPr>
              <a:t>a</a:t>
            </a:r>
            <a:r>
              <a:rPr lang="en-US" b="0" i="0" dirty="0">
                <a:solidFill>
                  <a:srgbClr val="5A747D"/>
                </a:solidFill>
                <a:effectLst/>
                <a:latin typeface="euclid_circular_a"/>
              </a:rPr>
              <a:t> and </a:t>
            </a:r>
            <a:r>
              <a:rPr lang="en-US" b="0" i="0" dirty="0">
                <a:solidFill>
                  <a:srgbClr val="5A747D"/>
                </a:solidFill>
                <a:effectLst/>
                <a:latin typeface="droid sans mono"/>
              </a:rPr>
              <a:t>b</a:t>
            </a:r>
            <a:r>
              <a:rPr lang="en-US" b="0" i="0" dirty="0">
                <a:solidFill>
                  <a:srgbClr val="5A747D"/>
                </a:solidFill>
                <a:effectLst/>
                <a:latin typeface="euclid_circular_a"/>
              </a:rPr>
              <a:t> are two parameters passed to the </a:t>
            </a:r>
          </a:p>
          <a:p>
            <a:pPr algn="l"/>
            <a:r>
              <a:rPr lang="en-US" b="0" i="0" dirty="0" err="1">
                <a:solidFill>
                  <a:srgbClr val="5A747D"/>
                </a:solidFill>
                <a:effectLst/>
                <a:latin typeface="droid sans mono"/>
              </a:rPr>
              <a:t>addNumber</a:t>
            </a:r>
            <a:r>
              <a:rPr lang="en-US" b="0" i="0" dirty="0">
                <a:solidFill>
                  <a:srgbClr val="5A747D"/>
                </a:solidFill>
                <a:effectLst/>
                <a:latin typeface="droid sans mono"/>
              </a:rPr>
              <a:t>()</a:t>
            </a:r>
            <a:r>
              <a:rPr lang="en-US" b="0" i="0" dirty="0">
                <a:solidFill>
                  <a:srgbClr val="5A747D"/>
                </a:solidFill>
                <a:effectLst/>
                <a:latin typeface="euclid_circular_a"/>
              </a:rPr>
              <a:t> function.</a:t>
            </a:r>
          </a:p>
          <a:p>
            <a:pPr algn="l"/>
            <a:endParaRPr lang="en-US" b="0" i="0" dirty="0">
              <a:solidFill>
                <a:srgbClr val="5A747D"/>
              </a:solidFill>
              <a:effectLst/>
              <a:latin typeface="euclid_circular_a"/>
            </a:endParaRPr>
          </a:p>
          <a:p>
            <a:pPr algn="l"/>
            <a:r>
              <a:rPr lang="en-US" b="0" i="0" dirty="0">
                <a:solidFill>
                  <a:srgbClr val="5A747D"/>
                </a:solidFill>
                <a:effectLst/>
                <a:latin typeface="euclid_circular_a"/>
              </a:rPr>
              <a:t>If a method is created with parameters, we need to pass the corresponding values(arguments) while calling the method. For example,</a:t>
            </a:r>
          </a:p>
        </p:txBody>
      </p:sp>
    </p:spTree>
    <p:extLst>
      <p:ext uri="{BB962C8B-B14F-4D97-AF65-F5344CB8AC3E}">
        <p14:creationId xmlns:p14="http://schemas.microsoft.com/office/powerpoint/2010/main" val="185366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-10886" y="10886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Let the debugging begins</a:t>
            </a:r>
            <a:endParaRPr lang="en-US" sz="36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8</a:t>
            </a:fld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C42EF-0541-B373-D50B-3D235713F9CA}"/>
              </a:ext>
            </a:extLst>
          </p:cNvPr>
          <p:cNvSpPr txBox="1"/>
          <p:nvPr/>
        </p:nvSpPr>
        <p:spPr>
          <a:xfrm>
            <a:off x="338638" y="1495719"/>
            <a:ext cx="1148111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rgbClr val="5A747D"/>
                </a:solidFill>
                <a:cs typeface="Arial"/>
              </a:rPr>
              <a:t>​</a:t>
            </a:r>
            <a:r>
              <a:rPr lang="en-US" sz="2800" dirty="0">
                <a:solidFill>
                  <a:srgbClr val="5A747D"/>
                </a:solidFill>
                <a:cs typeface="Arial"/>
              </a:rPr>
              <a:t>Exercise: Create a student class and object that gives your name, ID and the method you use to go to class.</a:t>
            </a:r>
            <a:endParaRPr lang="en-US" sz="2800" dirty="0">
              <a:solidFill>
                <a:srgbClr val="FFC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6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B14D47C-1B50-4333-B136-B9161BB13963}"/>
              </a:ext>
            </a:extLst>
          </p:cNvPr>
          <p:cNvGrpSpPr/>
          <p:nvPr/>
        </p:nvGrpSpPr>
        <p:grpSpPr>
          <a:xfrm>
            <a:off x="-10886" y="10886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4578EE-3425-4795-93C6-951FC102A5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6D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288E19-5FFB-48E0-9AB6-72B1B5CB8A85}"/>
                </a:ext>
              </a:extLst>
            </p:cNvPr>
            <p:cNvSpPr/>
            <p:nvPr/>
          </p:nvSpPr>
          <p:spPr>
            <a:xfrm>
              <a:off x="115410" y="106532"/>
              <a:ext cx="11949343" cy="6631619"/>
            </a:xfrm>
            <a:prstGeom prst="rect">
              <a:avLst/>
            </a:prstGeom>
            <a:solidFill>
              <a:srgbClr val="F6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179E00-CBAC-4A66-85CC-C947AB46896B}"/>
              </a:ext>
            </a:extLst>
          </p:cNvPr>
          <p:cNvSpPr/>
          <p:nvPr/>
        </p:nvSpPr>
        <p:spPr>
          <a:xfrm>
            <a:off x="120866" y="163498"/>
            <a:ext cx="11943887" cy="810652"/>
          </a:xfrm>
          <a:prstGeom prst="roundRect">
            <a:avLst>
              <a:gd name="adj" fmla="val 0"/>
            </a:avLst>
          </a:prstGeom>
          <a:solidFill>
            <a:srgbClr val="2E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332319-6E99-4872-9465-474D0FACA3E5}"/>
              </a:ext>
            </a:extLst>
          </p:cNvPr>
          <p:cNvSpPr/>
          <p:nvPr/>
        </p:nvSpPr>
        <p:spPr>
          <a:xfrm>
            <a:off x="101816" y="163498"/>
            <a:ext cx="2127034" cy="810652"/>
          </a:xfrm>
          <a:prstGeom prst="roundRect">
            <a:avLst>
              <a:gd name="adj" fmla="val 0"/>
            </a:avLst>
          </a:prstGeom>
          <a:solidFill>
            <a:srgbClr val="D6D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Google Shape;861;p34">
            <a:extLst>
              <a:ext uri="{FF2B5EF4-FFF2-40B4-BE49-F238E27FC236}">
                <a16:creationId xmlns:a16="http://schemas.microsoft.com/office/drawing/2014/main" id="{0C69426D-DF8B-4DF0-8737-40D47077690C}"/>
              </a:ext>
            </a:extLst>
          </p:cNvPr>
          <p:cNvSpPr txBox="1">
            <a:spLocks/>
          </p:cNvSpPr>
          <p:nvPr/>
        </p:nvSpPr>
        <p:spPr>
          <a:xfrm>
            <a:off x="1989062" y="231803"/>
            <a:ext cx="8213877" cy="69472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MY" sz="3600" dirty="0">
                <a:solidFill>
                  <a:srgbClr val="D6DEE0"/>
                </a:solidFill>
                <a:latin typeface="Lilita one"/>
              </a:rPr>
              <a:t>Method Overloading</a:t>
            </a:r>
            <a:endParaRPr lang="en-US" sz="36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30CC3D2-B399-43C8-9845-5C76C3202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6" y="275150"/>
            <a:ext cx="1409634" cy="5873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01E6-9767-48A6-9711-D1F1D132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6066-55C2-4AD9-9E04-4A45145A61E9}" type="slidenum">
              <a:rPr lang="en-MY" smtClean="0"/>
              <a:t>9</a:t>
            </a:fld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C42EF-0541-B373-D50B-3D235713F9CA}"/>
              </a:ext>
            </a:extLst>
          </p:cNvPr>
          <p:cNvSpPr txBox="1"/>
          <p:nvPr/>
        </p:nvSpPr>
        <p:spPr>
          <a:xfrm>
            <a:off x="138133" y="1085405"/>
            <a:ext cx="1148111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5A747D"/>
                </a:solidFill>
                <a:cs typeface="Arial"/>
              </a:rPr>
              <a:t>In C#, we can create two or more methods with the same name. It is known as method overloading. For example,</a:t>
            </a:r>
            <a:endParaRPr lang="en-US" sz="2800" dirty="0">
              <a:solidFill>
                <a:srgbClr val="FFC000"/>
              </a:solidFill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7C2E8E-1476-1CA7-2DEC-644BB96E8763}"/>
              </a:ext>
            </a:extLst>
          </p:cNvPr>
          <p:cNvSpPr txBox="1"/>
          <p:nvPr/>
        </p:nvSpPr>
        <p:spPr>
          <a:xfrm>
            <a:off x="5666376" y="2146044"/>
            <a:ext cx="1300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5A747D"/>
                </a:solidFill>
                <a:highlight>
                  <a:srgbClr val="D6DEE0"/>
                </a:highlight>
                <a:cs typeface="Arial"/>
              </a:rPr>
              <a:t>Output:</a:t>
            </a:r>
            <a:endParaRPr lang="en-US" sz="2400" dirty="0">
              <a:solidFill>
                <a:srgbClr val="5A747D"/>
              </a:solidFill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1EFE3-99BA-7DAB-34AB-CC52C764E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18" y="2146044"/>
            <a:ext cx="4658490" cy="43858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A2570C-69C0-A287-1E98-C45BC8660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981" y="2685655"/>
            <a:ext cx="2861619" cy="5956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B2B5AC-D883-7AC5-8D9A-FFCF9470C052}"/>
              </a:ext>
            </a:extLst>
          </p:cNvPr>
          <p:cNvSpPr txBox="1"/>
          <p:nvPr/>
        </p:nvSpPr>
        <p:spPr>
          <a:xfrm>
            <a:off x="5637707" y="3576715"/>
            <a:ext cx="6101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5A747D"/>
                </a:solidFill>
              </a:rPr>
              <a:t>In the example, we have overloaded the display() method. It is possible because w</a:t>
            </a:r>
            <a:r>
              <a:rPr lang="en-US" dirty="0" err="1">
                <a:solidFill>
                  <a:srgbClr val="5A747D"/>
                </a:solidFill>
              </a:rPr>
              <a:t>ith</a:t>
            </a:r>
            <a:r>
              <a:rPr lang="en-US" dirty="0">
                <a:solidFill>
                  <a:srgbClr val="5A747D"/>
                </a:solidFill>
              </a:rPr>
              <a:t> method overloading, multiple methods can have the same name with different parameters</a:t>
            </a:r>
            <a:endParaRPr lang="en-MY" dirty="0">
              <a:solidFill>
                <a:srgbClr val="5A747D"/>
              </a:solidFill>
            </a:endParaRPr>
          </a:p>
          <a:p>
            <a:endParaRPr lang="en-MY" dirty="0">
              <a:solidFill>
                <a:srgbClr val="5A747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solidFill>
                  <a:srgbClr val="5A747D"/>
                </a:solidFill>
              </a:rPr>
              <a:t>one method has one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solidFill>
                  <a:srgbClr val="5A747D"/>
                </a:solidFill>
              </a:rPr>
              <a:t>another has two parameter</a:t>
            </a:r>
          </a:p>
        </p:txBody>
      </p:sp>
    </p:spTree>
    <p:extLst>
      <p:ext uri="{BB962C8B-B14F-4D97-AF65-F5344CB8AC3E}">
        <p14:creationId xmlns:p14="http://schemas.microsoft.com/office/powerpoint/2010/main" val="276515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421B0C47372145827914C868AD476A" ma:contentTypeVersion="14" ma:contentTypeDescription="Create a new document." ma:contentTypeScope="" ma:versionID="550c79475acd50da19a841acc6d3fb79">
  <xsd:schema xmlns:xsd="http://www.w3.org/2001/XMLSchema" xmlns:xs="http://www.w3.org/2001/XMLSchema" xmlns:p="http://schemas.microsoft.com/office/2006/metadata/properties" xmlns:ns3="bebd927c-dd11-4371-a90a-13fe38df72f6" xmlns:ns4="d4805856-0885-4cee-8b94-473c3b0852d5" targetNamespace="http://schemas.microsoft.com/office/2006/metadata/properties" ma:root="true" ma:fieldsID="021419c45cd995308b9fe15ac357e334" ns3:_="" ns4:_="">
    <xsd:import namespace="bebd927c-dd11-4371-a90a-13fe38df72f6"/>
    <xsd:import namespace="d4805856-0885-4cee-8b94-473c3b0852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bd927c-dd11-4371-a90a-13fe38df72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05856-0885-4cee-8b94-473c3b0852d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A53248-ED0E-4982-83C9-60D17A6041D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bebd927c-dd11-4371-a90a-13fe38df72f6"/>
    <ds:schemaRef ds:uri="d4805856-0885-4cee-8b94-473c3b0852d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C06D69-9015-43D1-95C4-AFBD5352AE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DF36C7-F081-45E2-B221-B36132513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bd927c-dd11-4371-a90a-13fe38df72f6"/>
    <ds:schemaRef ds:uri="d4805856-0885-4cee-8b94-473c3b0852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6718</TotalTime>
  <Words>951</Words>
  <Application>Microsoft Office PowerPoint</Application>
  <PresentationFormat>Widescreen</PresentationFormat>
  <Paragraphs>144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droid sans mono</vt:lpstr>
      <vt:lpstr>euclid_circular_a</vt:lpstr>
      <vt:lpstr>Lilita one</vt:lpstr>
      <vt:lpstr>Lilita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 farisha</dc:creator>
  <cp:lastModifiedBy>Tia Farisha Farisha Shaharul Miza</cp:lastModifiedBy>
  <cp:revision>155</cp:revision>
  <cp:lastPrinted>2022-10-11T07:14:46Z</cp:lastPrinted>
  <dcterms:created xsi:type="dcterms:W3CDTF">2021-02-13T15:23:56Z</dcterms:created>
  <dcterms:modified xsi:type="dcterms:W3CDTF">2022-10-18T07:37:55Z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0x01010040421B0C47372145827914C868AD476A</vt:lpwstr>
  </property>
</Properties>
</file>