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7" r:id="rId5"/>
    <p:sldId id="582" r:id="rId6"/>
    <p:sldId id="565" r:id="rId7"/>
    <p:sldId id="583" r:id="rId8"/>
    <p:sldId id="584" r:id="rId9"/>
    <p:sldId id="585" r:id="rId10"/>
    <p:sldId id="555" r:id="rId11"/>
    <p:sldId id="586" r:id="rId12"/>
    <p:sldId id="587" r:id="rId13"/>
    <p:sldId id="588" r:id="rId14"/>
    <p:sldId id="589" r:id="rId15"/>
    <p:sldId id="590" r:id="rId16"/>
    <p:sldId id="592" r:id="rId17"/>
    <p:sldId id="591" r:id="rId18"/>
    <p:sldId id="593" r:id="rId19"/>
    <p:sldId id="594" r:id="rId20"/>
    <p:sldId id="595" r:id="rId21"/>
    <p:sldId id="596" r:id="rId22"/>
    <p:sldId id="4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747D"/>
    <a:srgbClr val="E3E8E9"/>
    <a:srgbClr val="2E4D59"/>
    <a:srgbClr val="758B92"/>
    <a:srgbClr val="F2B236"/>
    <a:srgbClr val="D6DEE0"/>
    <a:srgbClr val="8EA3A8"/>
    <a:srgbClr val="EA6360"/>
    <a:srgbClr val="47BDC9"/>
    <a:srgbClr val="F6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2" autoAdjust="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76C44-8A4D-4F59-BDA1-8EDE3C5B3AD3}" type="datetimeFigureOut">
              <a:rPr lang="en-MY" smtClean="0"/>
              <a:t>25/Oct/2022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E593F-C77A-4F5D-9FFD-0DF84E750AA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9869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70169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10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14250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11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89893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12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9060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13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54652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14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19110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15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29700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16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32702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17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69792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18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65913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60594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67113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77313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50228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65551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31677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55867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19302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E526-5B84-489C-B46C-7DC2E8D36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95DC9-31D0-4CC8-B5B3-7E1DD043D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41818-1E54-467E-A476-ACECA72A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C768-1179-4BAA-B9FD-E4693BD2C4B3}" type="datetime1">
              <a:rPr lang="en-MY" smtClean="0"/>
              <a:t>25/Oct/2022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01BF2-0374-4380-9DDC-A1F314AA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59740-B7D3-4A12-88DE-BF1B8009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0634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D7F5-2BA7-41FE-B23A-846D0F98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2E6FA-CD86-4AA6-8E37-7EC354158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A8CF-86AA-490E-8346-B8A29277A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A8E5-6A12-4542-B6EB-D0091EC2087F}" type="datetime1">
              <a:rPr lang="en-MY" smtClean="0"/>
              <a:t>25/Oct/2022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BFCD-123F-419C-8322-1D09FDDD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B8508-FAB4-4216-BACD-D7640CBD5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1319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14D204-F26F-4798-872F-43073A1F0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0CEB7-91F7-43EA-86D9-7CFCD1983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9D791-01B8-4E56-BB76-4E3C3BA3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87EF-D593-447C-83DC-4E53695186C4}" type="datetime1">
              <a:rPr lang="en-MY" smtClean="0"/>
              <a:t>25/Oct/2022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3F6AA-3850-479D-8B60-B6BE8AA2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3C37B-F959-4AF2-AF36-917960FA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9982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ACB-F0EB-41EB-9BC0-58DC14F45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08E1-55CF-47AD-84B6-4BB51ECCD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5C4DF-A227-4DEB-AFF2-C324D19E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BD5F-09EE-45AB-A49C-9676DE8067FC}" type="datetime1">
              <a:rPr lang="en-MY" smtClean="0"/>
              <a:t>25/Oct/2022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C99CC-80B1-4711-8621-A4A6A74DD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433EC-AC95-4928-BDC2-65EAA537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589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84F7F-6F1B-4E60-821A-5FE177EA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BDE56-1520-4C7B-8389-3D8EFC59B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007DC-D2E1-4E25-8157-6804AF54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ED41-DD61-4F9D-8983-89046BD669C6}" type="datetime1">
              <a:rPr lang="en-MY" smtClean="0"/>
              <a:t>25/Oct/2022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D095F-6942-4D91-A616-864617E5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4B714-1880-498B-9F1C-91442236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7647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5122-3E08-4D5C-A453-E0462476E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03F9-20D7-403E-8521-2ED820ECE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B77F4-15E4-48C5-98D6-666871348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00660-B41B-4816-8981-95D8223CE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5C66-8393-433E-9EDA-DD87B4F4E0CA}" type="datetime1">
              <a:rPr lang="en-MY" smtClean="0"/>
              <a:t>25/Oct/2022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962FC-D846-4761-8E0B-621756AEE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A771F-4149-437F-AAB3-F4F2420B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0668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6627-CA55-4CB7-993E-B12BB165F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C08B0-6A4A-40FA-9F11-D492EB7C6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6AD56-5D49-4EAE-A943-EDFB4E410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2F3165-096E-43ED-B9A9-9CBA07D8E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31081F-C808-4218-82F6-FD7C25C6A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EE18E-2187-4A5E-BBFB-D2569210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779E-522A-4171-AA4D-56BBF491F092}" type="datetime1">
              <a:rPr lang="en-MY" smtClean="0"/>
              <a:t>25/Oct/2022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B69D91-B2C3-426E-A330-996BCB31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C51F24-007F-4969-BCA7-DDCDD2E6B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7840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E16A-56CD-47B7-BFD4-BAF763AB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BEAA0-0B8F-46B2-8558-26B5B25A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6006-A21D-4CFF-8048-AC6C2D8A77F6}" type="datetime1">
              <a:rPr lang="en-MY" smtClean="0"/>
              <a:t>25/Oct/2022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B0763-133F-4A2C-90D7-FD5D538E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197E7-4705-4EF0-8F32-5C398B0D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1187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6FE0DA-499E-4EE0-9B64-A7F582DB8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D019-DCC7-497F-8705-F70710FD239E}" type="datetime1">
              <a:rPr lang="en-MY" smtClean="0"/>
              <a:t>25/Oct/2022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07866A-87AD-4AF3-A305-35420BA48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52F55-4B35-49F1-928F-DB35BE4F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3788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2683-02D0-4C42-99ED-3AC2A5543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F51C9-370D-455F-8770-EEBA40840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F0DB4-7FD3-47B7-8D65-30D073737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8A8B3-E01E-4F89-8459-301CC0CC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A16A-A75B-40BC-975D-000083E53EC3}" type="datetime1">
              <a:rPr lang="en-MY" smtClean="0"/>
              <a:t>25/Oct/2022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41D71-2EC0-4D20-BBED-F989AD21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6FF0E-2E53-414A-B30C-BF7D6E65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0791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F517-4807-420C-A209-FE77372A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24FB8-3D4C-460D-94D2-3307E59FA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367C7-1AE5-4D71-91DB-EA1CE72B4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1ADD0-732C-4788-BD23-A8D6DF047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089-6D00-413A-BAE0-F9A28457EDD4}" type="datetime1">
              <a:rPr lang="en-MY" smtClean="0"/>
              <a:t>25/Oct/2022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B3072-3AD5-4B75-BB32-549D372B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9EE03-D397-45F6-AC3A-EDD1FD5E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7396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716453-CE0F-43DD-B7B6-E294B744B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5EC95-9322-4647-B720-0803C97D4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5F241-0B8C-4928-A88F-45A3FD1FF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FF3F5-7F97-4776-B294-DB89A969F520}" type="datetime1">
              <a:rPr lang="en-MY" smtClean="0"/>
              <a:t>25/Oct/2022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0317C-9DED-48B6-8DBE-7A3E9DFA1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9A8F1-2141-41C1-8C93-6025DCF37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56066-55C2-4AD9-9E04-4A45145A61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2144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/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90D52AC-F993-4CA3-8D7D-A5174E5EB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663" y="2758437"/>
            <a:ext cx="2877197" cy="11988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41BA05-85CB-4A0E-9BA3-9DDCBF39B818}"/>
              </a:ext>
            </a:extLst>
          </p:cNvPr>
          <p:cNvSpPr txBox="1"/>
          <p:nvPr/>
        </p:nvSpPr>
        <p:spPr>
          <a:xfrm>
            <a:off x="1224464" y="3485862"/>
            <a:ext cx="497881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2800" dirty="0">
                <a:solidFill>
                  <a:srgbClr val="8EA3A8"/>
                </a:solidFill>
                <a:latin typeface="Lilita One"/>
              </a:rPr>
              <a:t>C# Object Oriented Programming</a:t>
            </a:r>
          </a:p>
          <a:p>
            <a:r>
              <a:rPr lang="en-US" sz="2800" dirty="0">
                <a:solidFill>
                  <a:srgbClr val="8EA3A8"/>
                </a:solidFill>
                <a:latin typeface="Lilita One"/>
              </a:rPr>
              <a:t>By: Miss Tia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FF33A-BABC-44F1-8FB2-200542DE55F6}"/>
              </a:ext>
            </a:extLst>
          </p:cNvPr>
          <p:cNvSpPr txBox="1"/>
          <p:nvPr/>
        </p:nvSpPr>
        <p:spPr>
          <a:xfrm>
            <a:off x="1224464" y="2283241"/>
            <a:ext cx="570070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3600" b="1" dirty="0">
                <a:solidFill>
                  <a:srgbClr val="2E4D59"/>
                </a:solidFill>
                <a:latin typeface="Lilita One"/>
              </a:rPr>
              <a:t>OOP LAB 6 (25 Oct 22)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450DF5-7580-4FCE-9E3D-16B34AEE4056}"/>
              </a:ext>
            </a:extLst>
          </p:cNvPr>
          <p:cNvCxnSpPr/>
          <p:nvPr/>
        </p:nvCxnSpPr>
        <p:spPr>
          <a:xfrm>
            <a:off x="7286611" y="929936"/>
            <a:ext cx="0" cy="4998128"/>
          </a:xfrm>
          <a:prstGeom prst="line">
            <a:avLst/>
          </a:prstGeom>
          <a:ln w="57150">
            <a:solidFill>
              <a:srgbClr val="8EA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51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0" y="16934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179E00-CBAC-4A66-85CC-C947AB46896B}"/>
              </a:ext>
            </a:extLst>
          </p:cNvPr>
          <p:cNvSpPr/>
          <p:nvPr/>
        </p:nvSpPr>
        <p:spPr>
          <a:xfrm>
            <a:off x="120866" y="163498"/>
            <a:ext cx="11943887" cy="810652"/>
          </a:xfrm>
          <a:prstGeom prst="roundRect">
            <a:avLst>
              <a:gd name="adj" fmla="val 0"/>
            </a:avLst>
          </a:prstGeom>
          <a:solidFill>
            <a:srgbClr val="2E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2319-6E99-4872-9465-474D0FACA3E5}"/>
              </a:ext>
            </a:extLst>
          </p:cNvPr>
          <p:cNvSpPr/>
          <p:nvPr/>
        </p:nvSpPr>
        <p:spPr>
          <a:xfrm>
            <a:off x="101816" y="163498"/>
            <a:ext cx="2127034" cy="810652"/>
          </a:xfrm>
          <a:prstGeom prst="roundRect">
            <a:avLst>
              <a:gd name="adj" fmla="val 0"/>
            </a:avLst>
          </a:prstGeom>
          <a:solidFill>
            <a:srgbClr val="D6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30CC3D2-B399-43C8-9845-5C76C320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6" y="275150"/>
            <a:ext cx="1409634" cy="587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10</a:t>
            </a:fld>
            <a:endParaRPr lang="en-M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655FB-3703-7678-EC37-F73055F7B317}"/>
              </a:ext>
            </a:extLst>
          </p:cNvPr>
          <p:cNvSpPr txBox="1"/>
          <p:nvPr/>
        </p:nvSpPr>
        <p:spPr>
          <a:xfrm>
            <a:off x="323126" y="1178604"/>
            <a:ext cx="1138742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5A747D"/>
                </a:solidFill>
                <a:cs typeface="Arial"/>
              </a:rPr>
              <a:t>The protected internal is a combination of protected and internal access modifiers. When we declare a member protected internal, it can be accessed from the same assembly and the derived class of the containing class from any other assembly.</a:t>
            </a:r>
          </a:p>
        </p:txBody>
      </p:sp>
      <p:sp>
        <p:nvSpPr>
          <p:cNvPr id="6" name="Google Shape;861;p34">
            <a:extLst>
              <a:ext uri="{FF2B5EF4-FFF2-40B4-BE49-F238E27FC236}">
                <a16:creationId xmlns:a16="http://schemas.microsoft.com/office/drawing/2014/main" id="{8B0680D5-64C3-87D6-BB73-33D3A90C0D26}"/>
              </a:ext>
            </a:extLst>
          </p:cNvPr>
          <p:cNvSpPr txBox="1">
            <a:spLocks/>
          </p:cNvSpPr>
          <p:nvPr/>
        </p:nvSpPr>
        <p:spPr>
          <a:xfrm>
            <a:off x="1989062" y="231803"/>
            <a:ext cx="8213877" cy="6947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MY" sz="3600" dirty="0">
                <a:solidFill>
                  <a:srgbClr val="D6DEE0"/>
                </a:solidFill>
                <a:latin typeface="Lilita one"/>
              </a:rPr>
              <a:t>Protected Internal Access Modifier</a:t>
            </a:r>
            <a:endParaRPr 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E1FF6B-6D26-DE24-D53B-0F03AC12E269}"/>
              </a:ext>
            </a:extLst>
          </p:cNvPr>
          <p:cNvSpPr txBox="1"/>
          <p:nvPr/>
        </p:nvSpPr>
        <p:spPr>
          <a:xfrm>
            <a:off x="323126" y="5617686"/>
            <a:ext cx="105617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rgbClr val="2E4D59"/>
                </a:solidFill>
              </a:rPr>
              <a:t>In the above example, we have inherited the Program class from the Greet class (from Assembly1). We are able to access the </a:t>
            </a:r>
            <a:r>
              <a:rPr lang="en-US" sz="1400" dirty="0">
                <a:solidFill>
                  <a:srgbClr val="2E4D59"/>
                </a:solidFill>
                <a:highlight>
                  <a:srgbClr val="E3E8E9"/>
                </a:highlight>
              </a:rPr>
              <a:t>msg</a:t>
            </a:r>
            <a:r>
              <a:rPr lang="en-US" sz="1400" dirty="0">
                <a:solidFill>
                  <a:srgbClr val="2E4D59"/>
                </a:solidFill>
              </a:rPr>
              <a:t> from the Greet class of Assembly1 from Assembly2. This is because the </a:t>
            </a:r>
            <a:r>
              <a:rPr lang="en-US" sz="1400" dirty="0">
                <a:solidFill>
                  <a:srgbClr val="2E4D59"/>
                </a:solidFill>
                <a:highlight>
                  <a:srgbClr val="E3E8E9"/>
                </a:highlight>
              </a:rPr>
              <a:t>msg</a:t>
            </a:r>
            <a:r>
              <a:rPr lang="en-US" sz="1400" dirty="0">
                <a:solidFill>
                  <a:srgbClr val="2E4D59"/>
                </a:solidFill>
              </a:rPr>
              <a:t> is a protected internal field and we are trying to access it from the child class of Greet.</a:t>
            </a:r>
            <a:endParaRPr lang="en-MY" sz="1400" dirty="0">
              <a:solidFill>
                <a:srgbClr val="2E4D5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6E805E-028F-3D92-B6AC-1948F4586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8" y="2112435"/>
            <a:ext cx="3819525" cy="31908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B64AE5-56D1-314F-A0AF-206637E21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711" y="1978276"/>
            <a:ext cx="3819525" cy="345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01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0" y="16934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179E00-CBAC-4A66-85CC-C947AB46896B}"/>
              </a:ext>
            </a:extLst>
          </p:cNvPr>
          <p:cNvSpPr/>
          <p:nvPr/>
        </p:nvSpPr>
        <p:spPr>
          <a:xfrm>
            <a:off x="120866" y="163498"/>
            <a:ext cx="11943887" cy="810652"/>
          </a:xfrm>
          <a:prstGeom prst="roundRect">
            <a:avLst>
              <a:gd name="adj" fmla="val 0"/>
            </a:avLst>
          </a:prstGeom>
          <a:solidFill>
            <a:srgbClr val="2E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2319-6E99-4872-9465-474D0FACA3E5}"/>
              </a:ext>
            </a:extLst>
          </p:cNvPr>
          <p:cNvSpPr/>
          <p:nvPr/>
        </p:nvSpPr>
        <p:spPr>
          <a:xfrm>
            <a:off x="101816" y="163498"/>
            <a:ext cx="2127034" cy="810652"/>
          </a:xfrm>
          <a:prstGeom prst="roundRect">
            <a:avLst>
              <a:gd name="adj" fmla="val 0"/>
            </a:avLst>
          </a:prstGeom>
          <a:solidFill>
            <a:srgbClr val="D6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30CC3D2-B399-43C8-9845-5C76C320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6" y="275150"/>
            <a:ext cx="1409634" cy="587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11</a:t>
            </a:fld>
            <a:endParaRPr lang="en-M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655FB-3703-7678-EC37-F73055F7B317}"/>
              </a:ext>
            </a:extLst>
          </p:cNvPr>
          <p:cNvSpPr txBox="1"/>
          <p:nvPr/>
        </p:nvSpPr>
        <p:spPr>
          <a:xfrm>
            <a:off x="323126" y="1178604"/>
            <a:ext cx="1138742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5A747D"/>
                </a:solidFill>
                <a:cs typeface="Arial"/>
              </a:rPr>
              <a:t>The meaning of Encapsulation, is to make sure that "sensitive" data is hidden from users.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A747D"/>
                </a:solidFill>
                <a:cs typeface="Arial"/>
              </a:rPr>
              <a:t>declare fields/variables as private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A747D"/>
                </a:solidFill>
                <a:cs typeface="Arial"/>
              </a:rPr>
              <a:t>provide public get and set methods, through properties, to access and update the value of a private field</a:t>
            </a:r>
          </a:p>
          <a:p>
            <a:endParaRPr lang="en-US" sz="2000" dirty="0">
              <a:solidFill>
                <a:srgbClr val="5A747D"/>
              </a:solidFill>
              <a:cs typeface="Arial"/>
            </a:endParaRPr>
          </a:p>
          <a:p>
            <a:r>
              <a:rPr lang="en-US" sz="2000" dirty="0">
                <a:solidFill>
                  <a:srgbClr val="5A747D"/>
                </a:solidFill>
                <a:cs typeface="Arial"/>
              </a:rPr>
              <a:t>The purpose of encapsulation is to prevent alteration of data from outside. This data can only be accessed by getter functions of the class. A fully encapsulated class has getter and setter functions that are used to read and write data. This class does not allow data access directly.</a:t>
            </a:r>
          </a:p>
        </p:txBody>
      </p:sp>
      <p:sp>
        <p:nvSpPr>
          <p:cNvPr id="6" name="Google Shape;861;p34">
            <a:extLst>
              <a:ext uri="{FF2B5EF4-FFF2-40B4-BE49-F238E27FC236}">
                <a16:creationId xmlns:a16="http://schemas.microsoft.com/office/drawing/2014/main" id="{8B0680D5-64C3-87D6-BB73-33D3A90C0D26}"/>
              </a:ext>
            </a:extLst>
          </p:cNvPr>
          <p:cNvSpPr txBox="1">
            <a:spLocks/>
          </p:cNvSpPr>
          <p:nvPr/>
        </p:nvSpPr>
        <p:spPr>
          <a:xfrm>
            <a:off x="2595731" y="231803"/>
            <a:ext cx="8213877" cy="6947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D6DEE0"/>
                </a:solidFill>
                <a:latin typeface="Lilita one"/>
              </a:rPr>
              <a:t>C# Encapsulation Properties (Get and Set)</a:t>
            </a:r>
            <a:endParaRPr lang="en-US" sz="36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D0C2B84-BEB3-8891-647C-FEF1C9D06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16" y="3595167"/>
            <a:ext cx="5103913" cy="233055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F795E00-FD2F-6032-4C01-4A2865BC7EDF}"/>
              </a:ext>
            </a:extLst>
          </p:cNvPr>
          <p:cNvSpPr txBox="1"/>
          <p:nvPr/>
        </p:nvSpPr>
        <p:spPr>
          <a:xfrm>
            <a:off x="6016840" y="3531905"/>
            <a:ext cx="525777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rgbClr val="5A747D"/>
                </a:solidFill>
              </a:rPr>
              <a:t>Better control of class members (reduce the possibility of yourself (or others) to mess up the code)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1600" dirty="0">
              <a:solidFill>
                <a:srgbClr val="5A747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rgbClr val="5A747D"/>
                </a:solidFill>
              </a:rPr>
              <a:t>Fields can be made read-only (if you only use the get method), or write-only (if you only use the set method)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1600" dirty="0">
              <a:solidFill>
                <a:srgbClr val="5A747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rgbClr val="5A747D"/>
                </a:solidFill>
              </a:rPr>
              <a:t>Flexible: the programmer can change one part of the code without affecting other parts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1600" dirty="0">
              <a:solidFill>
                <a:srgbClr val="5A747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rgbClr val="5A747D"/>
                </a:solidFill>
              </a:rPr>
              <a:t>Increased security of data</a:t>
            </a:r>
          </a:p>
        </p:txBody>
      </p:sp>
    </p:spTree>
    <p:extLst>
      <p:ext uri="{BB962C8B-B14F-4D97-AF65-F5344CB8AC3E}">
        <p14:creationId xmlns:p14="http://schemas.microsoft.com/office/powerpoint/2010/main" val="3394921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0" y="16934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179E00-CBAC-4A66-85CC-C947AB46896B}"/>
              </a:ext>
            </a:extLst>
          </p:cNvPr>
          <p:cNvSpPr/>
          <p:nvPr/>
        </p:nvSpPr>
        <p:spPr>
          <a:xfrm>
            <a:off x="120866" y="163498"/>
            <a:ext cx="11943887" cy="810652"/>
          </a:xfrm>
          <a:prstGeom prst="roundRect">
            <a:avLst>
              <a:gd name="adj" fmla="val 0"/>
            </a:avLst>
          </a:prstGeom>
          <a:solidFill>
            <a:srgbClr val="2E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2319-6E99-4872-9465-474D0FACA3E5}"/>
              </a:ext>
            </a:extLst>
          </p:cNvPr>
          <p:cNvSpPr/>
          <p:nvPr/>
        </p:nvSpPr>
        <p:spPr>
          <a:xfrm>
            <a:off x="101816" y="163498"/>
            <a:ext cx="2127034" cy="810652"/>
          </a:xfrm>
          <a:prstGeom prst="roundRect">
            <a:avLst>
              <a:gd name="adj" fmla="val 0"/>
            </a:avLst>
          </a:prstGeom>
          <a:solidFill>
            <a:srgbClr val="D6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30CC3D2-B399-43C8-9845-5C76C320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6" y="275150"/>
            <a:ext cx="1409634" cy="587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12</a:t>
            </a:fld>
            <a:endParaRPr lang="en-M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655FB-3703-7678-EC37-F73055F7B317}"/>
              </a:ext>
            </a:extLst>
          </p:cNvPr>
          <p:cNvSpPr txBox="1"/>
          <p:nvPr/>
        </p:nvSpPr>
        <p:spPr>
          <a:xfrm>
            <a:off x="323126" y="1178604"/>
            <a:ext cx="11387429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5A747D"/>
                </a:solidFill>
                <a:cs typeface="Arial"/>
              </a:rPr>
              <a:t>You learned from the previous chapter that </a:t>
            </a:r>
            <a:r>
              <a:rPr lang="en-US" sz="2000" dirty="0">
                <a:solidFill>
                  <a:srgbClr val="5A747D"/>
                </a:solidFill>
                <a:highlight>
                  <a:srgbClr val="E3E8E9"/>
                </a:highlight>
                <a:cs typeface="Arial"/>
              </a:rPr>
              <a:t>private</a:t>
            </a:r>
            <a:r>
              <a:rPr lang="en-US" sz="2000" dirty="0">
                <a:solidFill>
                  <a:srgbClr val="5A747D"/>
                </a:solidFill>
                <a:cs typeface="Arial"/>
              </a:rPr>
              <a:t> variables can only be accessed within the same class. However, sometimes we need to access them - and it can be done with properties. </a:t>
            </a:r>
          </a:p>
          <a:p>
            <a:endParaRPr lang="en-US" sz="2000" dirty="0">
              <a:solidFill>
                <a:srgbClr val="5A747D"/>
              </a:solidFill>
              <a:cs typeface="Arial"/>
            </a:endParaRPr>
          </a:p>
          <a:p>
            <a:r>
              <a:rPr lang="en-US" sz="2000" dirty="0">
                <a:solidFill>
                  <a:srgbClr val="5A747D"/>
                </a:solidFill>
                <a:cs typeface="Arial"/>
              </a:rPr>
              <a:t>A property is like a combination of a variable and a method, and it has two methods: a </a:t>
            </a:r>
            <a:r>
              <a:rPr lang="en-US" sz="2000" dirty="0">
                <a:solidFill>
                  <a:srgbClr val="5A747D"/>
                </a:solidFill>
                <a:highlight>
                  <a:srgbClr val="E3E8E9"/>
                </a:highlight>
                <a:cs typeface="Arial"/>
              </a:rPr>
              <a:t>get</a:t>
            </a:r>
            <a:r>
              <a:rPr lang="en-US" sz="2000" dirty="0">
                <a:solidFill>
                  <a:srgbClr val="5A747D"/>
                </a:solidFill>
                <a:cs typeface="Arial"/>
              </a:rPr>
              <a:t> and a </a:t>
            </a:r>
            <a:r>
              <a:rPr lang="en-US" sz="2000" dirty="0">
                <a:solidFill>
                  <a:srgbClr val="5A747D"/>
                </a:solidFill>
                <a:highlight>
                  <a:srgbClr val="E3E8E9"/>
                </a:highlight>
                <a:cs typeface="Arial"/>
              </a:rPr>
              <a:t>set</a:t>
            </a:r>
            <a:r>
              <a:rPr lang="en-US" sz="2000" dirty="0">
                <a:solidFill>
                  <a:srgbClr val="5A747D"/>
                </a:solidFill>
                <a:cs typeface="Arial"/>
              </a:rPr>
              <a:t> method:</a:t>
            </a:r>
          </a:p>
        </p:txBody>
      </p:sp>
      <p:sp>
        <p:nvSpPr>
          <p:cNvPr id="6" name="Google Shape;861;p34">
            <a:extLst>
              <a:ext uri="{FF2B5EF4-FFF2-40B4-BE49-F238E27FC236}">
                <a16:creationId xmlns:a16="http://schemas.microsoft.com/office/drawing/2014/main" id="{8B0680D5-64C3-87D6-BB73-33D3A90C0D26}"/>
              </a:ext>
            </a:extLst>
          </p:cNvPr>
          <p:cNvSpPr txBox="1">
            <a:spLocks/>
          </p:cNvSpPr>
          <p:nvPr/>
        </p:nvSpPr>
        <p:spPr>
          <a:xfrm>
            <a:off x="1989062" y="231803"/>
            <a:ext cx="8213877" cy="6947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D6DEE0"/>
                </a:solidFill>
                <a:latin typeface="Lilita one"/>
              </a:rPr>
              <a:t>C# Properties (Get and Set)</a:t>
            </a:r>
            <a:endParaRPr lang="en-US" sz="36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2ECD89-0DB5-3238-0718-39803DD97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6388" y="2759872"/>
            <a:ext cx="857250" cy="381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27C86AA-7C59-1225-68AB-70E8BE185DA6}"/>
              </a:ext>
            </a:extLst>
          </p:cNvPr>
          <p:cNvSpPr txBox="1"/>
          <p:nvPr/>
        </p:nvSpPr>
        <p:spPr>
          <a:xfrm>
            <a:off x="5409648" y="2727746"/>
            <a:ext cx="13006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Output:</a:t>
            </a:r>
            <a:endParaRPr lang="en-US" sz="2400" dirty="0">
              <a:solidFill>
                <a:srgbClr val="5A747D"/>
              </a:solidFill>
              <a:cs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ABC1B7-C539-AA5E-3186-DCA412F17EBE}"/>
              </a:ext>
            </a:extLst>
          </p:cNvPr>
          <p:cNvSpPr txBox="1"/>
          <p:nvPr/>
        </p:nvSpPr>
        <p:spPr>
          <a:xfrm>
            <a:off x="5469608" y="3384638"/>
            <a:ext cx="609746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5A747D"/>
                </a:solidFill>
              </a:rPr>
              <a:t>The </a:t>
            </a:r>
            <a:r>
              <a:rPr lang="en-MY" dirty="0">
                <a:solidFill>
                  <a:srgbClr val="FF0000"/>
                </a:solidFill>
              </a:rPr>
              <a:t>Name property </a:t>
            </a:r>
            <a:r>
              <a:rPr lang="en-MY" dirty="0">
                <a:solidFill>
                  <a:srgbClr val="5A747D"/>
                </a:solidFill>
              </a:rPr>
              <a:t>is associated with the </a:t>
            </a:r>
            <a:r>
              <a:rPr lang="en-MY" dirty="0">
                <a:solidFill>
                  <a:srgbClr val="FF0000"/>
                </a:solidFill>
              </a:rPr>
              <a:t>name field</a:t>
            </a:r>
            <a:r>
              <a:rPr lang="en-MY" dirty="0">
                <a:solidFill>
                  <a:srgbClr val="5A747D"/>
                </a:solidFill>
              </a:rPr>
              <a:t>. It is a good practice to use the same name for </a:t>
            </a:r>
            <a:r>
              <a:rPr lang="en-MY" dirty="0">
                <a:solidFill>
                  <a:srgbClr val="FF0000"/>
                </a:solidFill>
              </a:rPr>
              <a:t>both the property </a:t>
            </a:r>
            <a:r>
              <a:rPr lang="en-MY" dirty="0">
                <a:solidFill>
                  <a:srgbClr val="5A747D"/>
                </a:solidFill>
              </a:rPr>
              <a:t>and the </a:t>
            </a:r>
            <a:r>
              <a:rPr lang="en-MY" dirty="0">
                <a:solidFill>
                  <a:srgbClr val="FF0000"/>
                </a:solidFill>
              </a:rPr>
              <a:t>private field</a:t>
            </a:r>
            <a:r>
              <a:rPr lang="en-MY" dirty="0">
                <a:solidFill>
                  <a:srgbClr val="5A747D"/>
                </a:solidFill>
              </a:rPr>
              <a:t>, but with an uppercase first letter. </a:t>
            </a:r>
          </a:p>
          <a:p>
            <a:endParaRPr lang="en-MY" dirty="0">
              <a:solidFill>
                <a:srgbClr val="5A747D"/>
              </a:solidFill>
            </a:endParaRPr>
          </a:p>
          <a:p>
            <a:r>
              <a:rPr lang="en-MY" dirty="0">
                <a:solidFill>
                  <a:srgbClr val="5A747D"/>
                </a:solidFill>
              </a:rPr>
              <a:t>The </a:t>
            </a:r>
            <a:r>
              <a:rPr lang="en-MY" dirty="0">
                <a:solidFill>
                  <a:srgbClr val="FF0000"/>
                </a:solidFill>
              </a:rPr>
              <a:t>get method </a:t>
            </a:r>
            <a:r>
              <a:rPr lang="en-MY" dirty="0">
                <a:solidFill>
                  <a:srgbClr val="5A747D"/>
                </a:solidFill>
              </a:rPr>
              <a:t>returns the value of the variable name. </a:t>
            </a:r>
          </a:p>
          <a:p>
            <a:r>
              <a:rPr lang="en-MY" dirty="0">
                <a:solidFill>
                  <a:srgbClr val="5A747D"/>
                </a:solidFill>
              </a:rPr>
              <a:t>The </a:t>
            </a:r>
            <a:r>
              <a:rPr lang="en-MY" dirty="0">
                <a:solidFill>
                  <a:srgbClr val="FF0000"/>
                </a:solidFill>
              </a:rPr>
              <a:t>set method </a:t>
            </a:r>
            <a:r>
              <a:rPr lang="en-MY" dirty="0">
                <a:solidFill>
                  <a:srgbClr val="5A747D"/>
                </a:solidFill>
              </a:rPr>
              <a:t>assigns a value to the name variable. The value keyword represents the value we assign to the property. </a:t>
            </a:r>
          </a:p>
          <a:p>
            <a:endParaRPr lang="en-MY" dirty="0">
              <a:solidFill>
                <a:srgbClr val="5A747D"/>
              </a:solidFill>
            </a:endParaRPr>
          </a:p>
          <a:p>
            <a:r>
              <a:rPr lang="en-MY" dirty="0">
                <a:solidFill>
                  <a:srgbClr val="5A747D"/>
                </a:solidFill>
              </a:rPr>
              <a:t>Now we can use the Name property to </a:t>
            </a:r>
            <a:r>
              <a:rPr lang="en-MY" dirty="0">
                <a:solidFill>
                  <a:srgbClr val="5A747D"/>
                </a:solidFill>
                <a:highlight>
                  <a:srgbClr val="E3E8E9"/>
                </a:highlight>
              </a:rPr>
              <a:t>access</a:t>
            </a:r>
            <a:r>
              <a:rPr lang="en-MY" dirty="0">
                <a:solidFill>
                  <a:srgbClr val="5A747D"/>
                </a:solidFill>
              </a:rPr>
              <a:t> and </a:t>
            </a:r>
            <a:r>
              <a:rPr lang="en-MY" dirty="0">
                <a:solidFill>
                  <a:srgbClr val="5A747D"/>
                </a:solidFill>
                <a:highlight>
                  <a:srgbClr val="E3E8E9"/>
                </a:highlight>
              </a:rPr>
              <a:t>update </a:t>
            </a:r>
            <a:r>
              <a:rPr lang="en-MY" dirty="0">
                <a:solidFill>
                  <a:srgbClr val="5A747D"/>
                </a:solidFill>
              </a:rPr>
              <a:t>the private field of the Person class: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332F4F9-0429-DC9D-3413-8343EA2CD3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6449" y="2490787"/>
            <a:ext cx="38385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88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-10886" y="10886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/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179E00-CBAC-4A66-85CC-C947AB46896B}"/>
              </a:ext>
            </a:extLst>
          </p:cNvPr>
          <p:cNvSpPr/>
          <p:nvPr/>
        </p:nvSpPr>
        <p:spPr>
          <a:xfrm>
            <a:off x="120866" y="163498"/>
            <a:ext cx="11943887" cy="810652"/>
          </a:xfrm>
          <a:prstGeom prst="roundRect">
            <a:avLst>
              <a:gd name="adj" fmla="val 0"/>
            </a:avLst>
          </a:prstGeom>
          <a:solidFill>
            <a:srgbClr val="2E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2319-6E99-4872-9465-474D0FACA3E5}"/>
              </a:ext>
            </a:extLst>
          </p:cNvPr>
          <p:cNvSpPr/>
          <p:nvPr/>
        </p:nvSpPr>
        <p:spPr>
          <a:xfrm>
            <a:off x="101816" y="163498"/>
            <a:ext cx="2127034" cy="810652"/>
          </a:xfrm>
          <a:prstGeom prst="roundRect">
            <a:avLst>
              <a:gd name="adj" fmla="val 0"/>
            </a:avLst>
          </a:prstGeom>
          <a:solidFill>
            <a:srgbClr val="D6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Google Shape;861;p34">
            <a:extLst>
              <a:ext uri="{FF2B5EF4-FFF2-40B4-BE49-F238E27FC236}">
                <a16:creationId xmlns:a16="http://schemas.microsoft.com/office/drawing/2014/main" id="{0C69426D-DF8B-4DF0-8737-40D47077690C}"/>
              </a:ext>
            </a:extLst>
          </p:cNvPr>
          <p:cNvSpPr txBox="1">
            <a:spLocks/>
          </p:cNvSpPr>
          <p:nvPr/>
        </p:nvSpPr>
        <p:spPr>
          <a:xfrm>
            <a:off x="1989062" y="231803"/>
            <a:ext cx="8213877" cy="6947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MY" sz="3600" dirty="0">
                <a:solidFill>
                  <a:srgbClr val="D6DEE0"/>
                </a:solidFill>
                <a:latin typeface="Lilita one"/>
              </a:rPr>
              <a:t>Let the debugging begins</a:t>
            </a:r>
            <a:endParaRPr lang="en-US" sz="3600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30CC3D2-B399-43C8-9845-5C76C320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6" y="275150"/>
            <a:ext cx="1409634" cy="587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13</a:t>
            </a:fld>
            <a:endParaRPr lang="en-MY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AC42EF-0541-B373-D50B-3D235713F9CA}"/>
              </a:ext>
            </a:extLst>
          </p:cNvPr>
          <p:cNvSpPr txBox="1"/>
          <p:nvPr/>
        </p:nvSpPr>
        <p:spPr>
          <a:xfrm>
            <a:off x="352252" y="1255415"/>
            <a:ext cx="1148111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solidFill>
                  <a:srgbClr val="5A747D"/>
                </a:solidFill>
                <a:cs typeface="Arial"/>
              </a:rPr>
              <a:t>​</a:t>
            </a:r>
            <a:r>
              <a:rPr lang="en-US" sz="2800" dirty="0">
                <a:solidFill>
                  <a:srgbClr val="5A747D"/>
                </a:solidFill>
                <a:cs typeface="Arial"/>
              </a:rPr>
              <a:t>Exercise: create class animal and cat (or any other animal you choose). Utilize the protected access modifier and encapsulation properties</a:t>
            </a:r>
            <a:endParaRPr lang="en-US" sz="2800" dirty="0">
              <a:solidFill>
                <a:srgbClr val="FFC000"/>
              </a:solidFill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F2CDC-CB33-AC18-0786-06BA588E3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95" y="2316054"/>
            <a:ext cx="38385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4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0" y="16934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179E00-CBAC-4A66-85CC-C947AB46896B}"/>
              </a:ext>
            </a:extLst>
          </p:cNvPr>
          <p:cNvSpPr/>
          <p:nvPr/>
        </p:nvSpPr>
        <p:spPr>
          <a:xfrm>
            <a:off x="120866" y="163498"/>
            <a:ext cx="11943887" cy="810652"/>
          </a:xfrm>
          <a:prstGeom prst="roundRect">
            <a:avLst>
              <a:gd name="adj" fmla="val 0"/>
            </a:avLst>
          </a:prstGeom>
          <a:solidFill>
            <a:srgbClr val="2E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2319-6E99-4872-9465-474D0FACA3E5}"/>
              </a:ext>
            </a:extLst>
          </p:cNvPr>
          <p:cNvSpPr/>
          <p:nvPr/>
        </p:nvSpPr>
        <p:spPr>
          <a:xfrm>
            <a:off x="101816" y="163498"/>
            <a:ext cx="2127034" cy="810652"/>
          </a:xfrm>
          <a:prstGeom prst="roundRect">
            <a:avLst>
              <a:gd name="adj" fmla="val 0"/>
            </a:avLst>
          </a:prstGeom>
          <a:solidFill>
            <a:srgbClr val="D6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30CC3D2-B399-43C8-9845-5C76C320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6" y="275150"/>
            <a:ext cx="1409634" cy="587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14</a:t>
            </a:fld>
            <a:endParaRPr lang="en-M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655FB-3703-7678-EC37-F73055F7B317}"/>
              </a:ext>
            </a:extLst>
          </p:cNvPr>
          <p:cNvSpPr txBox="1"/>
          <p:nvPr/>
        </p:nvSpPr>
        <p:spPr>
          <a:xfrm>
            <a:off x="323126" y="1178604"/>
            <a:ext cx="11387429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5A747D"/>
                </a:solidFill>
                <a:cs typeface="Arial"/>
              </a:rPr>
              <a:t>In C#, it is possible to inherit fields and methods from one class to another. We group the "inheritance concept" into two categories: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A747D"/>
                </a:solidFill>
                <a:cs typeface="Arial"/>
              </a:rPr>
              <a:t>Derived Class (child) - the class that inherits from another class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A747D"/>
                </a:solidFill>
                <a:cs typeface="Arial"/>
              </a:rPr>
              <a:t>Base Class (parent) - the class being inherited from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5A747D"/>
              </a:solidFill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A747D"/>
                </a:solidFill>
                <a:cs typeface="Arial"/>
              </a:rPr>
              <a:t>It is useful for code reusability: reuse fields and methods of an existing class when you create a new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A747D"/>
                </a:solidFill>
                <a:cs typeface="Arial"/>
              </a:rPr>
              <a:t>Polymorphism, which uses inherited methods to perform different tasks.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5A747D"/>
              </a:solidFill>
              <a:cs typeface="Arial"/>
            </a:endParaRPr>
          </a:p>
          <a:p>
            <a:r>
              <a:rPr lang="en-US" sz="2000" dirty="0">
                <a:solidFill>
                  <a:srgbClr val="5A747D"/>
                </a:solidFill>
                <a:cs typeface="Arial"/>
              </a:rPr>
              <a:t>The </a:t>
            </a:r>
            <a:r>
              <a:rPr lang="en-US" sz="2000" dirty="0">
                <a:solidFill>
                  <a:srgbClr val="5A747D"/>
                </a:solidFill>
                <a:highlight>
                  <a:srgbClr val="E3E8E9"/>
                </a:highlight>
                <a:cs typeface="Arial"/>
              </a:rPr>
              <a:t>sealed </a:t>
            </a:r>
          </a:p>
          <a:p>
            <a:endParaRPr lang="en-US" sz="2000" dirty="0">
              <a:solidFill>
                <a:srgbClr val="5A747D"/>
              </a:solidFill>
              <a:highlight>
                <a:srgbClr val="E3E8E9"/>
              </a:highlight>
              <a:cs typeface="Arial"/>
            </a:endParaRPr>
          </a:p>
          <a:p>
            <a:r>
              <a:rPr lang="en-US" sz="2000" dirty="0">
                <a:solidFill>
                  <a:srgbClr val="5A747D"/>
                </a:solidFill>
                <a:cs typeface="Arial"/>
              </a:rPr>
              <a:t>If you don't want other classes to inherit from a class, use the sealed keyword: If you try to access a sealed class, C# will generate an error:</a:t>
            </a:r>
          </a:p>
        </p:txBody>
      </p:sp>
      <p:sp>
        <p:nvSpPr>
          <p:cNvPr id="6" name="Google Shape;861;p34">
            <a:extLst>
              <a:ext uri="{FF2B5EF4-FFF2-40B4-BE49-F238E27FC236}">
                <a16:creationId xmlns:a16="http://schemas.microsoft.com/office/drawing/2014/main" id="{8B0680D5-64C3-87D6-BB73-33D3A90C0D26}"/>
              </a:ext>
            </a:extLst>
          </p:cNvPr>
          <p:cNvSpPr txBox="1">
            <a:spLocks/>
          </p:cNvSpPr>
          <p:nvPr/>
        </p:nvSpPr>
        <p:spPr>
          <a:xfrm>
            <a:off x="1989062" y="231803"/>
            <a:ext cx="8213877" cy="6947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D6DEE0"/>
                </a:solidFill>
                <a:latin typeface="Lilita one"/>
              </a:rPr>
              <a:t>C# Inheritance</a:t>
            </a:r>
            <a:endParaRPr lang="en-US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CB09BF-868E-A241-9F52-69D39EAA92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90" t="37564" r="58534" b="33462"/>
          <a:stretch/>
        </p:blipFill>
        <p:spPr>
          <a:xfrm>
            <a:off x="3789485" y="4590388"/>
            <a:ext cx="4264269" cy="198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51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0" y="16934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179E00-CBAC-4A66-85CC-C947AB46896B}"/>
              </a:ext>
            </a:extLst>
          </p:cNvPr>
          <p:cNvSpPr/>
          <p:nvPr/>
        </p:nvSpPr>
        <p:spPr>
          <a:xfrm>
            <a:off x="120866" y="163498"/>
            <a:ext cx="11943887" cy="810652"/>
          </a:xfrm>
          <a:prstGeom prst="roundRect">
            <a:avLst>
              <a:gd name="adj" fmla="val 0"/>
            </a:avLst>
          </a:prstGeom>
          <a:solidFill>
            <a:srgbClr val="2E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2319-6E99-4872-9465-474D0FACA3E5}"/>
              </a:ext>
            </a:extLst>
          </p:cNvPr>
          <p:cNvSpPr/>
          <p:nvPr/>
        </p:nvSpPr>
        <p:spPr>
          <a:xfrm>
            <a:off x="101816" y="163498"/>
            <a:ext cx="2127034" cy="810652"/>
          </a:xfrm>
          <a:prstGeom prst="roundRect">
            <a:avLst>
              <a:gd name="adj" fmla="val 0"/>
            </a:avLst>
          </a:prstGeom>
          <a:solidFill>
            <a:srgbClr val="D6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30CC3D2-B399-43C8-9845-5C76C320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6" y="275150"/>
            <a:ext cx="1409634" cy="587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15</a:t>
            </a:fld>
            <a:endParaRPr lang="en-M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655FB-3703-7678-EC37-F73055F7B317}"/>
              </a:ext>
            </a:extLst>
          </p:cNvPr>
          <p:cNvSpPr txBox="1"/>
          <p:nvPr/>
        </p:nvSpPr>
        <p:spPr>
          <a:xfrm>
            <a:off x="323126" y="1178604"/>
            <a:ext cx="11387429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5A747D"/>
                </a:solidFill>
                <a:cs typeface="Arial"/>
              </a:rPr>
              <a:t>In C#, it is possible to inherit fields and methods from one class to another. We group the "inheritance concept" into two categories: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A747D"/>
                </a:solidFill>
                <a:cs typeface="Arial"/>
              </a:rPr>
              <a:t>Derived Class (child) - the class that inherits from another class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A747D"/>
                </a:solidFill>
                <a:cs typeface="Arial"/>
              </a:rPr>
              <a:t>Base Class (parent) - the class being inherited from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5A747D"/>
              </a:solidFill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A747D"/>
                </a:solidFill>
                <a:cs typeface="Arial"/>
              </a:rPr>
              <a:t>It is useful for code reusability: reuse fields and methods of an existing class when you create a new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A747D"/>
                </a:solidFill>
                <a:cs typeface="Arial"/>
              </a:rPr>
              <a:t>Polymorphism, which uses inherited methods to perform different tasks.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5A747D"/>
              </a:solidFill>
              <a:cs typeface="Arial"/>
            </a:endParaRPr>
          </a:p>
          <a:p>
            <a:r>
              <a:rPr lang="en-US" sz="2000" dirty="0">
                <a:solidFill>
                  <a:srgbClr val="5A747D"/>
                </a:solidFill>
                <a:cs typeface="Arial"/>
              </a:rPr>
              <a:t>The </a:t>
            </a:r>
            <a:r>
              <a:rPr lang="en-US" sz="2000" dirty="0">
                <a:solidFill>
                  <a:srgbClr val="5A747D"/>
                </a:solidFill>
                <a:highlight>
                  <a:srgbClr val="E3E8E9"/>
                </a:highlight>
                <a:cs typeface="Arial"/>
              </a:rPr>
              <a:t>sealed </a:t>
            </a:r>
          </a:p>
          <a:p>
            <a:endParaRPr lang="en-US" sz="2000" dirty="0">
              <a:solidFill>
                <a:srgbClr val="5A747D"/>
              </a:solidFill>
              <a:highlight>
                <a:srgbClr val="E3E8E9"/>
              </a:highlight>
              <a:cs typeface="Arial"/>
            </a:endParaRPr>
          </a:p>
          <a:p>
            <a:r>
              <a:rPr lang="en-US" sz="2000" dirty="0">
                <a:solidFill>
                  <a:srgbClr val="5A747D"/>
                </a:solidFill>
                <a:cs typeface="Arial"/>
              </a:rPr>
              <a:t>If you don't want other classes to inherit from a class, use the sealed keyword: If you try to access a sealed class, C# will generate an error:</a:t>
            </a:r>
          </a:p>
        </p:txBody>
      </p:sp>
      <p:sp>
        <p:nvSpPr>
          <p:cNvPr id="6" name="Google Shape;861;p34">
            <a:extLst>
              <a:ext uri="{FF2B5EF4-FFF2-40B4-BE49-F238E27FC236}">
                <a16:creationId xmlns:a16="http://schemas.microsoft.com/office/drawing/2014/main" id="{8B0680D5-64C3-87D6-BB73-33D3A90C0D26}"/>
              </a:ext>
            </a:extLst>
          </p:cNvPr>
          <p:cNvSpPr txBox="1">
            <a:spLocks/>
          </p:cNvSpPr>
          <p:nvPr/>
        </p:nvSpPr>
        <p:spPr>
          <a:xfrm>
            <a:off x="1989062" y="231803"/>
            <a:ext cx="8213877" cy="6947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D6DEE0"/>
                </a:solidFill>
                <a:latin typeface="Lilita one"/>
              </a:rPr>
              <a:t>C# Inheritance</a:t>
            </a:r>
            <a:endParaRPr lang="en-US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CB09BF-868E-A241-9F52-69D39EAA92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90" t="37564" r="58534" b="33462"/>
          <a:stretch/>
        </p:blipFill>
        <p:spPr>
          <a:xfrm>
            <a:off x="3789485" y="4590388"/>
            <a:ext cx="4264269" cy="198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48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0" y="16934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179E00-CBAC-4A66-85CC-C947AB46896B}"/>
              </a:ext>
            </a:extLst>
          </p:cNvPr>
          <p:cNvSpPr/>
          <p:nvPr/>
        </p:nvSpPr>
        <p:spPr>
          <a:xfrm>
            <a:off x="120866" y="163498"/>
            <a:ext cx="11943887" cy="810652"/>
          </a:xfrm>
          <a:prstGeom prst="roundRect">
            <a:avLst>
              <a:gd name="adj" fmla="val 0"/>
            </a:avLst>
          </a:prstGeom>
          <a:solidFill>
            <a:srgbClr val="2E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2319-6E99-4872-9465-474D0FACA3E5}"/>
              </a:ext>
            </a:extLst>
          </p:cNvPr>
          <p:cNvSpPr/>
          <p:nvPr/>
        </p:nvSpPr>
        <p:spPr>
          <a:xfrm>
            <a:off x="101816" y="163498"/>
            <a:ext cx="2127034" cy="810652"/>
          </a:xfrm>
          <a:prstGeom prst="roundRect">
            <a:avLst>
              <a:gd name="adj" fmla="val 0"/>
            </a:avLst>
          </a:prstGeom>
          <a:solidFill>
            <a:srgbClr val="D6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30CC3D2-B399-43C8-9845-5C76C320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6" y="275150"/>
            <a:ext cx="1409634" cy="587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16</a:t>
            </a:fld>
            <a:endParaRPr lang="en-M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655FB-3703-7678-EC37-F73055F7B317}"/>
              </a:ext>
            </a:extLst>
          </p:cNvPr>
          <p:cNvSpPr txBox="1"/>
          <p:nvPr/>
        </p:nvSpPr>
        <p:spPr>
          <a:xfrm>
            <a:off x="323126" y="1178604"/>
            <a:ext cx="1138742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 i="0" dirty="0">
                <a:solidFill>
                  <a:srgbClr val="5A747D"/>
                </a:solidFill>
                <a:effectLst/>
                <a:latin typeface="euclid_circular_a"/>
              </a:rPr>
              <a:t>In single inheritance, a single derived class inherits from a single base class.</a:t>
            </a:r>
            <a:endParaRPr lang="en-US" sz="2000" dirty="0">
              <a:solidFill>
                <a:srgbClr val="5A747D"/>
              </a:solidFill>
              <a:cs typeface="Arial"/>
            </a:endParaRPr>
          </a:p>
        </p:txBody>
      </p:sp>
      <p:sp>
        <p:nvSpPr>
          <p:cNvPr id="6" name="Google Shape;861;p34">
            <a:extLst>
              <a:ext uri="{FF2B5EF4-FFF2-40B4-BE49-F238E27FC236}">
                <a16:creationId xmlns:a16="http://schemas.microsoft.com/office/drawing/2014/main" id="{8B0680D5-64C3-87D6-BB73-33D3A90C0D26}"/>
              </a:ext>
            </a:extLst>
          </p:cNvPr>
          <p:cNvSpPr txBox="1">
            <a:spLocks/>
          </p:cNvSpPr>
          <p:nvPr/>
        </p:nvSpPr>
        <p:spPr>
          <a:xfrm>
            <a:off x="1989062" y="231803"/>
            <a:ext cx="8213877" cy="6947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D6DEE0"/>
                </a:solidFill>
                <a:latin typeface="Lilita one"/>
              </a:rPr>
              <a:t>Single &amp; Multilevel Inheritance</a:t>
            </a:r>
            <a:endParaRPr lang="en-US" sz="3600" dirty="0"/>
          </a:p>
        </p:txBody>
      </p:sp>
      <p:pic>
        <p:nvPicPr>
          <p:cNvPr id="2050" name="Picture 2" descr="C# Single Inheritance">
            <a:extLst>
              <a:ext uri="{FF2B5EF4-FFF2-40B4-BE49-F238E27FC236}">
                <a16:creationId xmlns:a16="http://schemas.microsoft.com/office/drawing/2014/main" id="{89261B51-9710-BD54-FE17-E101D60CF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530" y="1480352"/>
            <a:ext cx="2048663" cy="208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# Multilevel Inheritance">
            <a:extLst>
              <a:ext uri="{FF2B5EF4-FFF2-40B4-BE49-F238E27FC236}">
                <a16:creationId xmlns:a16="http://schemas.microsoft.com/office/drawing/2014/main" id="{66ED676C-63BD-72EB-A0ED-686133D0D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968" y="4114062"/>
            <a:ext cx="18002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5F5358-FE2D-2033-05E4-6D5F49D9B726}"/>
              </a:ext>
            </a:extLst>
          </p:cNvPr>
          <p:cNvSpPr txBox="1"/>
          <p:nvPr/>
        </p:nvSpPr>
        <p:spPr>
          <a:xfrm>
            <a:off x="1460741" y="3681382"/>
            <a:ext cx="92586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dirty="0">
                <a:solidFill>
                  <a:srgbClr val="5A747D"/>
                </a:solidFill>
              </a:rPr>
              <a:t>In multilevel inheritance, a derived class inherits from a base and then the same derived class acts as a base class for another class.</a:t>
            </a:r>
          </a:p>
        </p:txBody>
      </p:sp>
    </p:spTree>
    <p:extLst>
      <p:ext uri="{BB962C8B-B14F-4D97-AF65-F5344CB8AC3E}">
        <p14:creationId xmlns:p14="http://schemas.microsoft.com/office/powerpoint/2010/main" val="3805251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0" y="16934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179E00-CBAC-4A66-85CC-C947AB46896B}"/>
              </a:ext>
            </a:extLst>
          </p:cNvPr>
          <p:cNvSpPr/>
          <p:nvPr/>
        </p:nvSpPr>
        <p:spPr>
          <a:xfrm>
            <a:off x="120866" y="163498"/>
            <a:ext cx="11943887" cy="810652"/>
          </a:xfrm>
          <a:prstGeom prst="roundRect">
            <a:avLst>
              <a:gd name="adj" fmla="val 0"/>
            </a:avLst>
          </a:prstGeom>
          <a:solidFill>
            <a:srgbClr val="2E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2319-6E99-4872-9465-474D0FACA3E5}"/>
              </a:ext>
            </a:extLst>
          </p:cNvPr>
          <p:cNvSpPr/>
          <p:nvPr/>
        </p:nvSpPr>
        <p:spPr>
          <a:xfrm>
            <a:off x="101816" y="163498"/>
            <a:ext cx="2127034" cy="810652"/>
          </a:xfrm>
          <a:prstGeom prst="roundRect">
            <a:avLst>
              <a:gd name="adj" fmla="val 0"/>
            </a:avLst>
          </a:prstGeom>
          <a:solidFill>
            <a:srgbClr val="D6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30CC3D2-B399-43C8-9845-5C76C320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6" y="275150"/>
            <a:ext cx="1409634" cy="587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17</a:t>
            </a:fld>
            <a:endParaRPr lang="en-MY"/>
          </a:p>
        </p:txBody>
      </p:sp>
      <p:sp>
        <p:nvSpPr>
          <p:cNvPr id="6" name="Google Shape;861;p34">
            <a:extLst>
              <a:ext uri="{FF2B5EF4-FFF2-40B4-BE49-F238E27FC236}">
                <a16:creationId xmlns:a16="http://schemas.microsoft.com/office/drawing/2014/main" id="{8B0680D5-64C3-87D6-BB73-33D3A90C0D26}"/>
              </a:ext>
            </a:extLst>
          </p:cNvPr>
          <p:cNvSpPr txBox="1">
            <a:spLocks/>
          </p:cNvSpPr>
          <p:nvPr/>
        </p:nvSpPr>
        <p:spPr>
          <a:xfrm>
            <a:off x="1989062" y="231803"/>
            <a:ext cx="8213877" cy="6947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D6DEE0"/>
                </a:solidFill>
                <a:latin typeface="Lilita one"/>
              </a:rPr>
              <a:t>Multilevel Inheritance</a:t>
            </a:r>
            <a:endParaRPr lang="en-US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97724F-C7CD-76CF-AEFD-C953CB77B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84" y="1307123"/>
            <a:ext cx="4833151" cy="51723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608D94-B460-6860-1F4B-23B787B4B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1691" y="1774581"/>
            <a:ext cx="1162050" cy="952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1D6DCC-696C-F9C0-E038-7FC914367FEF}"/>
              </a:ext>
            </a:extLst>
          </p:cNvPr>
          <p:cNvSpPr txBox="1"/>
          <p:nvPr/>
        </p:nvSpPr>
        <p:spPr>
          <a:xfrm>
            <a:off x="5542402" y="1193067"/>
            <a:ext cx="13006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Output:</a:t>
            </a:r>
            <a:endParaRPr lang="en-US" sz="2400" dirty="0">
              <a:solidFill>
                <a:srgbClr val="5A747D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306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0" y="16934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179E00-CBAC-4A66-85CC-C947AB46896B}"/>
              </a:ext>
            </a:extLst>
          </p:cNvPr>
          <p:cNvSpPr/>
          <p:nvPr/>
        </p:nvSpPr>
        <p:spPr>
          <a:xfrm>
            <a:off x="120866" y="163498"/>
            <a:ext cx="11943887" cy="810652"/>
          </a:xfrm>
          <a:prstGeom prst="roundRect">
            <a:avLst>
              <a:gd name="adj" fmla="val 0"/>
            </a:avLst>
          </a:prstGeom>
          <a:solidFill>
            <a:srgbClr val="2E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2319-6E99-4872-9465-474D0FACA3E5}"/>
              </a:ext>
            </a:extLst>
          </p:cNvPr>
          <p:cNvSpPr/>
          <p:nvPr/>
        </p:nvSpPr>
        <p:spPr>
          <a:xfrm>
            <a:off x="101816" y="163498"/>
            <a:ext cx="2127034" cy="810652"/>
          </a:xfrm>
          <a:prstGeom prst="roundRect">
            <a:avLst>
              <a:gd name="adj" fmla="val 0"/>
            </a:avLst>
          </a:prstGeom>
          <a:solidFill>
            <a:srgbClr val="D6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30CC3D2-B399-43C8-9845-5C76C320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6" y="275150"/>
            <a:ext cx="1409634" cy="587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18</a:t>
            </a:fld>
            <a:endParaRPr lang="en-MY"/>
          </a:p>
        </p:txBody>
      </p:sp>
      <p:sp>
        <p:nvSpPr>
          <p:cNvPr id="6" name="Google Shape;861;p34">
            <a:extLst>
              <a:ext uri="{FF2B5EF4-FFF2-40B4-BE49-F238E27FC236}">
                <a16:creationId xmlns:a16="http://schemas.microsoft.com/office/drawing/2014/main" id="{8B0680D5-64C3-87D6-BB73-33D3A90C0D26}"/>
              </a:ext>
            </a:extLst>
          </p:cNvPr>
          <p:cNvSpPr txBox="1">
            <a:spLocks/>
          </p:cNvSpPr>
          <p:nvPr/>
        </p:nvSpPr>
        <p:spPr>
          <a:xfrm>
            <a:off x="2050606" y="231803"/>
            <a:ext cx="8213877" cy="6947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D6DEE0"/>
                </a:solidFill>
                <a:latin typeface="Lilita one"/>
              </a:rPr>
              <a:t>Polymorphism and Overriding Methods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5D9E42-BD21-971E-00DE-B4E64316574D}"/>
              </a:ext>
            </a:extLst>
          </p:cNvPr>
          <p:cNvSpPr txBox="1"/>
          <p:nvPr/>
        </p:nvSpPr>
        <p:spPr>
          <a:xfrm>
            <a:off x="460516" y="1080682"/>
            <a:ext cx="1129479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600" dirty="0">
                <a:solidFill>
                  <a:srgbClr val="5A747D"/>
                </a:solidFill>
              </a:rPr>
              <a:t>Polymorphism means "many forms", and it occurs when we have many classes that are related to each other by inheritance. </a:t>
            </a:r>
          </a:p>
          <a:p>
            <a:endParaRPr lang="en-MY" sz="1600" dirty="0">
              <a:solidFill>
                <a:srgbClr val="5A747D"/>
              </a:solidFill>
            </a:endParaRPr>
          </a:p>
          <a:p>
            <a:r>
              <a:rPr lang="en-MY" sz="1600" dirty="0">
                <a:solidFill>
                  <a:srgbClr val="5A747D"/>
                </a:solidFill>
              </a:rPr>
              <a:t>Inheritance lets us inherit fields and methods from another class. Polymorphism uses those methods to perform different tasks. </a:t>
            </a:r>
          </a:p>
          <a:p>
            <a:endParaRPr lang="en-MY" sz="1600" dirty="0">
              <a:solidFill>
                <a:srgbClr val="5A747D"/>
              </a:solidFill>
            </a:endParaRPr>
          </a:p>
          <a:p>
            <a:r>
              <a:rPr lang="en-MY" sz="1600" dirty="0">
                <a:solidFill>
                  <a:srgbClr val="5A747D"/>
                </a:solidFill>
              </a:rPr>
              <a:t>This allows us to perform a single action in different ways. </a:t>
            </a:r>
          </a:p>
          <a:p>
            <a:endParaRPr lang="en-MY" sz="1600" dirty="0">
              <a:solidFill>
                <a:srgbClr val="5A747D"/>
              </a:solidFill>
            </a:endParaRPr>
          </a:p>
          <a:p>
            <a:r>
              <a:rPr lang="en-MY" sz="1600" dirty="0">
                <a:solidFill>
                  <a:srgbClr val="5A747D"/>
                </a:solidFill>
              </a:rPr>
              <a:t>For example, think of a base class called Animal that has a method called </a:t>
            </a:r>
            <a:r>
              <a:rPr lang="en-MY" sz="1600" dirty="0" err="1">
                <a:solidFill>
                  <a:srgbClr val="5A747D"/>
                </a:solidFill>
              </a:rPr>
              <a:t>animalSound</a:t>
            </a:r>
            <a:r>
              <a:rPr lang="en-MY" sz="1600" dirty="0">
                <a:solidFill>
                  <a:srgbClr val="5A747D"/>
                </a:solidFill>
              </a:rPr>
              <a:t>(). Derived classes of Animals could be Cats, Dogs, Birds - And they also have their own implementation of an animal sound (the cat meows, dog barks and bird chirps):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29C852-7EF1-3410-C838-8CD8CAD50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547" y="3102791"/>
            <a:ext cx="3201500" cy="35060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F4E0E6-40B0-0C14-DB4E-134387BF0E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9841" y="3182676"/>
            <a:ext cx="3201500" cy="342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6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/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19</a:t>
            </a:fld>
            <a:endParaRPr lang="en-MY"/>
          </a:p>
        </p:txBody>
      </p:sp>
      <p:sp>
        <p:nvSpPr>
          <p:cNvPr id="16" name="Google Shape;861;p34">
            <a:extLst>
              <a:ext uri="{FF2B5EF4-FFF2-40B4-BE49-F238E27FC236}">
                <a16:creationId xmlns:a16="http://schemas.microsoft.com/office/drawing/2014/main" id="{EC2C114B-5D23-4D56-819C-87363EF161FD}"/>
              </a:ext>
            </a:extLst>
          </p:cNvPr>
          <p:cNvSpPr txBox="1">
            <a:spLocks/>
          </p:cNvSpPr>
          <p:nvPr/>
        </p:nvSpPr>
        <p:spPr>
          <a:xfrm>
            <a:off x="1946706" y="2111322"/>
            <a:ext cx="8286750" cy="263535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MY" sz="5400" b="1" dirty="0">
                <a:solidFill>
                  <a:srgbClr val="2E4D59"/>
                </a:solidFill>
                <a:latin typeface="Lilita one" panose="020B0604020202020204" charset="0"/>
              </a:rPr>
              <a:t>THANKS!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4E325295-539E-4F57-A6F5-D73ECFDA9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73" y="6073562"/>
            <a:ext cx="1409634" cy="58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350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-10886" y="10886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/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179E00-CBAC-4A66-85CC-C947AB46896B}"/>
              </a:ext>
            </a:extLst>
          </p:cNvPr>
          <p:cNvSpPr/>
          <p:nvPr/>
        </p:nvSpPr>
        <p:spPr>
          <a:xfrm>
            <a:off x="120866" y="163498"/>
            <a:ext cx="11943887" cy="810652"/>
          </a:xfrm>
          <a:prstGeom prst="roundRect">
            <a:avLst>
              <a:gd name="adj" fmla="val 0"/>
            </a:avLst>
          </a:prstGeom>
          <a:solidFill>
            <a:srgbClr val="2E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2319-6E99-4872-9465-474D0FACA3E5}"/>
              </a:ext>
            </a:extLst>
          </p:cNvPr>
          <p:cNvSpPr/>
          <p:nvPr/>
        </p:nvSpPr>
        <p:spPr>
          <a:xfrm>
            <a:off x="101816" y="163498"/>
            <a:ext cx="2127034" cy="810652"/>
          </a:xfrm>
          <a:prstGeom prst="roundRect">
            <a:avLst>
              <a:gd name="adj" fmla="val 0"/>
            </a:avLst>
          </a:prstGeom>
          <a:solidFill>
            <a:srgbClr val="D6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Google Shape;861;p34">
            <a:extLst>
              <a:ext uri="{FF2B5EF4-FFF2-40B4-BE49-F238E27FC236}">
                <a16:creationId xmlns:a16="http://schemas.microsoft.com/office/drawing/2014/main" id="{0C69426D-DF8B-4DF0-8737-40D47077690C}"/>
              </a:ext>
            </a:extLst>
          </p:cNvPr>
          <p:cNvSpPr txBox="1">
            <a:spLocks/>
          </p:cNvSpPr>
          <p:nvPr/>
        </p:nvSpPr>
        <p:spPr>
          <a:xfrm>
            <a:off x="1989062" y="231803"/>
            <a:ext cx="8213877" cy="6947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MY" sz="3600" dirty="0">
                <a:solidFill>
                  <a:srgbClr val="D6DEE0"/>
                </a:solidFill>
                <a:latin typeface="Lilita one"/>
              </a:rPr>
              <a:t>Access Modifier</a:t>
            </a:r>
            <a:endParaRPr lang="en-US" sz="3600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30CC3D2-B399-43C8-9845-5C76C320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6" y="275150"/>
            <a:ext cx="1409634" cy="587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2</a:t>
            </a:fld>
            <a:endParaRPr lang="en-MY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AC42EF-0541-B373-D50B-3D235713F9CA}"/>
              </a:ext>
            </a:extLst>
          </p:cNvPr>
          <p:cNvSpPr txBox="1"/>
          <p:nvPr/>
        </p:nvSpPr>
        <p:spPr>
          <a:xfrm>
            <a:off x="138133" y="1085405"/>
            <a:ext cx="1148111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5A747D"/>
                </a:solidFill>
                <a:cs typeface="Arial"/>
              </a:rPr>
              <a:t>Why Access Modifiers? To control the visibility of class members (the security level of each individual class and class member). To achieve "Encapsulation" - which is the process of making sure that "sensitive" data is hidden from users. </a:t>
            </a:r>
            <a:endParaRPr lang="en-US" sz="2000" dirty="0">
              <a:solidFill>
                <a:srgbClr val="FFC000"/>
              </a:solidFill>
              <a:cs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B2B5AC-D883-7AC5-8D9A-FFCF9470C052}"/>
              </a:ext>
            </a:extLst>
          </p:cNvPr>
          <p:cNvSpPr txBox="1"/>
          <p:nvPr/>
        </p:nvSpPr>
        <p:spPr>
          <a:xfrm>
            <a:off x="7201318" y="1899823"/>
            <a:ext cx="33234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A747D"/>
                </a:solidFill>
              </a:rPr>
              <a:t>In C#, there are 4 basic types of access modifiers.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A747D"/>
                </a:solidFill>
              </a:rPr>
              <a:t>public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A747D"/>
                </a:solidFill>
              </a:rPr>
              <a:t>private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A747D"/>
                </a:solidFill>
              </a:rPr>
              <a:t>protected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A747D"/>
                </a:solidFill>
              </a:rPr>
              <a:t>internal</a:t>
            </a:r>
            <a:endParaRPr lang="en-MY" dirty="0">
              <a:solidFill>
                <a:srgbClr val="5A747D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F253E3-6A61-AA3C-26B6-76DAF40C2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16" y="2132888"/>
            <a:ext cx="6119386" cy="1714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9D4C413-2982-9795-22D7-E24F36CA0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104" y="4022126"/>
            <a:ext cx="8573096" cy="208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1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0" y="16934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179E00-CBAC-4A66-85CC-C947AB46896B}"/>
              </a:ext>
            </a:extLst>
          </p:cNvPr>
          <p:cNvSpPr/>
          <p:nvPr/>
        </p:nvSpPr>
        <p:spPr>
          <a:xfrm>
            <a:off x="120866" y="163498"/>
            <a:ext cx="11943887" cy="810652"/>
          </a:xfrm>
          <a:prstGeom prst="roundRect">
            <a:avLst>
              <a:gd name="adj" fmla="val 0"/>
            </a:avLst>
          </a:prstGeom>
          <a:solidFill>
            <a:srgbClr val="2E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2319-6E99-4872-9465-474D0FACA3E5}"/>
              </a:ext>
            </a:extLst>
          </p:cNvPr>
          <p:cNvSpPr/>
          <p:nvPr/>
        </p:nvSpPr>
        <p:spPr>
          <a:xfrm>
            <a:off x="101816" y="163498"/>
            <a:ext cx="2127034" cy="810652"/>
          </a:xfrm>
          <a:prstGeom prst="roundRect">
            <a:avLst>
              <a:gd name="adj" fmla="val 0"/>
            </a:avLst>
          </a:prstGeom>
          <a:solidFill>
            <a:srgbClr val="D6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30CC3D2-B399-43C8-9845-5C76C320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6" y="275150"/>
            <a:ext cx="1409634" cy="587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3</a:t>
            </a:fld>
            <a:endParaRPr lang="en-M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655FB-3703-7678-EC37-F73055F7B317}"/>
              </a:ext>
            </a:extLst>
          </p:cNvPr>
          <p:cNvSpPr txBox="1"/>
          <p:nvPr/>
        </p:nvSpPr>
        <p:spPr>
          <a:xfrm>
            <a:off x="323126" y="1178604"/>
            <a:ext cx="11387429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5A747D"/>
                </a:solidFill>
                <a:cs typeface="Arial"/>
              </a:rPr>
              <a:t>When we declare a type or type member </a:t>
            </a:r>
            <a:r>
              <a:rPr lang="en-US" sz="2400" b="1" dirty="0">
                <a:solidFill>
                  <a:srgbClr val="FF0000"/>
                </a:solidFill>
                <a:cs typeface="Arial"/>
              </a:rPr>
              <a:t>public</a:t>
            </a:r>
            <a:r>
              <a:rPr lang="en-US" sz="2400" b="1" dirty="0">
                <a:solidFill>
                  <a:srgbClr val="5A747D"/>
                </a:solidFill>
                <a:cs typeface="Arial"/>
              </a:rPr>
              <a:t>, it can be accessed from anywhere. For example:</a:t>
            </a:r>
          </a:p>
          <a:p>
            <a:endParaRPr lang="en-US" b="1" dirty="0">
              <a:solidFill>
                <a:srgbClr val="5A747D"/>
              </a:solidFill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747D"/>
                </a:solidFill>
                <a:cs typeface="Arial"/>
              </a:rPr>
              <a:t>created a </a:t>
            </a:r>
            <a:r>
              <a:rPr lang="en-US" sz="2400" dirty="0">
                <a:solidFill>
                  <a:srgbClr val="FF0000"/>
                </a:solidFill>
                <a:cs typeface="Arial"/>
              </a:rPr>
              <a:t>class</a:t>
            </a:r>
            <a:r>
              <a:rPr lang="en-US" sz="2400" dirty="0">
                <a:solidFill>
                  <a:srgbClr val="5A747D"/>
                </a:solidFill>
                <a:cs typeface="Arial"/>
              </a:rPr>
              <a:t> name ‘</a:t>
            </a:r>
            <a:r>
              <a:rPr lang="en-US" sz="2400" dirty="0">
                <a:solidFill>
                  <a:srgbClr val="FF0000"/>
                </a:solidFill>
                <a:cs typeface="Arial"/>
              </a:rPr>
              <a:t>Student</a:t>
            </a:r>
            <a:r>
              <a:rPr lang="en-US" sz="2400" dirty="0">
                <a:solidFill>
                  <a:srgbClr val="5A747D"/>
                </a:solidFill>
                <a:cs typeface="Arial"/>
              </a:rPr>
              <a:t>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747D"/>
                </a:solidFill>
                <a:cs typeface="Arial"/>
              </a:rPr>
              <a:t>created </a:t>
            </a:r>
            <a:r>
              <a:rPr lang="en-US" sz="2400" dirty="0">
                <a:solidFill>
                  <a:srgbClr val="FF0000"/>
                </a:solidFill>
                <a:cs typeface="Arial"/>
              </a:rPr>
              <a:t>method</a:t>
            </a:r>
            <a:r>
              <a:rPr lang="en-US" sz="2400" dirty="0">
                <a:solidFill>
                  <a:srgbClr val="5A747D"/>
                </a:solidFill>
                <a:cs typeface="Arial"/>
              </a:rPr>
              <a:t> ‘</a:t>
            </a:r>
            <a:r>
              <a:rPr lang="en-US" sz="2400" dirty="0">
                <a:solidFill>
                  <a:srgbClr val="FF0000"/>
                </a:solidFill>
                <a:cs typeface="Arial"/>
              </a:rPr>
              <a:t>print()</a:t>
            </a:r>
            <a:r>
              <a:rPr lang="en-US" sz="2400" dirty="0">
                <a:solidFill>
                  <a:srgbClr val="5A747D"/>
                </a:solidFill>
                <a:cs typeface="Arial"/>
              </a:rPr>
              <a:t>’	</a:t>
            </a:r>
            <a:endParaRPr lang="en-US" dirty="0">
              <a:solidFill>
                <a:srgbClr val="C00000"/>
              </a:solidFill>
              <a:cs typeface="Arial"/>
            </a:endParaRPr>
          </a:p>
        </p:txBody>
      </p:sp>
      <p:sp>
        <p:nvSpPr>
          <p:cNvPr id="6" name="Google Shape;861;p34">
            <a:extLst>
              <a:ext uri="{FF2B5EF4-FFF2-40B4-BE49-F238E27FC236}">
                <a16:creationId xmlns:a16="http://schemas.microsoft.com/office/drawing/2014/main" id="{8B0680D5-64C3-87D6-BB73-33D3A90C0D26}"/>
              </a:ext>
            </a:extLst>
          </p:cNvPr>
          <p:cNvSpPr txBox="1">
            <a:spLocks/>
          </p:cNvSpPr>
          <p:nvPr/>
        </p:nvSpPr>
        <p:spPr>
          <a:xfrm>
            <a:off x="1989062" y="231803"/>
            <a:ext cx="8213877" cy="6947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MY" sz="3600" dirty="0">
                <a:solidFill>
                  <a:srgbClr val="D6DEE0"/>
                </a:solidFill>
                <a:latin typeface="Lilita one"/>
              </a:rPr>
              <a:t>Public Access Modifier</a:t>
            </a:r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6732B8-BCCB-0FE3-EA92-B9D7FB8F8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863" y="1823576"/>
            <a:ext cx="6421315" cy="45394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949D69-0691-B994-E74E-7BCA7FEB8F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822" y="3677164"/>
            <a:ext cx="4250893" cy="52287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84F79A6-A8CD-6115-A83B-F935E3D7D1F6}"/>
              </a:ext>
            </a:extLst>
          </p:cNvPr>
          <p:cNvSpPr txBox="1"/>
          <p:nvPr/>
        </p:nvSpPr>
        <p:spPr>
          <a:xfrm>
            <a:off x="323126" y="3172120"/>
            <a:ext cx="13006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Output:</a:t>
            </a:r>
            <a:endParaRPr lang="en-US" sz="2400" dirty="0">
              <a:solidFill>
                <a:srgbClr val="5A747D"/>
              </a:solidFill>
              <a:cs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3978D6-387D-5C1D-A659-76EDAD0EF426}"/>
              </a:ext>
            </a:extLst>
          </p:cNvPr>
          <p:cNvSpPr txBox="1"/>
          <p:nvPr/>
        </p:nvSpPr>
        <p:spPr>
          <a:xfrm>
            <a:off x="323126" y="4588143"/>
            <a:ext cx="44598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5A747D"/>
                </a:solidFill>
              </a:rPr>
              <a:t>Since the </a:t>
            </a:r>
            <a:r>
              <a:rPr lang="en-MY" dirty="0">
                <a:solidFill>
                  <a:srgbClr val="5A747D"/>
                </a:solidFill>
                <a:highlight>
                  <a:srgbClr val="E3E8E9"/>
                </a:highlight>
              </a:rPr>
              <a:t>field</a:t>
            </a:r>
            <a:r>
              <a:rPr lang="en-MY" dirty="0">
                <a:solidFill>
                  <a:srgbClr val="5A747D"/>
                </a:solidFill>
              </a:rPr>
              <a:t> and </a:t>
            </a:r>
            <a:r>
              <a:rPr lang="en-MY" dirty="0">
                <a:solidFill>
                  <a:srgbClr val="5A747D"/>
                </a:solidFill>
                <a:highlight>
                  <a:srgbClr val="E3E8E9"/>
                </a:highlight>
              </a:rPr>
              <a:t>method </a:t>
            </a:r>
            <a:r>
              <a:rPr lang="en-MY" dirty="0">
                <a:solidFill>
                  <a:srgbClr val="5A747D"/>
                </a:solidFill>
              </a:rPr>
              <a:t>are public, we are able to access them from the Program class.</a:t>
            </a:r>
          </a:p>
        </p:txBody>
      </p:sp>
    </p:spTree>
    <p:extLst>
      <p:ext uri="{BB962C8B-B14F-4D97-AF65-F5344CB8AC3E}">
        <p14:creationId xmlns:p14="http://schemas.microsoft.com/office/powerpoint/2010/main" val="276574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0" y="16934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179E00-CBAC-4A66-85CC-C947AB46896B}"/>
              </a:ext>
            </a:extLst>
          </p:cNvPr>
          <p:cNvSpPr/>
          <p:nvPr/>
        </p:nvSpPr>
        <p:spPr>
          <a:xfrm>
            <a:off x="120866" y="163498"/>
            <a:ext cx="11943887" cy="810652"/>
          </a:xfrm>
          <a:prstGeom prst="roundRect">
            <a:avLst>
              <a:gd name="adj" fmla="val 0"/>
            </a:avLst>
          </a:prstGeom>
          <a:solidFill>
            <a:srgbClr val="2E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2319-6E99-4872-9465-474D0FACA3E5}"/>
              </a:ext>
            </a:extLst>
          </p:cNvPr>
          <p:cNvSpPr/>
          <p:nvPr/>
        </p:nvSpPr>
        <p:spPr>
          <a:xfrm>
            <a:off x="101816" y="163498"/>
            <a:ext cx="2127034" cy="810652"/>
          </a:xfrm>
          <a:prstGeom prst="roundRect">
            <a:avLst>
              <a:gd name="adj" fmla="val 0"/>
            </a:avLst>
          </a:prstGeom>
          <a:solidFill>
            <a:srgbClr val="D6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30CC3D2-B399-43C8-9845-5C76C320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6" y="275150"/>
            <a:ext cx="1409634" cy="587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4</a:t>
            </a:fld>
            <a:endParaRPr lang="en-M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655FB-3703-7678-EC37-F73055F7B317}"/>
              </a:ext>
            </a:extLst>
          </p:cNvPr>
          <p:cNvSpPr txBox="1"/>
          <p:nvPr/>
        </p:nvSpPr>
        <p:spPr>
          <a:xfrm>
            <a:off x="323126" y="1178604"/>
            <a:ext cx="1138742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5A747D"/>
                </a:solidFill>
                <a:cs typeface="Arial"/>
              </a:rPr>
              <a:t>When we declare a type member with the </a:t>
            </a:r>
            <a:r>
              <a:rPr lang="en-US" sz="2400" b="1" dirty="0">
                <a:solidFill>
                  <a:srgbClr val="FF0000"/>
                </a:solidFill>
                <a:cs typeface="Arial"/>
              </a:rPr>
              <a:t>private</a:t>
            </a:r>
            <a:r>
              <a:rPr lang="en-US" sz="2400" b="1" dirty="0">
                <a:solidFill>
                  <a:srgbClr val="5A747D"/>
                </a:solidFill>
                <a:cs typeface="Arial"/>
              </a:rPr>
              <a:t> access modifier, it can only be accessed within the same class or struct. For example:</a:t>
            </a:r>
            <a:endParaRPr lang="en-US" b="1" dirty="0">
              <a:solidFill>
                <a:srgbClr val="5A747D"/>
              </a:solidFill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747D"/>
                </a:solidFill>
                <a:cs typeface="Arial"/>
              </a:rPr>
              <a:t>created a </a:t>
            </a:r>
            <a:r>
              <a:rPr lang="en-US" sz="2400" dirty="0">
                <a:solidFill>
                  <a:srgbClr val="FF0000"/>
                </a:solidFill>
                <a:cs typeface="Arial"/>
              </a:rPr>
              <a:t>class</a:t>
            </a:r>
            <a:r>
              <a:rPr lang="en-US" sz="2400" dirty="0">
                <a:solidFill>
                  <a:srgbClr val="5A747D"/>
                </a:solidFill>
                <a:cs typeface="Arial"/>
              </a:rPr>
              <a:t> name ‘</a:t>
            </a:r>
            <a:r>
              <a:rPr lang="en-US" sz="2400" dirty="0">
                <a:solidFill>
                  <a:srgbClr val="FF0000"/>
                </a:solidFill>
                <a:cs typeface="Arial"/>
              </a:rPr>
              <a:t>Student</a:t>
            </a:r>
            <a:r>
              <a:rPr lang="en-US" sz="2400" dirty="0">
                <a:solidFill>
                  <a:srgbClr val="5A747D"/>
                </a:solidFill>
                <a:cs typeface="Arial"/>
              </a:rPr>
              <a:t>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747D"/>
                </a:solidFill>
                <a:cs typeface="Arial"/>
              </a:rPr>
              <a:t>created </a:t>
            </a:r>
            <a:r>
              <a:rPr lang="en-US" sz="2400" dirty="0">
                <a:solidFill>
                  <a:srgbClr val="FF0000"/>
                </a:solidFill>
                <a:cs typeface="Arial"/>
              </a:rPr>
              <a:t>method</a:t>
            </a:r>
            <a:r>
              <a:rPr lang="en-US" sz="2400" dirty="0">
                <a:solidFill>
                  <a:srgbClr val="5A747D"/>
                </a:solidFill>
                <a:cs typeface="Arial"/>
              </a:rPr>
              <a:t> ‘</a:t>
            </a:r>
            <a:r>
              <a:rPr lang="en-US" sz="2400" dirty="0">
                <a:solidFill>
                  <a:srgbClr val="FF0000"/>
                </a:solidFill>
                <a:cs typeface="Arial"/>
              </a:rPr>
              <a:t>print()</a:t>
            </a:r>
            <a:r>
              <a:rPr lang="en-US" sz="2400" dirty="0">
                <a:solidFill>
                  <a:srgbClr val="5A747D"/>
                </a:solidFill>
                <a:cs typeface="Arial"/>
              </a:rPr>
              <a:t>’	</a:t>
            </a:r>
            <a:endParaRPr lang="en-US" dirty="0">
              <a:solidFill>
                <a:srgbClr val="C00000"/>
              </a:solidFill>
              <a:cs typeface="Arial"/>
            </a:endParaRPr>
          </a:p>
        </p:txBody>
      </p:sp>
      <p:sp>
        <p:nvSpPr>
          <p:cNvPr id="6" name="Google Shape;861;p34">
            <a:extLst>
              <a:ext uri="{FF2B5EF4-FFF2-40B4-BE49-F238E27FC236}">
                <a16:creationId xmlns:a16="http://schemas.microsoft.com/office/drawing/2014/main" id="{8B0680D5-64C3-87D6-BB73-33D3A90C0D26}"/>
              </a:ext>
            </a:extLst>
          </p:cNvPr>
          <p:cNvSpPr txBox="1">
            <a:spLocks/>
          </p:cNvSpPr>
          <p:nvPr/>
        </p:nvSpPr>
        <p:spPr>
          <a:xfrm>
            <a:off x="1989062" y="231803"/>
            <a:ext cx="8213877" cy="6947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MY" sz="3600" dirty="0">
                <a:solidFill>
                  <a:srgbClr val="D6DEE0"/>
                </a:solidFill>
                <a:latin typeface="Lilita one"/>
              </a:rPr>
              <a:t>Private Access Modifier</a:t>
            </a:r>
            <a:endParaRPr lang="en-US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4F79A6-A8CD-6115-A83B-F935E3D7D1F6}"/>
              </a:ext>
            </a:extLst>
          </p:cNvPr>
          <p:cNvSpPr txBox="1"/>
          <p:nvPr/>
        </p:nvSpPr>
        <p:spPr>
          <a:xfrm>
            <a:off x="323126" y="3172120"/>
            <a:ext cx="13006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Output:</a:t>
            </a:r>
            <a:endParaRPr lang="en-US" sz="2400" dirty="0">
              <a:solidFill>
                <a:srgbClr val="5A747D"/>
              </a:solidFill>
              <a:cs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3978D6-387D-5C1D-A659-76EDAD0EF426}"/>
              </a:ext>
            </a:extLst>
          </p:cNvPr>
          <p:cNvSpPr txBox="1"/>
          <p:nvPr/>
        </p:nvSpPr>
        <p:spPr>
          <a:xfrm>
            <a:off x="323126" y="4588143"/>
            <a:ext cx="44598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5A747D"/>
                </a:solidFill>
              </a:rPr>
              <a:t>Since the </a:t>
            </a:r>
            <a:r>
              <a:rPr lang="en-MY" dirty="0">
                <a:solidFill>
                  <a:srgbClr val="5A747D"/>
                </a:solidFill>
                <a:highlight>
                  <a:srgbClr val="E3E8E9"/>
                </a:highlight>
              </a:rPr>
              <a:t>field</a:t>
            </a:r>
            <a:r>
              <a:rPr lang="en-MY" dirty="0">
                <a:solidFill>
                  <a:srgbClr val="5A747D"/>
                </a:solidFill>
              </a:rPr>
              <a:t> and </a:t>
            </a:r>
            <a:r>
              <a:rPr lang="en-MY" dirty="0">
                <a:solidFill>
                  <a:srgbClr val="5A747D"/>
                </a:solidFill>
                <a:highlight>
                  <a:srgbClr val="E3E8E9"/>
                </a:highlight>
              </a:rPr>
              <a:t>method </a:t>
            </a:r>
            <a:r>
              <a:rPr lang="en-MY" dirty="0">
                <a:solidFill>
                  <a:srgbClr val="5A747D"/>
                </a:solidFill>
              </a:rPr>
              <a:t>are private, we cannot access them from the Program class.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071673-478E-EA67-8140-8ED0E7BD9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125" y="3740317"/>
            <a:ext cx="4643817" cy="5591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45367D-0719-A901-A0CC-D4D364689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2544" y="1960184"/>
            <a:ext cx="6461605" cy="46785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20C199B-21F6-F82E-F448-4E48288357EA}"/>
              </a:ext>
            </a:extLst>
          </p:cNvPr>
          <p:cNvSpPr txBox="1"/>
          <p:nvPr/>
        </p:nvSpPr>
        <p:spPr>
          <a:xfrm>
            <a:off x="323125" y="5291491"/>
            <a:ext cx="46438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Note: By default, all members of a class are private if you don't specify an access modifier:</a:t>
            </a:r>
          </a:p>
        </p:txBody>
      </p:sp>
    </p:spTree>
    <p:extLst>
      <p:ext uri="{BB962C8B-B14F-4D97-AF65-F5344CB8AC3E}">
        <p14:creationId xmlns:p14="http://schemas.microsoft.com/office/powerpoint/2010/main" val="207815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0" y="16934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179E00-CBAC-4A66-85CC-C947AB46896B}"/>
              </a:ext>
            </a:extLst>
          </p:cNvPr>
          <p:cNvSpPr/>
          <p:nvPr/>
        </p:nvSpPr>
        <p:spPr>
          <a:xfrm>
            <a:off x="120866" y="163498"/>
            <a:ext cx="11943887" cy="810652"/>
          </a:xfrm>
          <a:prstGeom prst="roundRect">
            <a:avLst>
              <a:gd name="adj" fmla="val 0"/>
            </a:avLst>
          </a:prstGeom>
          <a:solidFill>
            <a:srgbClr val="2E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2319-6E99-4872-9465-474D0FACA3E5}"/>
              </a:ext>
            </a:extLst>
          </p:cNvPr>
          <p:cNvSpPr/>
          <p:nvPr/>
        </p:nvSpPr>
        <p:spPr>
          <a:xfrm>
            <a:off x="101816" y="163498"/>
            <a:ext cx="2127034" cy="810652"/>
          </a:xfrm>
          <a:prstGeom prst="roundRect">
            <a:avLst>
              <a:gd name="adj" fmla="val 0"/>
            </a:avLst>
          </a:prstGeom>
          <a:solidFill>
            <a:srgbClr val="D6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30CC3D2-B399-43C8-9845-5C76C320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6" y="275150"/>
            <a:ext cx="1409634" cy="587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5</a:t>
            </a:fld>
            <a:endParaRPr lang="en-M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655FB-3703-7678-EC37-F73055F7B317}"/>
              </a:ext>
            </a:extLst>
          </p:cNvPr>
          <p:cNvSpPr txBox="1"/>
          <p:nvPr/>
        </p:nvSpPr>
        <p:spPr>
          <a:xfrm>
            <a:off x="323126" y="1178604"/>
            <a:ext cx="1138742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5A747D"/>
                </a:solidFill>
                <a:cs typeface="Arial"/>
              </a:rPr>
              <a:t>When we declare a type member as protected, it can only be accessed from the same class and its derived classes. For example,:</a:t>
            </a:r>
            <a:endParaRPr lang="en-US" b="1" dirty="0">
              <a:solidFill>
                <a:srgbClr val="5A747D"/>
              </a:solidFill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747D"/>
                </a:solidFill>
                <a:cs typeface="Arial"/>
              </a:rPr>
              <a:t>created a </a:t>
            </a:r>
            <a:r>
              <a:rPr lang="en-US" sz="2400" dirty="0">
                <a:solidFill>
                  <a:srgbClr val="FF0000"/>
                </a:solidFill>
                <a:cs typeface="Arial"/>
              </a:rPr>
              <a:t>class</a:t>
            </a:r>
            <a:r>
              <a:rPr lang="en-US" sz="2400" dirty="0">
                <a:solidFill>
                  <a:srgbClr val="5A747D"/>
                </a:solidFill>
                <a:cs typeface="Arial"/>
              </a:rPr>
              <a:t> name ‘</a:t>
            </a:r>
            <a:r>
              <a:rPr lang="en-US" sz="2400" dirty="0">
                <a:solidFill>
                  <a:srgbClr val="FF0000"/>
                </a:solidFill>
                <a:cs typeface="Arial"/>
              </a:rPr>
              <a:t>Student</a:t>
            </a:r>
            <a:r>
              <a:rPr lang="en-US" sz="2400" dirty="0">
                <a:solidFill>
                  <a:srgbClr val="5A747D"/>
                </a:solidFill>
                <a:cs typeface="Arial"/>
              </a:rPr>
              <a:t>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747D"/>
                </a:solidFill>
                <a:cs typeface="Arial"/>
              </a:rPr>
              <a:t>created </a:t>
            </a:r>
            <a:r>
              <a:rPr lang="en-US" sz="2400" dirty="0">
                <a:solidFill>
                  <a:srgbClr val="FF0000"/>
                </a:solidFill>
                <a:cs typeface="Arial"/>
              </a:rPr>
              <a:t>method</a:t>
            </a:r>
            <a:r>
              <a:rPr lang="en-US" sz="2400" dirty="0">
                <a:solidFill>
                  <a:srgbClr val="5A747D"/>
                </a:solidFill>
                <a:cs typeface="Arial"/>
              </a:rPr>
              <a:t> ‘</a:t>
            </a:r>
            <a:r>
              <a:rPr lang="en-US" sz="2400" dirty="0">
                <a:solidFill>
                  <a:srgbClr val="FF0000"/>
                </a:solidFill>
                <a:cs typeface="Arial"/>
              </a:rPr>
              <a:t>print()</a:t>
            </a:r>
            <a:r>
              <a:rPr lang="en-US" sz="2400" dirty="0">
                <a:solidFill>
                  <a:srgbClr val="5A747D"/>
                </a:solidFill>
                <a:cs typeface="Arial"/>
              </a:rPr>
              <a:t>’	</a:t>
            </a:r>
            <a:endParaRPr lang="en-US" dirty="0">
              <a:solidFill>
                <a:srgbClr val="C00000"/>
              </a:solidFill>
              <a:cs typeface="Arial"/>
            </a:endParaRPr>
          </a:p>
        </p:txBody>
      </p:sp>
      <p:sp>
        <p:nvSpPr>
          <p:cNvPr id="6" name="Google Shape;861;p34">
            <a:extLst>
              <a:ext uri="{FF2B5EF4-FFF2-40B4-BE49-F238E27FC236}">
                <a16:creationId xmlns:a16="http://schemas.microsoft.com/office/drawing/2014/main" id="{8B0680D5-64C3-87D6-BB73-33D3A90C0D26}"/>
              </a:ext>
            </a:extLst>
          </p:cNvPr>
          <p:cNvSpPr txBox="1">
            <a:spLocks/>
          </p:cNvSpPr>
          <p:nvPr/>
        </p:nvSpPr>
        <p:spPr>
          <a:xfrm>
            <a:off x="1989062" y="231803"/>
            <a:ext cx="8213877" cy="6947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MY" sz="3600" dirty="0">
                <a:solidFill>
                  <a:srgbClr val="D6DEE0"/>
                </a:solidFill>
                <a:latin typeface="Lilita one"/>
              </a:rPr>
              <a:t>Protected Access Modifier</a:t>
            </a:r>
            <a:endParaRPr lang="en-US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4F79A6-A8CD-6115-A83B-F935E3D7D1F6}"/>
              </a:ext>
            </a:extLst>
          </p:cNvPr>
          <p:cNvSpPr txBox="1"/>
          <p:nvPr/>
        </p:nvSpPr>
        <p:spPr>
          <a:xfrm>
            <a:off x="323126" y="3172120"/>
            <a:ext cx="13006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Output:</a:t>
            </a:r>
            <a:endParaRPr lang="en-US" sz="2400" dirty="0">
              <a:solidFill>
                <a:srgbClr val="5A747D"/>
              </a:solidFill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34F003-2CE4-FC52-82A6-65042F066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126" y="3790814"/>
            <a:ext cx="4801987" cy="8106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48139F-7C22-8C48-2F87-4CCA022816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2656" y="2039814"/>
            <a:ext cx="6343452" cy="437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195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0" y="16934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179E00-CBAC-4A66-85CC-C947AB46896B}"/>
              </a:ext>
            </a:extLst>
          </p:cNvPr>
          <p:cNvSpPr/>
          <p:nvPr/>
        </p:nvSpPr>
        <p:spPr>
          <a:xfrm>
            <a:off x="120866" y="163498"/>
            <a:ext cx="11943887" cy="810652"/>
          </a:xfrm>
          <a:prstGeom prst="roundRect">
            <a:avLst>
              <a:gd name="adj" fmla="val 0"/>
            </a:avLst>
          </a:prstGeom>
          <a:solidFill>
            <a:srgbClr val="2E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2319-6E99-4872-9465-474D0FACA3E5}"/>
              </a:ext>
            </a:extLst>
          </p:cNvPr>
          <p:cNvSpPr/>
          <p:nvPr/>
        </p:nvSpPr>
        <p:spPr>
          <a:xfrm>
            <a:off x="101816" y="163498"/>
            <a:ext cx="2127034" cy="810652"/>
          </a:xfrm>
          <a:prstGeom prst="roundRect">
            <a:avLst>
              <a:gd name="adj" fmla="val 0"/>
            </a:avLst>
          </a:prstGeom>
          <a:solidFill>
            <a:srgbClr val="D6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30CC3D2-B399-43C8-9845-5C76C320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6" y="275150"/>
            <a:ext cx="1409634" cy="587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6</a:t>
            </a:fld>
            <a:endParaRPr lang="en-M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655FB-3703-7678-EC37-F73055F7B317}"/>
              </a:ext>
            </a:extLst>
          </p:cNvPr>
          <p:cNvSpPr txBox="1"/>
          <p:nvPr/>
        </p:nvSpPr>
        <p:spPr>
          <a:xfrm>
            <a:off x="323126" y="1178604"/>
            <a:ext cx="1138742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cs typeface="Arial"/>
              </a:rPr>
              <a:t>How to access it? inheriting the Program class from the Student class.</a:t>
            </a:r>
          </a:p>
          <a:p>
            <a:r>
              <a:rPr lang="en-US" sz="2400" dirty="0">
                <a:solidFill>
                  <a:srgbClr val="5A747D"/>
                </a:solidFill>
                <a:cs typeface="Arial"/>
              </a:rPr>
              <a:t>	</a:t>
            </a:r>
            <a:endParaRPr lang="en-US" dirty="0">
              <a:solidFill>
                <a:srgbClr val="C00000"/>
              </a:solidFill>
              <a:cs typeface="Arial"/>
            </a:endParaRPr>
          </a:p>
        </p:txBody>
      </p:sp>
      <p:sp>
        <p:nvSpPr>
          <p:cNvPr id="6" name="Google Shape;861;p34">
            <a:extLst>
              <a:ext uri="{FF2B5EF4-FFF2-40B4-BE49-F238E27FC236}">
                <a16:creationId xmlns:a16="http://schemas.microsoft.com/office/drawing/2014/main" id="{8B0680D5-64C3-87D6-BB73-33D3A90C0D26}"/>
              </a:ext>
            </a:extLst>
          </p:cNvPr>
          <p:cNvSpPr txBox="1">
            <a:spLocks/>
          </p:cNvSpPr>
          <p:nvPr/>
        </p:nvSpPr>
        <p:spPr>
          <a:xfrm>
            <a:off x="1989062" y="231803"/>
            <a:ext cx="8213877" cy="6947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MY" sz="3600" dirty="0">
                <a:solidFill>
                  <a:srgbClr val="D6DEE0"/>
                </a:solidFill>
                <a:latin typeface="Lilita one"/>
              </a:rPr>
              <a:t>Protected Access Modifier</a:t>
            </a:r>
            <a:endParaRPr lang="en-US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4F79A6-A8CD-6115-A83B-F935E3D7D1F6}"/>
              </a:ext>
            </a:extLst>
          </p:cNvPr>
          <p:cNvSpPr txBox="1"/>
          <p:nvPr/>
        </p:nvSpPr>
        <p:spPr>
          <a:xfrm>
            <a:off x="323126" y="1664736"/>
            <a:ext cx="13006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Output:</a:t>
            </a:r>
            <a:endParaRPr lang="en-US" sz="2400" dirty="0">
              <a:solidFill>
                <a:srgbClr val="5A747D"/>
              </a:solidFill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BED393-DDB6-F2F7-5D79-C8BCED074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58" y="2335917"/>
            <a:ext cx="3604896" cy="4857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D5D7CF-827A-7AC0-FC30-8F3D54347D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8630" y="1787587"/>
            <a:ext cx="6745547" cy="456876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435F43A-7259-09F9-C085-C9F9BAD4EBA5}"/>
              </a:ext>
            </a:extLst>
          </p:cNvPr>
          <p:cNvSpPr/>
          <p:nvPr/>
        </p:nvSpPr>
        <p:spPr>
          <a:xfrm>
            <a:off x="5046699" y="3633785"/>
            <a:ext cx="1310053" cy="1945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F490D0-4A5D-D166-4FE6-A84CAE814EE1}"/>
              </a:ext>
            </a:extLst>
          </p:cNvPr>
          <p:cNvSpPr/>
          <p:nvPr/>
        </p:nvSpPr>
        <p:spPr>
          <a:xfrm>
            <a:off x="5152263" y="4536347"/>
            <a:ext cx="2628929" cy="4049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16792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-10886" y="10886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/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179E00-CBAC-4A66-85CC-C947AB46896B}"/>
              </a:ext>
            </a:extLst>
          </p:cNvPr>
          <p:cNvSpPr/>
          <p:nvPr/>
        </p:nvSpPr>
        <p:spPr>
          <a:xfrm>
            <a:off x="120866" y="163498"/>
            <a:ext cx="11943887" cy="810652"/>
          </a:xfrm>
          <a:prstGeom prst="roundRect">
            <a:avLst>
              <a:gd name="adj" fmla="val 0"/>
            </a:avLst>
          </a:prstGeom>
          <a:solidFill>
            <a:srgbClr val="2E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2319-6E99-4872-9465-474D0FACA3E5}"/>
              </a:ext>
            </a:extLst>
          </p:cNvPr>
          <p:cNvSpPr/>
          <p:nvPr/>
        </p:nvSpPr>
        <p:spPr>
          <a:xfrm>
            <a:off x="101816" y="163498"/>
            <a:ext cx="2127034" cy="810652"/>
          </a:xfrm>
          <a:prstGeom prst="roundRect">
            <a:avLst>
              <a:gd name="adj" fmla="val 0"/>
            </a:avLst>
          </a:prstGeom>
          <a:solidFill>
            <a:srgbClr val="D6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Google Shape;861;p34">
            <a:extLst>
              <a:ext uri="{FF2B5EF4-FFF2-40B4-BE49-F238E27FC236}">
                <a16:creationId xmlns:a16="http://schemas.microsoft.com/office/drawing/2014/main" id="{0C69426D-DF8B-4DF0-8737-40D47077690C}"/>
              </a:ext>
            </a:extLst>
          </p:cNvPr>
          <p:cNvSpPr txBox="1">
            <a:spLocks/>
          </p:cNvSpPr>
          <p:nvPr/>
        </p:nvSpPr>
        <p:spPr>
          <a:xfrm>
            <a:off x="1989062" y="231803"/>
            <a:ext cx="8213877" cy="6947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MY" sz="3600" dirty="0">
                <a:solidFill>
                  <a:srgbClr val="D6DEE0"/>
                </a:solidFill>
                <a:latin typeface="Lilita one"/>
              </a:rPr>
              <a:t>Let the debugging begins</a:t>
            </a:r>
            <a:endParaRPr lang="en-US" sz="3600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30CC3D2-B399-43C8-9845-5C76C320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6" y="275150"/>
            <a:ext cx="1409634" cy="587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7</a:t>
            </a:fld>
            <a:endParaRPr lang="en-MY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AC42EF-0541-B373-D50B-3D235713F9CA}"/>
              </a:ext>
            </a:extLst>
          </p:cNvPr>
          <p:cNvSpPr txBox="1"/>
          <p:nvPr/>
        </p:nvSpPr>
        <p:spPr>
          <a:xfrm>
            <a:off x="338638" y="1495719"/>
            <a:ext cx="1148111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solidFill>
                  <a:srgbClr val="5A747D"/>
                </a:solidFill>
                <a:cs typeface="Arial"/>
              </a:rPr>
              <a:t>​</a:t>
            </a:r>
            <a:r>
              <a:rPr lang="en-US" sz="2800" dirty="0">
                <a:solidFill>
                  <a:srgbClr val="5A747D"/>
                </a:solidFill>
                <a:cs typeface="Arial"/>
              </a:rPr>
              <a:t>Exercise: create class animal and cat (or any other animal you choose). Utilize the protected access modifier and inheritance.</a:t>
            </a:r>
            <a:endParaRPr lang="en-US" sz="2800" dirty="0">
              <a:solidFill>
                <a:srgbClr val="FFC000"/>
              </a:solidFill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0AF992-BE4B-06EC-D3E5-2CBFB50DA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16" y="3299465"/>
            <a:ext cx="3235754" cy="15346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F53E06-DD1C-00B0-C026-A9C0F65DBD88}"/>
              </a:ext>
            </a:extLst>
          </p:cNvPr>
          <p:cNvSpPr txBox="1"/>
          <p:nvPr/>
        </p:nvSpPr>
        <p:spPr>
          <a:xfrm>
            <a:off x="370439" y="2643813"/>
            <a:ext cx="13006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Output:</a:t>
            </a:r>
            <a:endParaRPr lang="en-US" sz="2400" dirty="0">
              <a:solidFill>
                <a:srgbClr val="5A747D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967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0" y="16934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179E00-CBAC-4A66-85CC-C947AB46896B}"/>
              </a:ext>
            </a:extLst>
          </p:cNvPr>
          <p:cNvSpPr/>
          <p:nvPr/>
        </p:nvSpPr>
        <p:spPr>
          <a:xfrm>
            <a:off x="120866" y="163498"/>
            <a:ext cx="11943887" cy="810652"/>
          </a:xfrm>
          <a:prstGeom prst="roundRect">
            <a:avLst>
              <a:gd name="adj" fmla="val 0"/>
            </a:avLst>
          </a:prstGeom>
          <a:solidFill>
            <a:srgbClr val="2E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2319-6E99-4872-9465-474D0FACA3E5}"/>
              </a:ext>
            </a:extLst>
          </p:cNvPr>
          <p:cNvSpPr/>
          <p:nvPr/>
        </p:nvSpPr>
        <p:spPr>
          <a:xfrm>
            <a:off x="101816" y="163498"/>
            <a:ext cx="2127034" cy="810652"/>
          </a:xfrm>
          <a:prstGeom prst="roundRect">
            <a:avLst>
              <a:gd name="adj" fmla="val 0"/>
            </a:avLst>
          </a:prstGeom>
          <a:solidFill>
            <a:srgbClr val="D6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30CC3D2-B399-43C8-9845-5C76C320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6" y="275150"/>
            <a:ext cx="1409634" cy="587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8</a:t>
            </a:fld>
            <a:endParaRPr lang="en-M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655FB-3703-7678-EC37-F73055F7B317}"/>
              </a:ext>
            </a:extLst>
          </p:cNvPr>
          <p:cNvSpPr txBox="1"/>
          <p:nvPr/>
        </p:nvSpPr>
        <p:spPr>
          <a:xfrm>
            <a:off x="323126" y="1178604"/>
            <a:ext cx="1138742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5A747D"/>
                </a:solidFill>
                <a:cs typeface="Arial"/>
              </a:rPr>
              <a:t>When we declare a type or type member as </a:t>
            </a:r>
            <a:r>
              <a:rPr lang="en-US" sz="2000" dirty="0">
                <a:solidFill>
                  <a:srgbClr val="FF0000"/>
                </a:solidFill>
                <a:cs typeface="Arial"/>
              </a:rPr>
              <a:t>internal</a:t>
            </a:r>
            <a:r>
              <a:rPr lang="en-US" sz="2000" dirty="0">
                <a:solidFill>
                  <a:srgbClr val="5A747D"/>
                </a:solidFill>
                <a:cs typeface="Arial"/>
              </a:rPr>
              <a:t>, it can be </a:t>
            </a:r>
            <a:r>
              <a:rPr lang="en-US" sz="2000" dirty="0">
                <a:solidFill>
                  <a:srgbClr val="FF0000"/>
                </a:solidFill>
                <a:cs typeface="Arial"/>
              </a:rPr>
              <a:t>accessed only</a:t>
            </a:r>
            <a:r>
              <a:rPr lang="en-US" sz="2000" dirty="0">
                <a:solidFill>
                  <a:srgbClr val="5A747D"/>
                </a:solidFill>
                <a:cs typeface="Arial"/>
              </a:rPr>
              <a:t> within the </a:t>
            </a:r>
            <a:r>
              <a:rPr lang="en-US" sz="2000" dirty="0">
                <a:solidFill>
                  <a:srgbClr val="FF0000"/>
                </a:solidFill>
                <a:cs typeface="Arial"/>
              </a:rPr>
              <a:t>same</a:t>
            </a:r>
            <a:r>
              <a:rPr lang="en-US" sz="2000" dirty="0">
                <a:solidFill>
                  <a:srgbClr val="5A747D"/>
                </a:solidFill>
                <a:cs typeface="Arial"/>
              </a:rPr>
              <a:t> </a:t>
            </a:r>
            <a:r>
              <a:rPr lang="en-US" sz="2000" dirty="0">
                <a:solidFill>
                  <a:srgbClr val="FF0000"/>
                </a:solidFill>
                <a:cs typeface="Arial"/>
              </a:rPr>
              <a:t>assembly</a:t>
            </a:r>
            <a:r>
              <a:rPr lang="en-US" sz="2000" dirty="0">
                <a:solidFill>
                  <a:srgbClr val="5A747D"/>
                </a:solidFill>
                <a:cs typeface="Arial"/>
              </a:rPr>
              <a:t>. </a:t>
            </a:r>
          </a:p>
          <a:p>
            <a:endParaRPr lang="en-US" sz="2000" dirty="0">
              <a:solidFill>
                <a:srgbClr val="5A747D"/>
              </a:solidFill>
              <a:cs typeface="Arial"/>
            </a:endParaRPr>
          </a:p>
          <a:p>
            <a:r>
              <a:rPr lang="en-US" sz="2000" dirty="0">
                <a:solidFill>
                  <a:srgbClr val="5A747D"/>
                </a:solidFill>
                <a:cs typeface="Arial"/>
              </a:rPr>
              <a:t>An </a:t>
            </a:r>
            <a:r>
              <a:rPr lang="en-US" sz="2000" dirty="0">
                <a:solidFill>
                  <a:srgbClr val="FF0000"/>
                </a:solidFill>
                <a:cs typeface="Arial"/>
              </a:rPr>
              <a:t>assembly</a:t>
            </a:r>
            <a:r>
              <a:rPr lang="en-US" sz="2000" dirty="0">
                <a:solidFill>
                  <a:srgbClr val="5A747D"/>
                </a:solidFill>
                <a:cs typeface="Arial"/>
              </a:rPr>
              <a:t> is a collection of </a:t>
            </a:r>
            <a:r>
              <a:rPr lang="en-US" sz="2000" dirty="0">
                <a:solidFill>
                  <a:srgbClr val="FF0000"/>
                </a:solidFill>
                <a:cs typeface="Arial"/>
              </a:rPr>
              <a:t>types (classes, interfaces, </a:t>
            </a:r>
            <a:r>
              <a:rPr lang="en-US" sz="2000" dirty="0" err="1">
                <a:solidFill>
                  <a:srgbClr val="FF0000"/>
                </a:solidFill>
                <a:cs typeface="Arial"/>
              </a:rPr>
              <a:t>etc</a:t>
            </a:r>
            <a:r>
              <a:rPr lang="en-US" sz="2000" dirty="0">
                <a:solidFill>
                  <a:srgbClr val="FF0000"/>
                </a:solidFill>
                <a:cs typeface="Arial"/>
              </a:rPr>
              <a:t>) and resources (data). </a:t>
            </a:r>
            <a:r>
              <a:rPr lang="en-US" sz="2000" dirty="0">
                <a:solidFill>
                  <a:srgbClr val="5A747D"/>
                </a:solidFill>
                <a:cs typeface="Arial"/>
              </a:rPr>
              <a:t>They are built to work together and form a logical unit of functionality.</a:t>
            </a:r>
          </a:p>
          <a:p>
            <a:endParaRPr lang="en-US" sz="2000" dirty="0">
              <a:solidFill>
                <a:srgbClr val="5A747D"/>
              </a:solidFill>
              <a:cs typeface="Arial"/>
            </a:endParaRPr>
          </a:p>
          <a:p>
            <a:r>
              <a:rPr lang="en-US" sz="2000" dirty="0">
                <a:solidFill>
                  <a:srgbClr val="5A747D"/>
                </a:solidFill>
                <a:cs typeface="Arial"/>
              </a:rPr>
              <a:t>In .NET and .NET Framework, you can build an assembly from one or more source code files. In .NET Framework, assemblies can contain one or more modules. This way, </a:t>
            </a:r>
            <a:r>
              <a:rPr lang="en-US" sz="2000" dirty="0">
                <a:solidFill>
                  <a:srgbClr val="5A747D"/>
                </a:solidFill>
                <a:highlight>
                  <a:srgbClr val="E3E8E9"/>
                </a:highlight>
                <a:cs typeface="Arial"/>
              </a:rPr>
              <a:t>larger projects </a:t>
            </a:r>
            <a:r>
              <a:rPr lang="en-US" sz="2000" dirty="0">
                <a:solidFill>
                  <a:srgbClr val="5A747D"/>
                </a:solidFill>
                <a:cs typeface="Arial"/>
              </a:rPr>
              <a:t>can be planned so that </a:t>
            </a:r>
            <a:r>
              <a:rPr lang="en-US" sz="2000" dirty="0">
                <a:solidFill>
                  <a:srgbClr val="5A747D"/>
                </a:solidFill>
                <a:highlight>
                  <a:srgbClr val="E3E8E9"/>
                </a:highlight>
                <a:cs typeface="Arial"/>
              </a:rPr>
              <a:t>several developers can work on separate source code files </a:t>
            </a:r>
            <a:r>
              <a:rPr lang="en-US" sz="2000" dirty="0">
                <a:solidFill>
                  <a:srgbClr val="5A747D"/>
                </a:solidFill>
                <a:cs typeface="Arial"/>
              </a:rPr>
              <a:t>or modules, which are </a:t>
            </a:r>
            <a:r>
              <a:rPr lang="en-US" sz="2000" dirty="0">
                <a:solidFill>
                  <a:srgbClr val="5A747D"/>
                </a:solidFill>
                <a:highlight>
                  <a:srgbClr val="E3E8E9"/>
                </a:highlight>
                <a:cs typeface="Arial"/>
              </a:rPr>
              <a:t>combined</a:t>
            </a:r>
            <a:r>
              <a:rPr lang="en-US" sz="2000" dirty="0">
                <a:solidFill>
                  <a:srgbClr val="5A747D"/>
                </a:solidFill>
                <a:cs typeface="Arial"/>
              </a:rPr>
              <a:t> to create a single assembly.</a:t>
            </a:r>
          </a:p>
        </p:txBody>
      </p:sp>
      <p:sp>
        <p:nvSpPr>
          <p:cNvPr id="6" name="Google Shape;861;p34">
            <a:extLst>
              <a:ext uri="{FF2B5EF4-FFF2-40B4-BE49-F238E27FC236}">
                <a16:creationId xmlns:a16="http://schemas.microsoft.com/office/drawing/2014/main" id="{8B0680D5-64C3-87D6-BB73-33D3A90C0D26}"/>
              </a:ext>
            </a:extLst>
          </p:cNvPr>
          <p:cNvSpPr txBox="1">
            <a:spLocks/>
          </p:cNvSpPr>
          <p:nvPr/>
        </p:nvSpPr>
        <p:spPr>
          <a:xfrm>
            <a:off x="1989062" y="231803"/>
            <a:ext cx="8213877" cy="6947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MY" sz="3600" dirty="0">
                <a:solidFill>
                  <a:srgbClr val="D6DEE0"/>
                </a:solidFill>
                <a:latin typeface="Lilita one"/>
              </a:rPr>
              <a:t>Internal Access Modifier</a:t>
            </a:r>
            <a:endParaRPr lang="en-US" sz="3600" dirty="0"/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9285AAB4-2FEB-1ADE-6105-CAB29E4EF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76" y="3754955"/>
            <a:ext cx="4124325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895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0" y="16934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179E00-CBAC-4A66-85CC-C947AB46896B}"/>
              </a:ext>
            </a:extLst>
          </p:cNvPr>
          <p:cNvSpPr/>
          <p:nvPr/>
        </p:nvSpPr>
        <p:spPr>
          <a:xfrm>
            <a:off x="120866" y="163498"/>
            <a:ext cx="11943887" cy="810652"/>
          </a:xfrm>
          <a:prstGeom prst="roundRect">
            <a:avLst>
              <a:gd name="adj" fmla="val 0"/>
            </a:avLst>
          </a:prstGeom>
          <a:solidFill>
            <a:srgbClr val="2E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2319-6E99-4872-9465-474D0FACA3E5}"/>
              </a:ext>
            </a:extLst>
          </p:cNvPr>
          <p:cNvSpPr/>
          <p:nvPr/>
        </p:nvSpPr>
        <p:spPr>
          <a:xfrm>
            <a:off x="101816" y="163498"/>
            <a:ext cx="2127034" cy="810652"/>
          </a:xfrm>
          <a:prstGeom prst="roundRect">
            <a:avLst>
              <a:gd name="adj" fmla="val 0"/>
            </a:avLst>
          </a:prstGeom>
          <a:solidFill>
            <a:srgbClr val="D6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30CC3D2-B399-43C8-9845-5C76C320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6" y="275150"/>
            <a:ext cx="1409634" cy="587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9</a:t>
            </a:fld>
            <a:endParaRPr lang="en-M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655FB-3703-7678-EC37-F73055F7B317}"/>
              </a:ext>
            </a:extLst>
          </p:cNvPr>
          <p:cNvSpPr txBox="1"/>
          <p:nvPr/>
        </p:nvSpPr>
        <p:spPr>
          <a:xfrm>
            <a:off x="323126" y="1178604"/>
            <a:ext cx="1138742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5A747D"/>
                </a:solidFill>
                <a:cs typeface="Arial"/>
              </a:rPr>
              <a:t>When we declare a type or type member as </a:t>
            </a:r>
            <a:r>
              <a:rPr lang="en-US" sz="2000" dirty="0">
                <a:solidFill>
                  <a:srgbClr val="FF0000"/>
                </a:solidFill>
                <a:cs typeface="Arial"/>
              </a:rPr>
              <a:t>internal</a:t>
            </a:r>
            <a:r>
              <a:rPr lang="en-US" sz="2000" dirty="0">
                <a:solidFill>
                  <a:srgbClr val="5A747D"/>
                </a:solidFill>
                <a:cs typeface="Arial"/>
              </a:rPr>
              <a:t>, it can be accessed only within the same </a:t>
            </a:r>
            <a:r>
              <a:rPr lang="en-US" sz="2000" dirty="0">
                <a:solidFill>
                  <a:srgbClr val="FF0000"/>
                </a:solidFill>
                <a:cs typeface="Arial"/>
              </a:rPr>
              <a:t>assembly</a:t>
            </a:r>
            <a:r>
              <a:rPr lang="en-US" sz="2000" dirty="0">
                <a:solidFill>
                  <a:srgbClr val="5A747D"/>
                </a:solidFill>
                <a:cs typeface="Arial"/>
              </a:rPr>
              <a:t>. </a:t>
            </a:r>
          </a:p>
        </p:txBody>
      </p:sp>
      <p:sp>
        <p:nvSpPr>
          <p:cNvPr id="6" name="Google Shape;861;p34">
            <a:extLst>
              <a:ext uri="{FF2B5EF4-FFF2-40B4-BE49-F238E27FC236}">
                <a16:creationId xmlns:a16="http://schemas.microsoft.com/office/drawing/2014/main" id="{8B0680D5-64C3-87D6-BB73-33D3A90C0D26}"/>
              </a:ext>
            </a:extLst>
          </p:cNvPr>
          <p:cNvSpPr txBox="1">
            <a:spLocks/>
          </p:cNvSpPr>
          <p:nvPr/>
        </p:nvSpPr>
        <p:spPr>
          <a:xfrm>
            <a:off x="1989062" y="231803"/>
            <a:ext cx="8213877" cy="6947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MY" sz="3600" dirty="0">
                <a:solidFill>
                  <a:srgbClr val="D6DEE0"/>
                </a:solidFill>
                <a:latin typeface="Lilita one"/>
              </a:rPr>
              <a:t>Internal Access Modifier</a:t>
            </a:r>
            <a:endParaRPr 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E1FF6B-6D26-DE24-D53B-0F03AC12E269}"/>
              </a:ext>
            </a:extLst>
          </p:cNvPr>
          <p:cNvSpPr txBox="1"/>
          <p:nvPr/>
        </p:nvSpPr>
        <p:spPr>
          <a:xfrm>
            <a:off x="200025" y="5394830"/>
            <a:ext cx="489585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MY" sz="1400" dirty="0">
                <a:solidFill>
                  <a:srgbClr val="2E4D59"/>
                </a:solidFill>
              </a:rPr>
              <a:t>In the above example, we have created a class named </a:t>
            </a:r>
            <a:r>
              <a:rPr lang="en-MY" sz="1400" dirty="0" err="1">
                <a:solidFill>
                  <a:srgbClr val="2E4D59"/>
                </a:solidFill>
              </a:rPr>
              <a:t>StudentName</a:t>
            </a:r>
            <a:r>
              <a:rPr lang="en-MY" sz="1400" dirty="0">
                <a:solidFill>
                  <a:srgbClr val="2E4D59"/>
                </a:solidFill>
              </a:rPr>
              <a:t> with a field name. Since the field is internal, we are able to access it from the Program class as they are in the same assembly. If we use internal within a single assembly, it works just like the public access modifier.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13A386-3EFC-A0BF-BF54-E5B87D67F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171" y="1701120"/>
            <a:ext cx="4648753" cy="36156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0925EC6-BA7D-4BC9-0216-879A62E760D3}"/>
              </a:ext>
            </a:extLst>
          </p:cNvPr>
          <p:cNvSpPr txBox="1"/>
          <p:nvPr/>
        </p:nvSpPr>
        <p:spPr>
          <a:xfrm>
            <a:off x="5613091" y="5439224"/>
            <a:ext cx="60974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dirty="0">
                <a:solidFill>
                  <a:srgbClr val="2E4D59"/>
                </a:solidFill>
              </a:rPr>
              <a:t>this code is in Assembly2. We are trying to access the name field of the </a:t>
            </a:r>
            <a:r>
              <a:rPr lang="en-MY" sz="1400" dirty="0" err="1">
                <a:solidFill>
                  <a:srgbClr val="2E4D59"/>
                </a:solidFill>
              </a:rPr>
              <a:t>StudentName</a:t>
            </a:r>
            <a:r>
              <a:rPr lang="en-MY" sz="1400" dirty="0">
                <a:solidFill>
                  <a:srgbClr val="2E4D59"/>
                </a:solidFill>
              </a:rPr>
              <a:t> class(Assembly1). To access fields from Assembly1, we first need to set the reference of Assembly1 in Assembly2. However it still return an error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CFF6D87-8ED4-8582-4752-96F27B744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274" y="1701120"/>
            <a:ext cx="4556605" cy="363247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ED16859-5C5D-C569-03EA-58AC820D0108}"/>
              </a:ext>
            </a:extLst>
          </p:cNvPr>
          <p:cNvSpPr/>
          <p:nvPr/>
        </p:nvSpPr>
        <p:spPr>
          <a:xfrm>
            <a:off x="5889387" y="2297010"/>
            <a:ext cx="1944560" cy="507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5481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421B0C47372145827914C868AD476A" ma:contentTypeVersion="14" ma:contentTypeDescription="Create a new document." ma:contentTypeScope="" ma:versionID="550c79475acd50da19a841acc6d3fb79">
  <xsd:schema xmlns:xsd="http://www.w3.org/2001/XMLSchema" xmlns:xs="http://www.w3.org/2001/XMLSchema" xmlns:p="http://schemas.microsoft.com/office/2006/metadata/properties" xmlns:ns3="bebd927c-dd11-4371-a90a-13fe38df72f6" xmlns:ns4="d4805856-0885-4cee-8b94-473c3b0852d5" targetNamespace="http://schemas.microsoft.com/office/2006/metadata/properties" ma:root="true" ma:fieldsID="021419c45cd995308b9fe15ac357e334" ns3:_="" ns4:_="">
    <xsd:import namespace="bebd927c-dd11-4371-a90a-13fe38df72f6"/>
    <xsd:import namespace="d4805856-0885-4cee-8b94-473c3b0852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bd927c-dd11-4371-a90a-13fe38df72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805856-0885-4cee-8b94-473c3b0852d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C06D69-9015-43D1-95C4-AFBD5352AEE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A53248-ED0E-4982-83C9-60D17A6041DC}">
  <ds:schemaRefs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d4805856-0885-4cee-8b94-473c3b0852d5"/>
    <ds:schemaRef ds:uri="bebd927c-dd11-4371-a90a-13fe38df72f6"/>
  </ds:schemaRefs>
</ds:datastoreItem>
</file>

<file path=customXml/itemProps3.xml><?xml version="1.0" encoding="utf-8"?>
<ds:datastoreItem xmlns:ds="http://schemas.openxmlformats.org/officeDocument/2006/customXml" ds:itemID="{36DF36C7-F081-45E2-B221-B36132513B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bd927c-dd11-4371-a90a-13fe38df72f6"/>
    <ds:schemaRef ds:uri="d4805856-0885-4cee-8b94-473c3b0852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6979</TotalTime>
  <Words>1472</Words>
  <Application>Microsoft Office PowerPoint</Application>
  <PresentationFormat>Widescreen</PresentationFormat>
  <Paragraphs>147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euclid_circular_a</vt:lpstr>
      <vt:lpstr>Lilita one</vt:lpstr>
      <vt:lpstr>Lilita one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 farisha</dc:creator>
  <cp:lastModifiedBy>Tia Farisha Farisha Shaharul Miza</cp:lastModifiedBy>
  <cp:revision>173</cp:revision>
  <cp:lastPrinted>2022-10-25T06:18:53Z</cp:lastPrinted>
  <dcterms:created xsi:type="dcterms:W3CDTF">2021-02-13T15:23:56Z</dcterms:created>
  <dcterms:modified xsi:type="dcterms:W3CDTF">2022-10-25T07:53:03Z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0x01010040421B0C47372145827914C868AD476A</vt:lpwstr>
  </property>
</Properties>
</file>