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7" r:id="rId3"/>
    <p:sldId id="258" r:id="rId4"/>
    <p:sldId id="259" r:id="rId5"/>
    <p:sldId id="260" r:id="rId6"/>
    <p:sldId id="261" r:id="rId7"/>
    <p:sldId id="262" r:id="rId8"/>
    <p:sldId id="263" r:id="rId9"/>
    <p:sldId id="270" r:id="rId10"/>
    <p:sldId id="271" r:id="rId11"/>
    <p:sldId id="272" r:id="rId12"/>
    <p:sldId id="285" r:id="rId13"/>
    <p:sldId id="273" r:id="rId14"/>
    <p:sldId id="274" r:id="rId15"/>
    <p:sldId id="275" r:id="rId16"/>
    <p:sldId id="276" r:id="rId17"/>
    <p:sldId id="277" r:id="rId18"/>
    <p:sldId id="284" r:id="rId19"/>
    <p:sldId id="278" r:id="rId20"/>
    <p:sldId id="280" r:id="rId21"/>
    <p:sldId id="286" r:id="rId22"/>
    <p:sldId id="287" r:id="rId23"/>
    <p:sldId id="288" r:id="rId24"/>
    <p:sldId id="289" r:id="rId25"/>
    <p:sldId id="290" r:id="rId26"/>
    <p:sldId id="29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528A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5" d="100"/>
          <a:sy n="65" d="100"/>
        </p:scale>
        <p:origin x="9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72E29-0087-46AD-A928-E5B411F8981F}"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5A9B6-C352-4288-9A91-6A92F36FE975}" type="slidenum">
              <a:rPr lang="en-US" smtClean="0"/>
              <a:t>‹#›</a:t>
            </a:fld>
            <a:endParaRPr lang="en-US"/>
          </a:p>
        </p:txBody>
      </p:sp>
    </p:spTree>
    <p:extLst>
      <p:ext uri="{BB962C8B-B14F-4D97-AF65-F5344CB8AC3E}">
        <p14:creationId xmlns:p14="http://schemas.microsoft.com/office/powerpoint/2010/main" val="88903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3A1C593-65D0-4073-BCC9-577B9352EA97}" type="datetimeFigureOut">
              <a:rPr lang="en-US" smtClean="0"/>
              <a:t>1/19/2023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3345578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1637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5885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68089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3A1C593-65D0-4073-BCC9-577B9352EA97}" type="datetimeFigureOut">
              <a:rPr lang="en-US" smtClean="0"/>
              <a:t>1/19/2023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716797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1940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9455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5638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9310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3A1C593-65D0-4073-BCC9-577B9352EA97}" type="datetimeFigureOut">
              <a:rPr lang="en-US" smtClean="0"/>
              <a:t>1/19/2023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B618960-8005-486C-9A75-10CB2AAC16F9}"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155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3A1C593-65D0-4073-BCC9-577B9352EA97}" type="datetimeFigureOut">
              <a:rPr lang="en-US" smtClean="0"/>
              <a:t>1/19/2023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B618960-8005-486C-9A75-10CB2AAC16F9}"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24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3A1C593-65D0-4073-BCC9-577B9352EA97}" type="datetimeFigureOut">
              <a:rPr lang="en-US" smtClean="0"/>
              <a:t>1/19/2023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41084591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48" name="Google Shape;148;p1"/>
          <p:cNvSpPr txBox="1">
            <a:spLocks noGrp="1"/>
          </p:cNvSpPr>
          <p:nvPr>
            <p:ph type="subTitle" idx="1"/>
          </p:nvPr>
        </p:nvSpPr>
        <p:spPr>
          <a:xfrm>
            <a:off x="1072267" y="3560353"/>
            <a:ext cx="6528018" cy="1449527"/>
          </a:xfrm>
          <a:prstGeom prst="rect">
            <a:avLst/>
          </a:prstGeom>
          <a:noFill/>
          <a:ln>
            <a:noFill/>
          </a:ln>
        </p:spPr>
        <p:txBody>
          <a:bodyPr spcFirstLastPara="1" wrap="square" lIns="91425" tIns="45700" rIns="91425" bIns="45700" anchor="t" anchorCtr="0">
            <a:normAutofit fontScale="92500" lnSpcReduction="10000"/>
          </a:bodyPr>
          <a:lstStyle/>
          <a:p>
            <a:pPr>
              <a:buSzPts val="5060"/>
            </a:pPr>
            <a:r>
              <a:rPr lang="en-US" sz="4400" b="1" dirty="0">
                <a:solidFill>
                  <a:schemeClr val="dk1"/>
                </a:solidFill>
                <a:latin typeface="Algerian"/>
                <a:ea typeface="Algerian"/>
                <a:cs typeface="Algerian"/>
                <a:sym typeface="Algerian"/>
              </a:rPr>
              <a:t>LAB SESSION 1</a:t>
            </a:r>
            <a:endParaRPr lang="en-US" sz="4400" dirty="0"/>
          </a:p>
          <a:p>
            <a:pPr marL="0" lvl="0" indent="0" algn="ctr" rtl="0">
              <a:spcBef>
                <a:spcPts val="0"/>
              </a:spcBef>
              <a:spcAft>
                <a:spcPts val="0"/>
              </a:spcAft>
              <a:buSzPts val="5060"/>
              <a:buNone/>
            </a:pPr>
            <a:r>
              <a:rPr lang="en-US" sz="4400" b="1" dirty="0">
                <a:latin typeface="Algerian" panose="04020705040A02060702" pitchFamily="82" charset="0"/>
                <a:ea typeface="Algerian"/>
                <a:cs typeface="Algerian"/>
                <a:sym typeface="Algerian"/>
              </a:rPr>
              <a:t>Introduction &amp; OOP</a:t>
            </a:r>
            <a:br>
              <a:rPr lang="en-US" dirty="0">
                <a:latin typeface="Algerian"/>
                <a:ea typeface="Algerian"/>
                <a:cs typeface="Algerian"/>
                <a:sym typeface="Algerian"/>
              </a:rPr>
            </a:br>
            <a:r>
              <a:rPr lang="en-US" dirty="0">
                <a:latin typeface="Algerian"/>
                <a:ea typeface="Algerian"/>
                <a:cs typeface="Algerian"/>
                <a:sym typeface="Algerian"/>
              </a:rPr>
              <a:t> </a:t>
            </a:r>
            <a:endParaRPr dirty="0">
              <a:latin typeface="Algerian"/>
              <a:ea typeface="Algerian"/>
              <a:cs typeface="Algerian"/>
              <a:sym typeface="Algerian"/>
            </a:endParaRPr>
          </a:p>
        </p:txBody>
      </p:sp>
      <p:sp>
        <p:nvSpPr>
          <p:cNvPr id="152" name="Google Shape;152;p1"/>
          <p:cNvSpPr txBox="1">
            <a:spLocks noGrp="1"/>
          </p:cNvSpPr>
          <p:nvPr>
            <p:ph type="sldNum" sz="quarter" idx="12"/>
          </p:nvPr>
        </p:nvSpPr>
        <p:spPr>
          <a:xfrm>
            <a:off x="10351008" y="5971032"/>
            <a:ext cx="551167" cy="2794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a:t>
            </a:fld>
            <a:endParaRPr/>
          </a:p>
        </p:txBody>
      </p:sp>
      <p:cxnSp>
        <p:nvCxnSpPr>
          <p:cNvPr id="149" name="Google Shape;149;p1"/>
          <p:cNvCxnSpPr/>
          <p:nvPr/>
        </p:nvCxnSpPr>
        <p:spPr>
          <a:xfrm>
            <a:off x="1108045" y="3541181"/>
            <a:ext cx="6492240" cy="0"/>
          </a:xfrm>
          <a:prstGeom prst="straightConnector1">
            <a:avLst/>
          </a:prstGeom>
          <a:noFill/>
          <a:ln w="15875" cap="flat" cmpd="sng">
            <a:solidFill>
              <a:schemeClr val="accent1"/>
            </a:solidFill>
            <a:prstDash val="solid"/>
            <a:round/>
            <a:headEnd type="none" w="sm" len="sm"/>
            <a:tailEnd type="none" w="sm" len="sm"/>
          </a:ln>
        </p:spPr>
      </p:cxnSp>
      <p:sp>
        <p:nvSpPr>
          <p:cNvPr id="150" name="Google Shape;150;p1"/>
          <p:cNvSpPr/>
          <p:nvPr/>
        </p:nvSpPr>
        <p:spPr>
          <a:xfrm>
            <a:off x="8054662" y="1092200"/>
            <a:ext cx="3059206" cy="4515104"/>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pic>
        <p:nvPicPr>
          <p:cNvPr id="151" name="Google Shape;151;p1" descr="Logo&#10;&#10;Description automatically generated"/>
          <p:cNvPicPr preferRelativeResize="0"/>
          <p:nvPr/>
        </p:nvPicPr>
        <p:blipFill rotWithShape="1">
          <a:blip r:embed="rId4">
            <a:alphaModFix/>
          </a:blip>
          <a:srcRect t="5966" b="6877"/>
          <a:stretch/>
        </p:blipFill>
        <p:spPr>
          <a:xfrm>
            <a:off x="8412792" y="1410208"/>
            <a:ext cx="2357611" cy="3858780"/>
          </a:xfrm>
          <a:prstGeom prst="rect">
            <a:avLst/>
          </a:prstGeom>
          <a:noFill/>
          <a:ln>
            <a:noFill/>
          </a:ln>
        </p:spPr>
      </p:pic>
      <p:sp>
        <p:nvSpPr>
          <p:cNvPr id="153" name="Google Shape;153;p1"/>
          <p:cNvSpPr txBox="1"/>
          <p:nvPr/>
        </p:nvSpPr>
        <p:spPr>
          <a:xfrm>
            <a:off x="1358097" y="746748"/>
            <a:ext cx="6096000" cy="2800726"/>
          </a:xfrm>
          <a:prstGeom prst="rect">
            <a:avLst/>
          </a:prstGeom>
          <a:noFill/>
          <a:ln>
            <a:noFill/>
          </a:ln>
        </p:spPr>
        <p:txBody>
          <a:bodyPr spcFirstLastPara="1" wrap="square" lIns="91425" tIns="45700" rIns="91425" bIns="45700" anchor="t" anchorCtr="0">
            <a:spAutoFit/>
          </a:bodyPr>
          <a:lstStyle/>
          <a:p>
            <a:pPr algn="ctr"/>
            <a:r>
              <a:rPr lang="en-US" sz="4400" b="0" i="0" dirty="0">
                <a:solidFill>
                  <a:srgbClr val="003974"/>
                </a:solidFill>
                <a:effectLst/>
                <a:latin typeface="Algerian" panose="04020705040A02060702" pitchFamily="82" charset="0"/>
              </a:rPr>
              <a:t>Algorithm </a:t>
            </a:r>
          </a:p>
          <a:p>
            <a:pPr algn="ctr"/>
            <a:r>
              <a:rPr lang="en-US" sz="4400" b="0" i="0" dirty="0">
                <a:solidFill>
                  <a:srgbClr val="003974"/>
                </a:solidFill>
                <a:effectLst/>
                <a:latin typeface="Algerian" panose="04020705040A02060702" pitchFamily="82" charset="0"/>
              </a:rPr>
              <a:t>&amp; </a:t>
            </a:r>
          </a:p>
          <a:p>
            <a:pPr algn="ctr"/>
            <a:r>
              <a:rPr lang="en-US" sz="4400" b="0" i="0" dirty="0">
                <a:solidFill>
                  <a:srgbClr val="003974"/>
                </a:solidFill>
                <a:effectLst/>
                <a:latin typeface="Algerian" panose="04020705040A02060702" pitchFamily="82" charset="0"/>
              </a:rPr>
              <a:t>Data Structure</a:t>
            </a:r>
          </a:p>
          <a:p>
            <a:pPr algn="ctr"/>
            <a:r>
              <a:rPr lang="en-US" sz="4400" b="0" i="0" dirty="0">
                <a:solidFill>
                  <a:srgbClr val="003974"/>
                </a:solidFill>
                <a:effectLst/>
                <a:latin typeface="Algerian" panose="04020705040A02060702" pitchFamily="82" charset="0"/>
              </a:rPr>
              <a:t>TEB1113/TDB1023</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48">
                                            <p:txEl>
                                              <p:pRg st="1" end="1"/>
                                            </p:txEl>
                                          </p:spTgt>
                                        </p:tgtEl>
                                        <p:attrNameLst>
                                          <p:attrName>style.visibility</p:attrName>
                                        </p:attrNameLst>
                                      </p:cBhvr>
                                      <p:to>
                                        <p:strVal val="visible"/>
                                      </p:to>
                                    </p:set>
                                    <p:animEffect transition="in" filter="fade">
                                      <p:cBhvr>
                                        <p:cTn id="7" dur="700"/>
                                        <p:tgtEl>
                                          <p:spTgt spid="148">
                                            <p:txEl>
                                              <p:pRg st="1" end="1"/>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148">
                                            <p:txEl>
                                              <p:pRg st="0" end="0"/>
                                            </p:txEl>
                                          </p:spTgt>
                                        </p:tgtEl>
                                        <p:attrNameLst>
                                          <p:attrName>style.visibility</p:attrName>
                                        </p:attrNameLst>
                                      </p:cBhvr>
                                      <p:to>
                                        <p:strVal val="visible"/>
                                      </p:to>
                                    </p:set>
                                    <p:animEffect transition="in" filter="fade">
                                      <p:cBhvr>
                                        <p:cTn id="10" dur="700"/>
                                        <p:tgtEl>
                                          <p:spTgt spid="1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6"/>
          <p:cNvSpPr txBox="1">
            <a:spLocks noGrp="1"/>
          </p:cNvSpPr>
          <p:nvPr>
            <p:ph idx="1"/>
          </p:nvPr>
        </p:nvSpPr>
        <p:spPr>
          <a:xfrm>
            <a:off x="304800" y="2433237"/>
            <a:ext cx="10515600" cy="4351338"/>
          </a:xfrm>
          <a:prstGeom prst="rect">
            <a:avLst/>
          </a:prstGeom>
          <a:noFill/>
          <a:ln>
            <a:noFill/>
          </a:ln>
        </p:spPr>
        <p:txBody>
          <a:bodyPr spcFirstLastPara="1" wrap="square" lIns="91425" tIns="45700" rIns="91425" bIns="45700" anchor="t" anchorCtr="0">
            <a:normAutofit/>
          </a:bodyPr>
          <a:lstStyle/>
          <a:p>
            <a:pPr marL="1257300" marR="278765" indent="-342900">
              <a:lnSpc>
                <a:spcPct val="102000"/>
              </a:lnSpc>
              <a:spcBef>
                <a:spcPts val="0"/>
              </a:spcBef>
              <a:spcAft>
                <a:spcPts val="0"/>
              </a:spcAft>
              <a:buSzPts val="2760"/>
            </a:pPr>
            <a:r>
              <a:rPr lang="en-US" sz="2200" b="1" u="sng" dirty="0">
                <a:solidFill>
                  <a:srgbClr val="FF0000"/>
                </a:solidFill>
                <a:latin typeface="Times New Roman" panose="02020603050405020304" pitchFamily="18" charset="0"/>
                <a:ea typeface="Arial"/>
                <a:cs typeface="Times New Roman" panose="02020603050405020304" pitchFamily="18" charset="0"/>
                <a:sym typeface="Arial"/>
              </a:rPr>
              <a:t>Questions 1:</a:t>
            </a:r>
            <a:r>
              <a:rPr lang="en-US" sz="2400" dirty="0">
                <a:solidFill>
                  <a:srgbClr val="FF0000"/>
                </a:solidFill>
                <a:latin typeface="Arial"/>
                <a:ea typeface="Arial"/>
                <a:cs typeface="Arial"/>
                <a:sym typeface="Arial"/>
              </a:rPr>
              <a:t> </a:t>
            </a:r>
          </a:p>
          <a:p>
            <a:pPr marL="914400" marR="278765" indent="0">
              <a:lnSpc>
                <a:spcPct val="102000"/>
              </a:lnSpc>
              <a:spcBef>
                <a:spcPts val="0"/>
              </a:spcBef>
              <a:spcAft>
                <a:spcPts val="0"/>
              </a:spcAft>
              <a:buSzPts val="2760"/>
              <a:buNone/>
            </a:pPr>
            <a:r>
              <a:rPr lang="en-US" sz="2000" dirty="0">
                <a:solidFill>
                  <a:srgbClr val="FF0000"/>
                </a:solidFill>
                <a:latin typeface="Arial"/>
                <a:ea typeface="Arial"/>
                <a:cs typeface="Arial"/>
                <a:sym typeface="Arial"/>
              </a:rPr>
              <a:t>	 </a:t>
            </a:r>
            <a:r>
              <a:rPr lang="en-US" sz="2000" dirty="0">
                <a:latin typeface="Times New Roman" panose="02020603050405020304" pitchFamily="18" charset="0"/>
                <a:ea typeface="Arial"/>
                <a:cs typeface="Times New Roman" panose="02020603050405020304" pitchFamily="18" charset="0"/>
                <a:sym typeface="Arial"/>
              </a:rPr>
              <a:t>State the input(s) needed, and the output(s) expected by the program.</a:t>
            </a:r>
          </a:p>
          <a:p>
            <a:pPr marL="914400" marR="278765" indent="0">
              <a:lnSpc>
                <a:spcPct val="102000"/>
              </a:lnSpc>
              <a:spcBef>
                <a:spcPts val="0"/>
              </a:spcBef>
              <a:spcAft>
                <a:spcPts val="0"/>
              </a:spcAft>
              <a:buSzPts val="2760"/>
              <a:buNone/>
            </a:pPr>
            <a:endParaRPr lang="en-US" sz="2400" dirty="0">
              <a:latin typeface="Arial"/>
              <a:ea typeface="Arial"/>
              <a:cs typeface="Arial"/>
              <a:sym typeface="Arial"/>
            </a:endParaRPr>
          </a:p>
          <a:p>
            <a:pPr marL="1257300" marR="278765" indent="-342900">
              <a:lnSpc>
                <a:spcPct val="102000"/>
              </a:lnSpc>
              <a:spcBef>
                <a:spcPts val="0"/>
              </a:spcBef>
              <a:spcAft>
                <a:spcPts val="0"/>
              </a:spcAft>
              <a:buSzPts val="2760"/>
            </a:pPr>
            <a:r>
              <a:rPr lang="en-US" sz="2200" b="1" u="sng" dirty="0">
                <a:solidFill>
                  <a:srgbClr val="FF0000"/>
                </a:solidFill>
                <a:latin typeface="Times New Roman" panose="02020603050405020304" pitchFamily="18" charset="0"/>
                <a:cs typeface="Times New Roman" panose="02020603050405020304" pitchFamily="18" charset="0"/>
                <a:sym typeface="Arial"/>
              </a:rPr>
              <a:t>Answer:</a:t>
            </a:r>
            <a:endParaRPr lang="en-US" sz="2200" b="1" u="sng" dirty="0">
              <a:solidFill>
                <a:srgbClr val="FF0000"/>
              </a:solidFill>
              <a:latin typeface="Times New Roman" panose="02020603050405020304" pitchFamily="18" charset="0"/>
              <a:cs typeface="Times New Roman" panose="02020603050405020304" pitchFamily="18" charset="0"/>
            </a:endParaRPr>
          </a:p>
          <a:p>
            <a:pPr marL="2060575" marR="278765" lvl="1" indent="-179388" algn="l" rtl="0">
              <a:lnSpc>
                <a:spcPct val="102000"/>
              </a:lnSpc>
              <a:spcBef>
                <a:spcPts val="490"/>
              </a:spcBef>
              <a:spcAft>
                <a:spcPts val="0"/>
              </a:spcAft>
              <a:buSzPts val="2070"/>
              <a:buChar char="•"/>
            </a:pPr>
            <a:r>
              <a:rPr lang="en-US" dirty="0">
                <a:latin typeface="Times New Roman" panose="02020603050405020304" pitchFamily="18" charset="0"/>
                <a:ea typeface="Arial"/>
                <a:cs typeface="Times New Roman" panose="02020603050405020304" pitchFamily="18" charset="0"/>
                <a:sym typeface="Arial"/>
              </a:rPr>
              <a:t>INPUT are:- expecting 38 students’ scores</a:t>
            </a:r>
            <a:endParaRPr dirty="0">
              <a:latin typeface="Times New Roman" panose="02020603050405020304" pitchFamily="18" charset="0"/>
              <a:ea typeface="Arial"/>
              <a:cs typeface="Times New Roman" panose="02020603050405020304" pitchFamily="18" charset="0"/>
              <a:sym typeface="Arial"/>
            </a:endParaRPr>
          </a:p>
          <a:p>
            <a:pPr marL="2060575" marR="278765" lvl="1" indent="-179388" algn="l" rtl="0">
              <a:lnSpc>
                <a:spcPct val="102000"/>
              </a:lnSpc>
              <a:spcBef>
                <a:spcPts val="1090"/>
              </a:spcBef>
              <a:spcAft>
                <a:spcPts val="0"/>
              </a:spcAft>
              <a:buSzPts val="2070"/>
              <a:buChar char="•"/>
            </a:pPr>
            <a:r>
              <a:rPr lang="en-US" dirty="0">
                <a:latin typeface="Times New Roman" panose="02020603050405020304" pitchFamily="18" charset="0"/>
                <a:ea typeface="Arial"/>
                <a:cs typeface="Times New Roman" panose="02020603050405020304" pitchFamily="18" charset="0"/>
                <a:sym typeface="Arial"/>
              </a:rPr>
              <a:t>PROCESS are:- to determine the highest score</a:t>
            </a:r>
            <a:endParaRPr dirty="0">
              <a:latin typeface="Times New Roman" panose="02020603050405020304" pitchFamily="18" charset="0"/>
              <a:cs typeface="Times New Roman" panose="02020603050405020304" pitchFamily="18" charset="0"/>
            </a:endParaRPr>
          </a:p>
          <a:p>
            <a:pPr marL="2060575" marR="278765" lvl="1" indent="-179388" algn="l" rtl="0">
              <a:lnSpc>
                <a:spcPct val="102000"/>
              </a:lnSpc>
              <a:spcBef>
                <a:spcPts val="1090"/>
              </a:spcBef>
              <a:spcAft>
                <a:spcPts val="0"/>
              </a:spcAft>
              <a:buSzPts val="2070"/>
              <a:buChar char="•"/>
            </a:pPr>
            <a:r>
              <a:rPr lang="en-US" dirty="0">
                <a:latin typeface="Times New Roman" panose="02020603050405020304" pitchFamily="18" charset="0"/>
                <a:ea typeface="Arial"/>
                <a:cs typeface="Times New Roman" panose="02020603050405020304" pitchFamily="18" charset="0"/>
                <a:sym typeface="Arial"/>
              </a:rPr>
              <a:t>OUTPUT are:- display highest score</a:t>
            </a:r>
            <a:endParaRPr dirty="0">
              <a:latin typeface="Times New Roman" panose="02020603050405020304" pitchFamily="18" charset="0"/>
              <a:cs typeface="Times New Roman" panose="02020603050405020304" pitchFamily="18" charset="0"/>
            </a:endParaRPr>
          </a:p>
        </p:txBody>
      </p:sp>
      <p:sp>
        <p:nvSpPr>
          <p:cNvPr id="310" name="Google Shape;310;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 name="Google Shape;192;p6">
            <a:extLst>
              <a:ext uri="{FF2B5EF4-FFF2-40B4-BE49-F238E27FC236}">
                <a16:creationId xmlns:a16="http://schemas.microsoft.com/office/drawing/2014/main" id="{3D6AD81D-AC1A-9A19-A225-07A62BC4A2C7}"/>
              </a:ext>
            </a:extLst>
          </p:cNvPr>
          <p:cNvSpPr txBox="1">
            <a:spLocks/>
          </p:cNvSpPr>
          <p:nvPr/>
        </p:nvSpPr>
        <p:spPr>
          <a:xfrm>
            <a:off x="838200" y="1564239"/>
            <a:ext cx="10515600" cy="549275"/>
          </a:xfrm>
          <a:prstGeom prst="rect">
            <a:avLst/>
          </a:prstGeom>
          <a:noFill/>
          <a:ln>
            <a:noFill/>
          </a:ln>
          <a:effectLst/>
        </p:spPr>
        <p:txBody>
          <a:bodyPr spcFirstLastPara="1" vert="horz" wrap="square" lIns="91425" tIns="45700" rIns="91425" bIns="457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4800"/>
              <a:buFont typeface="Arial"/>
              <a:buNone/>
            </a:pPr>
            <a:r>
              <a:rPr lang="en-US" sz="4000" dirty="0">
                <a:latin typeface="Algerian"/>
                <a:sym typeface="Arial"/>
              </a:rPr>
              <a:t>Activity #2 (Cont.)</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6" name="Picture 5">
            <a:extLst>
              <a:ext uri="{FF2B5EF4-FFF2-40B4-BE49-F238E27FC236}">
                <a16:creationId xmlns:a16="http://schemas.microsoft.com/office/drawing/2014/main" id="{56F43628-2C71-79E7-D92C-4CAB42F40788}"/>
              </a:ext>
            </a:extLst>
          </p:cNvPr>
          <p:cNvPicPr>
            <a:picLocks noChangeAspect="1"/>
          </p:cNvPicPr>
          <p:nvPr/>
        </p:nvPicPr>
        <p:blipFill rotWithShape="1">
          <a:blip r:embed="rId3"/>
          <a:srcRect l="35062" t="25096" r="26685" b="6194"/>
          <a:stretch/>
        </p:blipFill>
        <p:spPr>
          <a:xfrm>
            <a:off x="6428096" y="2483458"/>
            <a:ext cx="4901486" cy="3862750"/>
          </a:xfrm>
          <a:prstGeom prst="rect">
            <a:avLst/>
          </a:prstGeom>
        </p:spPr>
      </p:pic>
      <p:sp>
        <p:nvSpPr>
          <p:cNvPr id="315" name="Google Shape;315;p17"/>
          <p:cNvSpPr txBox="1">
            <a:spLocks noGrp="1"/>
          </p:cNvSpPr>
          <p:nvPr>
            <p:ph type="title"/>
          </p:nvPr>
        </p:nvSpPr>
        <p:spPr>
          <a:xfrm>
            <a:off x="808791" y="1509473"/>
            <a:ext cx="10515600" cy="132556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0000"/>
              </a:buClr>
              <a:buSzPts val="2800"/>
              <a:buFont typeface="Arial"/>
              <a:buNone/>
            </a:pPr>
            <a:r>
              <a:rPr lang="en-US" sz="2200" b="1" u="sng" dirty="0">
                <a:solidFill>
                  <a:srgbClr val="FF0000"/>
                </a:solidFill>
                <a:latin typeface="Times New Roman" panose="02020603050405020304" pitchFamily="18" charset="0"/>
                <a:ea typeface="Arial"/>
                <a:cs typeface="Times New Roman" panose="02020603050405020304" pitchFamily="18" charset="0"/>
                <a:sym typeface="Arial"/>
              </a:rPr>
              <a:t>Questions 2:</a:t>
            </a:r>
            <a:r>
              <a:rPr lang="en-US" sz="2000" dirty="0">
                <a:latin typeface="Times New Roman" panose="02020603050405020304" pitchFamily="18" charset="0"/>
                <a:ea typeface="Arial"/>
                <a:cs typeface="Times New Roman" panose="02020603050405020304" pitchFamily="18" charset="0"/>
                <a:sym typeface="Arial"/>
              </a:rPr>
              <a:t> Sketch the algorithm (either in pseudocode or flowchart) for solving the problem.</a:t>
            </a:r>
            <a:endParaRPr sz="2000" dirty="0">
              <a:latin typeface="Times New Roman" panose="02020603050405020304" pitchFamily="18" charset="0"/>
              <a:cs typeface="Times New Roman" panose="02020603050405020304" pitchFamily="18" charset="0"/>
            </a:endParaRPr>
          </a:p>
        </p:txBody>
      </p:sp>
      <p:sp>
        <p:nvSpPr>
          <p:cNvPr id="316" name="Google Shape;316;p17"/>
          <p:cNvSpPr txBox="1">
            <a:spLocks noGrp="1"/>
          </p:cNvSpPr>
          <p:nvPr>
            <p:ph idx="1"/>
          </p:nvPr>
        </p:nvSpPr>
        <p:spPr>
          <a:xfrm>
            <a:off x="1299330" y="2335792"/>
            <a:ext cx="6384235" cy="4929809"/>
          </a:xfrm>
          <a:prstGeom prst="rect">
            <a:avLst/>
          </a:prstGeom>
          <a:noFill/>
          <a:ln>
            <a:noFill/>
          </a:ln>
        </p:spPr>
        <p:txBody>
          <a:bodyPr spcFirstLastPara="1" wrap="square" lIns="91425" tIns="45700" rIns="91425" bIns="45700" anchor="t" anchorCtr="0">
            <a:normAutofit/>
          </a:bodyPr>
          <a:lstStyle/>
          <a:p>
            <a:pPr marL="0" marR="278765" lvl="0" indent="0" algn="just" rtl="0">
              <a:lnSpc>
                <a:spcPct val="102000"/>
              </a:lnSpc>
              <a:spcBef>
                <a:spcPts val="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STEP1</a:t>
            </a:r>
            <a:r>
              <a:rPr lang="en-US" sz="2000" dirty="0">
                <a:latin typeface="Times New Roman" panose="02020603050405020304" pitchFamily="18" charset="0"/>
                <a:ea typeface="Arial"/>
                <a:cs typeface="Times New Roman" panose="02020603050405020304" pitchFamily="18" charset="0"/>
                <a:sym typeface="Arial"/>
              </a:rPr>
              <a:t>: Start</a:t>
            </a:r>
            <a:endParaRPr sz="2000" dirty="0">
              <a:latin typeface="Times New Roman" panose="02020603050405020304" pitchFamily="18" charset="0"/>
              <a:cs typeface="Times New Roman" panose="02020603050405020304" pitchFamily="18" charset="0"/>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STEP2</a:t>
            </a:r>
            <a:r>
              <a:rPr lang="en-US" sz="2000" dirty="0">
                <a:latin typeface="Times New Roman" panose="02020603050405020304" pitchFamily="18" charset="0"/>
                <a:ea typeface="Arial"/>
                <a:cs typeface="Times New Roman" panose="02020603050405020304" pitchFamily="18" charset="0"/>
                <a:sym typeface="Arial"/>
              </a:rPr>
              <a:t>: Declare student scores, highest score</a:t>
            </a: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STEP3</a:t>
            </a:r>
            <a:r>
              <a:rPr lang="en-US" sz="2000" dirty="0">
                <a:latin typeface="Times New Roman" panose="02020603050405020304" pitchFamily="18" charset="0"/>
                <a:ea typeface="Arial"/>
                <a:cs typeface="Times New Roman" panose="02020603050405020304" pitchFamily="18" charset="0"/>
                <a:sym typeface="Arial"/>
              </a:rPr>
              <a:t>: Get score from keyboard</a:t>
            </a:r>
            <a:endParaRPr lang="en-US" sz="2000" dirty="0">
              <a:latin typeface="Times New Roman" panose="02020603050405020304" pitchFamily="18" charset="0"/>
              <a:cs typeface="Times New Roman" panose="02020603050405020304" pitchFamily="18" charset="0"/>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STEP4</a:t>
            </a:r>
            <a:r>
              <a:rPr lang="en-US" sz="2000" dirty="0">
                <a:latin typeface="Times New Roman" panose="02020603050405020304" pitchFamily="18" charset="0"/>
                <a:ea typeface="Arial"/>
                <a:cs typeface="Times New Roman" panose="02020603050405020304" pitchFamily="18" charset="0"/>
                <a:sym typeface="Arial"/>
              </a:rPr>
              <a:t>: Loop score (38 times) to find the highest </a:t>
            </a:r>
          </a:p>
          <a:p>
            <a:pPr marL="0" marR="278765" lvl="0" indent="0" algn="just" rtl="0">
              <a:lnSpc>
                <a:spcPct val="102000"/>
              </a:lnSpc>
              <a:spcBef>
                <a:spcPts val="490"/>
              </a:spcBef>
              <a:spcAft>
                <a:spcPts val="0"/>
              </a:spcAft>
              <a:buSzPts val="2300"/>
              <a:buNone/>
            </a:pPr>
            <a:r>
              <a:rPr lang="en-US" sz="2000" dirty="0">
                <a:latin typeface="Times New Roman" panose="02020603050405020304" pitchFamily="18" charset="0"/>
                <a:ea typeface="Arial"/>
                <a:cs typeface="Times New Roman" panose="02020603050405020304" pitchFamily="18" charset="0"/>
                <a:sym typeface="Arial"/>
              </a:rPr>
              <a:t>		from students’ scores </a:t>
            </a:r>
            <a:endParaRPr sz="2000" dirty="0">
              <a:latin typeface="Times New Roman" panose="02020603050405020304" pitchFamily="18" charset="0"/>
              <a:ea typeface="Arial"/>
              <a:cs typeface="Times New Roman" panose="02020603050405020304" pitchFamily="18" charset="0"/>
              <a:sym typeface="Arial"/>
            </a:endParaRPr>
          </a:p>
          <a:p>
            <a:pPr marL="457200" marR="278765" lvl="1" indent="0" algn="just" rtl="0">
              <a:lnSpc>
                <a:spcPct val="102000"/>
              </a:lnSpc>
              <a:spcBef>
                <a:spcPts val="490"/>
              </a:spcBef>
              <a:spcAft>
                <a:spcPts val="0"/>
              </a:spcAft>
              <a:buSzPts val="2300"/>
              <a:buNone/>
            </a:pPr>
            <a:r>
              <a:rPr lang="en-US" dirty="0">
                <a:latin typeface="Times New Roman" panose="02020603050405020304" pitchFamily="18" charset="0"/>
                <a:ea typeface="Arial"/>
                <a:cs typeface="Times New Roman" panose="02020603050405020304" pitchFamily="18" charset="0"/>
                <a:sym typeface="Arial"/>
              </a:rPr>
              <a:t>		If score is highest?</a:t>
            </a:r>
            <a:endParaRPr dirty="0">
              <a:latin typeface="Times New Roman" panose="02020603050405020304" pitchFamily="18" charset="0"/>
              <a:cs typeface="Times New Roman" panose="02020603050405020304" pitchFamily="18" charset="0"/>
            </a:endParaRPr>
          </a:p>
          <a:p>
            <a:pPr marL="457200" marR="278765" lvl="1" indent="0" algn="just" rtl="0">
              <a:lnSpc>
                <a:spcPct val="102000"/>
              </a:lnSpc>
              <a:spcBef>
                <a:spcPts val="490"/>
              </a:spcBef>
              <a:spcAft>
                <a:spcPts val="0"/>
              </a:spcAft>
              <a:buSzPts val="2300"/>
              <a:buNone/>
            </a:pPr>
            <a:r>
              <a:rPr lang="en-US" dirty="0">
                <a:latin typeface="Times New Roman" panose="02020603050405020304" pitchFamily="18" charset="0"/>
                <a:ea typeface="Arial"/>
                <a:cs typeface="Times New Roman" panose="02020603050405020304" pitchFamily="18" charset="0"/>
                <a:sym typeface="Arial"/>
              </a:rPr>
              <a:t>    			then highest = score</a:t>
            </a:r>
            <a:endParaRPr dirty="0">
              <a:latin typeface="Times New Roman" panose="02020603050405020304" pitchFamily="18" charset="0"/>
              <a:ea typeface="Arial"/>
              <a:cs typeface="Times New Roman" panose="02020603050405020304" pitchFamily="18" charset="0"/>
              <a:sym typeface="Arial"/>
            </a:endParaRPr>
          </a:p>
          <a:p>
            <a:pPr marL="457200" marR="278765" lvl="1" indent="0" algn="just" rtl="0">
              <a:lnSpc>
                <a:spcPct val="102000"/>
              </a:lnSpc>
              <a:spcBef>
                <a:spcPts val="490"/>
              </a:spcBef>
              <a:spcAft>
                <a:spcPts val="0"/>
              </a:spcAft>
              <a:buSzPts val="2300"/>
              <a:buNone/>
            </a:pPr>
            <a:r>
              <a:rPr lang="en-US" dirty="0">
                <a:latin typeface="Times New Roman" panose="02020603050405020304" pitchFamily="18" charset="0"/>
                <a:ea typeface="Arial"/>
                <a:cs typeface="Times New Roman" panose="02020603050405020304" pitchFamily="18" charset="0"/>
                <a:sym typeface="Arial"/>
              </a:rPr>
              <a:t>		Else </a:t>
            </a:r>
            <a:endParaRPr dirty="0">
              <a:latin typeface="Times New Roman" panose="02020603050405020304" pitchFamily="18" charset="0"/>
              <a:cs typeface="Times New Roman" panose="02020603050405020304" pitchFamily="18" charset="0"/>
            </a:endParaRPr>
          </a:p>
          <a:p>
            <a:pPr marL="457200" marR="278765" lvl="1" indent="0" algn="just" rtl="0">
              <a:lnSpc>
                <a:spcPct val="102000"/>
              </a:lnSpc>
              <a:spcBef>
                <a:spcPts val="490"/>
              </a:spcBef>
              <a:spcAft>
                <a:spcPts val="0"/>
              </a:spcAft>
              <a:buSzPts val="2300"/>
              <a:buNone/>
            </a:pPr>
            <a:r>
              <a:rPr lang="en-US" dirty="0">
                <a:latin typeface="Times New Roman" panose="02020603050405020304" pitchFamily="18" charset="0"/>
                <a:ea typeface="Arial"/>
                <a:cs typeface="Times New Roman" panose="02020603050405020304" pitchFamily="18" charset="0"/>
                <a:sym typeface="Arial"/>
              </a:rPr>
              <a:t>    			get next student score</a:t>
            </a:r>
            <a:endParaRPr dirty="0">
              <a:latin typeface="Times New Roman" panose="02020603050405020304" pitchFamily="18" charset="0"/>
              <a:ea typeface="Arial"/>
              <a:cs typeface="Times New Roman" panose="02020603050405020304" pitchFamily="18" charset="0"/>
              <a:sym typeface="Arial"/>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STEP5</a:t>
            </a:r>
            <a:r>
              <a:rPr lang="en-US" sz="2000" dirty="0">
                <a:latin typeface="Times New Roman" panose="02020603050405020304" pitchFamily="18" charset="0"/>
                <a:ea typeface="Arial"/>
                <a:cs typeface="Times New Roman" panose="02020603050405020304" pitchFamily="18" charset="0"/>
                <a:sym typeface="Arial"/>
              </a:rPr>
              <a:t>: Display highest score</a:t>
            </a:r>
            <a:endParaRPr sz="2000" dirty="0">
              <a:latin typeface="Times New Roman" panose="02020603050405020304" pitchFamily="18" charset="0"/>
              <a:cs typeface="Times New Roman" panose="02020603050405020304" pitchFamily="18" charset="0"/>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STEP6</a:t>
            </a:r>
            <a:r>
              <a:rPr lang="en-US" sz="2000" dirty="0">
                <a:latin typeface="Times New Roman" panose="02020603050405020304" pitchFamily="18" charset="0"/>
                <a:ea typeface="Arial"/>
                <a:cs typeface="Times New Roman" panose="02020603050405020304" pitchFamily="18" charset="0"/>
                <a:sym typeface="Arial"/>
              </a:rPr>
              <a:t>: End </a:t>
            </a:r>
            <a:endParaRPr sz="2000" dirty="0">
              <a:latin typeface="Times New Roman" panose="02020603050405020304" pitchFamily="18" charset="0"/>
              <a:cs typeface="Times New Roman" panose="02020603050405020304" pitchFamily="18" charset="0"/>
            </a:endParaRPr>
          </a:p>
        </p:txBody>
      </p:sp>
      <p:sp>
        <p:nvSpPr>
          <p:cNvPr id="317" name="Google Shape;317;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318" name="Google Shape;318;p17"/>
          <p:cNvSpPr txBox="1"/>
          <p:nvPr/>
        </p:nvSpPr>
        <p:spPr>
          <a:xfrm rot="16200000">
            <a:off x="-47299" y="4375063"/>
            <a:ext cx="1712181" cy="400069"/>
          </a:xfrm>
          <a:prstGeom prst="rect">
            <a:avLst/>
          </a:prstGeom>
          <a:solidFill>
            <a:schemeClr val="accent3"/>
          </a:solidFill>
          <a:ln w="15875" cap="flat" cmpd="sng">
            <a:solidFill>
              <a:srgbClr val="842A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Times New Roman" panose="02020603050405020304" pitchFamily="18" charset="0"/>
                <a:ea typeface="Arial"/>
                <a:cs typeface="Times New Roman" panose="02020603050405020304" pitchFamily="18" charset="0"/>
                <a:sym typeface="Arial"/>
              </a:rPr>
              <a:t>Pseudocode</a:t>
            </a:r>
            <a:endParaRPr lang="en-US" sz="2000" b="1" dirty="0">
              <a:solidFill>
                <a:schemeClr val="lt1"/>
              </a:solidFill>
              <a:latin typeface="Times New Roman" panose="02020603050405020304" pitchFamily="18" charset="0"/>
              <a:ea typeface="Garamond"/>
              <a:cs typeface="Times New Roman" panose="02020603050405020304" pitchFamily="18" charset="0"/>
              <a:sym typeface="Garamond"/>
            </a:endParaRPr>
          </a:p>
        </p:txBody>
      </p:sp>
      <p:sp>
        <p:nvSpPr>
          <p:cNvPr id="319" name="Google Shape;319;p17"/>
          <p:cNvSpPr txBox="1"/>
          <p:nvPr/>
        </p:nvSpPr>
        <p:spPr>
          <a:xfrm rot="5400000">
            <a:off x="10534739" y="4367442"/>
            <a:ext cx="1696939" cy="400069"/>
          </a:xfrm>
          <a:prstGeom prst="rect">
            <a:avLst/>
          </a:prstGeom>
          <a:solidFill>
            <a:schemeClr val="accent3"/>
          </a:solidFill>
          <a:ln w="15875" cap="flat" cmpd="sng">
            <a:solidFill>
              <a:srgbClr val="842A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Times New Roman" panose="02020603050405020304" pitchFamily="18" charset="0"/>
                <a:ea typeface="Arial"/>
                <a:cs typeface="Times New Roman" panose="02020603050405020304" pitchFamily="18" charset="0"/>
                <a:sym typeface="Arial"/>
              </a:rPr>
              <a:t>Flowchart</a:t>
            </a:r>
            <a:endParaRPr lang="en-US" sz="2000" b="1" dirty="0">
              <a:solidFill>
                <a:schemeClr val="lt1"/>
              </a:solidFill>
              <a:latin typeface="Times New Roman" panose="02020603050405020304" pitchFamily="18" charset="0"/>
              <a:ea typeface="Garamond"/>
              <a:cs typeface="Times New Roman" panose="02020603050405020304" pitchFamily="18" charset="0"/>
              <a:sym typeface="Garamond"/>
            </a:endParaRPr>
          </a:p>
        </p:txBody>
      </p:sp>
      <p:sp>
        <p:nvSpPr>
          <p:cNvPr id="2" name="Google Shape;192;p6">
            <a:extLst>
              <a:ext uri="{FF2B5EF4-FFF2-40B4-BE49-F238E27FC236}">
                <a16:creationId xmlns:a16="http://schemas.microsoft.com/office/drawing/2014/main" id="{09950B51-BFAA-9CF9-5DD4-E003407CDF35}"/>
              </a:ext>
            </a:extLst>
          </p:cNvPr>
          <p:cNvSpPr txBox="1">
            <a:spLocks/>
          </p:cNvSpPr>
          <p:nvPr/>
        </p:nvSpPr>
        <p:spPr>
          <a:xfrm>
            <a:off x="1008826" y="1234835"/>
            <a:ext cx="10515600" cy="549275"/>
          </a:xfrm>
          <a:prstGeom prst="rect">
            <a:avLst/>
          </a:prstGeom>
          <a:noFill/>
          <a:ln>
            <a:noFill/>
          </a:ln>
          <a:effectLst/>
        </p:spPr>
        <p:txBody>
          <a:bodyPr spcFirstLastPara="1" vert="horz" wrap="square" lIns="91425" tIns="45700" rIns="91425" bIns="457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4800"/>
              <a:buFont typeface="Arial"/>
              <a:buNone/>
            </a:pPr>
            <a:r>
              <a:rPr lang="en-US" sz="4000" dirty="0">
                <a:latin typeface="Algerian"/>
                <a:sym typeface="Arial"/>
              </a:rPr>
              <a:t>Activity #2 (Cont.)</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7F8AA9-85A1-AD8D-9B95-2C25C5E14C54}"/>
              </a:ext>
            </a:extLst>
          </p:cNvPr>
          <p:cNvPicPr>
            <a:picLocks noChangeAspect="1"/>
          </p:cNvPicPr>
          <p:nvPr/>
        </p:nvPicPr>
        <p:blipFill rotWithShape="1">
          <a:blip r:embed="rId2"/>
          <a:srcRect l="6250" t="7139" r="5139" b="2447"/>
          <a:stretch/>
        </p:blipFill>
        <p:spPr>
          <a:xfrm>
            <a:off x="897467" y="880533"/>
            <a:ext cx="10397066" cy="5063067"/>
          </a:xfrm>
          <a:prstGeom prst="rect">
            <a:avLst/>
          </a:prstGeom>
        </p:spPr>
      </p:pic>
      <p:sp>
        <p:nvSpPr>
          <p:cNvPr id="6" name="Google Shape;192;p6">
            <a:extLst>
              <a:ext uri="{FF2B5EF4-FFF2-40B4-BE49-F238E27FC236}">
                <a16:creationId xmlns:a16="http://schemas.microsoft.com/office/drawing/2014/main" id="{D89F04EE-3C38-7B38-6007-E15F7A3A0085}"/>
              </a:ext>
            </a:extLst>
          </p:cNvPr>
          <p:cNvSpPr txBox="1">
            <a:spLocks/>
          </p:cNvSpPr>
          <p:nvPr/>
        </p:nvSpPr>
        <p:spPr>
          <a:xfrm>
            <a:off x="897467" y="1970639"/>
            <a:ext cx="4648200" cy="549275"/>
          </a:xfrm>
          <a:prstGeom prst="rect">
            <a:avLst/>
          </a:prstGeom>
          <a:noFill/>
          <a:ln>
            <a:noFill/>
          </a:ln>
          <a:effectLst/>
        </p:spPr>
        <p:txBody>
          <a:bodyPr spcFirstLastPara="1" vert="horz" wrap="square" lIns="91425" tIns="45700" rIns="91425" bIns="457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4800"/>
              <a:buFont typeface="Arial"/>
              <a:buNone/>
            </a:pPr>
            <a:r>
              <a:rPr lang="en-US" sz="4000" dirty="0">
                <a:latin typeface="Algerian"/>
                <a:sym typeface="Arial"/>
              </a:rPr>
              <a:t>Activity #2 (Cont.)</a:t>
            </a:r>
          </a:p>
        </p:txBody>
      </p:sp>
    </p:spTree>
    <p:extLst>
      <p:ext uri="{BB962C8B-B14F-4D97-AF65-F5344CB8AC3E}">
        <p14:creationId xmlns:p14="http://schemas.microsoft.com/office/powerpoint/2010/main" val="909074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8"/>
          <p:cNvSpPr txBox="1">
            <a:spLocks noGrp="1"/>
          </p:cNvSpPr>
          <p:nvPr>
            <p:ph type="title"/>
          </p:nvPr>
        </p:nvSpPr>
        <p:spPr>
          <a:xfrm>
            <a:off x="838200" y="1082341"/>
            <a:ext cx="105156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800"/>
              <a:buFont typeface="Arial"/>
              <a:buNone/>
            </a:pPr>
            <a:r>
              <a:rPr lang="en-US" sz="4000" dirty="0">
                <a:latin typeface="Algerian"/>
                <a:sym typeface="Arial"/>
              </a:rPr>
              <a:t>Activity #3 (Lab Activity)</a:t>
            </a:r>
            <a:endParaRPr sz="4000" dirty="0">
              <a:latin typeface="Algerian"/>
              <a:sym typeface="Arial"/>
            </a:endParaRPr>
          </a:p>
        </p:txBody>
      </p:sp>
      <p:sp>
        <p:nvSpPr>
          <p:cNvPr id="344" name="Google Shape;344;p18"/>
          <p:cNvSpPr txBox="1">
            <a:spLocks noGrp="1"/>
          </p:cNvSpPr>
          <p:nvPr>
            <p:ph idx="1"/>
          </p:nvPr>
        </p:nvSpPr>
        <p:spPr>
          <a:xfrm>
            <a:off x="1082040" y="2438384"/>
            <a:ext cx="10088880" cy="4351338"/>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SzPts val="2760"/>
              <a:buChar char="•"/>
            </a:pPr>
            <a:r>
              <a:rPr lang="en-US" sz="2200" b="1" dirty="0">
                <a:solidFill>
                  <a:srgbClr val="FF0000"/>
                </a:solidFill>
                <a:latin typeface="Times New Roman" panose="02020603050405020304" pitchFamily="18" charset="0"/>
                <a:cs typeface="Times New Roman" panose="02020603050405020304" pitchFamily="18" charset="0"/>
                <a:sym typeface="Arial"/>
              </a:rPr>
              <a:t>  </a:t>
            </a:r>
            <a:r>
              <a:rPr lang="en-US" sz="2200" b="1" u="sng" dirty="0">
                <a:solidFill>
                  <a:srgbClr val="FF0000"/>
                </a:solidFill>
                <a:latin typeface="Times New Roman" panose="02020603050405020304" pitchFamily="18" charset="0"/>
                <a:cs typeface="Times New Roman" panose="02020603050405020304" pitchFamily="18" charset="0"/>
                <a:sym typeface="Arial"/>
              </a:rPr>
              <a:t>Problem: </a:t>
            </a:r>
          </a:p>
          <a:p>
            <a:pPr marL="0" marR="0" lvl="0" indent="0" algn="l" rtl="0">
              <a:spcBef>
                <a:spcPts val="0"/>
              </a:spcBef>
              <a:spcAft>
                <a:spcPts val="0"/>
              </a:spcAft>
              <a:buSzPts val="2760"/>
              <a:buNone/>
            </a:pPr>
            <a:r>
              <a:rPr lang="en-US" sz="2000" dirty="0">
                <a:latin typeface="Times New Roman" panose="02020603050405020304" pitchFamily="18" charset="0"/>
                <a:ea typeface="Arial"/>
                <a:cs typeface="Times New Roman" panose="02020603050405020304" pitchFamily="18" charset="0"/>
                <a:sym typeface="Arial"/>
              </a:rPr>
              <a:t>	Design a program that reads 38 students’ scores one by one from a keyboard. Then, the 	program will count and display the number of students who passed the exam. Assume 	that the passing mark is 40. </a:t>
            </a:r>
            <a:endParaRPr sz="2000" dirty="0">
              <a:latin typeface="Times New Roman" panose="02020603050405020304" pitchFamily="18" charset="0"/>
              <a:cs typeface="Times New Roman" panose="02020603050405020304" pitchFamily="18" charset="0"/>
            </a:endParaRPr>
          </a:p>
          <a:p>
            <a:pPr marL="0" marR="0" lvl="0" indent="204470" algn="l" rtl="0">
              <a:spcBef>
                <a:spcPts val="45"/>
              </a:spcBef>
              <a:spcAft>
                <a:spcPts val="0"/>
              </a:spcAft>
              <a:buSzPts val="3220"/>
              <a:buNone/>
            </a:pPr>
            <a:endParaRPr sz="2000" dirty="0">
              <a:latin typeface="Times New Roman" panose="02020603050405020304" pitchFamily="18" charset="0"/>
              <a:ea typeface="Arial"/>
              <a:cs typeface="Times New Roman" panose="02020603050405020304" pitchFamily="18" charset="0"/>
              <a:sym typeface="Arial"/>
            </a:endParaRPr>
          </a:p>
          <a:p>
            <a:pPr marL="0" indent="0">
              <a:spcBef>
                <a:spcPts val="0"/>
              </a:spcBef>
              <a:spcAft>
                <a:spcPts val="0"/>
              </a:spcAft>
              <a:buSzPts val="2760"/>
            </a:pPr>
            <a:r>
              <a:rPr lang="en-US" sz="2200" b="1" dirty="0">
                <a:solidFill>
                  <a:srgbClr val="FF0000"/>
                </a:solidFill>
                <a:latin typeface="Times New Roman" panose="02020603050405020304" pitchFamily="18" charset="0"/>
                <a:cs typeface="Times New Roman" panose="02020603050405020304" pitchFamily="18" charset="0"/>
                <a:sym typeface="Arial"/>
              </a:rPr>
              <a:t>  </a:t>
            </a:r>
            <a:r>
              <a:rPr lang="en-US" sz="2200" b="1" u="sng" dirty="0">
                <a:solidFill>
                  <a:srgbClr val="FF0000"/>
                </a:solidFill>
                <a:latin typeface="Times New Roman" panose="02020603050405020304" pitchFamily="18" charset="0"/>
                <a:cs typeface="Times New Roman" panose="02020603050405020304" pitchFamily="18" charset="0"/>
                <a:sym typeface="Arial"/>
              </a:rPr>
              <a:t>Questions:</a:t>
            </a:r>
            <a:endParaRPr sz="2200" b="1" u="sng" dirty="0">
              <a:solidFill>
                <a:srgbClr val="FF0000"/>
              </a:solidFill>
              <a:latin typeface="Times New Roman" panose="02020603050405020304" pitchFamily="18" charset="0"/>
              <a:cs typeface="Times New Roman" panose="02020603050405020304" pitchFamily="18" charset="0"/>
            </a:endParaRPr>
          </a:p>
          <a:p>
            <a:pPr marL="1146175" marR="519430" lvl="1" indent="-231775" algn="just" rtl="0">
              <a:lnSpc>
                <a:spcPct val="102000"/>
              </a:lnSpc>
              <a:spcBef>
                <a:spcPts val="490"/>
              </a:spcBef>
              <a:spcAft>
                <a:spcPts val="0"/>
              </a:spcAft>
              <a:buSzPts val="2300"/>
              <a:buFont typeface="Noto Sans Symbols"/>
              <a:buChar char="✔"/>
            </a:pPr>
            <a:r>
              <a:rPr lang="en-US" dirty="0">
                <a:latin typeface="Times New Roman" panose="02020603050405020304" pitchFamily="18" charset="0"/>
                <a:ea typeface="Arial"/>
                <a:cs typeface="Times New Roman" panose="02020603050405020304" pitchFamily="18" charset="0"/>
                <a:sym typeface="Arial"/>
              </a:rPr>
              <a:t>State the input(s) needed, and the output(s) expected by the program.</a:t>
            </a:r>
            <a:endParaRPr dirty="0">
              <a:latin typeface="Times New Roman" panose="02020603050405020304" pitchFamily="18" charset="0"/>
              <a:cs typeface="Times New Roman" panose="02020603050405020304" pitchFamily="18" charset="0"/>
            </a:endParaRPr>
          </a:p>
          <a:p>
            <a:pPr marL="1146175" marR="278765" lvl="1" indent="-231775" algn="just" rtl="0">
              <a:lnSpc>
                <a:spcPct val="102000"/>
              </a:lnSpc>
              <a:spcBef>
                <a:spcPts val="1090"/>
              </a:spcBef>
              <a:spcAft>
                <a:spcPts val="0"/>
              </a:spcAft>
              <a:buSzPts val="2300"/>
              <a:buFont typeface="Noto Sans Symbols"/>
              <a:buChar char="✔"/>
            </a:pPr>
            <a:r>
              <a:rPr lang="en-US" dirty="0">
                <a:solidFill>
                  <a:schemeClr val="dk1"/>
                </a:solidFill>
                <a:latin typeface="Times New Roman"/>
                <a:cs typeface="Times New Roman"/>
                <a:sym typeface="Arial"/>
              </a:rPr>
              <a:t>Sketch the algorithm (in pseudocode and flowchart) for solving the problem.</a:t>
            </a:r>
            <a:endParaRPr lang="en-US" dirty="0">
              <a:solidFill>
                <a:schemeClr val="dk1"/>
              </a:solidFill>
              <a:latin typeface="Times New Roman"/>
              <a:cs typeface="Times New Roman"/>
            </a:endParaRPr>
          </a:p>
          <a:p>
            <a:pPr marL="285750" lvl="0" indent="0" algn="l" rtl="0">
              <a:spcBef>
                <a:spcPts val="1560"/>
              </a:spcBef>
              <a:spcAft>
                <a:spcPts val="0"/>
              </a:spcAft>
              <a:buSzPts val="5520"/>
              <a:buNone/>
            </a:pPr>
            <a:endParaRPr sz="4800" dirty="0">
              <a:latin typeface="Arial"/>
              <a:ea typeface="Arial"/>
              <a:cs typeface="Arial"/>
              <a:sym typeface="Arial"/>
            </a:endParaRPr>
          </a:p>
        </p:txBody>
      </p:sp>
      <p:sp>
        <p:nvSpPr>
          <p:cNvPr id="345" name="Google Shape;345;p1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9"/>
          <p:cNvSpPr txBox="1">
            <a:spLocks noGrp="1"/>
          </p:cNvSpPr>
          <p:nvPr>
            <p:ph idx="1"/>
          </p:nvPr>
        </p:nvSpPr>
        <p:spPr>
          <a:xfrm>
            <a:off x="838200" y="2506662"/>
            <a:ext cx="10515600" cy="4351338"/>
          </a:xfrm>
          <a:prstGeom prst="rect">
            <a:avLst/>
          </a:prstGeom>
          <a:noFill/>
          <a:ln>
            <a:noFill/>
          </a:ln>
        </p:spPr>
        <p:txBody>
          <a:bodyPr spcFirstLastPara="1" wrap="square" lIns="91425" tIns="45700" rIns="91425" bIns="45700" anchor="t" anchorCtr="0">
            <a:normAutofit/>
          </a:bodyPr>
          <a:lstStyle/>
          <a:p>
            <a:pPr marL="1257300" marR="278765" indent="-342900">
              <a:lnSpc>
                <a:spcPct val="102000"/>
              </a:lnSpc>
              <a:spcBef>
                <a:spcPts val="0"/>
              </a:spcBef>
              <a:spcAft>
                <a:spcPts val="0"/>
              </a:spcAft>
              <a:buSzPts val="2760"/>
            </a:pPr>
            <a:r>
              <a:rPr lang="en-US" sz="2200" b="1" u="sng" dirty="0">
                <a:solidFill>
                  <a:srgbClr val="FF0000"/>
                </a:solidFill>
                <a:latin typeface="Times New Roman" panose="02020603050405020304" pitchFamily="18" charset="0"/>
                <a:ea typeface="Arial"/>
                <a:cs typeface="Times New Roman" panose="02020603050405020304" pitchFamily="18" charset="0"/>
                <a:sym typeface="Arial"/>
              </a:rPr>
              <a:t>Questions 1:</a:t>
            </a:r>
            <a:r>
              <a:rPr lang="en-US" sz="2400" dirty="0">
                <a:solidFill>
                  <a:srgbClr val="FF0000"/>
                </a:solidFill>
                <a:latin typeface="Arial"/>
                <a:ea typeface="Arial"/>
                <a:cs typeface="Arial"/>
                <a:sym typeface="Arial"/>
              </a:rPr>
              <a:t> </a:t>
            </a:r>
          </a:p>
          <a:p>
            <a:pPr marL="914400" marR="278765" indent="0">
              <a:lnSpc>
                <a:spcPct val="102000"/>
              </a:lnSpc>
              <a:spcBef>
                <a:spcPts val="0"/>
              </a:spcBef>
              <a:spcAft>
                <a:spcPts val="0"/>
              </a:spcAft>
              <a:buSzPts val="2760"/>
              <a:buNone/>
            </a:pPr>
            <a:r>
              <a:rPr lang="en-US" dirty="0">
                <a:solidFill>
                  <a:srgbClr val="FF0000"/>
                </a:solidFill>
                <a:latin typeface="Arial"/>
                <a:ea typeface="Arial"/>
                <a:cs typeface="Arial"/>
                <a:sym typeface="Arial"/>
              </a:rPr>
              <a:t>	  </a:t>
            </a:r>
            <a:r>
              <a:rPr lang="en-US" sz="2000" dirty="0">
                <a:latin typeface="Times New Roman" panose="02020603050405020304" pitchFamily="18" charset="0"/>
                <a:ea typeface="Arial"/>
                <a:cs typeface="Times New Roman" panose="02020603050405020304" pitchFamily="18" charset="0"/>
                <a:sym typeface="Arial"/>
              </a:rPr>
              <a:t>State the input(s) needed, and the output(s) expected by the program.</a:t>
            </a:r>
          </a:p>
          <a:p>
            <a:pPr marL="1257300" marR="278765" indent="-342900">
              <a:lnSpc>
                <a:spcPct val="102000"/>
              </a:lnSpc>
              <a:spcBef>
                <a:spcPts val="0"/>
              </a:spcBef>
              <a:spcAft>
                <a:spcPts val="0"/>
              </a:spcAft>
              <a:buSzPts val="2760"/>
            </a:pPr>
            <a:endParaRPr lang="en-US" sz="2400" dirty="0">
              <a:latin typeface="Arial"/>
              <a:ea typeface="Arial"/>
              <a:cs typeface="Arial"/>
              <a:sym typeface="Arial"/>
            </a:endParaRPr>
          </a:p>
          <a:p>
            <a:pPr marL="1257300" marR="278765" indent="-342900">
              <a:lnSpc>
                <a:spcPct val="102000"/>
              </a:lnSpc>
              <a:spcBef>
                <a:spcPts val="0"/>
              </a:spcBef>
              <a:spcAft>
                <a:spcPts val="0"/>
              </a:spcAft>
              <a:buSzPts val="2760"/>
            </a:pPr>
            <a:r>
              <a:rPr lang="en-US" sz="2200" b="1" u="sng" dirty="0">
                <a:solidFill>
                  <a:srgbClr val="FF0000"/>
                </a:solidFill>
                <a:latin typeface="Times New Roman" panose="02020603050405020304" pitchFamily="18" charset="0"/>
                <a:cs typeface="Times New Roman" panose="02020603050405020304" pitchFamily="18" charset="0"/>
                <a:sym typeface="Arial"/>
              </a:rPr>
              <a:t>Answer:</a:t>
            </a:r>
            <a:endParaRPr lang="en-US" sz="2200" b="1" u="sng" dirty="0">
              <a:solidFill>
                <a:srgbClr val="FF0000"/>
              </a:solidFill>
              <a:latin typeface="Times New Roman" panose="02020603050405020304" pitchFamily="18" charset="0"/>
              <a:cs typeface="Times New Roman" panose="02020603050405020304" pitchFamily="18" charset="0"/>
            </a:endParaRPr>
          </a:p>
          <a:p>
            <a:pPr marL="2174875" marR="278765" lvl="1" indent="-230188" algn="l" rtl="0">
              <a:lnSpc>
                <a:spcPct val="102000"/>
              </a:lnSpc>
              <a:spcBef>
                <a:spcPts val="490"/>
              </a:spcBef>
              <a:spcAft>
                <a:spcPts val="0"/>
              </a:spcAft>
              <a:buSzPts val="2070"/>
              <a:buChar char="•"/>
            </a:pPr>
            <a:r>
              <a:rPr lang="en-US" dirty="0">
                <a:latin typeface="Times New Roman" panose="02020603050405020304" pitchFamily="18" charset="0"/>
                <a:cs typeface="Times New Roman" panose="02020603050405020304" pitchFamily="18" charset="0"/>
                <a:sym typeface="Arial"/>
              </a:rPr>
              <a:t>INPUT are:- expecting 38 students’ scores, count.</a:t>
            </a:r>
            <a:endParaRPr dirty="0">
              <a:latin typeface="Times New Roman" panose="02020603050405020304" pitchFamily="18" charset="0"/>
              <a:cs typeface="Times New Roman" panose="02020603050405020304" pitchFamily="18" charset="0"/>
              <a:sym typeface="Arial"/>
            </a:endParaRPr>
          </a:p>
          <a:p>
            <a:pPr marL="2174875" marR="278765" lvl="1" indent="-230188" algn="l" rtl="0">
              <a:lnSpc>
                <a:spcPct val="102000"/>
              </a:lnSpc>
              <a:spcBef>
                <a:spcPts val="1090"/>
              </a:spcBef>
              <a:spcAft>
                <a:spcPts val="0"/>
              </a:spcAft>
              <a:buSzPts val="2070"/>
              <a:buChar char="•"/>
            </a:pPr>
            <a:r>
              <a:rPr lang="en-US" dirty="0">
                <a:latin typeface="Times New Roman" panose="02020603050405020304" pitchFamily="18" charset="0"/>
                <a:cs typeface="Times New Roman" panose="02020603050405020304" pitchFamily="18" charset="0"/>
                <a:sym typeface="Arial"/>
              </a:rPr>
              <a:t>PROCESS are:- to determine the number of student who pass the exam.</a:t>
            </a:r>
            <a:endParaRPr dirty="0">
              <a:latin typeface="Times New Roman" panose="02020603050405020304" pitchFamily="18" charset="0"/>
              <a:cs typeface="Times New Roman" panose="02020603050405020304" pitchFamily="18" charset="0"/>
            </a:endParaRPr>
          </a:p>
          <a:p>
            <a:pPr marL="2174875" marR="278765" lvl="1" indent="-230188" algn="l" rtl="0">
              <a:lnSpc>
                <a:spcPct val="102000"/>
              </a:lnSpc>
              <a:spcBef>
                <a:spcPts val="1090"/>
              </a:spcBef>
              <a:spcAft>
                <a:spcPts val="0"/>
              </a:spcAft>
              <a:buSzPts val="2070"/>
              <a:buChar char="•"/>
            </a:pPr>
            <a:r>
              <a:rPr lang="en-US" dirty="0">
                <a:latin typeface="Times New Roman" panose="02020603050405020304" pitchFamily="18" charset="0"/>
                <a:cs typeface="Times New Roman" panose="02020603050405020304" pitchFamily="18" charset="0"/>
                <a:sym typeface="Arial"/>
              </a:rPr>
              <a:t>OUTPUT are:- display number of student pass the exam.</a:t>
            </a:r>
            <a:endParaRPr dirty="0">
              <a:latin typeface="Times New Roman" panose="02020603050405020304" pitchFamily="18" charset="0"/>
              <a:cs typeface="Times New Roman" panose="02020603050405020304" pitchFamily="18" charset="0"/>
            </a:endParaRPr>
          </a:p>
        </p:txBody>
      </p:sp>
      <p:sp>
        <p:nvSpPr>
          <p:cNvPr id="352" name="Google Shape;352;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Google Shape;192;p6">
            <a:extLst>
              <a:ext uri="{FF2B5EF4-FFF2-40B4-BE49-F238E27FC236}">
                <a16:creationId xmlns:a16="http://schemas.microsoft.com/office/drawing/2014/main" id="{D9B40680-AA96-57EE-74E4-97708C4E8D02}"/>
              </a:ext>
            </a:extLst>
          </p:cNvPr>
          <p:cNvSpPr txBox="1">
            <a:spLocks/>
          </p:cNvSpPr>
          <p:nvPr/>
        </p:nvSpPr>
        <p:spPr>
          <a:xfrm>
            <a:off x="838200" y="1622424"/>
            <a:ext cx="10515600" cy="549275"/>
          </a:xfrm>
          <a:prstGeom prst="rect">
            <a:avLst/>
          </a:prstGeom>
          <a:noFill/>
          <a:ln>
            <a:noFill/>
          </a:ln>
          <a:effectLst/>
        </p:spPr>
        <p:txBody>
          <a:bodyPr spcFirstLastPara="1" vert="horz" wrap="square" lIns="91425" tIns="45700" rIns="91425" bIns="457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4800"/>
              <a:buFont typeface="Arial"/>
              <a:buNone/>
            </a:pPr>
            <a:r>
              <a:rPr lang="en-US" sz="4000" dirty="0">
                <a:latin typeface="Algerian"/>
                <a:sym typeface="Arial"/>
              </a:rPr>
              <a:t>Activity #3 (Cont.)</a:t>
            </a: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11" name="Picture 10">
            <a:extLst>
              <a:ext uri="{FF2B5EF4-FFF2-40B4-BE49-F238E27FC236}">
                <a16:creationId xmlns:a16="http://schemas.microsoft.com/office/drawing/2014/main" id="{58ABC1AE-EC5C-98A6-78B3-2C89C3B1D2F6}"/>
              </a:ext>
            </a:extLst>
          </p:cNvPr>
          <p:cNvPicPr>
            <a:picLocks noChangeAspect="1"/>
          </p:cNvPicPr>
          <p:nvPr/>
        </p:nvPicPr>
        <p:blipFill rotWithShape="1">
          <a:blip r:embed="rId3"/>
          <a:srcRect l="22948" t="15306" r="34993" b="3659"/>
          <a:stretch/>
        </p:blipFill>
        <p:spPr>
          <a:xfrm>
            <a:off x="5935095" y="2470243"/>
            <a:ext cx="5127797" cy="3862317"/>
          </a:xfrm>
          <a:prstGeom prst="rect">
            <a:avLst/>
          </a:prstGeom>
        </p:spPr>
      </p:pic>
      <p:sp>
        <p:nvSpPr>
          <p:cNvPr id="357" name="Google Shape;357;p20"/>
          <p:cNvSpPr txBox="1">
            <a:spLocks noGrp="1"/>
          </p:cNvSpPr>
          <p:nvPr>
            <p:ph type="title"/>
          </p:nvPr>
        </p:nvSpPr>
        <p:spPr>
          <a:xfrm>
            <a:off x="838200" y="1527788"/>
            <a:ext cx="10515600" cy="132556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0000"/>
              </a:buClr>
              <a:buSzPts val="2800"/>
              <a:buFont typeface="Arial"/>
              <a:buNone/>
            </a:pPr>
            <a:r>
              <a:rPr lang="en-US" sz="2200" b="1" u="sng" dirty="0">
                <a:solidFill>
                  <a:srgbClr val="FF0000"/>
                </a:solidFill>
                <a:latin typeface="Times New Roman" panose="02020603050405020304" pitchFamily="18" charset="0"/>
                <a:ea typeface="Arial"/>
                <a:cs typeface="Times New Roman" panose="02020603050405020304" pitchFamily="18" charset="0"/>
                <a:sym typeface="Arial"/>
              </a:rPr>
              <a:t>Questions 2:</a:t>
            </a:r>
            <a:r>
              <a:rPr lang="en-US" sz="2800" dirty="0">
                <a:latin typeface="Arial"/>
                <a:ea typeface="Arial"/>
                <a:cs typeface="Arial"/>
                <a:sym typeface="Arial"/>
              </a:rPr>
              <a:t> </a:t>
            </a:r>
            <a:r>
              <a:rPr lang="en-US" sz="2000" dirty="0">
                <a:latin typeface="Times New Roman" panose="02020603050405020304" pitchFamily="18" charset="0"/>
                <a:cs typeface="Times New Roman" panose="02020603050405020304" pitchFamily="18" charset="0"/>
                <a:sym typeface="Arial"/>
              </a:rPr>
              <a:t>Sketch the algorithm (either in pseudocode or flowchart) for solving the problem.</a:t>
            </a:r>
            <a:endParaRPr sz="2000" dirty="0">
              <a:latin typeface="Times New Roman" panose="02020603050405020304" pitchFamily="18" charset="0"/>
              <a:cs typeface="Times New Roman" panose="02020603050405020304" pitchFamily="18" charset="0"/>
            </a:endParaRPr>
          </a:p>
        </p:txBody>
      </p:sp>
      <p:sp>
        <p:nvSpPr>
          <p:cNvPr id="358" name="Google Shape;358;p20"/>
          <p:cNvSpPr txBox="1">
            <a:spLocks noGrp="1"/>
          </p:cNvSpPr>
          <p:nvPr>
            <p:ph idx="1"/>
          </p:nvPr>
        </p:nvSpPr>
        <p:spPr>
          <a:xfrm>
            <a:off x="1318688" y="2394859"/>
            <a:ext cx="6384235" cy="4929809"/>
          </a:xfrm>
          <a:prstGeom prst="rect">
            <a:avLst/>
          </a:prstGeom>
          <a:noFill/>
          <a:ln>
            <a:noFill/>
          </a:ln>
        </p:spPr>
        <p:txBody>
          <a:bodyPr spcFirstLastPara="1" wrap="square" lIns="91425" tIns="45700" rIns="91425" bIns="45700" anchor="t" anchorCtr="0">
            <a:normAutofit/>
          </a:bodyPr>
          <a:lstStyle/>
          <a:p>
            <a:pPr marL="0" marR="278765" lvl="0" indent="0" algn="just" rtl="0">
              <a:lnSpc>
                <a:spcPct val="102000"/>
              </a:lnSpc>
              <a:spcBef>
                <a:spcPts val="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STEP1</a:t>
            </a:r>
            <a:r>
              <a:rPr lang="en-US" sz="2000" dirty="0">
                <a:latin typeface="Times New Roman" panose="02020603050405020304" pitchFamily="18" charset="0"/>
                <a:ea typeface="Arial"/>
                <a:cs typeface="Times New Roman" panose="02020603050405020304" pitchFamily="18" charset="0"/>
                <a:sym typeface="Arial"/>
              </a:rPr>
              <a:t>: Start</a:t>
            </a:r>
            <a:endParaRPr sz="2000" dirty="0">
              <a:latin typeface="Times New Roman" panose="02020603050405020304" pitchFamily="18" charset="0"/>
              <a:cs typeface="Times New Roman" panose="02020603050405020304" pitchFamily="18" charset="0"/>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STEP2</a:t>
            </a:r>
            <a:r>
              <a:rPr lang="en-US" sz="2000" dirty="0">
                <a:latin typeface="Times New Roman" panose="02020603050405020304" pitchFamily="18" charset="0"/>
                <a:ea typeface="Arial"/>
                <a:cs typeface="Times New Roman" panose="02020603050405020304" pitchFamily="18" charset="0"/>
                <a:sym typeface="Arial"/>
              </a:rPr>
              <a:t>: Declare student scores, count=0</a:t>
            </a:r>
            <a:endParaRPr sz="2000" dirty="0">
              <a:latin typeface="Times New Roman" panose="02020603050405020304" pitchFamily="18" charset="0"/>
              <a:ea typeface="Arial"/>
              <a:cs typeface="Times New Roman" panose="02020603050405020304" pitchFamily="18" charset="0"/>
              <a:sym typeface="Arial"/>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STEP3</a:t>
            </a:r>
            <a:r>
              <a:rPr lang="en-US" sz="2000" dirty="0">
                <a:latin typeface="Times New Roman" panose="02020603050405020304" pitchFamily="18" charset="0"/>
                <a:ea typeface="Arial"/>
                <a:cs typeface="Times New Roman" panose="02020603050405020304" pitchFamily="18" charset="0"/>
                <a:sym typeface="Arial"/>
              </a:rPr>
              <a:t>: Get 38 students’ scores from keyboard</a:t>
            </a:r>
            <a:endParaRPr sz="2000" dirty="0">
              <a:latin typeface="Times New Roman" panose="02020603050405020304" pitchFamily="18" charset="0"/>
              <a:cs typeface="Times New Roman" panose="02020603050405020304" pitchFamily="18" charset="0"/>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STEP4</a:t>
            </a:r>
            <a:r>
              <a:rPr lang="en-US" sz="2000" dirty="0">
                <a:latin typeface="Times New Roman" panose="02020603050405020304" pitchFamily="18" charset="0"/>
                <a:ea typeface="Arial"/>
                <a:cs typeface="Times New Roman" panose="02020603050405020304" pitchFamily="18" charset="0"/>
                <a:sym typeface="Arial"/>
              </a:rPr>
              <a:t>: Loop student score and calculate number </a:t>
            </a:r>
          </a:p>
          <a:p>
            <a:pPr marL="0" marR="278765" lvl="0" indent="0" algn="just" rtl="0">
              <a:lnSpc>
                <a:spcPct val="102000"/>
              </a:lnSpc>
              <a:spcBef>
                <a:spcPts val="490"/>
              </a:spcBef>
              <a:spcAft>
                <a:spcPts val="0"/>
              </a:spcAft>
              <a:buSzPts val="2300"/>
              <a:buNone/>
            </a:pPr>
            <a:r>
              <a:rPr lang="en-US" sz="2000" dirty="0">
                <a:latin typeface="Times New Roman" panose="02020603050405020304" pitchFamily="18" charset="0"/>
                <a:ea typeface="Arial"/>
                <a:cs typeface="Times New Roman" panose="02020603050405020304" pitchFamily="18" charset="0"/>
                <a:sym typeface="Arial"/>
              </a:rPr>
              <a:t>		of students that pass the exam </a:t>
            </a:r>
            <a:endParaRPr sz="2000" dirty="0">
              <a:latin typeface="Times New Roman" panose="02020603050405020304" pitchFamily="18" charset="0"/>
              <a:ea typeface="Arial"/>
              <a:cs typeface="Times New Roman" panose="02020603050405020304" pitchFamily="18" charset="0"/>
              <a:sym typeface="Arial"/>
            </a:endParaRPr>
          </a:p>
          <a:p>
            <a:pPr marL="457200" marR="278765" lvl="1" indent="0" algn="just" rtl="0">
              <a:lnSpc>
                <a:spcPct val="102000"/>
              </a:lnSpc>
              <a:spcBef>
                <a:spcPts val="490"/>
              </a:spcBef>
              <a:spcAft>
                <a:spcPts val="0"/>
              </a:spcAft>
              <a:buSzPts val="2300"/>
              <a:buNone/>
            </a:pPr>
            <a:r>
              <a:rPr lang="en-US" dirty="0">
                <a:latin typeface="Times New Roman" panose="02020603050405020304" pitchFamily="18" charset="0"/>
                <a:ea typeface="Arial"/>
                <a:cs typeface="Times New Roman" panose="02020603050405020304" pitchFamily="18" charset="0"/>
                <a:sym typeface="Arial"/>
              </a:rPr>
              <a:t>	If student score &gt;= 40?</a:t>
            </a:r>
            <a:endParaRPr dirty="0">
              <a:latin typeface="Times New Roman" panose="02020603050405020304" pitchFamily="18" charset="0"/>
              <a:cs typeface="Times New Roman" panose="02020603050405020304" pitchFamily="18" charset="0"/>
            </a:endParaRPr>
          </a:p>
          <a:p>
            <a:pPr marL="457200" marR="278765" lvl="1" indent="0" algn="just" rtl="0">
              <a:lnSpc>
                <a:spcPct val="102000"/>
              </a:lnSpc>
              <a:spcBef>
                <a:spcPts val="490"/>
              </a:spcBef>
              <a:spcAft>
                <a:spcPts val="0"/>
              </a:spcAft>
              <a:buSzPts val="2300"/>
              <a:buNone/>
            </a:pPr>
            <a:r>
              <a:rPr lang="en-US" dirty="0">
                <a:latin typeface="Times New Roman" panose="02020603050405020304" pitchFamily="18" charset="0"/>
                <a:ea typeface="Arial"/>
                <a:cs typeface="Times New Roman" panose="02020603050405020304" pitchFamily="18" charset="0"/>
                <a:sym typeface="Arial"/>
              </a:rPr>
              <a:t>    		count ++ // count = count + 1 //  count +=1</a:t>
            </a:r>
            <a:endParaRPr dirty="0">
              <a:latin typeface="Times New Roman" panose="02020603050405020304" pitchFamily="18" charset="0"/>
              <a:ea typeface="Arial"/>
              <a:cs typeface="Times New Roman" panose="02020603050405020304" pitchFamily="18" charset="0"/>
              <a:sym typeface="Arial"/>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STEP5</a:t>
            </a:r>
            <a:r>
              <a:rPr lang="en-US" sz="2000" dirty="0">
                <a:latin typeface="Times New Roman" panose="02020603050405020304" pitchFamily="18" charset="0"/>
                <a:ea typeface="Arial"/>
                <a:cs typeface="Times New Roman" panose="02020603050405020304" pitchFamily="18" charset="0"/>
                <a:sym typeface="Arial"/>
              </a:rPr>
              <a:t>: Display count</a:t>
            </a:r>
            <a:endParaRPr sz="2000" dirty="0">
              <a:latin typeface="Times New Roman" panose="02020603050405020304" pitchFamily="18" charset="0"/>
              <a:cs typeface="Times New Roman" panose="02020603050405020304" pitchFamily="18" charset="0"/>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STEP6</a:t>
            </a:r>
            <a:r>
              <a:rPr lang="en-US" sz="2000" dirty="0">
                <a:latin typeface="Times New Roman" panose="02020603050405020304" pitchFamily="18" charset="0"/>
                <a:ea typeface="Arial"/>
                <a:cs typeface="Times New Roman" panose="02020603050405020304" pitchFamily="18" charset="0"/>
                <a:sym typeface="Arial"/>
              </a:rPr>
              <a:t>: End </a:t>
            </a:r>
            <a:endParaRPr sz="2000" dirty="0">
              <a:latin typeface="Times New Roman" panose="02020603050405020304" pitchFamily="18" charset="0"/>
              <a:cs typeface="Times New Roman" panose="02020603050405020304" pitchFamily="18" charset="0"/>
            </a:endParaRPr>
          </a:p>
        </p:txBody>
      </p:sp>
      <p:sp>
        <p:nvSpPr>
          <p:cNvPr id="359" name="Google Shape;359;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60" name="Google Shape;360;p20"/>
          <p:cNvSpPr txBox="1"/>
          <p:nvPr/>
        </p:nvSpPr>
        <p:spPr>
          <a:xfrm rot="16200000">
            <a:off x="56322" y="3877851"/>
            <a:ext cx="1563757" cy="400069"/>
          </a:xfrm>
          <a:prstGeom prst="rect">
            <a:avLst/>
          </a:prstGeom>
          <a:solidFill>
            <a:schemeClr val="accent3"/>
          </a:solidFill>
          <a:ln w="15875" cap="flat" cmpd="sng">
            <a:solidFill>
              <a:srgbClr val="842A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Times New Roman" panose="02020603050405020304" pitchFamily="18" charset="0"/>
                <a:ea typeface="Arial"/>
                <a:cs typeface="Times New Roman" panose="02020603050405020304" pitchFamily="18" charset="0"/>
                <a:sym typeface="Arial"/>
              </a:rPr>
              <a:t>Pseudocode</a:t>
            </a:r>
            <a:endParaRPr lang="en-US" sz="2000" b="1" dirty="0">
              <a:solidFill>
                <a:schemeClr val="lt1"/>
              </a:solidFill>
              <a:latin typeface="Times New Roman" panose="02020603050405020304" pitchFamily="18" charset="0"/>
              <a:ea typeface="Garamond"/>
              <a:cs typeface="Times New Roman" panose="02020603050405020304" pitchFamily="18" charset="0"/>
              <a:sym typeface="Garamond"/>
            </a:endParaRPr>
          </a:p>
        </p:txBody>
      </p:sp>
      <p:sp>
        <p:nvSpPr>
          <p:cNvPr id="361" name="Google Shape;361;p20"/>
          <p:cNvSpPr txBox="1"/>
          <p:nvPr/>
        </p:nvSpPr>
        <p:spPr>
          <a:xfrm rot="5400000">
            <a:off x="10571921" y="3877851"/>
            <a:ext cx="1563756" cy="400069"/>
          </a:xfrm>
          <a:prstGeom prst="rect">
            <a:avLst/>
          </a:prstGeom>
          <a:solidFill>
            <a:schemeClr val="accent3"/>
          </a:solidFill>
          <a:ln w="15875" cap="flat" cmpd="sng">
            <a:solidFill>
              <a:srgbClr val="842A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Times New Roman" panose="02020603050405020304" pitchFamily="18" charset="0"/>
                <a:ea typeface="Arial"/>
                <a:cs typeface="Times New Roman" panose="02020603050405020304" pitchFamily="18" charset="0"/>
                <a:sym typeface="Arial"/>
              </a:rPr>
              <a:t>Flowchart</a:t>
            </a:r>
            <a:endParaRPr lang="en-US" sz="2000" b="1" dirty="0">
              <a:solidFill>
                <a:schemeClr val="lt1"/>
              </a:solidFill>
              <a:latin typeface="Times New Roman" panose="02020603050405020304" pitchFamily="18" charset="0"/>
              <a:ea typeface="Garamond"/>
              <a:cs typeface="Times New Roman" panose="02020603050405020304" pitchFamily="18" charset="0"/>
              <a:sym typeface="Garamond"/>
            </a:endParaRPr>
          </a:p>
        </p:txBody>
      </p:sp>
      <p:sp>
        <p:nvSpPr>
          <p:cNvPr id="4" name="Google Shape;192;p6">
            <a:extLst>
              <a:ext uri="{FF2B5EF4-FFF2-40B4-BE49-F238E27FC236}">
                <a16:creationId xmlns:a16="http://schemas.microsoft.com/office/drawing/2014/main" id="{ACBF6F06-3E76-3C9D-7DFB-F087FC921F2F}"/>
              </a:ext>
            </a:extLst>
          </p:cNvPr>
          <p:cNvSpPr txBox="1">
            <a:spLocks/>
          </p:cNvSpPr>
          <p:nvPr/>
        </p:nvSpPr>
        <p:spPr>
          <a:xfrm>
            <a:off x="838199" y="1253150"/>
            <a:ext cx="10515600" cy="549275"/>
          </a:xfrm>
          <a:prstGeom prst="rect">
            <a:avLst/>
          </a:prstGeom>
          <a:noFill/>
          <a:ln>
            <a:noFill/>
          </a:ln>
          <a:effectLst/>
        </p:spPr>
        <p:txBody>
          <a:bodyPr spcFirstLastPara="1" vert="horz" wrap="square" lIns="91425" tIns="45700" rIns="91425" bIns="457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4800"/>
              <a:buFont typeface="Arial"/>
              <a:buNone/>
            </a:pPr>
            <a:r>
              <a:rPr lang="en-US" sz="4000" dirty="0">
                <a:latin typeface="Algerian"/>
                <a:sym typeface="Arial"/>
              </a:rPr>
              <a:t>Activity #3 (Cont.)</a:t>
            </a:r>
          </a:p>
        </p:txBody>
      </p:sp>
      <p:sp>
        <p:nvSpPr>
          <p:cNvPr id="7" name="Google Shape;392;p22">
            <a:extLst>
              <a:ext uri="{FF2B5EF4-FFF2-40B4-BE49-F238E27FC236}">
                <a16:creationId xmlns:a16="http://schemas.microsoft.com/office/drawing/2014/main" id="{3C73EF5A-A767-BCEA-4B9C-456B548E768B}"/>
              </a:ext>
            </a:extLst>
          </p:cNvPr>
          <p:cNvSpPr txBox="1">
            <a:spLocks/>
          </p:cNvSpPr>
          <p:nvPr/>
        </p:nvSpPr>
        <p:spPr>
          <a:xfrm>
            <a:off x="4266409" y="2259798"/>
            <a:ext cx="3659179" cy="655292"/>
          </a:xfrm>
          <a:prstGeom prst="rect">
            <a:avLst/>
          </a:prstGeom>
          <a:noFill/>
          <a:ln>
            <a:noFill/>
          </a:ln>
          <a:effectLst/>
        </p:spPr>
        <p:txBody>
          <a:bodyPr spcFirstLastPara="1" vert="horz" wrap="square" lIns="91425" tIns="45700" rIns="91425" bIns="45700" rtlCol="0" anchor="ctr" anchorCtr="0">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3200"/>
              <a:buFont typeface="Arial"/>
              <a:buNone/>
            </a:pPr>
            <a:r>
              <a:rPr lang="en-US" sz="2000" b="1" u="sng">
                <a:solidFill>
                  <a:srgbClr val="FF0000"/>
                </a:solidFill>
                <a:latin typeface="Times New Roman" panose="02020603050405020304" pitchFamily="18" charset="0"/>
                <a:cs typeface="Times New Roman" panose="02020603050405020304" pitchFamily="18" charset="0"/>
                <a:sym typeface="Arial"/>
              </a:rPr>
              <a:t>Answer:</a:t>
            </a:r>
            <a:endParaRPr lang="en-US" sz="2000" b="1" u="sng"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1"/>
          <p:cNvSpPr txBox="1">
            <a:spLocks noGrp="1"/>
          </p:cNvSpPr>
          <p:nvPr>
            <p:ph type="title"/>
          </p:nvPr>
        </p:nvSpPr>
        <p:spPr>
          <a:xfrm>
            <a:off x="838200" y="1810700"/>
            <a:ext cx="10515600" cy="5230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4400"/>
              <a:buFont typeface="Arial"/>
              <a:buNone/>
            </a:pPr>
            <a:r>
              <a:rPr lang="en-US" sz="4000" dirty="0">
                <a:latin typeface="Algerian"/>
                <a:sym typeface="Arial"/>
              </a:rPr>
              <a:t>Activity #4 (Lab Activity) </a:t>
            </a:r>
            <a:br>
              <a:rPr lang="en-US" sz="4000" dirty="0">
                <a:latin typeface="Algerian"/>
                <a:sym typeface="Arial"/>
              </a:rPr>
            </a:br>
            <a:endParaRPr sz="4000" dirty="0">
              <a:latin typeface="Algerian"/>
              <a:sym typeface="Arial"/>
            </a:endParaRPr>
          </a:p>
        </p:txBody>
      </p:sp>
      <p:sp>
        <p:nvSpPr>
          <p:cNvPr id="3" name="Content Placeholder 2">
            <a:extLst>
              <a:ext uri="{FF2B5EF4-FFF2-40B4-BE49-F238E27FC236}">
                <a16:creationId xmlns:a16="http://schemas.microsoft.com/office/drawing/2014/main" id="{EBEA7743-EE89-D98F-24F6-F3337A410ADD}"/>
              </a:ext>
            </a:extLst>
          </p:cNvPr>
          <p:cNvSpPr>
            <a:spLocks noGrp="1"/>
          </p:cNvSpPr>
          <p:nvPr>
            <p:ph idx="1"/>
          </p:nvPr>
        </p:nvSpPr>
        <p:spPr>
          <a:xfrm>
            <a:off x="1173481" y="2441556"/>
            <a:ext cx="9951720" cy="3806843"/>
          </a:xfrm>
        </p:spPr>
        <p:txBody>
          <a:bodyPr>
            <a:normAutofit/>
          </a:bodyPr>
          <a:lstStyle/>
          <a:p>
            <a:r>
              <a:rPr lang="en-US" sz="2200" b="1" u="sng" dirty="0">
                <a:solidFill>
                  <a:srgbClr val="FF0000"/>
                </a:solidFill>
                <a:latin typeface="Times New Roman" panose="02020603050405020304" pitchFamily="18" charset="0"/>
                <a:ea typeface="Arial"/>
                <a:cs typeface="Times New Roman" panose="02020603050405020304" pitchFamily="18" charset="0"/>
                <a:sym typeface="Arial"/>
              </a:rPr>
              <a:t>Problem:</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200" dirty="0">
                <a:latin typeface="Times New Roman" panose="02020603050405020304" pitchFamily="18" charset="0"/>
                <a:cs typeface="Times New Roman" panose="02020603050405020304" pitchFamily="18" charset="0"/>
                <a:sym typeface="Arial"/>
              </a:rPr>
              <a:t>Compute Grass Cutting Time</a:t>
            </a:r>
            <a:endParaRPr lang="en-US" sz="2200" b="1" u="sng" dirty="0">
              <a:solidFill>
                <a:srgbClr val="FF0000"/>
              </a:solidFill>
              <a:latin typeface="Times New Roman" panose="02020603050405020304" pitchFamily="18" charset="0"/>
              <a:ea typeface="Arial"/>
              <a:cs typeface="Times New Roman" panose="02020603050405020304" pitchFamily="18" charset="0"/>
              <a:sym typeface="Arial"/>
            </a:endParaRPr>
          </a:p>
          <a:p>
            <a:pPr marL="0" indent="0" algn="just">
              <a:buNone/>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	Design an algorithm of a computer program that takes the length and width of a  	rectangular yard and the length and width of a rectangular house situated in the yard. 	The program should calculate and display the time required to cut the grass at the rate 	of two square feet a second.</a:t>
            </a:r>
          </a:p>
          <a:p>
            <a:r>
              <a:rPr lang="en-US" sz="2200" b="1" u="sng" dirty="0">
                <a:solidFill>
                  <a:srgbClr val="FF0000"/>
                </a:solidFill>
                <a:latin typeface="Times New Roman" panose="02020603050405020304" pitchFamily="18" charset="0"/>
                <a:ea typeface="Arial"/>
                <a:cs typeface="Times New Roman" panose="02020603050405020304" pitchFamily="18" charset="0"/>
                <a:sym typeface="Arial"/>
              </a:rPr>
              <a:t>Question:</a:t>
            </a:r>
          </a:p>
          <a:p>
            <a:pPr marL="1082675" marR="278765" lvl="1" indent="-168275" algn="just" rtl="0">
              <a:lnSpc>
                <a:spcPct val="102000"/>
              </a:lnSpc>
              <a:spcBef>
                <a:spcPts val="1090"/>
              </a:spcBef>
              <a:spcAft>
                <a:spcPts val="0"/>
              </a:spcAft>
              <a:buSzPts val="2300"/>
              <a:buFont typeface="Noto Sans Symbols"/>
              <a:buChar char="✔"/>
            </a:pPr>
            <a:r>
              <a:rPr lang="en-US" sz="1800" dirty="0">
                <a:solidFill>
                  <a:schemeClr val="dk1"/>
                </a:solidFill>
                <a:latin typeface="Times New Roman"/>
                <a:cs typeface="Times New Roman"/>
                <a:sym typeface="Arial"/>
              </a:rPr>
              <a:t> Sketch the algorithm (in pseudocode and flowchart) for solving the problem.</a:t>
            </a:r>
            <a:endParaRPr lang="en-US" sz="1800" dirty="0">
              <a:solidFill>
                <a:schemeClr val="dk1"/>
              </a:solidFill>
              <a:latin typeface="Times New Roman"/>
              <a:cs typeface="Times New Roman"/>
            </a:endParaRPr>
          </a:p>
          <a:p>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0" indent="0">
              <a:buNone/>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endParaRPr lang="en-US" dirty="0">
              <a:solidFill>
                <a:schemeClr val="dk1"/>
              </a:solidFill>
              <a:latin typeface="Times New Roman" panose="02020603050405020304" pitchFamily="18" charset="0"/>
              <a:cs typeface="Times New Roman" panose="02020603050405020304" pitchFamily="18" charset="0"/>
            </a:endParaRPr>
          </a:p>
        </p:txBody>
      </p:sp>
      <p:sp>
        <p:nvSpPr>
          <p:cNvPr id="386" name="Google Shape;386;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 name="Picture 2">
            <a:extLst>
              <a:ext uri="{FF2B5EF4-FFF2-40B4-BE49-F238E27FC236}">
                <a16:creationId xmlns:a16="http://schemas.microsoft.com/office/drawing/2014/main" id="{89FE0658-E345-E03A-9AD1-95E47DD2C2CC}"/>
              </a:ext>
            </a:extLst>
          </p:cNvPr>
          <p:cNvPicPr>
            <a:picLocks noChangeAspect="1"/>
          </p:cNvPicPr>
          <p:nvPr/>
        </p:nvPicPr>
        <p:blipFill rotWithShape="1">
          <a:blip r:embed="rId3"/>
          <a:srcRect l="26053" r="26579" b="1100"/>
          <a:stretch/>
        </p:blipFill>
        <p:spPr>
          <a:xfrm>
            <a:off x="5564696" y="545911"/>
            <a:ext cx="5775158" cy="5767607"/>
          </a:xfrm>
          <a:prstGeom prst="rect">
            <a:avLst/>
          </a:prstGeom>
        </p:spPr>
      </p:pic>
      <p:sp>
        <p:nvSpPr>
          <p:cNvPr id="392" name="Google Shape;392;p22"/>
          <p:cNvSpPr txBox="1">
            <a:spLocks noGrp="1"/>
          </p:cNvSpPr>
          <p:nvPr>
            <p:ph type="title"/>
          </p:nvPr>
        </p:nvSpPr>
        <p:spPr>
          <a:xfrm>
            <a:off x="4252762" y="517186"/>
            <a:ext cx="3659179" cy="65529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200"/>
              <a:buFont typeface="Arial"/>
              <a:buNone/>
            </a:pPr>
            <a:r>
              <a:rPr lang="en-US" sz="2000" b="1" u="sng" dirty="0">
                <a:solidFill>
                  <a:srgbClr val="FF0000"/>
                </a:solidFill>
                <a:latin typeface="Times New Roman" panose="02020603050405020304" pitchFamily="18" charset="0"/>
                <a:cs typeface="Times New Roman" panose="02020603050405020304" pitchFamily="18" charset="0"/>
                <a:sym typeface="Arial"/>
              </a:rPr>
              <a:t>Answer:</a:t>
            </a:r>
            <a:endParaRPr sz="2000" b="1" u="sng" dirty="0">
              <a:solidFill>
                <a:srgbClr val="FF0000"/>
              </a:solidFill>
              <a:latin typeface="Times New Roman" panose="02020603050405020304" pitchFamily="18" charset="0"/>
              <a:cs typeface="Times New Roman" panose="02020603050405020304" pitchFamily="18" charset="0"/>
            </a:endParaRPr>
          </a:p>
        </p:txBody>
      </p:sp>
      <p:sp>
        <p:nvSpPr>
          <p:cNvPr id="393" name="Google Shape;393;p2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94" name="Google Shape;394;p22"/>
          <p:cNvSpPr txBox="1"/>
          <p:nvPr/>
        </p:nvSpPr>
        <p:spPr>
          <a:xfrm rot="5400000">
            <a:off x="10532409" y="3206114"/>
            <a:ext cx="1614889" cy="400069"/>
          </a:xfrm>
          <a:prstGeom prst="rect">
            <a:avLst/>
          </a:prstGeom>
          <a:solidFill>
            <a:schemeClr val="accent3"/>
          </a:solidFill>
          <a:ln w="15875" cap="flat" cmpd="sng">
            <a:solidFill>
              <a:srgbClr val="842A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Arial"/>
                <a:ea typeface="Arial"/>
                <a:cs typeface="Arial"/>
                <a:sym typeface="Arial"/>
              </a:rPr>
              <a:t>Flowchart</a:t>
            </a:r>
            <a:endParaRPr sz="2000" b="1" dirty="0">
              <a:solidFill>
                <a:schemeClr val="lt1"/>
              </a:solidFill>
              <a:latin typeface="Garamond"/>
              <a:ea typeface="Garamond"/>
              <a:cs typeface="Garamond"/>
              <a:sym typeface="Garamond"/>
            </a:endParaRPr>
          </a:p>
        </p:txBody>
      </p:sp>
      <p:sp>
        <p:nvSpPr>
          <p:cNvPr id="5" name="TextBox 4">
            <a:extLst>
              <a:ext uri="{FF2B5EF4-FFF2-40B4-BE49-F238E27FC236}">
                <a16:creationId xmlns:a16="http://schemas.microsoft.com/office/drawing/2014/main" id="{ADA174F3-DF32-F353-EFB6-F7ADC4C12D45}"/>
              </a:ext>
            </a:extLst>
          </p:cNvPr>
          <p:cNvSpPr txBox="1"/>
          <p:nvPr/>
        </p:nvSpPr>
        <p:spPr>
          <a:xfrm>
            <a:off x="559558" y="2421264"/>
            <a:ext cx="5005138" cy="984885"/>
          </a:xfrm>
          <a:prstGeom prst="rect">
            <a:avLst/>
          </a:prstGeom>
          <a:noFill/>
        </p:spPr>
        <p:txBody>
          <a:bodyPr wrap="square">
            <a:spAutoFit/>
          </a:bodyPr>
          <a:lstStyle/>
          <a:p>
            <a:r>
              <a:rPr lang="en-US" sz="2000" b="1" u="sng" dirty="0">
                <a:solidFill>
                  <a:srgbClr val="FF0000"/>
                </a:solidFill>
                <a:latin typeface="Times New Roman" panose="02020603050405020304" pitchFamily="18" charset="0"/>
                <a:ea typeface="Arial"/>
                <a:cs typeface="Times New Roman" panose="02020603050405020304" pitchFamily="18" charset="0"/>
                <a:sym typeface="Arial"/>
              </a:rPr>
              <a:t>Question:</a:t>
            </a:r>
          </a:p>
          <a:p>
            <a:pPr marL="0" indent="0">
              <a:buNone/>
            </a:pPr>
            <a:r>
              <a:rPr lang="en-US" sz="2000" b="1" dirty="0">
                <a:solidFill>
                  <a:srgbClr val="FF0000"/>
                </a:solidFill>
                <a:latin typeface="Times New Roman" panose="02020603050405020304" pitchFamily="18" charset="0"/>
                <a:cs typeface="Times New Roman" panose="02020603050405020304" pitchFamily="18" charset="0"/>
                <a:sym typeface="Arial"/>
              </a:rPr>
              <a:t>	 </a:t>
            </a:r>
            <a:r>
              <a:rPr lang="en-US" sz="1800" dirty="0">
                <a:solidFill>
                  <a:schemeClr val="dk1"/>
                </a:solidFill>
                <a:latin typeface="Times New Roman" panose="02020603050405020304" pitchFamily="18" charset="0"/>
                <a:cs typeface="Times New Roman" panose="02020603050405020304" pitchFamily="18" charset="0"/>
                <a:sym typeface="Arial"/>
              </a:rPr>
              <a:t>Sketch the algorithm (either in pseudocode or 	 flowchart) for solving the problem.</a:t>
            </a:r>
            <a:endParaRPr lang="en-US" sz="1800" dirty="0">
              <a:solidFill>
                <a:schemeClr val="dk1"/>
              </a:solidFill>
              <a:latin typeface="Times New Roman" panose="02020603050405020304" pitchFamily="18" charset="0"/>
              <a:cs typeface="Times New Roman" panose="02020603050405020304" pitchFamily="18" charset="0"/>
            </a:endParaRPr>
          </a:p>
        </p:txBody>
      </p:sp>
      <p:sp>
        <p:nvSpPr>
          <p:cNvPr id="6" name="Google Shape;192;p6">
            <a:extLst>
              <a:ext uri="{FF2B5EF4-FFF2-40B4-BE49-F238E27FC236}">
                <a16:creationId xmlns:a16="http://schemas.microsoft.com/office/drawing/2014/main" id="{D7D41565-C5A2-3312-8227-1645AC4213AF}"/>
              </a:ext>
            </a:extLst>
          </p:cNvPr>
          <p:cNvSpPr txBox="1">
            <a:spLocks/>
          </p:cNvSpPr>
          <p:nvPr/>
        </p:nvSpPr>
        <p:spPr>
          <a:xfrm>
            <a:off x="-2177956" y="1555010"/>
            <a:ext cx="10515600" cy="549275"/>
          </a:xfrm>
          <a:prstGeom prst="rect">
            <a:avLst/>
          </a:prstGeom>
          <a:noFill/>
          <a:ln>
            <a:noFill/>
          </a:ln>
          <a:effectLst/>
        </p:spPr>
        <p:txBody>
          <a:bodyPr spcFirstLastPara="1" vert="horz" wrap="square" lIns="91425" tIns="45700" rIns="91425" bIns="457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4800"/>
              <a:buFont typeface="Arial"/>
              <a:buNone/>
            </a:pPr>
            <a:r>
              <a:rPr lang="en-US" sz="4000" dirty="0">
                <a:latin typeface="Algerian"/>
                <a:sym typeface="Arial"/>
              </a:rPr>
              <a:t>Activity #4 (Cont.)</a:t>
            </a: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E10CF-35D5-DCEB-4356-461D766F4C50}"/>
              </a:ext>
            </a:extLst>
          </p:cNvPr>
          <p:cNvSpPr>
            <a:spLocks noGrp="1"/>
          </p:cNvSpPr>
          <p:nvPr>
            <p:ph idx="1"/>
          </p:nvPr>
        </p:nvSpPr>
        <p:spPr>
          <a:xfrm>
            <a:off x="1066799" y="2103120"/>
            <a:ext cx="10287001" cy="3931920"/>
          </a:xfrm>
        </p:spPr>
        <p:txBody>
          <a:bodyPr>
            <a:normAutofit fontScale="92500" lnSpcReduction="20000"/>
          </a:bodyPr>
          <a:lstStyle/>
          <a:p>
            <a:pPr marL="0" indent="0" algn="just">
              <a:buNone/>
            </a:pPr>
            <a:r>
              <a:rPr lang="en-US" sz="3600"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sz="3600" dirty="0">
                <a:solidFill>
                  <a:schemeClr val="tx1"/>
                </a:solidFill>
                <a:latin typeface="Times New Roman" panose="02020603050405020304" pitchFamily="18" charset="0"/>
                <a:cs typeface="Times New Roman" panose="02020603050405020304" pitchFamily="18" charset="0"/>
              </a:rPr>
              <a:t>  Solve Activity 5 and 6 as homework.</a:t>
            </a:r>
          </a:p>
          <a:p>
            <a:pPr marL="514350" indent="-514350" algn="just">
              <a:buFont typeface="Wingdings" panose="05000000000000000000" pitchFamily="2" charset="2"/>
              <a:buChar char="q"/>
            </a:pPr>
            <a:r>
              <a:rPr lang="en-US" sz="3600" dirty="0">
                <a:solidFill>
                  <a:schemeClr val="tx1"/>
                </a:solidFill>
                <a:latin typeface="Times New Roman" panose="02020603050405020304" pitchFamily="18" charset="0"/>
                <a:cs typeface="Times New Roman" panose="02020603050405020304" pitchFamily="18" charset="0"/>
              </a:rPr>
              <a:t> The homework should be submitted on Sunday.</a:t>
            </a:r>
          </a:p>
          <a:p>
            <a:pPr marL="182563" indent="-182563" algn="just">
              <a:buFont typeface="Wingdings" panose="05000000000000000000" pitchFamily="2" charset="2"/>
              <a:buChar char="q"/>
            </a:pPr>
            <a:r>
              <a:rPr lang="en-US" sz="3600" dirty="0">
                <a:solidFill>
                  <a:schemeClr val="tx1"/>
                </a:solidFill>
                <a:latin typeface="Times New Roman" panose="02020603050405020304" pitchFamily="18" charset="0"/>
                <a:cs typeface="Times New Roman" panose="02020603050405020304" pitchFamily="18" charset="0"/>
              </a:rPr>
              <a:t>  Submit the homework to </a:t>
            </a:r>
            <a:r>
              <a:rPr lang="en-US" sz="3600" dirty="0" err="1">
                <a:solidFill>
                  <a:schemeClr val="tx1"/>
                </a:solidFill>
                <a:latin typeface="Times New Roman" panose="02020603050405020304" pitchFamily="18" charset="0"/>
                <a:cs typeface="Times New Roman" panose="02020603050405020304" pitchFamily="18" charset="0"/>
              </a:rPr>
              <a:t>Ulearn</a:t>
            </a:r>
            <a:r>
              <a:rPr lang="en-US" sz="3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3600" dirty="0">
                <a:solidFill>
                  <a:schemeClr val="tx1"/>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One mark will be deducted for each day late submission.</a:t>
            </a:r>
          </a:p>
          <a:p>
            <a:pPr marL="566738" lvl="1" indent="-566738"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 You have to do the homework by yourselves Submission will         not be considered in case of copy and paste and you need to do it again.</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4" name="Google Shape;465;p26">
            <a:extLst>
              <a:ext uri="{FF2B5EF4-FFF2-40B4-BE49-F238E27FC236}">
                <a16:creationId xmlns:a16="http://schemas.microsoft.com/office/drawing/2014/main" id="{79588EF0-1F3C-6353-60BB-F9824D207192}"/>
              </a:ext>
            </a:extLst>
          </p:cNvPr>
          <p:cNvSpPr txBox="1">
            <a:spLocks/>
          </p:cNvSpPr>
          <p:nvPr/>
        </p:nvSpPr>
        <p:spPr>
          <a:xfrm>
            <a:off x="838200" y="621404"/>
            <a:ext cx="10515600" cy="1648497"/>
          </a:xfrm>
          <a:prstGeom prst="rect">
            <a:avLst/>
          </a:prstGeom>
          <a:noFill/>
          <a:ln>
            <a:noFill/>
          </a:ln>
          <a:effectLst/>
        </p:spPr>
        <p:txBody>
          <a:bodyPr spcFirstLastPara="1" vert="horz" wrap="square" lIns="91425" tIns="45700" rIns="91425" bIns="457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4800"/>
            </a:pPr>
            <a:br>
              <a:rPr lang="en-US" sz="4000" dirty="0">
                <a:latin typeface="Algerian"/>
                <a:sym typeface="Arial"/>
              </a:rPr>
            </a:br>
            <a:r>
              <a:rPr lang="en-US" sz="6000" dirty="0">
                <a:latin typeface="Algerian"/>
                <a:sym typeface="Arial"/>
              </a:rPr>
              <a:t>Homework</a:t>
            </a:r>
          </a:p>
        </p:txBody>
      </p:sp>
    </p:spTree>
    <p:extLst>
      <p:ext uri="{BB962C8B-B14F-4D97-AF65-F5344CB8AC3E}">
        <p14:creationId xmlns:p14="http://schemas.microsoft.com/office/powerpoint/2010/main" val="2793905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3"/>
          <p:cNvSpPr txBox="1">
            <a:spLocks noGrp="1"/>
          </p:cNvSpPr>
          <p:nvPr>
            <p:ph type="title"/>
          </p:nvPr>
        </p:nvSpPr>
        <p:spPr>
          <a:xfrm>
            <a:off x="838200" y="1078170"/>
            <a:ext cx="105156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800"/>
              <a:buFont typeface="Arial"/>
              <a:buNone/>
            </a:pPr>
            <a:r>
              <a:rPr lang="en-US" sz="4000" dirty="0">
                <a:latin typeface="Algerian"/>
                <a:sym typeface="Arial"/>
              </a:rPr>
              <a:t>Activity #5</a:t>
            </a:r>
            <a:endParaRPr sz="4000" dirty="0">
              <a:latin typeface="Algerian"/>
              <a:sym typeface="Arial"/>
            </a:endParaRPr>
          </a:p>
        </p:txBody>
      </p:sp>
      <p:sp>
        <p:nvSpPr>
          <p:cNvPr id="417" name="Google Shape;417;p23"/>
          <p:cNvSpPr txBox="1">
            <a:spLocks noGrp="1"/>
          </p:cNvSpPr>
          <p:nvPr>
            <p:ph idx="1"/>
          </p:nvPr>
        </p:nvSpPr>
        <p:spPr>
          <a:xfrm>
            <a:off x="879144" y="2435976"/>
            <a:ext cx="10474656" cy="3565267"/>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SzPct val="115000"/>
              <a:buChar char="•"/>
            </a:pPr>
            <a:r>
              <a:rPr lang="en-US" sz="2200" b="1" dirty="0">
                <a:solidFill>
                  <a:srgbClr val="FF0000"/>
                </a:solidFill>
                <a:latin typeface="Times New Roman" panose="02020603050405020304" pitchFamily="18" charset="0"/>
                <a:cs typeface="Times New Roman" panose="02020603050405020304" pitchFamily="18" charset="0"/>
                <a:sym typeface="Arial"/>
              </a:rPr>
              <a:t>  </a:t>
            </a:r>
            <a:r>
              <a:rPr lang="en-US" sz="2200" b="1" u="sng" dirty="0">
                <a:solidFill>
                  <a:srgbClr val="FF0000"/>
                </a:solidFill>
                <a:latin typeface="Times New Roman" panose="02020603050405020304" pitchFamily="18" charset="0"/>
                <a:cs typeface="Times New Roman" panose="02020603050405020304" pitchFamily="18" charset="0"/>
                <a:sym typeface="Arial"/>
              </a:rPr>
              <a:t>Problem: </a:t>
            </a:r>
            <a:r>
              <a:rPr lang="en-US" sz="2200" dirty="0">
                <a:latin typeface="Times New Roman" panose="02020603050405020304" pitchFamily="18" charset="0"/>
                <a:cs typeface="Times New Roman" panose="02020603050405020304" pitchFamily="18" charset="0"/>
                <a:sym typeface="Arial"/>
              </a:rPr>
              <a:t>Print Examination Scores ##</a:t>
            </a:r>
          </a:p>
          <a:p>
            <a:pPr marL="0" marR="0" lvl="0" indent="0" algn="l" rtl="0">
              <a:spcBef>
                <a:spcPts val="0"/>
              </a:spcBef>
              <a:spcAft>
                <a:spcPts val="0"/>
              </a:spcAft>
              <a:buSzPct val="115000"/>
              <a:buNone/>
            </a:pPr>
            <a:endParaRPr lang="en-US" sz="1050" dirty="0">
              <a:latin typeface="Times New Roman" panose="02020603050405020304" pitchFamily="18" charset="0"/>
              <a:cs typeface="Times New Roman" panose="02020603050405020304" pitchFamily="18" charset="0"/>
              <a:sym typeface="Arial"/>
            </a:endParaRPr>
          </a:p>
          <a:p>
            <a:pPr marL="914400" marR="0" lvl="0" indent="0" algn="just" rtl="0">
              <a:spcBef>
                <a:spcPts val="0"/>
              </a:spcBef>
              <a:spcAft>
                <a:spcPts val="0"/>
              </a:spcAft>
              <a:buSzPct val="115000"/>
              <a:buNone/>
            </a:pPr>
            <a:r>
              <a:rPr lang="en-US" sz="2000" dirty="0">
                <a:latin typeface="Times New Roman" panose="02020603050405020304" pitchFamily="18" charset="0"/>
                <a:ea typeface="Arial"/>
                <a:cs typeface="Times New Roman" panose="02020603050405020304" pitchFamily="18" charset="0"/>
                <a:sym typeface="Arial"/>
              </a:rPr>
              <a:t>Design an algorithm of a computer program that receives students’ scores (one by one) for an unknown total number of students (N). </a:t>
            </a:r>
          </a:p>
          <a:p>
            <a:pPr marL="1146175" marR="0" lvl="0" indent="-231775" algn="just" rtl="0">
              <a:spcBef>
                <a:spcPts val="0"/>
              </a:spcBef>
              <a:spcAft>
                <a:spcPts val="0"/>
              </a:spcAft>
              <a:buSzPct val="115000"/>
              <a:buNone/>
            </a:pPr>
            <a:r>
              <a:rPr lang="en-US" sz="2000" dirty="0">
                <a:latin typeface="Times New Roman" panose="02020603050405020304" pitchFamily="18" charset="0"/>
                <a:ea typeface="Arial"/>
                <a:cs typeface="Times New Roman" panose="02020603050405020304" pitchFamily="18" charset="0"/>
                <a:sym typeface="Arial"/>
              </a:rPr>
              <a:t>Then, the program will determine</a:t>
            </a:r>
          </a:p>
          <a:p>
            <a:pPr marL="1146175" marR="0" lvl="0" indent="-231775" algn="just" rtl="0">
              <a:spcBef>
                <a:spcPts val="0"/>
              </a:spcBef>
              <a:spcAft>
                <a:spcPts val="0"/>
              </a:spcAft>
              <a:buSzPct val="115000"/>
              <a:buNone/>
            </a:pPr>
            <a:r>
              <a:rPr lang="en-US" sz="2000" dirty="0">
                <a:latin typeface="Times New Roman" panose="02020603050405020304" pitchFamily="18" charset="0"/>
                <a:ea typeface="Arial"/>
                <a:cs typeface="Times New Roman" panose="02020603050405020304" pitchFamily="18" charset="0"/>
                <a:sym typeface="Arial"/>
              </a:rPr>
              <a:t>	(1)  number of students who passed the examination and </a:t>
            </a:r>
          </a:p>
          <a:p>
            <a:pPr marL="1146175" marR="0" lvl="0" indent="-231775" algn="just" rtl="0">
              <a:spcBef>
                <a:spcPts val="0"/>
              </a:spcBef>
              <a:spcAft>
                <a:spcPts val="0"/>
              </a:spcAft>
              <a:buSzPct val="115000"/>
              <a:buNone/>
            </a:pPr>
            <a:r>
              <a:rPr lang="en-US" sz="2000" dirty="0">
                <a:latin typeface="Times New Roman" panose="02020603050405020304" pitchFamily="18" charset="0"/>
                <a:ea typeface="Arial"/>
                <a:cs typeface="Times New Roman" panose="02020603050405020304" pitchFamily="18" charset="0"/>
                <a:sym typeface="Arial"/>
              </a:rPr>
              <a:t>	(2) number of students who failed the examination. </a:t>
            </a:r>
          </a:p>
          <a:p>
            <a:pPr marL="914400" marR="0" lvl="0" indent="0" algn="just" rtl="0">
              <a:spcBef>
                <a:spcPts val="0"/>
              </a:spcBef>
              <a:spcAft>
                <a:spcPts val="0"/>
              </a:spcAft>
              <a:buSzPct val="115000"/>
              <a:buNone/>
            </a:pPr>
            <a:r>
              <a:rPr lang="en-US" sz="2000" dirty="0">
                <a:latin typeface="Times New Roman" panose="02020603050405020304" pitchFamily="18" charset="0"/>
                <a:ea typeface="Arial"/>
                <a:cs typeface="Times New Roman" panose="02020603050405020304" pitchFamily="18" charset="0"/>
                <a:sym typeface="Arial"/>
              </a:rPr>
              <a:t>The passing mark for the examination is 40. Have the program to display the statistic at the end of program run.</a:t>
            </a:r>
            <a:endParaRPr sz="2000" dirty="0">
              <a:latin typeface="Times New Roman" panose="02020603050405020304" pitchFamily="18" charset="0"/>
              <a:cs typeface="Times New Roman" panose="02020603050405020304" pitchFamily="18" charset="0"/>
            </a:endParaRPr>
          </a:p>
          <a:p>
            <a:pPr marL="0" marR="222884" lvl="0" indent="0" algn="just" rtl="0">
              <a:lnSpc>
                <a:spcPct val="103000"/>
              </a:lnSpc>
              <a:spcBef>
                <a:spcPts val="0"/>
              </a:spcBef>
              <a:spcAft>
                <a:spcPts val="0"/>
              </a:spcAft>
              <a:buSzPct val="115000"/>
              <a:buNone/>
            </a:pPr>
            <a:endParaRPr sz="2400" dirty="0">
              <a:latin typeface="Arial"/>
              <a:ea typeface="Arial"/>
              <a:cs typeface="Arial"/>
              <a:sym typeface="Arial"/>
            </a:endParaRPr>
          </a:p>
          <a:p>
            <a:pPr marL="285750" lvl="0" indent="-285750" algn="l" rtl="0">
              <a:spcBef>
                <a:spcPts val="444"/>
              </a:spcBef>
              <a:spcAft>
                <a:spcPts val="0"/>
              </a:spcAft>
              <a:buSzPct val="115000"/>
              <a:buChar char="•"/>
            </a:pPr>
            <a:r>
              <a:rPr lang="en-US" sz="2200" b="1" u="sng" dirty="0">
                <a:solidFill>
                  <a:srgbClr val="FF0000"/>
                </a:solidFill>
                <a:latin typeface="Times New Roman" panose="02020603050405020304" pitchFamily="18" charset="0"/>
                <a:ea typeface="Arial"/>
                <a:cs typeface="Times New Roman" panose="02020603050405020304" pitchFamily="18" charset="0"/>
                <a:sym typeface="Arial"/>
              </a:rPr>
              <a:t>Question:</a:t>
            </a:r>
            <a:r>
              <a:rPr lang="en-US" sz="2400" dirty="0">
                <a:latin typeface="Arial"/>
                <a:ea typeface="Arial"/>
                <a:cs typeface="Arial"/>
                <a:sym typeface="Arial"/>
              </a:rPr>
              <a:t> </a:t>
            </a:r>
          </a:p>
          <a:p>
            <a:pPr marL="1260475" indent="-346075">
              <a:spcBef>
                <a:spcPts val="444"/>
              </a:spcBef>
              <a:buSzPct val="115000"/>
              <a:buFont typeface="Wingdings" panose="05000000000000000000" pitchFamily="2" charset="2"/>
              <a:buChar char="ü"/>
            </a:pPr>
            <a:r>
              <a:rPr lang="en-US" sz="1800" dirty="0">
                <a:solidFill>
                  <a:schemeClr val="dk1"/>
                </a:solidFill>
                <a:latin typeface="Times New Roman"/>
                <a:cs typeface="Times New Roman"/>
                <a:sym typeface="Arial"/>
              </a:rPr>
              <a:t>Sketch the algorithm (in pseudocode and flowchart) for solving the problem.</a:t>
            </a:r>
            <a:endParaRPr lang="en-US" sz="1800" dirty="0">
              <a:solidFill>
                <a:schemeClr val="dk1"/>
              </a:solidFill>
              <a:latin typeface="Times New Roman"/>
              <a:cs typeface="Times New Roman"/>
            </a:endParaRPr>
          </a:p>
          <a:p>
            <a:pPr marL="0" lvl="0" indent="0" algn="l" rtl="0">
              <a:spcBef>
                <a:spcPts val="444"/>
              </a:spcBef>
              <a:spcAft>
                <a:spcPts val="0"/>
              </a:spcAft>
              <a:buSzPct val="115000"/>
              <a:buNone/>
            </a:pPr>
            <a:endParaRPr sz="2200" dirty="0">
              <a:latin typeface="Times New Roman" panose="02020603050405020304" pitchFamily="18" charset="0"/>
              <a:ea typeface="Arial"/>
              <a:cs typeface="Times New Roman" panose="02020603050405020304" pitchFamily="18" charset="0"/>
              <a:sym typeface="Arial"/>
            </a:endParaRPr>
          </a:p>
        </p:txBody>
      </p:sp>
      <p:sp>
        <p:nvSpPr>
          <p:cNvPr id="418" name="Google Shape;418;p2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title"/>
          </p:nvPr>
        </p:nvSpPr>
        <p:spPr>
          <a:xfrm>
            <a:off x="1295402" y="11218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Algerian"/>
              <a:buNone/>
            </a:pPr>
            <a:r>
              <a:rPr lang="en-US" sz="4400">
                <a:latin typeface="Algerian"/>
                <a:ea typeface="Algerian"/>
                <a:cs typeface="Algerian"/>
                <a:sym typeface="Algerian"/>
              </a:rPr>
              <a:t>LEARNING OUTCOMES</a:t>
            </a:r>
            <a:endParaRPr>
              <a:latin typeface="Algerian"/>
              <a:ea typeface="Algerian"/>
              <a:cs typeface="Algerian"/>
              <a:sym typeface="Algerian"/>
            </a:endParaRPr>
          </a:p>
        </p:txBody>
      </p:sp>
      <p:sp>
        <p:nvSpPr>
          <p:cNvPr id="159" name="Google Shape;159;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R="342265" lvl="0" algn="l" rtl="0">
              <a:lnSpc>
                <a:spcPct val="102000"/>
              </a:lnSpc>
              <a:spcBef>
                <a:spcPts val="0"/>
              </a:spcBef>
              <a:spcAft>
                <a:spcPts val="0"/>
              </a:spcAft>
              <a:buSzPts val="2760"/>
              <a:buFont typeface="Wingdings" panose="05000000000000000000" pitchFamily="2" charset="2"/>
              <a:buChar char="q"/>
            </a:pPr>
            <a:endParaRPr lang="en-US" sz="2500" dirty="0">
              <a:latin typeface="Times New Roman"/>
              <a:ea typeface="Times New Roman"/>
              <a:cs typeface="Times New Roman"/>
              <a:sym typeface="Times New Roman"/>
            </a:endParaRPr>
          </a:p>
          <a:p>
            <a:pPr marR="342265" lvl="0" algn="l" rtl="0">
              <a:lnSpc>
                <a:spcPct val="102000"/>
              </a:lnSpc>
              <a:spcBef>
                <a:spcPts val="0"/>
              </a:spcBef>
              <a:spcAft>
                <a:spcPts val="0"/>
              </a:spcAft>
              <a:buSzPts val="2760"/>
              <a:buFont typeface="Wingdings" panose="05000000000000000000" pitchFamily="2" charset="2"/>
              <a:buChar char="q"/>
            </a:pPr>
            <a:r>
              <a:rPr lang="en-US" sz="2500" dirty="0">
                <a:latin typeface="Times New Roman"/>
                <a:ea typeface="Times New Roman"/>
                <a:cs typeface="Times New Roman"/>
                <a:sym typeface="Times New Roman"/>
              </a:rPr>
              <a:t> Students should be able to: </a:t>
            </a:r>
            <a:endParaRPr sz="2500" dirty="0"/>
          </a:p>
          <a:p>
            <a:pPr marL="742950" marR="342265" lvl="1" indent="-292100" algn="just" rtl="0">
              <a:lnSpc>
                <a:spcPct val="102000"/>
              </a:lnSpc>
              <a:spcBef>
                <a:spcPts val="360"/>
              </a:spcBef>
              <a:spcAft>
                <a:spcPts val="0"/>
              </a:spcAft>
              <a:buSzPts val="2400"/>
              <a:buChar char="•"/>
            </a:pPr>
            <a:r>
              <a:rPr lang="en-US" sz="2100" dirty="0">
                <a:latin typeface="Times New Roman"/>
                <a:ea typeface="Times New Roman"/>
                <a:cs typeface="Times New Roman"/>
                <a:sym typeface="Times New Roman"/>
              </a:rPr>
              <a:t>determine input, process, output when solving given computing problem.</a:t>
            </a:r>
            <a:endParaRPr sz="2100" dirty="0"/>
          </a:p>
          <a:p>
            <a:pPr marL="742950" marR="342265" lvl="1" indent="-292100" algn="just" rtl="0">
              <a:lnSpc>
                <a:spcPct val="102000"/>
              </a:lnSpc>
              <a:spcBef>
                <a:spcPts val="960"/>
              </a:spcBef>
              <a:spcAft>
                <a:spcPts val="0"/>
              </a:spcAft>
              <a:buSzPts val="2400"/>
              <a:buChar char="•"/>
            </a:pPr>
            <a:r>
              <a:rPr lang="en-US" sz="2100" dirty="0">
                <a:latin typeface="Times New Roman"/>
                <a:ea typeface="Times New Roman"/>
                <a:cs typeface="Times New Roman"/>
                <a:sym typeface="Times New Roman"/>
              </a:rPr>
              <a:t>design algorithm to depict steps involved in solving given computing problem.</a:t>
            </a:r>
          </a:p>
          <a:p>
            <a:pPr marL="742950" marR="342265" lvl="1" indent="-292100" algn="just" rtl="0">
              <a:lnSpc>
                <a:spcPct val="102000"/>
              </a:lnSpc>
              <a:spcBef>
                <a:spcPts val="960"/>
              </a:spcBef>
              <a:spcAft>
                <a:spcPts val="0"/>
              </a:spcAft>
              <a:buSzPts val="2400"/>
              <a:buChar char="•"/>
            </a:pPr>
            <a:r>
              <a:rPr lang="en-US" sz="2100" dirty="0">
                <a:latin typeface="Times New Roman"/>
                <a:cs typeface="Times New Roman"/>
                <a:sym typeface="Times New Roman"/>
              </a:rPr>
              <a:t>use </a:t>
            </a:r>
            <a:r>
              <a:rPr lang="en-US" sz="2100" dirty="0" err="1">
                <a:latin typeface="Times New Roman"/>
                <a:cs typeface="Times New Roman"/>
                <a:sym typeface="Times New Roman"/>
              </a:rPr>
              <a:t>JCreator</a:t>
            </a:r>
            <a:r>
              <a:rPr lang="en-US" sz="2100" dirty="0">
                <a:latin typeface="Times New Roman"/>
                <a:cs typeface="Times New Roman"/>
                <a:sym typeface="Times New Roman"/>
              </a:rPr>
              <a:t> to write, compile and run java program.</a:t>
            </a:r>
          </a:p>
          <a:p>
            <a:pPr marL="742950" marR="342265" lvl="1" indent="-292100" algn="just" rtl="0">
              <a:lnSpc>
                <a:spcPct val="102000"/>
              </a:lnSpc>
              <a:spcBef>
                <a:spcPts val="960"/>
              </a:spcBef>
              <a:spcAft>
                <a:spcPts val="0"/>
              </a:spcAft>
              <a:buSzPts val="2400"/>
              <a:buChar char="•"/>
            </a:pPr>
            <a:r>
              <a:rPr lang="en-US" sz="2100" dirty="0">
                <a:latin typeface="Times New Roman"/>
                <a:cs typeface="Times New Roman"/>
                <a:sym typeface="Times New Roman"/>
              </a:rPr>
              <a:t>understand how to use classes.</a:t>
            </a:r>
            <a:endParaRPr sz="2100" dirty="0"/>
          </a:p>
          <a:p>
            <a:pPr marL="285750" lvl="0" indent="0" algn="l" rtl="0">
              <a:spcBef>
                <a:spcPts val="1400"/>
              </a:spcBef>
              <a:spcAft>
                <a:spcPts val="0"/>
              </a:spcAft>
              <a:buSzPts val="4600"/>
              <a:buNone/>
            </a:pPr>
            <a:endParaRPr sz="4000" dirty="0">
              <a:latin typeface="Arial"/>
              <a:ea typeface="Arial"/>
              <a:cs typeface="Arial"/>
              <a:sym typeface="Arial"/>
            </a:endParaRPr>
          </a:p>
        </p:txBody>
      </p:sp>
      <p:sp>
        <p:nvSpPr>
          <p:cNvPr id="160" name="Google Shape;160;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5"/>
          <p:cNvSpPr txBox="1">
            <a:spLocks noGrp="1"/>
          </p:cNvSpPr>
          <p:nvPr>
            <p:ph type="title"/>
          </p:nvPr>
        </p:nvSpPr>
        <p:spPr>
          <a:xfrm>
            <a:off x="838200" y="1807196"/>
            <a:ext cx="10515600" cy="6122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1"/>
              </a:buClr>
              <a:buSzPts val="4000"/>
              <a:buFont typeface="Arial"/>
              <a:buNone/>
            </a:pPr>
            <a:r>
              <a:rPr lang="en-US" sz="4000" dirty="0">
                <a:latin typeface="Algerian"/>
                <a:sym typeface="Arial"/>
              </a:rPr>
              <a:t>Activity #6 </a:t>
            </a:r>
            <a:br>
              <a:rPr lang="en-US" sz="4000" dirty="0">
                <a:latin typeface="Algerian"/>
                <a:sym typeface="Arial"/>
              </a:rPr>
            </a:br>
            <a:endParaRPr sz="4000" dirty="0">
              <a:latin typeface="Algerian"/>
              <a:sym typeface="Arial"/>
            </a:endParaRPr>
          </a:p>
        </p:txBody>
      </p:sp>
      <p:sp>
        <p:nvSpPr>
          <p:cNvPr id="458" name="Google Shape;458;p25"/>
          <p:cNvSpPr txBox="1">
            <a:spLocks noGrp="1"/>
          </p:cNvSpPr>
          <p:nvPr>
            <p:ph idx="1"/>
          </p:nvPr>
        </p:nvSpPr>
        <p:spPr>
          <a:xfrm>
            <a:off x="838199" y="2419433"/>
            <a:ext cx="10515599" cy="3981367"/>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SzPts val="2760"/>
              <a:buChar char="•"/>
            </a:pP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  </a:t>
            </a:r>
            <a:r>
              <a:rPr lang="en-US" sz="2200" b="1" u="sng" dirty="0">
                <a:solidFill>
                  <a:srgbClr val="FF0000"/>
                </a:solidFill>
                <a:latin typeface="Times New Roman" panose="02020603050405020304" pitchFamily="18" charset="0"/>
                <a:ea typeface="Arial"/>
                <a:cs typeface="Times New Roman" panose="02020603050405020304" pitchFamily="18" charset="0"/>
                <a:sym typeface="Arial"/>
              </a:rPr>
              <a:t>Problem:</a:t>
            </a:r>
          </a:p>
          <a:p>
            <a:pPr marL="0" marR="0" lvl="0" indent="0" algn="l" rtl="0">
              <a:spcBef>
                <a:spcPts val="0"/>
              </a:spcBef>
              <a:spcAft>
                <a:spcPts val="0"/>
              </a:spcAft>
              <a:buSzPts val="2760"/>
              <a:buNone/>
            </a:pPr>
            <a:r>
              <a:rPr lang="en-US" sz="2000" dirty="0">
                <a:latin typeface="Times New Roman" panose="02020603050405020304" pitchFamily="18" charset="0"/>
                <a:cs typeface="Times New Roman" panose="02020603050405020304" pitchFamily="18" charset="0"/>
                <a:sym typeface="Arial"/>
              </a:rPr>
              <a:t>	Design a program that reads </a:t>
            </a:r>
            <a:r>
              <a:rPr lang="en-US" sz="2000" b="0" i="0" dirty="0">
                <a:solidFill>
                  <a:srgbClr val="000000"/>
                </a:solidFill>
                <a:effectLst/>
                <a:latin typeface="Times New Roman" panose="02020603050405020304" pitchFamily="18" charset="0"/>
                <a:cs typeface="Times New Roman" panose="02020603050405020304" pitchFamily="18" charset="0"/>
              </a:rPr>
              <a:t>a customer’s name, a purchase amount and a tax code. The tax 	code has been validated and will be one of the following: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0 – tax exempt (0%)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1 – state sales tax only (3%)</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2 – federal and state sales tax (5%)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3 – special sales tax (7%)</a:t>
            </a:r>
          </a:p>
          <a:p>
            <a:pPr marL="0" marR="0" lvl="0" indent="0" algn="l" rtl="0">
              <a:spcBef>
                <a:spcPts val="0"/>
              </a:spcBef>
              <a:spcAft>
                <a:spcPts val="0"/>
              </a:spcAft>
              <a:buSzPts val="2760"/>
              <a:buNone/>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The program </a:t>
            </a:r>
            <a:r>
              <a:rPr lang="en-US" sz="2000" b="0" i="0" dirty="0">
                <a:solidFill>
                  <a:srgbClr val="000000"/>
                </a:solidFill>
                <a:effectLst/>
                <a:latin typeface="Times New Roman" panose="02020603050405020304" pitchFamily="18" charset="0"/>
                <a:cs typeface="Times New Roman" panose="02020603050405020304" pitchFamily="18" charset="0"/>
              </a:rPr>
              <a:t>must then compute the sales tax and the total amount due and print the 	customer’s name, purchase amount, sales tax and total amount due. </a:t>
            </a:r>
            <a:endParaRPr sz="2000" dirty="0">
              <a:latin typeface="Times New Roman" panose="02020603050405020304" pitchFamily="18" charset="0"/>
              <a:ea typeface="Arial"/>
              <a:cs typeface="Times New Roman" panose="02020603050405020304" pitchFamily="18" charset="0"/>
              <a:sym typeface="Arial"/>
            </a:endParaRPr>
          </a:p>
          <a:p>
            <a:pPr marL="285750" lvl="0" indent="-285750" algn="l" rtl="0">
              <a:spcBef>
                <a:spcPts val="480"/>
              </a:spcBef>
              <a:spcAft>
                <a:spcPts val="0"/>
              </a:spcAft>
              <a:buSzPts val="2760"/>
              <a:buChar char="•"/>
            </a:pPr>
            <a:r>
              <a:rPr lang="en-US" sz="2200" b="1" u="sng" dirty="0">
                <a:solidFill>
                  <a:srgbClr val="FF0000"/>
                </a:solidFill>
                <a:latin typeface="Times New Roman" panose="02020603050405020304" pitchFamily="18" charset="0"/>
                <a:cs typeface="Times New Roman" panose="02020603050405020304" pitchFamily="18" charset="0"/>
                <a:sym typeface="Arial"/>
              </a:rPr>
              <a:t>Question</a:t>
            </a:r>
            <a:r>
              <a:rPr lang="en-US" sz="2200" b="1" u="sng" dirty="0">
                <a:solidFill>
                  <a:srgbClr val="FF0000"/>
                </a:solidFill>
                <a:latin typeface="Times New Roman" panose="02020603050405020304" pitchFamily="18" charset="0"/>
                <a:ea typeface="Arial"/>
                <a:cs typeface="Times New Roman" panose="02020603050405020304" pitchFamily="18" charset="0"/>
                <a:sym typeface="Arial"/>
              </a:rPr>
              <a:t>:</a:t>
            </a:r>
            <a:r>
              <a:rPr lang="en-US" sz="2000" dirty="0">
                <a:latin typeface="Times New Roman" panose="02020603050405020304" pitchFamily="18" charset="0"/>
                <a:ea typeface="Arial"/>
                <a:cs typeface="Times New Roman" panose="02020603050405020304" pitchFamily="18" charset="0"/>
                <a:sym typeface="Arial"/>
              </a:rPr>
              <a:t> </a:t>
            </a:r>
          </a:p>
          <a:p>
            <a:pPr marL="1146175" lvl="0" indent="-231775" algn="l" rtl="0">
              <a:spcBef>
                <a:spcPts val="480"/>
              </a:spcBef>
              <a:spcAft>
                <a:spcPts val="0"/>
              </a:spcAft>
              <a:buSzPts val="2760"/>
              <a:buFont typeface="Wingdings" panose="05000000000000000000" pitchFamily="2" charset="2"/>
              <a:buChar char="ü"/>
            </a:pPr>
            <a:r>
              <a:rPr lang="en-US" sz="2000" dirty="0">
                <a:latin typeface="Times New Roman" panose="02020603050405020304" pitchFamily="18" charset="0"/>
                <a:ea typeface="Arial"/>
                <a:cs typeface="Times New Roman" panose="02020603050405020304" pitchFamily="18" charset="0"/>
                <a:sym typeface="Arial"/>
              </a:rPr>
              <a:t>Sketch the algorithm (in pseudocode and flowchart) for solving the problem.</a:t>
            </a:r>
            <a:endParaRPr sz="2000" dirty="0">
              <a:latin typeface="Times New Roman" panose="02020603050405020304" pitchFamily="18" charset="0"/>
              <a:cs typeface="Times New Roman" panose="02020603050405020304" pitchFamily="18" charset="0"/>
            </a:endParaRPr>
          </a:p>
          <a:p>
            <a:pPr marL="0" lvl="0" indent="0" algn="l" rtl="0">
              <a:spcBef>
                <a:spcPts val="1080"/>
              </a:spcBef>
              <a:spcAft>
                <a:spcPts val="0"/>
              </a:spcAft>
              <a:buSzPts val="2760"/>
              <a:buNone/>
            </a:pPr>
            <a:endParaRPr sz="2400" dirty="0">
              <a:latin typeface="Arial"/>
              <a:ea typeface="Arial"/>
              <a:cs typeface="Arial"/>
              <a:sym typeface="Arial"/>
            </a:endParaRPr>
          </a:p>
        </p:txBody>
      </p:sp>
      <p:sp>
        <p:nvSpPr>
          <p:cNvPr id="459" name="Google Shape;459;p2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C157-C49E-8A25-B34E-23653F69FA8C}"/>
              </a:ext>
            </a:extLst>
          </p:cNvPr>
          <p:cNvSpPr>
            <a:spLocks noGrp="1"/>
          </p:cNvSpPr>
          <p:nvPr>
            <p:ph type="title"/>
          </p:nvPr>
        </p:nvSpPr>
        <p:spPr/>
        <p:txBody>
          <a:bodyPr>
            <a:normAutofit fontScale="90000"/>
          </a:bodyPr>
          <a:lstStyle/>
          <a:p>
            <a:pPr algn="ctr"/>
            <a:r>
              <a:rPr lang="en-US" dirty="0">
                <a:latin typeface="Algerian" panose="04020705040A02060702" pitchFamily="82" charset="0"/>
              </a:rPr>
              <a:t>Object oriented programming (</a:t>
            </a:r>
            <a:r>
              <a:rPr lang="en-US" dirty="0" err="1">
                <a:latin typeface="Algerian" panose="04020705040A02060702" pitchFamily="82" charset="0"/>
              </a:rPr>
              <a:t>oop</a:t>
            </a:r>
            <a:r>
              <a:rPr lang="en-US" dirty="0">
                <a:latin typeface="Algerian" panose="04020705040A02060702" pitchFamily="82" charset="0"/>
              </a:rPr>
              <a:t>)</a:t>
            </a:r>
          </a:p>
        </p:txBody>
      </p:sp>
      <p:pic>
        <p:nvPicPr>
          <p:cNvPr id="5" name="Content Placeholder 4">
            <a:extLst>
              <a:ext uri="{FF2B5EF4-FFF2-40B4-BE49-F238E27FC236}">
                <a16:creationId xmlns:a16="http://schemas.microsoft.com/office/drawing/2014/main" id="{B8334E5B-DFD9-1C2C-63DC-8489A971B4A1}"/>
              </a:ext>
            </a:extLst>
          </p:cNvPr>
          <p:cNvPicPr>
            <a:picLocks noGrp="1" noChangeAspect="1"/>
          </p:cNvPicPr>
          <p:nvPr>
            <p:ph idx="1"/>
          </p:nvPr>
        </p:nvPicPr>
        <p:blipFill rotWithShape="1">
          <a:blip r:embed="rId2"/>
          <a:srcRect l="1939" t="10924" r="65486" b="48983"/>
          <a:stretch/>
        </p:blipFill>
        <p:spPr>
          <a:xfrm>
            <a:off x="1818290" y="2014194"/>
            <a:ext cx="8555420" cy="4201212"/>
          </a:xfrm>
        </p:spPr>
      </p:pic>
    </p:spTree>
    <p:extLst>
      <p:ext uri="{BB962C8B-B14F-4D97-AF65-F5344CB8AC3E}">
        <p14:creationId xmlns:p14="http://schemas.microsoft.com/office/powerpoint/2010/main" val="128315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7D12-9663-E3EB-F53E-3FD6101D19DC}"/>
              </a:ext>
            </a:extLst>
          </p:cNvPr>
          <p:cNvSpPr>
            <a:spLocks noGrp="1"/>
          </p:cNvSpPr>
          <p:nvPr>
            <p:ph type="title"/>
          </p:nvPr>
        </p:nvSpPr>
        <p:spPr/>
        <p:txBody>
          <a:bodyPr>
            <a:normAutofit/>
          </a:bodyPr>
          <a:lstStyle/>
          <a:p>
            <a:pPr algn="ctr"/>
            <a:r>
              <a:rPr lang="en-US" dirty="0" err="1">
                <a:latin typeface="Algerian" panose="04020705040A02060702" pitchFamily="82" charset="0"/>
              </a:rPr>
              <a:t>oop</a:t>
            </a:r>
            <a:r>
              <a:rPr lang="en-US" dirty="0">
                <a:latin typeface="Algerian" panose="04020705040A02060702" pitchFamily="82" charset="0"/>
              </a:rPr>
              <a:t> (Cont.)</a:t>
            </a:r>
            <a:endParaRPr lang="en-US" dirty="0"/>
          </a:p>
        </p:txBody>
      </p:sp>
      <p:pic>
        <p:nvPicPr>
          <p:cNvPr id="5" name="Picture 4">
            <a:extLst>
              <a:ext uri="{FF2B5EF4-FFF2-40B4-BE49-F238E27FC236}">
                <a16:creationId xmlns:a16="http://schemas.microsoft.com/office/drawing/2014/main" id="{F3250670-40B3-19ED-14AA-F0039F92B6E5}"/>
              </a:ext>
            </a:extLst>
          </p:cNvPr>
          <p:cNvPicPr>
            <a:picLocks noChangeAspect="1"/>
          </p:cNvPicPr>
          <p:nvPr/>
        </p:nvPicPr>
        <p:blipFill rotWithShape="1">
          <a:blip r:embed="rId2"/>
          <a:srcRect l="1776" t="11053" r="50954" b="51930"/>
          <a:stretch/>
        </p:blipFill>
        <p:spPr>
          <a:xfrm>
            <a:off x="1066800" y="2159667"/>
            <a:ext cx="10058400" cy="4055739"/>
          </a:xfrm>
          <a:prstGeom prst="rect">
            <a:avLst/>
          </a:prstGeom>
        </p:spPr>
      </p:pic>
    </p:spTree>
    <p:extLst>
      <p:ext uri="{BB962C8B-B14F-4D97-AF65-F5344CB8AC3E}">
        <p14:creationId xmlns:p14="http://schemas.microsoft.com/office/powerpoint/2010/main" val="4160054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B343-AE08-74CA-5CA0-EFE41738FC1C}"/>
              </a:ext>
            </a:extLst>
          </p:cNvPr>
          <p:cNvSpPr>
            <a:spLocks noGrp="1"/>
          </p:cNvSpPr>
          <p:nvPr>
            <p:ph type="title"/>
          </p:nvPr>
        </p:nvSpPr>
        <p:spPr/>
        <p:txBody>
          <a:bodyPr>
            <a:normAutofit/>
          </a:bodyPr>
          <a:lstStyle/>
          <a:p>
            <a:pPr algn="ctr"/>
            <a:r>
              <a:rPr lang="en-US" dirty="0" err="1">
                <a:latin typeface="Algerian" panose="04020705040A02060702" pitchFamily="82" charset="0"/>
              </a:rPr>
              <a:t>oop</a:t>
            </a:r>
            <a:r>
              <a:rPr lang="en-US" dirty="0">
                <a:latin typeface="Algerian" panose="04020705040A02060702" pitchFamily="82" charset="0"/>
              </a:rPr>
              <a:t> (Cont.)</a:t>
            </a:r>
            <a:endParaRPr lang="en-US" dirty="0"/>
          </a:p>
        </p:txBody>
      </p:sp>
      <p:pic>
        <p:nvPicPr>
          <p:cNvPr id="5" name="Picture 4">
            <a:extLst>
              <a:ext uri="{FF2B5EF4-FFF2-40B4-BE49-F238E27FC236}">
                <a16:creationId xmlns:a16="http://schemas.microsoft.com/office/drawing/2014/main" id="{5DA6928E-45ED-9DA9-BDE0-ABCD79BAE9C3}"/>
              </a:ext>
            </a:extLst>
          </p:cNvPr>
          <p:cNvPicPr>
            <a:picLocks noChangeAspect="1"/>
          </p:cNvPicPr>
          <p:nvPr/>
        </p:nvPicPr>
        <p:blipFill rotWithShape="1">
          <a:blip r:embed="rId2"/>
          <a:srcRect l="1776" t="11228" r="68619" b="37544"/>
          <a:stretch/>
        </p:blipFill>
        <p:spPr>
          <a:xfrm>
            <a:off x="2616869" y="2117557"/>
            <a:ext cx="6958261" cy="4379495"/>
          </a:xfrm>
          <a:prstGeom prst="rect">
            <a:avLst/>
          </a:prstGeom>
        </p:spPr>
      </p:pic>
    </p:spTree>
    <p:extLst>
      <p:ext uri="{BB962C8B-B14F-4D97-AF65-F5344CB8AC3E}">
        <p14:creationId xmlns:p14="http://schemas.microsoft.com/office/powerpoint/2010/main" val="1347777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1F9D-B416-4E9D-4AF1-7F55F7893B4E}"/>
              </a:ext>
            </a:extLst>
          </p:cNvPr>
          <p:cNvSpPr>
            <a:spLocks noGrp="1"/>
          </p:cNvSpPr>
          <p:nvPr>
            <p:ph type="title"/>
          </p:nvPr>
        </p:nvSpPr>
        <p:spPr/>
        <p:txBody>
          <a:bodyPr>
            <a:normAutofit/>
          </a:bodyPr>
          <a:lstStyle/>
          <a:p>
            <a:pPr algn="ctr"/>
            <a:r>
              <a:rPr lang="en-US" dirty="0" err="1">
                <a:latin typeface="Algerian" panose="04020705040A02060702" pitchFamily="82" charset="0"/>
              </a:rPr>
              <a:t>Oop</a:t>
            </a:r>
            <a:r>
              <a:rPr lang="en-US" dirty="0">
                <a:latin typeface="Algerian" panose="04020705040A02060702" pitchFamily="82" charset="0"/>
              </a:rPr>
              <a:t> (Lab Activity) </a:t>
            </a:r>
            <a:endParaRPr lang="en-US" dirty="0"/>
          </a:p>
        </p:txBody>
      </p:sp>
      <p:sp>
        <p:nvSpPr>
          <p:cNvPr id="3" name="Content Placeholder 2">
            <a:extLst>
              <a:ext uri="{FF2B5EF4-FFF2-40B4-BE49-F238E27FC236}">
                <a16:creationId xmlns:a16="http://schemas.microsoft.com/office/drawing/2014/main" id="{88D32E1D-BF13-3405-0D4A-44DA937D453E}"/>
              </a:ext>
            </a:extLst>
          </p:cNvPr>
          <p:cNvSpPr>
            <a:spLocks noGrp="1"/>
          </p:cNvSpPr>
          <p:nvPr>
            <p:ph idx="1"/>
          </p:nvPr>
        </p:nvSpPr>
        <p:spPr/>
        <p:txBody>
          <a:bodyPr/>
          <a:lstStyle/>
          <a:p>
            <a:pPr marL="342900" indent="-342900">
              <a:buAutoNum type="arabicPeriod"/>
            </a:pPr>
            <a:r>
              <a:rPr lang="en-US" sz="3600" dirty="0">
                <a:latin typeface="Times New Roman" panose="02020603050405020304" pitchFamily="18" charset="0"/>
                <a:cs typeface="Times New Roman" panose="02020603050405020304" pitchFamily="18" charset="0"/>
              </a:rPr>
              <a:t>Write program to Add Two Integers.</a:t>
            </a:r>
          </a:p>
          <a:p>
            <a:pPr marL="342900" indent="-342900">
              <a:buFont typeface="Garamond" pitchFamily="18" charset="0"/>
              <a:buAutoNum type="arabicPeriod"/>
            </a:pPr>
            <a:r>
              <a:rPr lang="en-US" sz="3600" dirty="0">
                <a:latin typeface="Times New Roman" panose="02020603050405020304" pitchFamily="18" charset="0"/>
                <a:cs typeface="Times New Roman" panose="02020603050405020304" pitchFamily="18" charset="0"/>
              </a:rPr>
              <a:t>Write program to Swap Two Numbers.</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746689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E10CF-35D5-DCEB-4356-461D766F4C50}"/>
              </a:ext>
            </a:extLst>
          </p:cNvPr>
          <p:cNvSpPr>
            <a:spLocks noGrp="1"/>
          </p:cNvSpPr>
          <p:nvPr>
            <p:ph idx="1"/>
          </p:nvPr>
        </p:nvSpPr>
        <p:spPr>
          <a:xfrm>
            <a:off x="1066799" y="2103120"/>
            <a:ext cx="10287001" cy="3931920"/>
          </a:xfrm>
        </p:spPr>
        <p:txBody>
          <a:bodyPr>
            <a:normAutofit fontScale="77500" lnSpcReduction="20000"/>
          </a:bodyPr>
          <a:lstStyle/>
          <a:p>
            <a:pPr marL="0" indent="0" algn="just">
              <a:buNone/>
            </a:pPr>
            <a:r>
              <a:rPr lang="en-US" sz="3600" dirty="0">
                <a:solidFill>
                  <a:schemeClr val="tx1"/>
                </a:solidFill>
                <a:latin typeface="Times New Roman" panose="02020603050405020304" pitchFamily="18" charset="0"/>
                <a:cs typeface="Times New Roman" panose="02020603050405020304" pitchFamily="18" charset="0"/>
              </a:rPr>
              <a:t> </a:t>
            </a:r>
          </a:p>
          <a:p>
            <a:pPr marL="631825" indent="-581025" algn="just">
              <a:buFont typeface="Wingdings" panose="05000000000000000000" pitchFamily="2" charset="2"/>
              <a:buChar char="q"/>
              <a:tabLst>
                <a:tab pos="631825" algn="l"/>
              </a:tabLst>
            </a:pPr>
            <a:r>
              <a:rPr lang="en-US" sz="3600" dirty="0">
                <a:solidFill>
                  <a:schemeClr val="tx1"/>
                </a:solidFill>
                <a:latin typeface="Times New Roman" panose="02020603050405020304" pitchFamily="18" charset="0"/>
                <a:cs typeface="Times New Roman" panose="02020603050405020304" pitchFamily="18" charset="0"/>
              </a:rPr>
              <a:t>The homework should be submitted on Saturday of each week. (This rule will be applicable from 2</a:t>
            </a:r>
            <a:r>
              <a:rPr lang="en-US" sz="3600" baseline="30000" dirty="0">
                <a:solidFill>
                  <a:schemeClr val="tx1"/>
                </a:solidFill>
                <a:latin typeface="Times New Roman" panose="02020603050405020304" pitchFamily="18" charset="0"/>
                <a:cs typeface="Times New Roman" panose="02020603050405020304" pitchFamily="18" charset="0"/>
              </a:rPr>
              <a:t>nd</a:t>
            </a:r>
            <a:r>
              <a:rPr lang="en-US" sz="3600" dirty="0">
                <a:solidFill>
                  <a:schemeClr val="tx1"/>
                </a:solidFill>
                <a:latin typeface="Times New Roman" panose="02020603050405020304" pitchFamily="18" charset="0"/>
                <a:cs typeface="Times New Roman" panose="02020603050405020304" pitchFamily="18" charset="0"/>
              </a:rPr>
              <a:t> homework and above)</a:t>
            </a:r>
          </a:p>
          <a:p>
            <a:pPr marL="182563" indent="-182563" algn="just">
              <a:buFont typeface="Wingdings" panose="05000000000000000000" pitchFamily="2" charset="2"/>
              <a:buChar char="q"/>
            </a:pPr>
            <a:r>
              <a:rPr lang="en-US" sz="3600" dirty="0">
                <a:solidFill>
                  <a:schemeClr val="tx1"/>
                </a:solidFill>
                <a:latin typeface="Times New Roman" panose="02020603050405020304" pitchFamily="18" charset="0"/>
                <a:cs typeface="Times New Roman" panose="02020603050405020304" pitchFamily="18" charset="0"/>
              </a:rPr>
              <a:t>   Submit the homework to </a:t>
            </a:r>
            <a:r>
              <a:rPr lang="en-US" sz="3600" dirty="0" err="1">
                <a:solidFill>
                  <a:schemeClr val="tx1"/>
                </a:solidFill>
                <a:latin typeface="Times New Roman" panose="02020603050405020304" pitchFamily="18" charset="0"/>
                <a:cs typeface="Times New Roman" panose="02020603050405020304" pitchFamily="18" charset="0"/>
              </a:rPr>
              <a:t>Ulearn</a:t>
            </a:r>
            <a:r>
              <a:rPr lang="en-US" sz="3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3600" dirty="0">
                <a:solidFill>
                  <a:schemeClr val="tx1"/>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One mark will be deducted for each day late submission.</a:t>
            </a:r>
          </a:p>
          <a:p>
            <a:pPr marL="566738" lvl="1" indent="-566738"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 You have to do the homework by yourselves. In case of copy and paste the submission will not be considered and you need to do it again (Make mistakes and learn from them but don’t copy and paste).</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4" name="Google Shape;465;p26">
            <a:extLst>
              <a:ext uri="{FF2B5EF4-FFF2-40B4-BE49-F238E27FC236}">
                <a16:creationId xmlns:a16="http://schemas.microsoft.com/office/drawing/2014/main" id="{79588EF0-1F3C-6353-60BB-F9824D207192}"/>
              </a:ext>
            </a:extLst>
          </p:cNvPr>
          <p:cNvSpPr txBox="1">
            <a:spLocks/>
          </p:cNvSpPr>
          <p:nvPr/>
        </p:nvSpPr>
        <p:spPr>
          <a:xfrm>
            <a:off x="838200" y="247913"/>
            <a:ext cx="10515600" cy="1648497"/>
          </a:xfrm>
          <a:prstGeom prst="rect">
            <a:avLst/>
          </a:prstGeom>
          <a:noFill/>
          <a:ln>
            <a:noFill/>
          </a:ln>
          <a:effectLst/>
        </p:spPr>
        <p:txBody>
          <a:bodyPr spcFirstLastPara="1" vert="horz" wrap="square" lIns="91425" tIns="45700" rIns="91425" bIns="457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4800"/>
            </a:pPr>
            <a:br>
              <a:rPr lang="en-US" sz="4000" dirty="0">
                <a:latin typeface="Algerian"/>
                <a:sym typeface="Arial"/>
              </a:rPr>
            </a:br>
            <a:r>
              <a:rPr lang="en-US" sz="6000" dirty="0">
                <a:latin typeface="Algerian"/>
                <a:sym typeface="Arial"/>
              </a:rPr>
              <a:t>Homework Rules </a:t>
            </a:r>
          </a:p>
          <a:p>
            <a:pPr>
              <a:spcBef>
                <a:spcPts val="0"/>
              </a:spcBef>
              <a:buClr>
                <a:srgbClr val="262626"/>
              </a:buClr>
              <a:buSzPts val="4800"/>
            </a:pPr>
            <a:r>
              <a:rPr lang="en-US" sz="6000" dirty="0">
                <a:latin typeface="Algerian"/>
                <a:sym typeface="Arial"/>
              </a:rPr>
              <a:t>for ADS Lab</a:t>
            </a:r>
          </a:p>
        </p:txBody>
      </p:sp>
    </p:spTree>
    <p:extLst>
      <p:ext uri="{BB962C8B-B14F-4D97-AF65-F5344CB8AC3E}">
        <p14:creationId xmlns:p14="http://schemas.microsoft.com/office/powerpoint/2010/main" val="3099145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3;p27">
            <a:extLst>
              <a:ext uri="{FF2B5EF4-FFF2-40B4-BE49-F238E27FC236}">
                <a16:creationId xmlns:a16="http://schemas.microsoft.com/office/drawing/2014/main" id="{4DB36F60-57F5-8C4F-DECB-56F409F49C7F}"/>
              </a:ext>
            </a:extLst>
          </p:cNvPr>
          <p:cNvSpPr txBox="1">
            <a:spLocks/>
          </p:cNvSpPr>
          <p:nvPr/>
        </p:nvSpPr>
        <p:spPr>
          <a:xfrm>
            <a:off x="2698861" y="1871131"/>
            <a:ext cx="6815669" cy="2349721"/>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buClr>
                <a:srgbClr val="262626"/>
              </a:buClr>
              <a:buSzPts val="4400"/>
            </a:pPr>
            <a:r>
              <a:rPr lang="en-US">
                <a:solidFill>
                  <a:srgbClr val="212121"/>
                </a:solidFill>
                <a:latin typeface="Algerian" panose="04020705040A02060702" pitchFamily="82" charset="0"/>
                <a:sym typeface="Aharoni"/>
              </a:rPr>
              <a:t>SEE YOU NEXT WEEK</a:t>
            </a:r>
            <a:endParaRPr lang="en-US">
              <a:solidFill>
                <a:srgbClr val="212121"/>
              </a:solidFill>
              <a:latin typeface="Algerian" panose="04020705040A02060702" pitchFamily="82" charset="0"/>
            </a:endParaRPr>
          </a:p>
        </p:txBody>
      </p:sp>
      <p:sp>
        <p:nvSpPr>
          <p:cNvPr id="5" name="Smiley Face 4">
            <a:extLst>
              <a:ext uri="{FF2B5EF4-FFF2-40B4-BE49-F238E27FC236}">
                <a16:creationId xmlns:a16="http://schemas.microsoft.com/office/drawing/2014/main" id="{D608E2E7-E042-6D22-2112-A2FA882DA3C9}"/>
              </a:ext>
            </a:extLst>
          </p:cNvPr>
          <p:cNvSpPr/>
          <p:nvPr/>
        </p:nvSpPr>
        <p:spPr>
          <a:xfrm>
            <a:off x="5524481" y="3524282"/>
            <a:ext cx="1164427" cy="884982"/>
          </a:xfrm>
          <a:prstGeom prst="smileyFace">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58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xfrm>
            <a:off x="838200" y="1307352"/>
            <a:ext cx="10515600" cy="111448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Algerian"/>
              <a:buNone/>
            </a:pPr>
            <a:r>
              <a:rPr lang="en-US" dirty="0">
                <a:latin typeface="Algerian"/>
                <a:ea typeface="Algerian"/>
                <a:cs typeface="Algerian"/>
                <a:sym typeface="Algerian"/>
              </a:rPr>
              <a:t>Algorithm </a:t>
            </a:r>
            <a:endParaRPr dirty="0"/>
          </a:p>
        </p:txBody>
      </p:sp>
      <p:sp>
        <p:nvSpPr>
          <p:cNvPr id="166" name="Google Shape;166;p3"/>
          <p:cNvSpPr txBox="1">
            <a:spLocks noGrp="1"/>
          </p:cNvSpPr>
          <p:nvPr>
            <p:ph idx="1"/>
          </p:nvPr>
        </p:nvSpPr>
        <p:spPr>
          <a:xfrm>
            <a:off x="1165640" y="2421837"/>
            <a:ext cx="9832500" cy="4078500"/>
          </a:xfrm>
          <a:prstGeom prst="rect">
            <a:avLst/>
          </a:prstGeom>
          <a:noFill/>
          <a:ln>
            <a:noFill/>
          </a:ln>
        </p:spPr>
        <p:txBody>
          <a:bodyPr spcFirstLastPara="1" wrap="square" lIns="91425" tIns="45700" rIns="91425" bIns="45700" anchor="t" anchorCtr="0">
            <a:normAutofit fontScale="92500" lnSpcReduction="10000"/>
          </a:bodyPr>
          <a:lstStyle/>
          <a:p>
            <a:pPr marL="470790" lvl="0" indent="-457200" algn="just" rtl="0">
              <a:spcBef>
                <a:spcPts val="0"/>
              </a:spcBef>
              <a:spcAft>
                <a:spcPts val="0"/>
              </a:spcAft>
              <a:buSzPct val="113660"/>
              <a:buFont typeface="Wingdings" panose="05000000000000000000" pitchFamily="2" charset="2"/>
              <a:buChar char="q"/>
            </a:pPr>
            <a:r>
              <a:rPr lang="en-US" sz="2635" dirty="0">
                <a:latin typeface="Times New Roman"/>
                <a:ea typeface="Times New Roman"/>
                <a:cs typeface="Times New Roman"/>
                <a:sym typeface="Times New Roman"/>
              </a:rPr>
              <a:t>ALGORITHM:</a:t>
            </a:r>
            <a:endParaRPr sz="2635" dirty="0"/>
          </a:p>
          <a:p>
            <a:pPr marL="742950" lvl="1" indent="-270192" algn="just" rtl="0">
              <a:spcBef>
                <a:spcPts val="1000"/>
              </a:spcBef>
              <a:spcAft>
                <a:spcPts val="0"/>
              </a:spcAft>
              <a:buSzPct val="114166"/>
              <a:buChar char="•"/>
            </a:pPr>
            <a:r>
              <a:rPr lang="en-US" sz="2117" dirty="0">
                <a:latin typeface="Times New Roman"/>
                <a:ea typeface="Times New Roman"/>
                <a:cs typeface="Times New Roman"/>
                <a:sym typeface="Times New Roman"/>
              </a:rPr>
              <a:t>It is a step-by-step procedure designed to solve a problem.</a:t>
            </a:r>
            <a:endParaRPr sz="2117" dirty="0"/>
          </a:p>
          <a:p>
            <a:pPr marL="742950" lvl="1" indent="-270192" algn="just" rtl="0">
              <a:spcBef>
                <a:spcPts val="1000"/>
              </a:spcBef>
              <a:spcAft>
                <a:spcPts val="0"/>
              </a:spcAft>
              <a:buSzPct val="114166"/>
              <a:buChar char="•"/>
            </a:pPr>
            <a:r>
              <a:rPr lang="en-US" sz="2117" dirty="0">
                <a:latin typeface="Times New Roman"/>
                <a:ea typeface="Times New Roman"/>
                <a:cs typeface="Times New Roman"/>
                <a:sym typeface="Times New Roman"/>
              </a:rPr>
              <a:t>It has a beginning, end, and a number of steps.</a:t>
            </a:r>
            <a:endParaRPr sz="2117" dirty="0"/>
          </a:p>
          <a:p>
            <a:pPr marL="742950" lvl="1" indent="-270192" algn="just" rtl="0">
              <a:spcBef>
                <a:spcPts val="1000"/>
              </a:spcBef>
              <a:spcAft>
                <a:spcPts val="0"/>
              </a:spcAft>
              <a:buSzPct val="114166"/>
              <a:buChar char="•"/>
            </a:pPr>
            <a:r>
              <a:rPr lang="en-US" sz="2117" dirty="0">
                <a:latin typeface="Times New Roman"/>
                <a:ea typeface="Times New Roman"/>
                <a:cs typeface="Times New Roman"/>
                <a:sym typeface="Times New Roman"/>
              </a:rPr>
              <a:t>Short algorithms can be combined to perform complex tasks such as writing a computer program.</a:t>
            </a:r>
            <a:endParaRPr sz="2117" dirty="0"/>
          </a:p>
          <a:p>
            <a:pPr marL="742950" lvl="1" indent="-258286" algn="just" rtl="0">
              <a:spcBef>
                <a:spcPts val="1040"/>
              </a:spcBef>
              <a:spcAft>
                <a:spcPts val="0"/>
              </a:spcAft>
              <a:buSzPct val="100000"/>
              <a:buChar char="•"/>
            </a:pPr>
            <a:r>
              <a:rPr lang="en-US" sz="2467" dirty="0">
                <a:latin typeface="Times New Roman"/>
                <a:ea typeface="Times New Roman"/>
                <a:cs typeface="Times New Roman"/>
                <a:sym typeface="Times New Roman"/>
              </a:rPr>
              <a:t>Pseudocode</a:t>
            </a:r>
            <a:r>
              <a:rPr lang="en-US" sz="2467" i="1" dirty="0">
                <a:latin typeface="Times New Roman"/>
                <a:ea typeface="Times New Roman"/>
                <a:cs typeface="Times New Roman"/>
                <a:sym typeface="Times New Roman"/>
              </a:rPr>
              <a:t>: </a:t>
            </a:r>
            <a:endParaRPr sz="2467" dirty="0"/>
          </a:p>
          <a:p>
            <a:pPr marL="1200150" lvl="2" indent="-277653" algn="just" rtl="0">
              <a:spcBef>
                <a:spcPts val="960"/>
              </a:spcBef>
              <a:spcAft>
                <a:spcPts val="0"/>
              </a:spcAft>
              <a:buSzPct val="100000"/>
              <a:buChar char="•"/>
            </a:pPr>
            <a:r>
              <a:rPr lang="en-US" sz="2150" dirty="0">
                <a:latin typeface="Times New Roman"/>
                <a:ea typeface="Times New Roman"/>
                <a:cs typeface="Times New Roman"/>
                <a:sym typeface="Times New Roman"/>
              </a:rPr>
              <a:t>Uses English-like phrases. </a:t>
            </a:r>
            <a:endParaRPr sz="2150" dirty="0"/>
          </a:p>
          <a:p>
            <a:pPr marL="742950" lvl="1" indent="-257492" algn="just" rtl="0">
              <a:spcBef>
                <a:spcPts val="1040"/>
              </a:spcBef>
              <a:spcAft>
                <a:spcPts val="0"/>
              </a:spcAft>
              <a:buSzPct val="100000"/>
              <a:buChar char="•"/>
            </a:pPr>
            <a:r>
              <a:rPr lang="en-US" sz="2452" dirty="0">
                <a:latin typeface="Times New Roman"/>
                <a:ea typeface="Times New Roman"/>
                <a:cs typeface="Times New Roman"/>
                <a:sym typeface="Times New Roman"/>
              </a:rPr>
              <a:t>A flowchart:</a:t>
            </a:r>
            <a:endParaRPr sz="2452" dirty="0"/>
          </a:p>
          <a:p>
            <a:pPr marL="1200150" lvl="2" indent="-275907" algn="just" rtl="0">
              <a:spcBef>
                <a:spcPts val="940"/>
              </a:spcBef>
              <a:spcAft>
                <a:spcPts val="0"/>
              </a:spcAft>
              <a:buSzPct val="100000"/>
              <a:buChar char="•"/>
            </a:pPr>
            <a:r>
              <a:rPr lang="en-US" sz="2117" dirty="0">
                <a:latin typeface="Times New Roman"/>
                <a:ea typeface="Times New Roman"/>
                <a:cs typeface="Times New Roman"/>
                <a:sym typeface="Times New Roman"/>
              </a:rPr>
              <a:t>It is a visual or graphical representation of an algorithm.</a:t>
            </a:r>
            <a:endParaRPr sz="2117" dirty="0"/>
          </a:p>
          <a:p>
            <a:pPr marL="1200150" lvl="2" indent="-275907" algn="just" rtl="0">
              <a:spcBef>
                <a:spcPts val="940"/>
              </a:spcBef>
              <a:spcAft>
                <a:spcPts val="0"/>
              </a:spcAft>
              <a:buSzPct val="100000"/>
              <a:buChar char="•"/>
            </a:pPr>
            <a:r>
              <a:rPr lang="en-US" sz="2117" dirty="0">
                <a:latin typeface="Times New Roman"/>
                <a:ea typeface="Times New Roman"/>
                <a:cs typeface="Times New Roman"/>
                <a:sym typeface="Times New Roman"/>
              </a:rPr>
              <a:t>It consists of special geometric symbols connected by arrows.</a:t>
            </a:r>
            <a:endParaRPr sz="2117" dirty="0"/>
          </a:p>
          <a:p>
            <a:pPr marL="285750" lvl="0" indent="-110490" algn="just" rtl="0">
              <a:spcBef>
                <a:spcPts val="1080"/>
              </a:spcBef>
              <a:spcAft>
                <a:spcPts val="0"/>
              </a:spcAft>
              <a:buSzPct val="115000"/>
              <a:buNone/>
            </a:pPr>
            <a:endParaRPr sz="2400" dirty="0">
              <a:latin typeface="Arial"/>
              <a:ea typeface="Arial"/>
              <a:cs typeface="Arial"/>
              <a:sym typeface="Arial"/>
            </a:endParaRPr>
          </a:p>
        </p:txBody>
      </p:sp>
      <p:sp>
        <p:nvSpPr>
          <p:cNvPr id="167" name="Google Shape;167;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ct val="100000"/>
              <a:buFont typeface="Algerian"/>
              <a:buNone/>
            </a:pPr>
            <a:r>
              <a:rPr lang="en-US">
                <a:latin typeface="Algerian"/>
                <a:ea typeface="Algerian"/>
                <a:cs typeface="Algerian"/>
                <a:sym typeface="Algerian"/>
              </a:rPr>
              <a:t>Algorithm &amp; Syntax of C++ Program (Cont.)</a:t>
            </a:r>
            <a:endParaRPr/>
          </a:p>
        </p:txBody>
      </p:sp>
      <p:sp>
        <p:nvSpPr>
          <p:cNvPr id="173" name="Google Shape;173;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176" name="Google Shape;176;p4"/>
          <p:cNvGraphicFramePr/>
          <p:nvPr>
            <p:extLst>
              <p:ext uri="{D42A27DB-BD31-4B8C-83A1-F6EECF244321}">
                <p14:modId xmlns:p14="http://schemas.microsoft.com/office/powerpoint/2010/main" val="926376441"/>
              </p:ext>
            </p:extLst>
          </p:nvPr>
        </p:nvGraphicFramePr>
        <p:xfrm>
          <a:off x="901700" y="2518600"/>
          <a:ext cx="10388600" cy="3478375"/>
        </p:xfrm>
        <a:graphic>
          <a:graphicData uri="http://schemas.openxmlformats.org/drawingml/2006/table">
            <a:tbl>
              <a:tblPr firstRow="1" bandRow="1">
                <a:noFill/>
              </a:tblPr>
              <a:tblGrid>
                <a:gridCol w="18542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7124700">
                  <a:extLst>
                    <a:ext uri="{9D8B030D-6E8A-4147-A177-3AD203B41FA5}">
                      <a16:colId xmlns:a16="http://schemas.microsoft.com/office/drawing/2014/main" val="20002"/>
                    </a:ext>
                  </a:extLst>
                </a:gridCol>
              </a:tblGrid>
              <a:tr h="462850">
                <a:tc>
                  <a:txBody>
                    <a:bodyPr/>
                    <a:lstStyle/>
                    <a:p>
                      <a:pPr marL="0" marR="0" lvl="0" indent="0" algn="ctr" rtl="0">
                        <a:spcBef>
                          <a:spcPts val="0"/>
                        </a:spcBef>
                        <a:spcAft>
                          <a:spcPts val="0"/>
                        </a:spcAft>
                        <a:buNone/>
                      </a:pPr>
                      <a:r>
                        <a:rPr lang="en-US" sz="2000" b="0" u="none" strike="noStrike" cap="none">
                          <a:solidFill>
                            <a:schemeClr val="dk1"/>
                          </a:solidFill>
                          <a:latin typeface="Times New Roman"/>
                          <a:ea typeface="Times New Roman"/>
                          <a:cs typeface="Times New Roman"/>
                          <a:sym typeface="Times New Roman"/>
                        </a:rPr>
                        <a:t>Start / Stop</a:t>
                      </a:r>
                      <a:endParaRPr sz="2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b="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000" b="0" dirty="0">
                          <a:solidFill>
                            <a:schemeClr val="dk1"/>
                          </a:solidFill>
                          <a:latin typeface="Times New Roman"/>
                          <a:ea typeface="Times New Roman"/>
                          <a:cs typeface="Times New Roman"/>
                          <a:sym typeface="Times New Roman"/>
                        </a:rPr>
                        <a:t>Rectangle with rounded sides used to indicate either START/ STOP of the program.</a:t>
                      </a:r>
                      <a:endParaRPr sz="2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65625">
                <a:tc>
                  <a:txBody>
                    <a:bodyPr/>
                    <a:lstStyle/>
                    <a:p>
                      <a:pPr marL="0" marR="0" lvl="0" indent="0" algn="ctr" rtl="0">
                        <a:spcBef>
                          <a:spcPts val="0"/>
                        </a:spcBef>
                        <a:spcAft>
                          <a:spcPts val="0"/>
                        </a:spcAft>
                        <a:buNone/>
                      </a:pPr>
                      <a:r>
                        <a:rPr lang="en-US" sz="2000" b="0">
                          <a:solidFill>
                            <a:schemeClr val="dk1"/>
                          </a:solidFill>
                          <a:latin typeface="Times New Roman"/>
                          <a:ea typeface="Times New Roman"/>
                          <a:cs typeface="Times New Roman"/>
                          <a:sym typeface="Times New Roman"/>
                        </a:rPr>
                        <a:t>Process Indicator</a:t>
                      </a:r>
                      <a:endParaRPr sz="2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000" b="0" dirty="0">
                          <a:solidFill>
                            <a:schemeClr val="dk1"/>
                          </a:solidFill>
                          <a:latin typeface="Times New Roman"/>
                          <a:ea typeface="Times New Roman"/>
                          <a:cs typeface="Times New Roman"/>
                          <a:sym typeface="Times New Roman"/>
                        </a:rPr>
                        <a:t>Rectangle is used to indicate any set of processing operation such as for storing, arithmetic operations, …etc.</a:t>
                      </a:r>
                      <a:endParaRPr sz="2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36300">
                <a:tc>
                  <a:txBody>
                    <a:bodyPr/>
                    <a:lstStyle/>
                    <a:p>
                      <a:pPr marL="0" marR="0" lvl="0" indent="0" algn="ctr" rtl="0">
                        <a:spcBef>
                          <a:spcPts val="0"/>
                        </a:spcBef>
                        <a:spcAft>
                          <a:spcPts val="0"/>
                        </a:spcAft>
                        <a:buNone/>
                      </a:pPr>
                      <a:r>
                        <a:rPr lang="en-US" sz="2000" b="0">
                          <a:solidFill>
                            <a:schemeClr val="dk1"/>
                          </a:solidFill>
                          <a:latin typeface="Times New Roman"/>
                          <a:ea typeface="Times New Roman"/>
                          <a:cs typeface="Times New Roman"/>
                          <a:sym typeface="Times New Roman"/>
                        </a:rPr>
                        <a:t>Input / Output</a:t>
                      </a:r>
                      <a:endParaRPr sz="2000"/>
                    </a:p>
                    <a:p>
                      <a:pPr marL="0" marR="0" lvl="0" indent="0" algn="ctr" rtl="0">
                        <a:spcBef>
                          <a:spcPts val="0"/>
                        </a:spcBef>
                        <a:spcAft>
                          <a:spcPts val="0"/>
                        </a:spcAft>
                        <a:buNone/>
                      </a:pPr>
                      <a:r>
                        <a:rPr lang="en-US" sz="2000" b="0">
                          <a:solidFill>
                            <a:schemeClr val="dk1"/>
                          </a:solidFill>
                          <a:latin typeface="Times New Roman"/>
                          <a:ea typeface="Times New Roman"/>
                          <a:cs typeface="Times New Roman"/>
                          <a:sym typeface="Times New Roman"/>
                        </a:rPr>
                        <a:t>Indicators</a:t>
                      </a:r>
                      <a:endParaRPr sz="2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000" b="0" dirty="0">
                          <a:solidFill>
                            <a:schemeClr val="dk1"/>
                          </a:solidFill>
                          <a:latin typeface="Times New Roman"/>
                          <a:ea typeface="Times New Roman"/>
                          <a:cs typeface="Times New Roman"/>
                          <a:sym typeface="Times New Roman"/>
                        </a:rPr>
                        <a:t>Parallelograms are used to represent input and output operations.</a:t>
                      </a:r>
                      <a:endParaRPr sz="2000" dirty="0"/>
                    </a:p>
                    <a:p>
                      <a:pPr marL="0" marR="0" lvl="0" indent="0" algn="l" rtl="0">
                        <a:spcBef>
                          <a:spcPts val="0"/>
                        </a:spcBef>
                        <a:spcAft>
                          <a:spcPts val="0"/>
                        </a:spcAft>
                        <a:buNone/>
                      </a:pPr>
                      <a:r>
                        <a:rPr lang="en-US" sz="2000" b="0" dirty="0">
                          <a:solidFill>
                            <a:schemeClr val="dk1"/>
                          </a:solidFill>
                          <a:latin typeface="Times New Roman"/>
                          <a:ea typeface="Times New Roman"/>
                          <a:cs typeface="Times New Roman"/>
                          <a:sym typeface="Times New Roman"/>
                        </a:rPr>
                        <a:t>Statements like INPUT, READ and PRINT.</a:t>
                      </a:r>
                      <a:endParaRPr sz="2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36300">
                <a:tc>
                  <a:txBody>
                    <a:bodyPr/>
                    <a:lstStyle/>
                    <a:p>
                      <a:pPr marL="0" marR="0" lvl="0" indent="0" algn="ctr" rtl="0">
                        <a:spcBef>
                          <a:spcPts val="0"/>
                        </a:spcBef>
                        <a:spcAft>
                          <a:spcPts val="0"/>
                        </a:spcAft>
                        <a:buNone/>
                      </a:pPr>
                      <a:r>
                        <a:rPr lang="en-US" sz="2000" b="0" dirty="0">
                          <a:solidFill>
                            <a:schemeClr val="dk1"/>
                          </a:solidFill>
                          <a:latin typeface="Times New Roman"/>
                          <a:ea typeface="Times New Roman"/>
                          <a:cs typeface="Times New Roman"/>
                          <a:sym typeface="Times New Roman"/>
                        </a:rPr>
                        <a:t>Decision Makers /</a:t>
                      </a:r>
                      <a:endParaRPr sz="2000" dirty="0"/>
                    </a:p>
                    <a:p>
                      <a:pPr marL="0" marR="0" lvl="0" indent="0" algn="ctr" rtl="0">
                        <a:spcBef>
                          <a:spcPts val="0"/>
                        </a:spcBef>
                        <a:spcAft>
                          <a:spcPts val="0"/>
                        </a:spcAft>
                        <a:buNone/>
                      </a:pPr>
                      <a:r>
                        <a:rPr lang="en-US" sz="2000" b="0" dirty="0">
                          <a:solidFill>
                            <a:schemeClr val="dk1"/>
                          </a:solidFill>
                          <a:latin typeface="Times New Roman"/>
                          <a:ea typeface="Times New Roman"/>
                          <a:cs typeface="Times New Roman"/>
                          <a:sym typeface="Times New Roman"/>
                        </a:rPr>
                        <a:t>Condition</a:t>
                      </a:r>
                      <a:endParaRPr sz="2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000" b="0" dirty="0">
                          <a:solidFill>
                            <a:schemeClr val="dk1"/>
                          </a:solidFill>
                          <a:latin typeface="Times New Roman"/>
                          <a:ea typeface="Times New Roman"/>
                          <a:cs typeface="Times New Roman"/>
                          <a:sym typeface="Times New Roman"/>
                        </a:rPr>
                        <a:t>Diamond is used for indicating the step of decision making and is known as decision box. They are used to test the conditions or ask questions and depending upon the answers, the appropriate actions are taken by the computer.</a:t>
                      </a:r>
                      <a:endParaRPr sz="2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77" name="Google Shape;177;p4"/>
          <p:cNvSpPr/>
          <p:nvPr/>
        </p:nvSpPr>
        <p:spPr>
          <a:xfrm>
            <a:off x="2928694" y="2600492"/>
            <a:ext cx="1070810" cy="469232"/>
          </a:xfrm>
          <a:prstGeom prst="roundRect">
            <a:avLst>
              <a:gd name="adj" fmla="val 16667"/>
            </a:avLst>
          </a:prstGeom>
          <a:solidFill>
            <a:srgbClr val="4686BA"/>
          </a:solidFill>
          <a:ln w="15875"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178" name="Google Shape;178;p4"/>
          <p:cNvSpPr/>
          <p:nvPr/>
        </p:nvSpPr>
        <p:spPr>
          <a:xfrm>
            <a:off x="2928694" y="3370905"/>
            <a:ext cx="1070810" cy="469232"/>
          </a:xfrm>
          <a:prstGeom prst="rect">
            <a:avLst/>
          </a:prstGeom>
          <a:solidFill>
            <a:srgbClr val="4686BA"/>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179" name="Google Shape;179;p4"/>
          <p:cNvSpPr/>
          <p:nvPr/>
        </p:nvSpPr>
        <p:spPr>
          <a:xfrm>
            <a:off x="2928694" y="4117535"/>
            <a:ext cx="1070810" cy="469232"/>
          </a:xfrm>
          <a:prstGeom prst="parallelogram">
            <a:avLst>
              <a:gd name="adj" fmla="val 25000"/>
            </a:avLst>
          </a:prstGeom>
          <a:solidFill>
            <a:srgbClr val="4686BA"/>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
        <p:nvSpPr>
          <p:cNvPr id="180" name="Google Shape;180;p4"/>
          <p:cNvSpPr/>
          <p:nvPr/>
        </p:nvSpPr>
        <p:spPr>
          <a:xfrm>
            <a:off x="3023695" y="4983867"/>
            <a:ext cx="880808" cy="735136"/>
          </a:xfrm>
          <a:prstGeom prst="diamond">
            <a:avLst/>
          </a:prstGeom>
          <a:solidFill>
            <a:srgbClr val="4686BA"/>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ct val="100000"/>
              <a:buFont typeface="Algerian"/>
              <a:buNone/>
            </a:pPr>
            <a:r>
              <a:rPr lang="en-US" dirty="0">
                <a:latin typeface="Algerian"/>
                <a:ea typeface="Algerian"/>
                <a:cs typeface="Algerian"/>
                <a:sym typeface="Algerian"/>
              </a:rPr>
              <a:t>Algorithm &amp; Syntax of C++ Program (Cont.)</a:t>
            </a:r>
            <a:endParaRPr dirty="0"/>
          </a:p>
        </p:txBody>
      </p:sp>
      <p:sp>
        <p:nvSpPr>
          <p:cNvPr id="186" name="Google Shape;186;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187" name="Google Shape;187;p5"/>
          <p:cNvGraphicFramePr/>
          <p:nvPr>
            <p:extLst>
              <p:ext uri="{D42A27DB-BD31-4B8C-83A1-F6EECF244321}">
                <p14:modId xmlns:p14="http://schemas.microsoft.com/office/powerpoint/2010/main" val="1981864828"/>
              </p:ext>
            </p:extLst>
          </p:nvPr>
        </p:nvGraphicFramePr>
        <p:xfrm>
          <a:off x="901700" y="2518600"/>
          <a:ext cx="10388600" cy="3322350"/>
        </p:xfrm>
        <a:graphic>
          <a:graphicData uri="http://schemas.openxmlformats.org/drawingml/2006/table">
            <a:tbl>
              <a:tblPr firstRow="1" bandRow="1">
                <a:noFill/>
              </a:tblPr>
              <a:tblGrid>
                <a:gridCol w="18542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7124700">
                  <a:extLst>
                    <a:ext uri="{9D8B030D-6E8A-4147-A177-3AD203B41FA5}">
                      <a16:colId xmlns:a16="http://schemas.microsoft.com/office/drawing/2014/main" val="20002"/>
                    </a:ext>
                  </a:extLst>
                </a:gridCol>
              </a:tblGrid>
              <a:tr h="552175">
                <a:tc>
                  <a:txBody>
                    <a:bodyPr/>
                    <a:lstStyle/>
                    <a:p>
                      <a:pPr marL="0" marR="0" lvl="0" indent="0" algn="ctr" rtl="0">
                        <a:spcBef>
                          <a:spcPts val="0"/>
                        </a:spcBef>
                        <a:spcAft>
                          <a:spcPts val="0"/>
                        </a:spcAft>
                        <a:buNone/>
                      </a:pPr>
                      <a:endParaRPr lang="en-US" sz="1800" b="0" dirty="0">
                        <a:solidFill>
                          <a:schemeClr val="dk1"/>
                        </a:solidFill>
                        <a:latin typeface="Times New Roman"/>
                        <a:cs typeface="Times New Roman"/>
                        <a:sym typeface="Times New Roman"/>
                      </a:endParaRPr>
                    </a:p>
                    <a:p>
                      <a:pPr marL="0" marR="0" lvl="0" indent="0" algn="ctr" rtl="0">
                        <a:spcBef>
                          <a:spcPts val="0"/>
                        </a:spcBef>
                        <a:spcAft>
                          <a:spcPts val="0"/>
                        </a:spcAft>
                        <a:buNone/>
                      </a:pPr>
                      <a:r>
                        <a:rPr lang="en-US" sz="1800" b="0" dirty="0">
                          <a:solidFill>
                            <a:schemeClr val="dk1"/>
                          </a:solidFill>
                          <a:latin typeface="Times New Roman"/>
                          <a:cs typeface="Times New Roman"/>
                          <a:sym typeface="Times New Roman"/>
                        </a:rPr>
                        <a:t>On-page Connectors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b="0"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lang="en-US" sz="2000" b="0"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rtl="0">
                        <a:spcBef>
                          <a:spcPts val="0"/>
                        </a:spcBef>
                        <a:spcAft>
                          <a:spcPts val="0"/>
                        </a:spcAft>
                        <a:buNone/>
                      </a:pPr>
                      <a:r>
                        <a:rPr lang="en-US" sz="2000" b="0" kern="1200" dirty="0">
                          <a:solidFill>
                            <a:schemeClr val="dk1"/>
                          </a:solidFill>
                          <a:latin typeface="Times New Roman" panose="02020603050405020304" pitchFamily="18" charset="0"/>
                          <a:ea typeface="+mn-ea"/>
                          <a:cs typeface="Times New Roman" panose="02020603050405020304" pitchFamily="18" charset="0"/>
                        </a:rPr>
                        <a:t>Circles are used to replace long lines on a flowchart page.</a:t>
                      </a:r>
                    </a:p>
                    <a:p>
                      <a:pPr marL="0" marR="0" lvl="0" indent="0" algn="l" rtl="0">
                        <a:spcBef>
                          <a:spcPts val="0"/>
                        </a:spcBef>
                        <a:spcAft>
                          <a:spcPts val="0"/>
                        </a:spcAft>
                        <a:buNone/>
                      </a:pPr>
                      <a:endParaRPr sz="2000" b="0" kern="1200" dirty="0">
                        <a:solidFill>
                          <a:schemeClr val="dk1"/>
                        </a:solidFill>
                        <a:latin typeface="Times New Roman" panose="02020603050405020304" pitchFamily="18" charset="0"/>
                        <a:ea typeface="+mn-ea"/>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52175">
                <a:tc>
                  <a:txBody>
                    <a:bodyPr/>
                    <a:lstStyle/>
                    <a:p>
                      <a:pPr marL="0" marR="0" lvl="0" indent="0" algn="ctr" rtl="0">
                        <a:spcBef>
                          <a:spcPts val="0"/>
                        </a:spcBef>
                        <a:spcAft>
                          <a:spcPts val="0"/>
                        </a:spcAft>
                        <a:buNone/>
                      </a:pPr>
                      <a:r>
                        <a:rPr lang="en-US" sz="1800" b="0" kern="1200" dirty="0">
                          <a:solidFill>
                            <a:schemeClr val="dk1"/>
                          </a:solidFill>
                          <a:latin typeface="Times New Roman"/>
                          <a:cs typeface="Times New Roman"/>
                        </a:rPr>
                        <a:t>Flow Lines</a:t>
                      </a:r>
                      <a:endParaRPr sz="1800" b="0" kern="1200" dirty="0">
                        <a:solidFill>
                          <a:schemeClr val="dk1"/>
                        </a:solidFill>
                        <a:latin typeface="Times New Roman"/>
                        <a:cs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2000" b="0" kern="1200" dirty="0">
                          <a:solidFill>
                            <a:schemeClr val="dk1"/>
                          </a:solidFill>
                          <a:latin typeface="Times New Roman" panose="02020603050405020304" pitchFamily="18" charset="0"/>
                          <a:cs typeface="Times New Roman" panose="02020603050405020304" pitchFamily="18" charset="0"/>
                        </a:rPr>
                        <a:t>This indicates the direction being followed in the flowchart. In a flowchart, every line must have an arrow on it to indicate the direction. The arrows may be in any direction.</a:t>
                      </a:r>
                      <a:endParaRPr sz="2000" b="0" kern="1200" dirty="0">
                        <a:solidFill>
                          <a:schemeClr val="dk1"/>
                        </a:solidFill>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86000">
                <a:tc>
                  <a:txBody>
                    <a:bodyPr/>
                    <a:lstStyle/>
                    <a:p>
                      <a:pPr marL="0" marR="0" lvl="0" indent="0" algn="ctr" rtl="0">
                        <a:spcBef>
                          <a:spcPts val="0"/>
                        </a:spcBef>
                        <a:spcAft>
                          <a:spcPts val="0"/>
                        </a:spcAft>
                        <a:buNone/>
                      </a:pPr>
                      <a:endParaRPr lang="en-US" sz="1800" b="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0" dirty="0">
                          <a:solidFill>
                            <a:schemeClr val="dk1"/>
                          </a:solidFill>
                          <a:latin typeface="Times New Roman"/>
                          <a:ea typeface="Times New Roman"/>
                          <a:cs typeface="Times New Roman"/>
                          <a:sym typeface="Times New Roman"/>
                        </a:rPr>
                        <a:t>Off-page Connectors</a:t>
                      </a:r>
                      <a:endParaRPr lang="en-US"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It is used when the target is on another page.</a:t>
                      </a:r>
                    </a:p>
                    <a:p>
                      <a:pPr marL="0" marR="0" lvl="0" indent="0" algn="l" rtl="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2" name="Flowchart: Connector 1">
            <a:extLst>
              <a:ext uri="{FF2B5EF4-FFF2-40B4-BE49-F238E27FC236}">
                <a16:creationId xmlns:a16="http://schemas.microsoft.com/office/drawing/2014/main" id="{82311B14-1815-1CB9-E0AC-91EE54A4B577}"/>
              </a:ext>
            </a:extLst>
          </p:cNvPr>
          <p:cNvSpPr/>
          <p:nvPr/>
        </p:nvSpPr>
        <p:spPr>
          <a:xfrm>
            <a:off x="2997943" y="2773131"/>
            <a:ext cx="522514" cy="486888"/>
          </a:xfrm>
          <a:prstGeom prst="flowChartConnector">
            <a:avLst/>
          </a:prstGeom>
          <a:solidFill>
            <a:srgbClr val="528A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CBB2D51E-A831-A762-F4EB-0E9B33917BF3}"/>
              </a:ext>
            </a:extLst>
          </p:cNvPr>
          <p:cNvCxnSpPr>
            <a:cxnSpLocks/>
            <a:stCxn id="2" idx="6"/>
          </p:cNvCxnSpPr>
          <p:nvPr/>
        </p:nvCxnSpPr>
        <p:spPr>
          <a:xfrm>
            <a:off x="3520457" y="3016575"/>
            <a:ext cx="387863" cy="0"/>
          </a:xfrm>
          <a:prstGeom prst="straightConnector1">
            <a:avLst/>
          </a:prstGeom>
          <a:ln w="25400">
            <a:solidFill>
              <a:srgbClr val="528ACE"/>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76B022-39A4-A56B-4D5F-67D5E6980019}"/>
              </a:ext>
            </a:extLst>
          </p:cNvPr>
          <p:cNvCxnSpPr>
            <a:cxnSpLocks/>
          </p:cNvCxnSpPr>
          <p:nvPr/>
        </p:nvCxnSpPr>
        <p:spPr>
          <a:xfrm>
            <a:off x="2879694" y="4002272"/>
            <a:ext cx="1092794" cy="0"/>
          </a:xfrm>
          <a:prstGeom prst="straightConnector1">
            <a:avLst/>
          </a:prstGeom>
          <a:ln w="25400">
            <a:solidFill>
              <a:srgbClr val="528ACE"/>
            </a:solidFill>
            <a:tailEnd type="triangle"/>
          </a:ln>
        </p:spPr>
        <p:style>
          <a:lnRef idx="1">
            <a:schemeClr val="accent1"/>
          </a:lnRef>
          <a:fillRef idx="0">
            <a:schemeClr val="accent1"/>
          </a:fillRef>
          <a:effectRef idx="0">
            <a:schemeClr val="accent1"/>
          </a:effectRef>
          <a:fontRef idx="minor">
            <a:schemeClr val="tx1"/>
          </a:fontRef>
        </p:style>
      </p:cxnSp>
      <p:sp>
        <p:nvSpPr>
          <p:cNvPr id="11" name="Arrow: Pentagon 10">
            <a:extLst>
              <a:ext uri="{FF2B5EF4-FFF2-40B4-BE49-F238E27FC236}">
                <a16:creationId xmlns:a16="http://schemas.microsoft.com/office/drawing/2014/main" id="{08F82CEE-4EAA-02E6-3A1A-4E5F3E50A5A6}"/>
              </a:ext>
            </a:extLst>
          </p:cNvPr>
          <p:cNvSpPr/>
          <p:nvPr/>
        </p:nvSpPr>
        <p:spPr>
          <a:xfrm rot="5400000">
            <a:off x="3034437" y="4888433"/>
            <a:ext cx="837344" cy="717828"/>
          </a:xfrm>
          <a:prstGeom prst="homePlate">
            <a:avLst/>
          </a:prstGeom>
          <a:solidFill>
            <a:srgbClr val="528A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txBox="1">
            <a:spLocks noGrp="1"/>
          </p:cNvSpPr>
          <p:nvPr>
            <p:ph type="title"/>
          </p:nvPr>
        </p:nvSpPr>
        <p:spPr>
          <a:xfrm>
            <a:off x="838200" y="1554998"/>
            <a:ext cx="10515600" cy="5492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800"/>
              <a:buFont typeface="Arial"/>
              <a:buNone/>
            </a:pPr>
            <a:r>
              <a:rPr lang="en-US" sz="4000" dirty="0">
                <a:latin typeface="Algerian"/>
                <a:sym typeface="Arial"/>
              </a:rPr>
              <a:t>Activity #1</a:t>
            </a:r>
            <a:endParaRPr sz="4000" dirty="0">
              <a:latin typeface="Algerian"/>
              <a:sym typeface="Arial"/>
            </a:endParaRPr>
          </a:p>
        </p:txBody>
      </p:sp>
      <p:sp>
        <p:nvSpPr>
          <p:cNvPr id="193" name="Google Shape;193;p6"/>
          <p:cNvSpPr txBox="1">
            <a:spLocks noGrp="1"/>
          </p:cNvSpPr>
          <p:nvPr>
            <p:ph idx="1"/>
          </p:nvPr>
        </p:nvSpPr>
        <p:spPr>
          <a:xfrm>
            <a:off x="1377863" y="2506662"/>
            <a:ext cx="9419573" cy="3124117"/>
          </a:xfrm>
          <a:prstGeom prst="rect">
            <a:avLst/>
          </a:prstGeom>
          <a:noFill/>
          <a:ln>
            <a:noFill/>
          </a:ln>
        </p:spPr>
        <p:txBody>
          <a:bodyPr spcFirstLastPara="1" wrap="square" lIns="91425" tIns="45700" rIns="91425" bIns="45700" anchor="t" anchorCtr="0">
            <a:normAutofit/>
          </a:bodyPr>
          <a:lstStyle/>
          <a:p>
            <a:pPr marL="0" marR="0" lvl="0" indent="0" algn="just" rtl="0">
              <a:spcBef>
                <a:spcPts val="0"/>
              </a:spcBef>
              <a:spcAft>
                <a:spcPts val="0"/>
              </a:spcAft>
              <a:buSzPts val="2760"/>
              <a:buChar char="•"/>
            </a:pPr>
            <a:r>
              <a:rPr lang="en-US" b="1" dirty="0">
                <a:solidFill>
                  <a:srgbClr val="FF0000"/>
                </a:solidFill>
                <a:latin typeface="Arial"/>
                <a:ea typeface="Arial"/>
                <a:cs typeface="Arial"/>
                <a:sym typeface="Arial"/>
              </a:rPr>
              <a:t> </a:t>
            </a:r>
            <a:r>
              <a:rPr lang="en-US" b="1" u="sng" dirty="0">
                <a:solidFill>
                  <a:srgbClr val="FF0000"/>
                </a:solidFill>
                <a:latin typeface="Times New Roman" panose="02020603050405020304" pitchFamily="18" charset="0"/>
                <a:ea typeface="Arial"/>
                <a:cs typeface="Times New Roman" panose="02020603050405020304" pitchFamily="18" charset="0"/>
                <a:sym typeface="Arial"/>
              </a:rPr>
              <a:t>Problem</a:t>
            </a:r>
            <a:r>
              <a:rPr lang="en-US" dirty="0">
                <a:solidFill>
                  <a:srgbClr val="FF0000"/>
                </a:solidFill>
                <a:latin typeface="Times New Roman" panose="02020603050405020304" pitchFamily="18" charset="0"/>
                <a:ea typeface="Arial"/>
                <a:cs typeface="Times New Roman" panose="02020603050405020304" pitchFamily="18" charset="0"/>
                <a:sym typeface="Arial"/>
              </a:rPr>
              <a:t>: </a:t>
            </a:r>
          </a:p>
          <a:p>
            <a:pPr marL="0" marR="0" lvl="0" indent="0" algn="just" rtl="0">
              <a:spcBef>
                <a:spcPts val="0"/>
              </a:spcBef>
              <a:spcAft>
                <a:spcPts val="0"/>
              </a:spcAft>
              <a:buSzPts val="2760"/>
              <a:buNone/>
            </a:pPr>
            <a:r>
              <a:rPr lang="en-US" sz="1800"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dirty="0">
                <a:latin typeface="Times New Roman" panose="02020603050405020304" pitchFamily="18" charset="0"/>
                <a:ea typeface="Arial"/>
                <a:cs typeface="Times New Roman" panose="02020603050405020304" pitchFamily="18" charset="0"/>
                <a:sym typeface="Arial"/>
              </a:rPr>
              <a:t>Design a program that read three numbers one by one from a keyboard. Then, the</a:t>
            </a:r>
          </a:p>
          <a:p>
            <a:pPr marL="0" marR="0" lvl="0" indent="0" algn="just" rtl="0">
              <a:spcBef>
                <a:spcPts val="0"/>
              </a:spcBef>
              <a:spcAft>
                <a:spcPts val="0"/>
              </a:spcAft>
              <a:buSzPts val="2760"/>
              <a:buNone/>
            </a:pPr>
            <a:r>
              <a:rPr lang="en-US" sz="2000" dirty="0">
                <a:latin typeface="Times New Roman" panose="02020603050405020304" pitchFamily="18" charset="0"/>
                <a:ea typeface="Arial"/>
                <a:cs typeface="Times New Roman" panose="02020603050405020304" pitchFamily="18" charset="0"/>
                <a:sym typeface="Arial"/>
              </a:rPr>
              <a:t>   	program will sum up all the numbers and display the sum.</a:t>
            </a:r>
            <a:endParaRPr sz="2000" dirty="0">
              <a:latin typeface="Times New Roman" panose="02020603050405020304" pitchFamily="18" charset="0"/>
              <a:cs typeface="Times New Roman" panose="02020603050405020304" pitchFamily="18" charset="0"/>
            </a:endParaRPr>
          </a:p>
          <a:p>
            <a:pPr marL="1371600" lvl="3" indent="-54610" algn="just" rtl="0">
              <a:spcBef>
                <a:spcPts val="35"/>
              </a:spcBef>
              <a:spcAft>
                <a:spcPts val="0"/>
              </a:spcAft>
              <a:buSzPts val="1840"/>
              <a:buNone/>
            </a:pPr>
            <a:endParaRPr sz="1800" dirty="0">
              <a:latin typeface="Times New Roman" panose="02020603050405020304" pitchFamily="18" charset="0"/>
              <a:ea typeface="Arial"/>
              <a:cs typeface="Times New Roman" panose="02020603050405020304" pitchFamily="18" charset="0"/>
              <a:sym typeface="Arial"/>
            </a:endParaRPr>
          </a:p>
          <a:p>
            <a:pPr marL="0" marR="0" lvl="0" indent="0" algn="just" rtl="0">
              <a:spcBef>
                <a:spcPts val="635"/>
              </a:spcBef>
              <a:spcAft>
                <a:spcPts val="0"/>
              </a:spcAft>
              <a:buSzPts val="2760"/>
              <a:buChar char="•"/>
            </a:pPr>
            <a:r>
              <a:rPr lang="en-US" b="1" dirty="0">
                <a:solidFill>
                  <a:srgbClr val="FF0000"/>
                </a:solidFill>
                <a:latin typeface="Times New Roman" panose="02020603050405020304" pitchFamily="18" charset="0"/>
                <a:ea typeface="Arial"/>
                <a:cs typeface="Times New Roman" panose="02020603050405020304" pitchFamily="18" charset="0"/>
                <a:sym typeface="Arial"/>
              </a:rPr>
              <a:t> </a:t>
            </a:r>
            <a:r>
              <a:rPr lang="en-US" b="1" u="sng" dirty="0">
                <a:solidFill>
                  <a:srgbClr val="FF0000"/>
                </a:solidFill>
                <a:latin typeface="Times New Roman" panose="02020603050405020304" pitchFamily="18" charset="0"/>
                <a:ea typeface="Arial"/>
                <a:cs typeface="Times New Roman" panose="02020603050405020304" pitchFamily="18" charset="0"/>
                <a:sym typeface="Arial"/>
              </a:rPr>
              <a:t>Questions</a:t>
            </a:r>
            <a:r>
              <a:rPr lang="en-US" dirty="0">
                <a:solidFill>
                  <a:srgbClr val="FF0000"/>
                </a:solidFill>
                <a:latin typeface="Times New Roman" panose="02020603050405020304" pitchFamily="18" charset="0"/>
                <a:ea typeface="Arial"/>
                <a:cs typeface="Times New Roman" panose="02020603050405020304" pitchFamily="18" charset="0"/>
                <a:sym typeface="Arial"/>
              </a:rPr>
              <a:t>:</a:t>
            </a:r>
            <a:endParaRPr dirty="0">
              <a:solidFill>
                <a:srgbClr val="FF0000"/>
              </a:solidFill>
              <a:latin typeface="Times New Roman" panose="02020603050405020304" pitchFamily="18" charset="0"/>
              <a:cs typeface="Times New Roman" panose="02020603050405020304" pitchFamily="18" charset="0"/>
            </a:endParaRPr>
          </a:p>
          <a:p>
            <a:pPr marL="1146175" marR="519430" lvl="1" indent="-231775" algn="just" rtl="0">
              <a:lnSpc>
                <a:spcPct val="102000"/>
              </a:lnSpc>
              <a:spcBef>
                <a:spcPts val="490"/>
              </a:spcBef>
              <a:spcAft>
                <a:spcPts val="0"/>
              </a:spcAft>
              <a:buSzPts val="2300"/>
              <a:buFont typeface="Noto Sans Symbols"/>
              <a:buChar char="✔"/>
            </a:pPr>
            <a:r>
              <a:rPr lang="en-US" dirty="0">
                <a:solidFill>
                  <a:schemeClr val="dk1"/>
                </a:solidFill>
                <a:latin typeface="Times New Roman"/>
                <a:cs typeface="Times New Roman"/>
                <a:sym typeface="Arial"/>
              </a:rPr>
              <a:t>State the input(s) needed, and the output(s) expected by the program.</a:t>
            </a:r>
            <a:endParaRPr dirty="0">
              <a:solidFill>
                <a:schemeClr val="dk1"/>
              </a:solidFill>
              <a:latin typeface="Times New Roman"/>
              <a:cs typeface="Times New Roman"/>
            </a:endParaRPr>
          </a:p>
          <a:p>
            <a:pPr marL="1146175" marR="278765" lvl="1" indent="-231775" algn="just" rtl="0">
              <a:lnSpc>
                <a:spcPct val="102000"/>
              </a:lnSpc>
              <a:spcBef>
                <a:spcPts val="1090"/>
              </a:spcBef>
              <a:spcAft>
                <a:spcPts val="0"/>
              </a:spcAft>
              <a:buSzPts val="2300"/>
              <a:buFont typeface="Noto Sans Symbols"/>
              <a:buChar char="✔"/>
            </a:pPr>
            <a:r>
              <a:rPr lang="en-US" dirty="0">
                <a:solidFill>
                  <a:schemeClr val="dk1"/>
                </a:solidFill>
                <a:latin typeface="Times New Roman"/>
                <a:cs typeface="Times New Roman"/>
                <a:sym typeface="Arial"/>
              </a:rPr>
              <a:t>Sketch the algorithm (in pseudocode and flowchart) for solving the problem.</a:t>
            </a:r>
            <a:endParaRPr dirty="0">
              <a:solidFill>
                <a:schemeClr val="dk1"/>
              </a:solidFill>
              <a:latin typeface="Times New Roman"/>
              <a:cs typeface="Times New Roman"/>
            </a:endParaRPr>
          </a:p>
          <a:p>
            <a:pPr marL="285750" lvl="0" indent="0" algn="just" rtl="0">
              <a:spcBef>
                <a:spcPts val="1400"/>
              </a:spcBef>
              <a:spcAft>
                <a:spcPts val="0"/>
              </a:spcAft>
              <a:buSzPts val="4600"/>
              <a:buNone/>
            </a:pPr>
            <a:endParaRPr sz="4000" dirty="0">
              <a:latin typeface="Arial"/>
              <a:ea typeface="Arial"/>
              <a:cs typeface="Arial"/>
              <a:sym typeface="Arial"/>
            </a:endParaRPr>
          </a:p>
        </p:txBody>
      </p:sp>
      <p:sp>
        <p:nvSpPr>
          <p:cNvPr id="194" name="Google Shape;194;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7"/>
          <p:cNvSpPr txBox="1">
            <a:spLocks noGrp="1"/>
          </p:cNvSpPr>
          <p:nvPr>
            <p:ph idx="1"/>
          </p:nvPr>
        </p:nvSpPr>
        <p:spPr>
          <a:xfrm>
            <a:off x="1207267" y="2644048"/>
            <a:ext cx="9601196" cy="3324952"/>
          </a:xfrm>
          <a:prstGeom prst="rect">
            <a:avLst/>
          </a:prstGeom>
          <a:noFill/>
          <a:ln>
            <a:noFill/>
          </a:ln>
        </p:spPr>
        <p:txBody>
          <a:bodyPr spcFirstLastPara="1" wrap="square" lIns="91425" tIns="45700" rIns="91425" bIns="45700" anchor="t" anchorCtr="0">
            <a:normAutofit/>
          </a:bodyPr>
          <a:lstStyle/>
          <a:p>
            <a:pPr marR="278765">
              <a:lnSpc>
                <a:spcPct val="102000"/>
              </a:lnSpc>
              <a:spcBef>
                <a:spcPts val="0"/>
              </a:spcBef>
              <a:spcAft>
                <a:spcPts val="0"/>
              </a:spcAft>
              <a:buSzPts val="2760"/>
            </a:pPr>
            <a:r>
              <a:rPr lang="en-US" b="1" u="sng" dirty="0">
                <a:solidFill>
                  <a:srgbClr val="FF0000"/>
                </a:solidFill>
                <a:latin typeface="Times New Roman" panose="02020603050405020304" pitchFamily="18" charset="0"/>
                <a:cs typeface="Times New Roman" panose="02020603050405020304" pitchFamily="18" charset="0"/>
                <a:sym typeface="Arial"/>
              </a:rPr>
              <a:t>Question 1: </a:t>
            </a:r>
          </a:p>
          <a:p>
            <a:pPr marL="0" marR="278765" lvl="0" indent="0" algn="l" rtl="0">
              <a:lnSpc>
                <a:spcPct val="102000"/>
              </a:lnSpc>
              <a:spcBef>
                <a:spcPts val="0"/>
              </a:spcBef>
              <a:spcAft>
                <a:spcPts val="0"/>
              </a:spcAft>
              <a:buSzPts val="2760"/>
              <a:buNone/>
            </a:pPr>
            <a:r>
              <a:rPr lang="en-US" sz="1800" dirty="0">
                <a:solidFill>
                  <a:srgbClr val="FF0000"/>
                </a:solidFill>
                <a:latin typeface="Times New Roman" panose="02020603050405020304" pitchFamily="18" charset="0"/>
                <a:ea typeface="Arial"/>
                <a:cs typeface="Times New Roman" panose="02020603050405020304" pitchFamily="18" charset="0"/>
                <a:sym typeface="Arial"/>
              </a:rPr>
              <a:t>	 </a:t>
            </a:r>
            <a:r>
              <a:rPr lang="en-US" sz="2000" dirty="0">
                <a:latin typeface="Times New Roman" panose="02020603050405020304" pitchFamily="18" charset="0"/>
                <a:ea typeface="Arial"/>
                <a:cs typeface="Times New Roman" panose="02020603050405020304" pitchFamily="18" charset="0"/>
                <a:sym typeface="Arial"/>
              </a:rPr>
              <a:t>State the input(s) needed, and the output(s) expected by the program.</a:t>
            </a:r>
          </a:p>
          <a:p>
            <a:pPr marL="0" marR="278765" lvl="0" indent="0" algn="l" rtl="0">
              <a:lnSpc>
                <a:spcPct val="102000"/>
              </a:lnSpc>
              <a:spcBef>
                <a:spcPts val="0"/>
              </a:spcBef>
              <a:spcAft>
                <a:spcPts val="0"/>
              </a:spcAft>
              <a:buSzPts val="2760"/>
              <a:buNone/>
            </a:pPr>
            <a:endParaRPr lang="en-US" sz="2400" dirty="0">
              <a:latin typeface="Times New Roman" panose="02020603050405020304" pitchFamily="18" charset="0"/>
              <a:ea typeface="Arial"/>
              <a:cs typeface="Times New Roman" panose="02020603050405020304" pitchFamily="18" charset="0"/>
              <a:sym typeface="Arial"/>
            </a:endParaRPr>
          </a:p>
          <a:p>
            <a:pPr marR="278765">
              <a:lnSpc>
                <a:spcPct val="102000"/>
              </a:lnSpc>
              <a:spcBef>
                <a:spcPts val="0"/>
              </a:spcBef>
              <a:spcAft>
                <a:spcPts val="0"/>
              </a:spcAft>
              <a:buSzPts val="2760"/>
            </a:pPr>
            <a:r>
              <a:rPr lang="en-US" b="1" u="sng" dirty="0">
                <a:solidFill>
                  <a:srgbClr val="FF0000"/>
                </a:solidFill>
                <a:latin typeface="Times New Roman" panose="02020603050405020304" pitchFamily="18" charset="0"/>
                <a:cs typeface="Times New Roman" panose="02020603050405020304" pitchFamily="18" charset="0"/>
                <a:sym typeface="Arial"/>
              </a:rPr>
              <a:t>Answer:</a:t>
            </a:r>
          </a:p>
          <a:p>
            <a:pPr marL="1146175" marR="278765" lvl="1" indent="-179388" algn="l" rtl="0">
              <a:lnSpc>
                <a:spcPct val="102000"/>
              </a:lnSpc>
              <a:spcBef>
                <a:spcPts val="1090"/>
              </a:spcBef>
              <a:spcAft>
                <a:spcPts val="0"/>
              </a:spcAft>
              <a:buSzPts val="2300"/>
              <a:buChar char="•"/>
            </a:pPr>
            <a:r>
              <a:rPr lang="en-US" dirty="0">
                <a:latin typeface="Times New Roman" panose="02020603050405020304" pitchFamily="18" charset="0"/>
                <a:ea typeface="Arial"/>
                <a:cs typeface="Times New Roman" panose="02020603050405020304" pitchFamily="18" charset="0"/>
                <a:sym typeface="Arial"/>
              </a:rPr>
              <a:t>INPUT are:- num1, num2, num3.</a:t>
            </a:r>
            <a:endParaRPr dirty="0">
              <a:latin typeface="Times New Roman" panose="02020603050405020304" pitchFamily="18" charset="0"/>
              <a:cs typeface="Times New Roman" panose="02020603050405020304" pitchFamily="18" charset="0"/>
            </a:endParaRPr>
          </a:p>
          <a:p>
            <a:pPr marL="1146175" marR="278765" lvl="1" indent="-179388" algn="l" rtl="0">
              <a:lnSpc>
                <a:spcPct val="102000"/>
              </a:lnSpc>
              <a:spcBef>
                <a:spcPts val="1090"/>
              </a:spcBef>
              <a:spcAft>
                <a:spcPts val="0"/>
              </a:spcAft>
              <a:buSzPts val="2300"/>
              <a:buChar char="•"/>
            </a:pPr>
            <a:r>
              <a:rPr lang="en-US" dirty="0">
                <a:latin typeface="Times New Roman" panose="02020603050405020304" pitchFamily="18" charset="0"/>
                <a:ea typeface="Arial"/>
                <a:cs typeface="Times New Roman" panose="02020603050405020304" pitchFamily="18" charset="0"/>
                <a:sym typeface="Arial"/>
              </a:rPr>
              <a:t>PROCESS are:- summation.</a:t>
            </a:r>
            <a:endParaRPr dirty="0">
              <a:latin typeface="Times New Roman" panose="02020603050405020304" pitchFamily="18" charset="0"/>
              <a:cs typeface="Times New Roman" panose="02020603050405020304" pitchFamily="18" charset="0"/>
            </a:endParaRPr>
          </a:p>
          <a:p>
            <a:pPr marL="1146175" lvl="1" indent="-179388" algn="l" rtl="0">
              <a:spcBef>
                <a:spcPts val="1000"/>
              </a:spcBef>
              <a:spcAft>
                <a:spcPts val="0"/>
              </a:spcAft>
              <a:buSzPts val="2300"/>
              <a:buChar char="•"/>
            </a:pPr>
            <a:r>
              <a:rPr lang="en-US" dirty="0">
                <a:latin typeface="Times New Roman" panose="02020603050405020304" pitchFamily="18" charset="0"/>
                <a:ea typeface="Arial"/>
                <a:cs typeface="Times New Roman" panose="02020603050405020304" pitchFamily="18" charset="0"/>
                <a:sym typeface="Arial"/>
              </a:rPr>
              <a:t>OUTPUT are:- display sum.</a:t>
            </a:r>
            <a:endParaRPr dirty="0">
              <a:latin typeface="Times New Roman" panose="02020603050405020304" pitchFamily="18" charset="0"/>
              <a:ea typeface="Arial"/>
              <a:cs typeface="Times New Roman" panose="02020603050405020304" pitchFamily="18" charset="0"/>
              <a:sym typeface="Arial"/>
            </a:endParaRPr>
          </a:p>
        </p:txBody>
      </p:sp>
      <p:sp>
        <p:nvSpPr>
          <p:cNvPr id="202" name="Google Shape;202;p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Google Shape;192;p6">
            <a:extLst>
              <a:ext uri="{FF2B5EF4-FFF2-40B4-BE49-F238E27FC236}">
                <a16:creationId xmlns:a16="http://schemas.microsoft.com/office/drawing/2014/main" id="{42D5D3BA-6F73-0BE3-0186-2B6938290179}"/>
              </a:ext>
            </a:extLst>
          </p:cNvPr>
          <p:cNvSpPr txBox="1">
            <a:spLocks/>
          </p:cNvSpPr>
          <p:nvPr/>
        </p:nvSpPr>
        <p:spPr>
          <a:xfrm>
            <a:off x="838200" y="1554998"/>
            <a:ext cx="10515600" cy="549275"/>
          </a:xfrm>
          <a:prstGeom prst="rect">
            <a:avLst/>
          </a:prstGeom>
          <a:noFill/>
          <a:ln>
            <a:noFill/>
          </a:ln>
          <a:effectLst/>
        </p:spPr>
        <p:txBody>
          <a:bodyPr spcFirstLastPara="1" vert="horz" wrap="square" lIns="91425" tIns="45700" rIns="91425" bIns="457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4800"/>
              <a:buFont typeface="Arial"/>
              <a:buNone/>
            </a:pPr>
            <a:r>
              <a:rPr lang="en-US" sz="4000" dirty="0">
                <a:latin typeface="Algerian"/>
                <a:sym typeface="Arial"/>
              </a:rPr>
              <a:t>Activity #1 (Cont.)</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11" name="Picture 10">
            <a:extLst>
              <a:ext uri="{FF2B5EF4-FFF2-40B4-BE49-F238E27FC236}">
                <a16:creationId xmlns:a16="http://schemas.microsoft.com/office/drawing/2014/main" id="{D114D0D7-CE31-E680-C7E3-4EFA16AFA641}"/>
              </a:ext>
            </a:extLst>
          </p:cNvPr>
          <p:cNvPicPr>
            <a:picLocks noChangeAspect="1"/>
          </p:cNvPicPr>
          <p:nvPr/>
        </p:nvPicPr>
        <p:blipFill rotWithShape="1">
          <a:blip r:embed="rId3"/>
          <a:srcRect l="52237" t="27123" r="16001" b="7180"/>
          <a:stretch/>
        </p:blipFill>
        <p:spPr>
          <a:xfrm>
            <a:off x="6556740" y="2884189"/>
            <a:ext cx="4171168" cy="3476505"/>
          </a:xfrm>
          <a:prstGeom prst="rect">
            <a:avLst/>
          </a:prstGeom>
        </p:spPr>
      </p:pic>
      <p:sp>
        <p:nvSpPr>
          <p:cNvPr id="208" name="Google Shape;208;p8"/>
          <p:cNvSpPr txBox="1">
            <a:spLocks noGrp="1"/>
          </p:cNvSpPr>
          <p:nvPr>
            <p:ph idx="1"/>
          </p:nvPr>
        </p:nvSpPr>
        <p:spPr>
          <a:xfrm>
            <a:off x="1425124" y="3675932"/>
            <a:ext cx="5284302" cy="2825977"/>
          </a:xfrm>
          <a:prstGeom prst="rect">
            <a:avLst/>
          </a:prstGeom>
          <a:noFill/>
          <a:ln>
            <a:noFill/>
          </a:ln>
        </p:spPr>
        <p:txBody>
          <a:bodyPr spcFirstLastPara="1" wrap="square" lIns="91425" tIns="45700" rIns="91425" bIns="45700" anchor="t" anchorCtr="0">
            <a:normAutofit lnSpcReduction="10000"/>
          </a:bodyPr>
          <a:lstStyle/>
          <a:p>
            <a:pPr marL="0" marR="278765" lvl="0" indent="0" algn="just" rtl="0">
              <a:lnSpc>
                <a:spcPct val="102000"/>
              </a:lnSpc>
              <a:spcBef>
                <a:spcPts val="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STEP1</a:t>
            </a:r>
            <a:r>
              <a:rPr lang="en-US" sz="2000" dirty="0">
                <a:latin typeface="Times New Roman" panose="02020603050405020304" pitchFamily="18" charset="0"/>
                <a:ea typeface="Arial"/>
                <a:cs typeface="Times New Roman" panose="02020603050405020304" pitchFamily="18" charset="0"/>
                <a:sym typeface="Arial"/>
              </a:rPr>
              <a:t>: Start </a:t>
            </a:r>
            <a:endParaRPr sz="2000" dirty="0">
              <a:latin typeface="Times New Roman" panose="02020603050405020304" pitchFamily="18" charset="0"/>
              <a:cs typeface="Times New Roman" panose="02020603050405020304" pitchFamily="18" charset="0"/>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STEP2</a:t>
            </a:r>
            <a:r>
              <a:rPr lang="en-US" sz="2000" dirty="0">
                <a:latin typeface="Times New Roman" panose="02020603050405020304" pitchFamily="18" charset="0"/>
                <a:ea typeface="Arial"/>
                <a:cs typeface="Times New Roman" panose="02020603050405020304" pitchFamily="18" charset="0"/>
                <a:sym typeface="Arial"/>
              </a:rPr>
              <a:t>: Declare num1, num2, num3, sum</a:t>
            </a:r>
            <a:endParaRPr sz="2000" dirty="0">
              <a:latin typeface="Times New Roman" panose="02020603050405020304" pitchFamily="18" charset="0"/>
              <a:cs typeface="Times New Roman" panose="02020603050405020304" pitchFamily="18" charset="0"/>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STEP3</a:t>
            </a:r>
            <a:r>
              <a:rPr lang="en-US" sz="2000" dirty="0">
                <a:latin typeface="Times New Roman" panose="02020603050405020304" pitchFamily="18" charset="0"/>
                <a:ea typeface="Arial"/>
                <a:cs typeface="Times New Roman" panose="02020603050405020304" pitchFamily="18" charset="0"/>
                <a:sym typeface="Arial"/>
              </a:rPr>
              <a:t>: Get three numbers (num1, num2, 			num3) from keyboard</a:t>
            </a:r>
            <a:endParaRPr sz="2000" dirty="0">
              <a:latin typeface="Times New Roman" panose="02020603050405020304" pitchFamily="18" charset="0"/>
              <a:cs typeface="Times New Roman" panose="02020603050405020304" pitchFamily="18" charset="0"/>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STEP4</a:t>
            </a:r>
            <a:r>
              <a:rPr lang="en-US" sz="2000" dirty="0">
                <a:latin typeface="Times New Roman" panose="02020603050405020304" pitchFamily="18" charset="0"/>
                <a:ea typeface="Arial"/>
                <a:cs typeface="Times New Roman" panose="02020603050405020304" pitchFamily="18" charset="0"/>
                <a:sym typeface="Arial"/>
              </a:rPr>
              <a:t>: Calculate sum</a:t>
            </a:r>
            <a:endParaRPr sz="2000" dirty="0">
              <a:latin typeface="Times New Roman" panose="02020603050405020304" pitchFamily="18" charset="0"/>
              <a:cs typeface="Times New Roman" panose="02020603050405020304" pitchFamily="18" charset="0"/>
            </a:endParaRPr>
          </a:p>
          <a:p>
            <a:pPr marL="457200" marR="278765" lvl="1" indent="0" algn="just" rtl="0">
              <a:lnSpc>
                <a:spcPct val="102000"/>
              </a:lnSpc>
              <a:spcBef>
                <a:spcPts val="490"/>
              </a:spcBef>
              <a:spcAft>
                <a:spcPts val="0"/>
              </a:spcAft>
              <a:buSzPts val="2300"/>
              <a:buNone/>
            </a:pPr>
            <a:r>
              <a:rPr lang="en-US" dirty="0">
                <a:latin typeface="Times New Roman" panose="02020603050405020304" pitchFamily="18" charset="0"/>
                <a:ea typeface="Arial"/>
                <a:cs typeface="Times New Roman" panose="02020603050405020304" pitchFamily="18" charset="0"/>
                <a:sym typeface="Arial"/>
              </a:rPr>
              <a:t>		sum = num1 + num2 + num3</a:t>
            </a:r>
            <a:endParaRPr dirty="0">
              <a:latin typeface="Times New Roman" panose="02020603050405020304" pitchFamily="18" charset="0"/>
              <a:cs typeface="Times New Roman" panose="02020603050405020304" pitchFamily="18" charset="0"/>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STEP5</a:t>
            </a:r>
            <a:r>
              <a:rPr lang="en-US" sz="2000" dirty="0">
                <a:latin typeface="Times New Roman" panose="02020603050405020304" pitchFamily="18" charset="0"/>
                <a:ea typeface="Arial"/>
                <a:cs typeface="Times New Roman" panose="02020603050405020304" pitchFamily="18" charset="0"/>
                <a:sym typeface="Arial"/>
              </a:rPr>
              <a:t>: Display sum </a:t>
            </a:r>
            <a:endParaRPr sz="2000" dirty="0">
              <a:latin typeface="Times New Roman" panose="02020603050405020304" pitchFamily="18" charset="0"/>
              <a:cs typeface="Times New Roman" panose="02020603050405020304" pitchFamily="18" charset="0"/>
            </a:endParaRPr>
          </a:p>
          <a:p>
            <a:pPr marL="0" marR="278765" lvl="0" indent="0" algn="just" rtl="0">
              <a:lnSpc>
                <a:spcPct val="102000"/>
              </a:lnSpc>
              <a:spcBef>
                <a:spcPts val="490"/>
              </a:spcBef>
              <a:spcAft>
                <a:spcPts val="0"/>
              </a:spcAft>
              <a:buSzPts val="2300"/>
              <a:buNone/>
            </a:pPr>
            <a:r>
              <a:rPr lang="en-US" sz="2000" b="1" dirty="0">
                <a:latin typeface="Times New Roman" panose="02020603050405020304" pitchFamily="18" charset="0"/>
                <a:ea typeface="Arial"/>
                <a:cs typeface="Times New Roman" panose="02020603050405020304" pitchFamily="18" charset="0"/>
                <a:sym typeface="Arial"/>
              </a:rPr>
              <a:t>STEP6</a:t>
            </a:r>
            <a:r>
              <a:rPr lang="en-US" sz="2000" dirty="0">
                <a:latin typeface="Times New Roman" panose="02020603050405020304" pitchFamily="18" charset="0"/>
                <a:ea typeface="Arial"/>
                <a:cs typeface="Times New Roman" panose="02020603050405020304" pitchFamily="18" charset="0"/>
                <a:sym typeface="Arial"/>
              </a:rPr>
              <a:t>: End</a:t>
            </a:r>
            <a:endParaRPr sz="2000" dirty="0">
              <a:latin typeface="Times New Roman" panose="02020603050405020304" pitchFamily="18" charset="0"/>
              <a:cs typeface="Times New Roman" panose="02020603050405020304" pitchFamily="18" charset="0"/>
            </a:endParaRPr>
          </a:p>
          <a:p>
            <a:pPr marL="285750" lvl="0" indent="0" algn="l" rtl="0">
              <a:spcBef>
                <a:spcPts val="960"/>
              </a:spcBef>
              <a:spcAft>
                <a:spcPts val="0"/>
              </a:spcAft>
              <a:buSzPts val="5520"/>
              <a:buNone/>
            </a:pPr>
            <a:endParaRPr sz="4800" dirty="0">
              <a:latin typeface="Arial"/>
              <a:ea typeface="Arial"/>
              <a:cs typeface="Arial"/>
              <a:sym typeface="Arial"/>
            </a:endParaRPr>
          </a:p>
        </p:txBody>
      </p:sp>
      <p:sp>
        <p:nvSpPr>
          <p:cNvPr id="209" name="Google Shape;209;p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11" name="Google Shape;211;p8"/>
          <p:cNvSpPr txBox="1"/>
          <p:nvPr/>
        </p:nvSpPr>
        <p:spPr>
          <a:xfrm>
            <a:off x="3285396" y="3258191"/>
            <a:ext cx="1563757" cy="400069"/>
          </a:xfrm>
          <a:prstGeom prst="rect">
            <a:avLst/>
          </a:prstGeom>
          <a:solidFill>
            <a:schemeClr val="accent3"/>
          </a:solidFill>
          <a:ln w="15875" cap="flat" cmpd="sng">
            <a:solidFill>
              <a:srgbClr val="842A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Pseudocode</a:t>
            </a:r>
            <a:endParaRPr lang="en-US" sz="2000" b="1" dirty="0">
              <a:solidFill>
                <a:schemeClr val="lt1"/>
              </a:solidFill>
              <a:latin typeface="Times New Roman" panose="02020603050405020304" pitchFamily="18" charset="0"/>
              <a:ea typeface="Garamond"/>
              <a:cs typeface="Times New Roman" panose="02020603050405020304" pitchFamily="18" charset="0"/>
              <a:sym typeface="Garamond"/>
            </a:endParaRPr>
          </a:p>
        </p:txBody>
      </p:sp>
      <p:sp>
        <p:nvSpPr>
          <p:cNvPr id="212" name="Google Shape;212;p8"/>
          <p:cNvSpPr txBox="1"/>
          <p:nvPr/>
        </p:nvSpPr>
        <p:spPr>
          <a:xfrm>
            <a:off x="7949804" y="2487547"/>
            <a:ext cx="1347732" cy="400069"/>
          </a:xfrm>
          <a:prstGeom prst="rect">
            <a:avLst/>
          </a:prstGeom>
          <a:solidFill>
            <a:schemeClr val="accent3"/>
          </a:solidFill>
          <a:ln w="15875" cap="flat" cmpd="sng">
            <a:solidFill>
              <a:srgbClr val="842A2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lt1"/>
                </a:solidFill>
                <a:latin typeface="Times New Roman" panose="02020603050405020304" pitchFamily="18" charset="0"/>
                <a:ea typeface="Arial"/>
                <a:cs typeface="Times New Roman" panose="02020603050405020304" pitchFamily="18" charset="0"/>
                <a:sym typeface="Arial"/>
              </a:rPr>
              <a:t>Flowchart</a:t>
            </a:r>
            <a:endParaRPr lang="en-US" sz="2000" b="1" dirty="0">
              <a:solidFill>
                <a:schemeClr val="lt1"/>
              </a:solidFill>
              <a:latin typeface="Times New Roman" panose="02020603050405020304" pitchFamily="18" charset="0"/>
              <a:ea typeface="Garamond"/>
              <a:cs typeface="Times New Roman" panose="02020603050405020304" pitchFamily="18" charset="0"/>
              <a:sym typeface="Garamond"/>
            </a:endParaRPr>
          </a:p>
        </p:txBody>
      </p:sp>
      <p:sp>
        <p:nvSpPr>
          <p:cNvPr id="6" name="Google Shape;192;p6">
            <a:extLst>
              <a:ext uri="{FF2B5EF4-FFF2-40B4-BE49-F238E27FC236}">
                <a16:creationId xmlns:a16="http://schemas.microsoft.com/office/drawing/2014/main" id="{BCB5BF62-BEE3-0AB7-17E4-A05922E8CF1B}"/>
              </a:ext>
            </a:extLst>
          </p:cNvPr>
          <p:cNvSpPr txBox="1">
            <a:spLocks/>
          </p:cNvSpPr>
          <p:nvPr/>
        </p:nvSpPr>
        <p:spPr>
          <a:xfrm>
            <a:off x="838200" y="1554998"/>
            <a:ext cx="10515600" cy="549275"/>
          </a:xfrm>
          <a:prstGeom prst="rect">
            <a:avLst/>
          </a:prstGeom>
          <a:noFill/>
          <a:ln>
            <a:noFill/>
          </a:ln>
          <a:effectLst/>
        </p:spPr>
        <p:txBody>
          <a:bodyPr spcFirstLastPara="1" vert="horz" wrap="square" lIns="91425" tIns="45700" rIns="91425" bIns="457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4800"/>
              <a:buFont typeface="Arial"/>
              <a:buNone/>
            </a:pPr>
            <a:r>
              <a:rPr lang="en-US" sz="4000" dirty="0">
                <a:latin typeface="Algerian"/>
                <a:sym typeface="Arial"/>
              </a:rPr>
              <a:t>Activity #1 (Cont.)</a:t>
            </a:r>
          </a:p>
        </p:txBody>
      </p:sp>
      <p:sp>
        <p:nvSpPr>
          <p:cNvPr id="7" name="Google Shape;193;p6">
            <a:extLst>
              <a:ext uri="{FF2B5EF4-FFF2-40B4-BE49-F238E27FC236}">
                <a16:creationId xmlns:a16="http://schemas.microsoft.com/office/drawing/2014/main" id="{DF87D1EF-1D27-B0FE-4F2A-1011EC66D31A}"/>
              </a:ext>
            </a:extLst>
          </p:cNvPr>
          <p:cNvSpPr txBox="1">
            <a:spLocks/>
          </p:cNvSpPr>
          <p:nvPr/>
        </p:nvSpPr>
        <p:spPr>
          <a:xfrm>
            <a:off x="1146107" y="2368357"/>
            <a:ext cx="10783957" cy="1314508"/>
          </a:xfrm>
          <a:prstGeom prst="rect">
            <a:avLst/>
          </a:prstGeom>
          <a:noFill/>
          <a:ln>
            <a:noFill/>
          </a:ln>
        </p:spPr>
        <p:txBody>
          <a:bodyPr spcFirstLastPara="1" vert="horz" wrap="square" lIns="91425" tIns="45700" rIns="91425" bIns="45700" rtlCol="0" anchor="t" anchorCtr="0">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spcBef>
                <a:spcPts val="0"/>
              </a:spcBef>
              <a:spcAft>
                <a:spcPts val="0"/>
              </a:spcAft>
              <a:buSzPts val="2760"/>
            </a:pPr>
            <a:r>
              <a:rPr lang="en-US" b="1" dirty="0">
                <a:solidFill>
                  <a:srgbClr val="FF0000"/>
                </a:solidFill>
                <a:latin typeface="Arial"/>
                <a:ea typeface="Arial"/>
                <a:cs typeface="Arial"/>
                <a:sym typeface="Arial"/>
              </a:rPr>
              <a:t> </a:t>
            </a:r>
            <a:r>
              <a:rPr lang="en-US" sz="2600" b="1" u="sng" dirty="0">
                <a:solidFill>
                  <a:srgbClr val="FF0000"/>
                </a:solidFill>
                <a:latin typeface="Times New Roman" panose="02020603050405020304" pitchFamily="18" charset="0"/>
                <a:cs typeface="Times New Roman" panose="02020603050405020304" pitchFamily="18" charset="0"/>
                <a:sym typeface="Arial"/>
              </a:rPr>
              <a:t>Question 2:</a:t>
            </a:r>
            <a:r>
              <a:rPr lang="en-US" sz="2600" dirty="0">
                <a:solidFill>
                  <a:srgbClr val="FF0000"/>
                </a:solidFill>
                <a:latin typeface="Times New Roman" panose="02020603050405020304" pitchFamily="18" charset="0"/>
                <a:ea typeface="Arial"/>
                <a:cs typeface="Times New Roman" panose="02020603050405020304" pitchFamily="18" charset="0"/>
                <a:sym typeface="Arial"/>
              </a:rPr>
              <a:t>  </a:t>
            </a:r>
            <a:endParaRPr lang="en-US" sz="2400" dirty="0">
              <a:solidFill>
                <a:srgbClr val="FF0000"/>
              </a:solidFill>
              <a:latin typeface="Times New Roman" panose="02020603050405020304" pitchFamily="18" charset="0"/>
              <a:ea typeface="Arial"/>
              <a:cs typeface="Times New Roman" panose="02020603050405020304" pitchFamily="18" charset="0"/>
              <a:sym typeface="Arial"/>
            </a:endParaRPr>
          </a:p>
          <a:p>
            <a:pPr marL="0" indent="0" algn="just">
              <a:spcBef>
                <a:spcPts val="0"/>
              </a:spcBef>
              <a:spcAft>
                <a:spcPts val="0"/>
              </a:spcAft>
              <a:buSzPts val="2760"/>
              <a:buNone/>
            </a:pPr>
            <a:r>
              <a:rPr lang="en-US" sz="1800" dirty="0">
                <a:latin typeface="Times New Roman" panose="02020603050405020304" pitchFamily="18" charset="0"/>
                <a:cs typeface="Times New Roman" panose="02020603050405020304" pitchFamily="18" charset="0"/>
                <a:sym typeface="Arial"/>
              </a:rPr>
              <a:t>	</a:t>
            </a:r>
            <a:r>
              <a:rPr lang="en-US" sz="2200" dirty="0">
                <a:latin typeface="Times New Roman" panose="02020603050405020304" pitchFamily="18" charset="0"/>
                <a:cs typeface="Times New Roman" panose="02020603050405020304" pitchFamily="18" charset="0"/>
                <a:sym typeface="Arial"/>
              </a:rPr>
              <a:t>Sketch the algorithm (either in pseudocode or flowchart) </a:t>
            </a:r>
          </a:p>
          <a:p>
            <a:pPr marL="0" indent="0" algn="just">
              <a:spcBef>
                <a:spcPts val="0"/>
              </a:spcBef>
              <a:spcAft>
                <a:spcPts val="0"/>
              </a:spcAft>
              <a:buSzPts val="2760"/>
              <a:buNone/>
            </a:pPr>
            <a:r>
              <a:rPr lang="en-US" sz="2200" dirty="0">
                <a:latin typeface="Times New Roman" panose="02020603050405020304" pitchFamily="18" charset="0"/>
                <a:cs typeface="Times New Roman" panose="02020603050405020304" pitchFamily="18" charset="0"/>
                <a:sym typeface="Arial"/>
              </a:rPr>
              <a:t>       for solving the problem.</a:t>
            </a:r>
          </a:p>
          <a:p>
            <a:pPr algn="just">
              <a:spcBef>
                <a:spcPts val="0"/>
              </a:spcBef>
              <a:spcAft>
                <a:spcPts val="0"/>
              </a:spcAft>
              <a:buSzPts val="2760"/>
            </a:pPr>
            <a:r>
              <a:rPr lang="en-US" sz="2600" b="1" u="sng" dirty="0">
                <a:solidFill>
                  <a:srgbClr val="FF0000"/>
                </a:solidFill>
                <a:latin typeface="Times New Roman" panose="02020603050405020304" pitchFamily="18" charset="0"/>
                <a:cs typeface="Times New Roman" panose="02020603050405020304" pitchFamily="18" charset="0"/>
                <a:sym typeface="Arial"/>
              </a:rPr>
              <a:t>Answer:</a:t>
            </a:r>
          </a:p>
          <a:p>
            <a:pPr marL="0" indent="0" algn="just">
              <a:spcBef>
                <a:spcPts val="0"/>
              </a:spcBef>
              <a:spcAft>
                <a:spcPts val="0"/>
              </a:spcAft>
              <a:buSzPts val="2760"/>
              <a:buNone/>
            </a:pPr>
            <a:endParaRPr lang="en-US" sz="1800" dirty="0">
              <a:latin typeface="Arial"/>
              <a:ea typeface="Arial"/>
              <a:cs typeface="Arial"/>
              <a:sym typeface="Aria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5"/>
          <p:cNvSpPr txBox="1">
            <a:spLocks noGrp="1"/>
          </p:cNvSpPr>
          <p:nvPr>
            <p:ph type="title"/>
          </p:nvPr>
        </p:nvSpPr>
        <p:spPr>
          <a:xfrm>
            <a:off x="838200" y="1098180"/>
            <a:ext cx="10515600" cy="1325563"/>
          </a:xfrm>
          <a:prstGeom prst="rect">
            <a:avLst/>
          </a:prstGeom>
          <a:noFill/>
          <a:ln>
            <a:noFill/>
          </a:ln>
        </p:spPr>
        <p:txBody>
          <a:bodyPr spcFirstLastPara="1" wrap="square" lIns="91425" tIns="45700" rIns="91425" bIns="45700" anchor="ctr" anchorCtr="0">
            <a:normAutofit/>
          </a:bodyPr>
          <a:lstStyle/>
          <a:p>
            <a:pPr lvl="0" indent="0" algn="ctr">
              <a:spcBef>
                <a:spcPts val="0"/>
              </a:spcBef>
              <a:spcAft>
                <a:spcPts val="0"/>
              </a:spcAft>
              <a:buClr>
                <a:srgbClr val="262626"/>
              </a:buClr>
              <a:buSzPts val="4800"/>
            </a:pPr>
            <a:r>
              <a:rPr lang="en-US" sz="4000" dirty="0">
                <a:latin typeface="Algerian"/>
                <a:sym typeface="Arial"/>
              </a:rPr>
              <a:t>Activity #2</a:t>
            </a:r>
            <a:endParaRPr sz="4000" dirty="0">
              <a:latin typeface="Algerian"/>
              <a:sym typeface="Arial"/>
            </a:endParaRPr>
          </a:p>
        </p:txBody>
      </p:sp>
      <p:sp>
        <p:nvSpPr>
          <p:cNvPr id="302" name="Google Shape;302;p15"/>
          <p:cNvSpPr txBox="1">
            <a:spLocks noGrp="1"/>
          </p:cNvSpPr>
          <p:nvPr>
            <p:ph idx="1"/>
          </p:nvPr>
        </p:nvSpPr>
        <p:spPr>
          <a:xfrm>
            <a:off x="838200" y="2435176"/>
            <a:ext cx="10515600" cy="4351338"/>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SzPts val="2760"/>
              <a:buChar char="•"/>
            </a:pPr>
            <a:r>
              <a:rPr lang="en-US" sz="2200" b="1" u="sng" dirty="0">
                <a:solidFill>
                  <a:srgbClr val="FF0000"/>
                </a:solidFill>
                <a:latin typeface="Times New Roman" panose="02020603050405020304" pitchFamily="18" charset="0"/>
                <a:ea typeface="Arial"/>
                <a:cs typeface="Times New Roman" panose="02020603050405020304" pitchFamily="18" charset="0"/>
                <a:sym typeface="Arial"/>
              </a:rPr>
              <a:t>Problem: </a:t>
            </a:r>
          </a:p>
          <a:p>
            <a:pPr marL="0" marR="0" lvl="0" indent="0" algn="l" rtl="0">
              <a:spcBef>
                <a:spcPts val="0"/>
              </a:spcBef>
              <a:spcAft>
                <a:spcPts val="0"/>
              </a:spcAft>
              <a:buSzPts val="2760"/>
              <a:buNone/>
            </a:pPr>
            <a:r>
              <a:rPr lang="en-US" sz="2000" dirty="0">
                <a:latin typeface="Times New Roman" panose="02020603050405020304" pitchFamily="18" charset="0"/>
                <a:ea typeface="Arial"/>
                <a:cs typeface="Times New Roman" panose="02020603050405020304" pitchFamily="18" charset="0"/>
                <a:sym typeface="Arial"/>
              </a:rPr>
              <a:t>	Design a program that reads 38 students’ scores one by one from a keyboard. Then, the 	program will determine and display the highest score. </a:t>
            </a:r>
            <a:endParaRPr sz="2000" dirty="0">
              <a:latin typeface="Times New Roman" panose="02020603050405020304" pitchFamily="18" charset="0"/>
              <a:cs typeface="Times New Roman" panose="02020603050405020304" pitchFamily="18" charset="0"/>
            </a:endParaRPr>
          </a:p>
          <a:p>
            <a:pPr marL="0" marR="0" lvl="0" indent="204470" algn="l" rtl="0">
              <a:spcBef>
                <a:spcPts val="45"/>
              </a:spcBef>
              <a:spcAft>
                <a:spcPts val="0"/>
              </a:spcAft>
              <a:buSzPts val="3220"/>
              <a:buNone/>
            </a:pPr>
            <a:endParaRPr sz="2000" dirty="0">
              <a:latin typeface="Times New Roman" panose="02020603050405020304" pitchFamily="18" charset="0"/>
              <a:ea typeface="Arial"/>
              <a:cs typeface="Times New Roman" panose="02020603050405020304" pitchFamily="18" charset="0"/>
              <a:sym typeface="Arial"/>
            </a:endParaRPr>
          </a:p>
          <a:p>
            <a:pPr marL="0" marR="0" lvl="0" indent="0" algn="l" rtl="0">
              <a:spcBef>
                <a:spcPts val="45"/>
              </a:spcBef>
              <a:spcAft>
                <a:spcPts val="0"/>
              </a:spcAft>
              <a:buSzPts val="2760"/>
              <a:buChar char="•"/>
            </a:pPr>
            <a:r>
              <a:rPr lang="en-US" sz="2200" b="1" u="sng" dirty="0">
                <a:solidFill>
                  <a:srgbClr val="FF0000"/>
                </a:solidFill>
                <a:latin typeface="Times New Roman" panose="02020603050405020304" pitchFamily="18" charset="0"/>
                <a:ea typeface="Arial"/>
                <a:cs typeface="Times New Roman" panose="02020603050405020304" pitchFamily="18" charset="0"/>
                <a:sym typeface="Arial"/>
              </a:rPr>
              <a:t>Questions</a:t>
            </a:r>
            <a:r>
              <a:rPr lang="en-US" sz="2200" b="1" dirty="0">
                <a:solidFill>
                  <a:srgbClr val="FF0000"/>
                </a:solidFill>
                <a:latin typeface="Times New Roman" panose="02020603050405020304" pitchFamily="18" charset="0"/>
                <a:ea typeface="Arial"/>
                <a:cs typeface="Times New Roman" panose="02020603050405020304" pitchFamily="18" charset="0"/>
                <a:sym typeface="Arial"/>
              </a:rPr>
              <a:t>:</a:t>
            </a:r>
            <a:endParaRPr sz="2200" b="1" dirty="0">
              <a:solidFill>
                <a:srgbClr val="FF0000"/>
              </a:solidFill>
              <a:latin typeface="Times New Roman" panose="02020603050405020304" pitchFamily="18" charset="0"/>
              <a:cs typeface="Times New Roman" panose="02020603050405020304" pitchFamily="18" charset="0"/>
            </a:endParaRPr>
          </a:p>
          <a:p>
            <a:pPr marL="1146175" marR="519430" lvl="1" indent="-231775" algn="just" rtl="0">
              <a:lnSpc>
                <a:spcPct val="102000"/>
              </a:lnSpc>
              <a:spcBef>
                <a:spcPts val="490"/>
              </a:spcBef>
              <a:spcAft>
                <a:spcPts val="0"/>
              </a:spcAft>
              <a:buSzPts val="2300"/>
              <a:buFont typeface="Noto Sans Symbols"/>
              <a:buChar char="✔"/>
            </a:pPr>
            <a:r>
              <a:rPr lang="en-US" dirty="0">
                <a:latin typeface="Times New Roman" panose="02020603050405020304" pitchFamily="18" charset="0"/>
                <a:ea typeface="Arial"/>
                <a:cs typeface="Times New Roman" panose="02020603050405020304" pitchFamily="18" charset="0"/>
                <a:sym typeface="Arial"/>
              </a:rPr>
              <a:t>State the input(s) needed, and the output(s) expected by the program.</a:t>
            </a:r>
            <a:endParaRPr dirty="0">
              <a:latin typeface="Times New Roman" panose="02020603050405020304" pitchFamily="18" charset="0"/>
              <a:cs typeface="Times New Roman" panose="02020603050405020304" pitchFamily="18" charset="0"/>
            </a:endParaRPr>
          </a:p>
          <a:p>
            <a:pPr marL="1146175" marR="278765" lvl="1" indent="-231775" algn="just" rtl="0">
              <a:lnSpc>
                <a:spcPct val="102000"/>
              </a:lnSpc>
              <a:spcBef>
                <a:spcPts val="1090"/>
              </a:spcBef>
              <a:spcAft>
                <a:spcPts val="0"/>
              </a:spcAft>
              <a:buSzPts val="2300"/>
              <a:buFont typeface="Noto Sans Symbols"/>
              <a:buChar char="✔"/>
            </a:pPr>
            <a:r>
              <a:rPr lang="en-US" dirty="0">
                <a:solidFill>
                  <a:schemeClr val="dk1"/>
                </a:solidFill>
                <a:latin typeface="Times New Roman"/>
                <a:cs typeface="Times New Roman"/>
                <a:sym typeface="Arial"/>
              </a:rPr>
              <a:t>Sketch the algorithm (in pseudocode and flowchart) for solving the problem.</a:t>
            </a:r>
            <a:endParaRPr lang="en-US" dirty="0">
              <a:solidFill>
                <a:schemeClr val="dk1"/>
              </a:solidFill>
              <a:latin typeface="Times New Roman"/>
              <a:cs typeface="Times New Roman"/>
            </a:endParaRPr>
          </a:p>
          <a:p>
            <a:pPr marL="285750" lvl="0" indent="0" algn="l" rtl="0">
              <a:spcBef>
                <a:spcPts val="1560"/>
              </a:spcBef>
              <a:spcAft>
                <a:spcPts val="0"/>
              </a:spcAft>
              <a:buSzPts val="5520"/>
              <a:buNone/>
            </a:pPr>
            <a:endParaRPr sz="4800" dirty="0">
              <a:latin typeface="Arial"/>
              <a:ea typeface="Arial"/>
              <a:cs typeface="Arial"/>
              <a:sym typeface="Arial"/>
            </a:endParaRPr>
          </a:p>
        </p:txBody>
      </p:sp>
      <p:sp>
        <p:nvSpPr>
          <p:cNvPr id="303" name="Google Shape;303;p1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852</TotalTime>
  <Words>1589</Words>
  <Application>Microsoft Office PowerPoint</Application>
  <PresentationFormat>Widescreen</PresentationFormat>
  <Paragraphs>204</Paragraphs>
  <Slides>26</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Calibri</vt:lpstr>
      <vt:lpstr>Century Gothic</vt:lpstr>
      <vt:lpstr>Garamond</vt:lpstr>
      <vt:lpstr>Noto Sans Symbols</vt:lpstr>
      <vt:lpstr>Times New Roman</vt:lpstr>
      <vt:lpstr>Wingdings</vt:lpstr>
      <vt:lpstr>Savon</vt:lpstr>
      <vt:lpstr>PowerPoint Presentation</vt:lpstr>
      <vt:lpstr>LEARNING OUTCOMES</vt:lpstr>
      <vt:lpstr>Algorithm </vt:lpstr>
      <vt:lpstr>Algorithm &amp; Syntax of C++ Program (Cont.)</vt:lpstr>
      <vt:lpstr>Algorithm &amp; Syntax of C++ Program (Cont.)</vt:lpstr>
      <vt:lpstr>Activity #1</vt:lpstr>
      <vt:lpstr>PowerPoint Presentation</vt:lpstr>
      <vt:lpstr>PowerPoint Presentation</vt:lpstr>
      <vt:lpstr>Activity #2</vt:lpstr>
      <vt:lpstr>PowerPoint Presentation</vt:lpstr>
      <vt:lpstr>Questions 2: Sketch the algorithm (either in pseudocode or flowchart) for solving the problem.</vt:lpstr>
      <vt:lpstr>PowerPoint Presentation</vt:lpstr>
      <vt:lpstr>Activity #3 (Lab Activity)</vt:lpstr>
      <vt:lpstr>PowerPoint Presentation</vt:lpstr>
      <vt:lpstr>Questions 2: Sketch the algorithm (either in pseudocode or flowchart) for solving the problem.</vt:lpstr>
      <vt:lpstr>Activity #4 (Lab Activity)  </vt:lpstr>
      <vt:lpstr>Answer:</vt:lpstr>
      <vt:lpstr>PowerPoint Presentation</vt:lpstr>
      <vt:lpstr>Activity #5</vt:lpstr>
      <vt:lpstr>Activity #6  </vt:lpstr>
      <vt:lpstr>Object oriented programming (oop)</vt:lpstr>
      <vt:lpstr>oop (Cont.)</vt:lpstr>
      <vt:lpstr>oop (Cont.)</vt:lpstr>
      <vt:lpstr>Oop (Lab Activity)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Maryam Omar Abdullah Sawad</dc:creator>
  <cp:lastModifiedBy>Maryam Omar Abdullah Sawad</cp:lastModifiedBy>
  <cp:revision>105</cp:revision>
  <dcterms:created xsi:type="dcterms:W3CDTF">2022-09-21T01:33:58Z</dcterms:created>
  <dcterms:modified xsi:type="dcterms:W3CDTF">2023-01-19T11:54:16Z</dcterms:modified>
</cp:coreProperties>
</file>