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92" r:id="rId5"/>
    <p:sldId id="295" r:id="rId6"/>
    <p:sldId id="293" r:id="rId7"/>
    <p:sldId id="296" r:id="rId8"/>
    <p:sldId id="297" r:id="rId9"/>
    <p:sldId id="294" r:id="rId10"/>
    <p:sldId id="286" r:id="rId11"/>
    <p:sldId id="300" r:id="rId12"/>
    <p:sldId id="299" r:id="rId13"/>
    <p:sldId id="304" r:id="rId14"/>
    <p:sldId id="290" r:id="rId15"/>
    <p:sldId id="303"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528A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7" d="100"/>
          <a:sy n="67"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72E29-0087-46AD-A928-E5B411F8981F}"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5A9B6-C352-4288-9A91-6A92F36FE975}" type="slidenum">
              <a:rPr lang="en-US" smtClean="0"/>
              <a:t>‹#›</a:t>
            </a:fld>
            <a:endParaRPr lang="en-US"/>
          </a:p>
        </p:txBody>
      </p:sp>
    </p:spTree>
    <p:extLst>
      <p:ext uri="{BB962C8B-B14F-4D97-AF65-F5344CB8AC3E}">
        <p14:creationId xmlns:p14="http://schemas.microsoft.com/office/powerpoint/2010/main" val="8890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59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38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009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651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60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2187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3A1C593-65D0-4073-BCC9-577B9352EA97}" type="datetimeFigureOut">
              <a:rPr lang="en-US" smtClean="0"/>
              <a:t>2/8/2023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3345578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1637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5885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68089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3A1C593-65D0-4073-BCC9-577B9352EA97}" type="datetimeFigureOut">
              <a:rPr lang="en-US" smtClean="0"/>
              <a:t>2/8/2023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167976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1940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9455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5638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9310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t>2/8/2023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B618960-8005-486C-9A75-10CB2AAC16F9}"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55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3A1C593-65D0-4073-BCC9-577B9352EA97}" type="datetimeFigureOut">
              <a:rPr lang="en-US" smtClean="0"/>
              <a:t>2/8/2023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B618960-8005-486C-9A75-10CB2AAC16F9}"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24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A1C593-65D0-4073-BCC9-577B9352EA97}" type="datetimeFigureOut">
              <a:rPr lang="en-US" smtClean="0"/>
              <a:t>2/8/2023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1084591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3">
            <a:alphaModFix/>
          </a:blip>
          <a:srcRect/>
          <a:stretch/>
        </p:blipFill>
        <p:spPr>
          <a:xfrm>
            <a:off x="0" y="0"/>
            <a:ext cx="12188825" cy="6856214"/>
          </a:xfrm>
          <a:prstGeom prst="rect">
            <a:avLst/>
          </a:prstGeom>
          <a:noFill/>
          <a:ln>
            <a:noFill/>
          </a:ln>
        </p:spPr>
      </p:pic>
      <p:sp>
        <p:nvSpPr>
          <p:cNvPr id="148" name="Google Shape;148;p1"/>
          <p:cNvSpPr txBox="1">
            <a:spLocks noGrp="1"/>
          </p:cNvSpPr>
          <p:nvPr>
            <p:ph type="subTitle" idx="1"/>
          </p:nvPr>
        </p:nvSpPr>
        <p:spPr>
          <a:xfrm>
            <a:off x="1072267" y="3560353"/>
            <a:ext cx="6528018" cy="1449527"/>
          </a:xfrm>
          <a:prstGeom prst="rect">
            <a:avLst/>
          </a:prstGeom>
          <a:noFill/>
          <a:ln>
            <a:noFill/>
          </a:ln>
        </p:spPr>
        <p:txBody>
          <a:bodyPr spcFirstLastPara="1" wrap="square" lIns="91425" tIns="45700" rIns="91425" bIns="45700" anchor="t" anchorCtr="0">
            <a:normAutofit fontScale="92500" lnSpcReduction="10000"/>
          </a:bodyPr>
          <a:lstStyle/>
          <a:p>
            <a:pPr>
              <a:buSzPts val="5060"/>
            </a:pPr>
            <a:r>
              <a:rPr lang="en-US" sz="4400" b="1" dirty="0">
                <a:solidFill>
                  <a:schemeClr val="dk1"/>
                </a:solidFill>
                <a:latin typeface="Algerian"/>
                <a:ea typeface="Algerian"/>
                <a:cs typeface="Algerian"/>
                <a:sym typeface="Algerian"/>
              </a:rPr>
              <a:t>LAB SESSION 4</a:t>
            </a:r>
            <a:endParaRPr lang="en-US" sz="4400" dirty="0"/>
          </a:p>
          <a:p>
            <a:pPr marL="0" lvl="0" indent="0" algn="ctr" rtl="0">
              <a:spcBef>
                <a:spcPts val="0"/>
              </a:spcBef>
              <a:spcAft>
                <a:spcPts val="0"/>
              </a:spcAft>
              <a:buSzPts val="5060"/>
              <a:buNone/>
            </a:pPr>
            <a:r>
              <a:rPr lang="en-US" sz="4400" b="1" dirty="0">
                <a:latin typeface="Algerian" panose="04020705040A02060702" pitchFamily="82" charset="0"/>
                <a:ea typeface="Algerian"/>
                <a:cs typeface="Algerian"/>
                <a:sym typeface="Algerian"/>
              </a:rPr>
              <a:t>Linked List</a:t>
            </a:r>
            <a:br>
              <a:rPr lang="en-US" dirty="0">
                <a:latin typeface="Algerian"/>
                <a:ea typeface="Algerian"/>
                <a:cs typeface="Algerian"/>
                <a:sym typeface="Algerian"/>
              </a:rPr>
            </a:br>
            <a:r>
              <a:rPr lang="en-US" dirty="0">
                <a:latin typeface="Algerian"/>
                <a:ea typeface="Algerian"/>
                <a:cs typeface="Algerian"/>
                <a:sym typeface="Algerian"/>
              </a:rPr>
              <a:t> </a:t>
            </a:r>
            <a:endParaRPr dirty="0">
              <a:latin typeface="Algerian"/>
              <a:ea typeface="Algerian"/>
              <a:cs typeface="Algerian"/>
              <a:sym typeface="Algerian"/>
            </a:endParaRPr>
          </a:p>
        </p:txBody>
      </p:sp>
      <p:sp>
        <p:nvSpPr>
          <p:cNvPr id="152" name="Google Shape;152;p1"/>
          <p:cNvSpPr txBox="1">
            <a:spLocks noGrp="1"/>
          </p:cNvSpPr>
          <p:nvPr>
            <p:ph type="sldNum" sz="quarter" idx="12"/>
          </p:nvPr>
        </p:nvSpPr>
        <p:spPr>
          <a:xfrm>
            <a:off x="10351008" y="5971032"/>
            <a:ext cx="551167" cy="2794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a:t>
            </a:fld>
            <a:endParaRPr/>
          </a:p>
        </p:txBody>
      </p:sp>
      <p:cxnSp>
        <p:nvCxnSpPr>
          <p:cNvPr id="149" name="Google Shape;149;p1"/>
          <p:cNvCxnSpPr/>
          <p:nvPr/>
        </p:nvCxnSpPr>
        <p:spPr>
          <a:xfrm>
            <a:off x="1108045" y="3541181"/>
            <a:ext cx="6492240" cy="0"/>
          </a:xfrm>
          <a:prstGeom prst="straightConnector1">
            <a:avLst/>
          </a:prstGeom>
          <a:noFill/>
          <a:ln w="15875" cap="flat" cmpd="sng">
            <a:solidFill>
              <a:schemeClr val="accent1"/>
            </a:solidFill>
            <a:prstDash val="solid"/>
            <a:round/>
            <a:headEnd type="none" w="sm" len="sm"/>
            <a:tailEnd type="none" w="sm" len="sm"/>
          </a:ln>
        </p:spPr>
      </p:cxnSp>
      <p:sp>
        <p:nvSpPr>
          <p:cNvPr id="150" name="Google Shape;150;p1"/>
          <p:cNvSpPr/>
          <p:nvPr/>
        </p:nvSpPr>
        <p:spPr>
          <a:xfrm>
            <a:off x="8054662" y="1092200"/>
            <a:ext cx="3059206" cy="4515104"/>
          </a:xfrm>
          <a:prstGeom prst="rect">
            <a:avLst/>
          </a:prstGeom>
          <a:solidFill>
            <a:schemeClr val="lt1"/>
          </a:solidFill>
          <a:ln w="57150" cap="flat" cmpd="thickThin">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aramond"/>
              <a:ea typeface="Garamond"/>
              <a:cs typeface="Garamond"/>
              <a:sym typeface="Garamond"/>
            </a:endParaRPr>
          </a:p>
        </p:txBody>
      </p:sp>
      <p:pic>
        <p:nvPicPr>
          <p:cNvPr id="151" name="Google Shape;151;p1" descr="Logo&#10;&#10;Description automatically generated"/>
          <p:cNvPicPr preferRelativeResize="0"/>
          <p:nvPr/>
        </p:nvPicPr>
        <p:blipFill rotWithShape="1">
          <a:blip r:embed="rId4">
            <a:alphaModFix/>
          </a:blip>
          <a:srcRect t="5966" b="6877"/>
          <a:stretch/>
        </p:blipFill>
        <p:spPr>
          <a:xfrm>
            <a:off x="8412792" y="1410208"/>
            <a:ext cx="2357611" cy="3858780"/>
          </a:xfrm>
          <a:prstGeom prst="rect">
            <a:avLst/>
          </a:prstGeom>
          <a:noFill/>
          <a:ln>
            <a:noFill/>
          </a:ln>
        </p:spPr>
      </p:pic>
      <p:sp>
        <p:nvSpPr>
          <p:cNvPr id="153" name="Google Shape;153;p1"/>
          <p:cNvSpPr txBox="1"/>
          <p:nvPr/>
        </p:nvSpPr>
        <p:spPr>
          <a:xfrm>
            <a:off x="1358097" y="746748"/>
            <a:ext cx="6096000" cy="2800726"/>
          </a:xfrm>
          <a:prstGeom prst="rect">
            <a:avLst/>
          </a:prstGeom>
          <a:noFill/>
          <a:ln>
            <a:noFill/>
          </a:ln>
        </p:spPr>
        <p:txBody>
          <a:bodyPr spcFirstLastPara="1" wrap="square" lIns="91425" tIns="45700" rIns="91425" bIns="45700" anchor="t" anchorCtr="0">
            <a:spAutoFit/>
          </a:bodyPr>
          <a:lstStyle/>
          <a:p>
            <a:pPr algn="ctr"/>
            <a:r>
              <a:rPr lang="en-US" sz="4400" b="0" i="0" dirty="0">
                <a:solidFill>
                  <a:srgbClr val="003974"/>
                </a:solidFill>
                <a:effectLst/>
                <a:latin typeface="Algerian" panose="04020705040A02060702" pitchFamily="82" charset="0"/>
              </a:rPr>
              <a:t>Algorithm </a:t>
            </a:r>
          </a:p>
          <a:p>
            <a:pPr algn="ctr"/>
            <a:r>
              <a:rPr lang="en-US" sz="4400" b="0" i="0" dirty="0">
                <a:solidFill>
                  <a:srgbClr val="003974"/>
                </a:solidFill>
                <a:effectLst/>
                <a:latin typeface="Algerian" panose="04020705040A02060702" pitchFamily="82" charset="0"/>
              </a:rPr>
              <a:t>&amp; </a:t>
            </a:r>
          </a:p>
          <a:p>
            <a:pPr algn="ctr"/>
            <a:r>
              <a:rPr lang="en-US" sz="4400" b="0" i="0" dirty="0">
                <a:solidFill>
                  <a:srgbClr val="003974"/>
                </a:solidFill>
                <a:effectLst/>
                <a:latin typeface="Algerian" panose="04020705040A02060702" pitchFamily="82" charset="0"/>
              </a:rPr>
              <a:t>Data Structure</a:t>
            </a:r>
          </a:p>
          <a:p>
            <a:pPr algn="ctr"/>
            <a:r>
              <a:rPr lang="en-US" sz="4400" b="0" i="0" dirty="0">
                <a:solidFill>
                  <a:srgbClr val="003974"/>
                </a:solidFill>
                <a:effectLst/>
                <a:latin typeface="Algerian" panose="04020705040A02060702" pitchFamily="82" charset="0"/>
              </a:rPr>
              <a:t>TEB1113/TDB1023</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48">
                                            <p:txEl>
                                              <p:pRg st="1" end="1"/>
                                            </p:txEl>
                                          </p:spTgt>
                                        </p:tgtEl>
                                        <p:attrNameLst>
                                          <p:attrName>style.visibility</p:attrName>
                                        </p:attrNameLst>
                                      </p:cBhvr>
                                      <p:to>
                                        <p:strVal val="visible"/>
                                      </p:to>
                                    </p:set>
                                    <p:animEffect transition="in" filter="fade">
                                      <p:cBhvr>
                                        <p:cTn id="7" dur="700"/>
                                        <p:tgtEl>
                                          <p:spTgt spid="148">
                                            <p:txEl>
                                              <p:pRg st="1" end="1"/>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148">
                                            <p:txEl>
                                              <p:pRg st="0" end="0"/>
                                            </p:txEl>
                                          </p:spTgt>
                                        </p:tgtEl>
                                        <p:attrNameLst>
                                          <p:attrName>style.visibility</p:attrName>
                                        </p:attrNameLst>
                                      </p:cBhvr>
                                      <p:to>
                                        <p:strVal val="visible"/>
                                      </p:to>
                                    </p:set>
                                    <p:animEffect transition="in" filter="fade">
                                      <p:cBhvr>
                                        <p:cTn id="10" dur="700"/>
                                        <p:tgtEl>
                                          <p:spTgt spid="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C157-C49E-8A25-B34E-23653F69FA8C}"/>
              </a:ext>
            </a:extLst>
          </p:cNvPr>
          <p:cNvSpPr>
            <a:spLocks noGrp="1"/>
          </p:cNvSpPr>
          <p:nvPr>
            <p:ph type="title"/>
          </p:nvPr>
        </p:nvSpPr>
        <p:spPr>
          <a:xfrm>
            <a:off x="1066800" y="337794"/>
            <a:ext cx="10058400" cy="1371600"/>
          </a:xfrm>
        </p:spPr>
        <p:txBody>
          <a:bodyPr>
            <a:normAutofit/>
          </a:bodyPr>
          <a:lstStyle/>
          <a:p>
            <a:pPr algn="ctr"/>
            <a:r>
              <a:rPr lang="en-US" dirty="0">
                <a:latin typeface="Algerian" panose="04020705040A02060702" pitchFamily="82" charset="0"/>
              </a:rPr>
              <a:t>Main Method</a:t>
            </a:r>
          </a:p>
        </p:txBody>
      </p:sp>
      <p:pic>
        <p:nvPicPr>
          <p:cNvPr id="7" name="Picture 6">
            <a:extLst>
              <a:ext uri="{FF2B5EF4-FFF2-40B4-BE49-F238E27FC236}">
                <a16:creationId xmlns:a16="http://schemas.microsoft.com/office/drawing/2014/main" id="{9565BE09-1A27-083F-9DB0-63D56F1E9A32}"/>
              </a:ext>
            </a:extLst>
          </p:cNvPr>
          <p:cNvPicPr>
            <a:picLocks noChangeAspect="1"/>
          </p:cNvPicPr>
          <p:nvPr/>
        </p:nvPicPr>
        <p:blipFill rotWithShape="1">
          <a:blip r:embed="rId2"/>
          <a:srcRect l="7632" t="15656" r="37368" b="34964"/>
          <a:stretch/>
        </p:blipFill>
        <p:spPr>
          <a:xfrm>
            <a:off x="401054" y="1709394"/>
            <a:ext cx="11438020" cy="4810812"/>
          </a:xfrm>
          <a:prstGeom prst="rect">
            <a:avLst/>
          </a:prstGeom>
        </p:spPr>
      </p:pic>
    </p:spTree>
    <p:extLst>
      <p:ext uri="{BB962C8B-B14F-4D97-AF65-F5344CB8AC3E}">
        <p14:creationId xmlns:p14="http://schemas.microsoft.com/office/powerpoint/2010/main" val="128315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C157-C49E-8A25-B34E-23653F69FA8C}"/>
              </a:ext>
            </a:extLst>
          </p:cNvPr>
          <p:cNvSpPr>
            <a:spLocks noGrp="1"/>
          </p:cNvSpPr>
          <p:nvPr>
            <p:ph type="title"/>
          </p:nvPr>
        </p:nvSpPr>
        <p:spPr>
          <a:xfrm>
            <a:off x="1066800" y="337794"/>
            <a:ext cx="10058400" cy="1371600"/>
          </a:xfrm>
        </p:spPr>
        <p:txBody>
          <a:bodyPr>
            <a:normAutofit/>
          </a:bodyPr>
          <a:lstStyle/>
          <a:p>
            <a:pPr algn="ctr"/>
            <a:r>
              <a:rPr lang="en-US" dirty="0">
                <a:latin typeface="Algerian" panose="04020705040A02060702" pitchFamily="82" charset="0"/>
              </a:rPr>
              <a:t>Main Method (Cont.)</a:t>
            </a:r>
          </a:p>
        </p:txBody>
      </p:sp>
      <p:pic>
        <p:nvPicPr>
          <p:cNvPr id="4" name="Picture 3">
            <a:extLst>
              <a:ext uri="{FF2B5EF4-FFF2-40B4-BE49-F238E27FC236}">
                <a16:creationId xmlns:a16="http://schemas.microsoft.com/office/drawing/2014/main" id="{B0421BC2-4F9F-BC64-9E15-A6CD908CF6EB}"/>
              </a:ext>
            </a:extLst>
          </p:cNvPr>
          <p:cNvPicPr>
            <a:picLocks noChangeAspect="1"/>
          </p:cNvPicPr>
          <p:nvPr/>
        </p:nvPicPr>
        <p:blipFill rotWithShape="1">
          <a:blip r:embed="rId2"/>
          <a:srcRect l="7632" t="46314" r="37368" b="14369"/>
          <a:stretch/>
        </p:blipFill>
        <p:spPr>
          <a:xfrm>
            <a:off x="481263" y="1709394"/>
            <a:ext cx="11229474" cy="4810812"/>
          </a:xfrm>
          <a:prstGeom prst="rect">
            <a:avLst/>
          </a:prstGeom>
        </p:spPr>
      </p:pic>
    </p:spTree>
    <p:extLst>
      <p:ext uri="{BB962C8B-B14F-4D97-AF65-F5344CB8AC3E}">
        <p14:creationId xmlns:p14="http://schemas.microsoft.com/office/powerpoint/2010/main" val="1559045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24090" y="357663"/>
            <a:ext cx="10515600" cy="111448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Put Node Class, Nodes,  methods, and Main method  in one class</a:t>
            </a:r>
            <a:endParaRPr dirty="0"/>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5" name="Picture 4">
            <a:extLst>
              <a:ext uri="{FF2B5EF4-FFF2-40B4-BE49-F238E27FC236}">
                <a16:creationId xmlns:a16="http://schemas.microsoft.com/office/drawing/2014/main" id="{7623FC42-53E8-F650-30F5-9D7434B820C9}"/>
              </a:ext>
            </a:extLst>
          </p:cNvPr>
          <p:cNvPicPr>
            <a:picLocks noChangeAspect="1"/>
          </p:cNvPicPr>
          <p:nvPr/>
        </p:nvPicPr>
        <p:blipFill rotWithShape="1">
          <a:blip r:embed="rId3"/>
          <a:srcRect l="5507" t="15400" r="68594" b="28739"/>
          <a:stretch/>
        </p:blipFill>
        <p:spPr>
          <a:xfrm>
            <a:off x="3167062" y="1614488"/>
            <a:ext cx="5857875" cy="4885849"/>
          </a:xfrm>
          <a:prstGeom prst="rect">
            <a:avLst/>
          </a:prstGeom>
        </p:spPr>
      </p:pic>
    </p:spTree>
    <p:extLst>
      <p:ext uri="{BB962C8B-B14F-4D97-AF65-F5344CB8AC3E}">
        <p14:creationId xmlns:p14="http://schemas.microsoft.com/office/powerpoint/2010/main" val="325741457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7ED24-3816-D099-AC9F-4F950306FF05}"/>
              </a:ext>
            </a:extLst>
          </p:cNvPr>
          <p:cNvSpPr>
            <a:spLocks noGrp="1"/>
          </p:cNvSpPr>
          <p:nvPr>
            <p:ph idx="1"/>
          </p:nvPr>
        </p:nvSpPr>
        <p:spPr/>
        <p:txBody>
          <a:bodyPr>
            <a:normAutofit/>
          </a:bodyPr>
          <a:lstStyle/>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 the following methods to the program:</a:t>
            </a:r>
          </a:p>
          <a:p>
            <a:pPr marL="685800" indent="-228600">
              <a:buFont typeface="+mj-lt"/>
              <a:buAutoNum type="arabicPeriod"/>
            </a:pPr>
            <a:r>
              <a:rPr lang="en-US" sz="2400" dirty="0">
                <a:latin typeface="Times New Roman" panose="02020603050405020304" pitchFamily="18" charset="0"/>
                <a:cs typeface="Times New Roman" panose="02020603050405020304" pitchFamily="18" charset="0"/>
              </a:rPr>
              <a:t> method to add node to the Linked List based on the location instead of adding after specific value.</a:t>
            </a:r>
          </a:p>
          <a:p>
            <a:pPr marL="685800" indent="-228600">
              <a:buFont typeface="+mj-lt"/>
              <a:buAutoNum type="arabicPeriod"/>
            </a:pPr>
            <a:r>
              <a:rPr lang="en-US" sz="2400" dirty="0">
                <a:latin typeface="Times New Roman" panose="02020603050405020304" pitchFamily="18" charset="0"/>
                <a:cs typeface="Times New Roman" panose="02020603050405020304" pitchFamily="18" charset="0"/>
              </a:rPr>
              <a:t> method to remove the first node from the Linked List.</a:t>
            </a:r>
          </a:p>
          <a:p>
            <a:pPr marL="457200" indent="-4572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400" dirty="0"/>
          </a:p>
        </p:txBody>
      </p:sp>
      <p:sp>
        <p:nvSpPr>
          <p:cNvPr id="4" name="Google Shape;165;p3">
            <a:extLst>
              <a:ext uri="{FF2B5EF4-FFF2-40B4-BE49-F238E27FC236}">
                <a16:creationId xmlns:a16="http://schemas.microsoft.com/office/drawing/2014/main" id="{F5BBFC19-BE06-EC61-4C56-1D054EB00C08}"/>
              </a:ext>
            </a:extLst>
          </p:cNvPr>
          <p:cNvSpPr txBox="1">
            <a:spLocks noGrp="1"/>
          </p:cNvSpPr>
          <p:nvPr>
            <p:ph type="title"/>
          </p:nvPr>
        </p:nvSpPr>
        <p:spPr>
          <a:xfrm>
            <a:off x="1066800" y="642938"/>
            <a:ext cx="100584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Activity 1 &amp; 2</a:t>
            </a:r>
            <a:endParaRPr dirty="0"/>
          </a:p>
        </p:txBody>
      </p:sp>
    </p:spTree>
    <p:extLst>
      <p:ext uri="{BB962C8B-B14F-4D97-AF65-F5344CB8AC3E}">
        <p14:creationId xmlns:p14="http://schemas.microsoft.com/office/powerpoint/2010/main" val="408996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E10CF-35D5-DCEB-4356-461D766F4C50}"/>
              </a:ext>
            </a:extLst>
          </p:cNvPr>
          <p:cNvSpPr>
            <a:spLocks noGrp="1"/>
          </p:cNvSpPr>
          <p:nvPr>
            <p:ph idx="1"/>
          </p:nvPr>
        </p:nvSpPr>
        <p:spPr>
          <a:xfrm>
            <a:off x="1066799" y="2103120"/>
            <a:ext cx="10287001" cy="3931920"/>
          </a:xfrm>
        </p:spPr>
        <p:txBody>
          <a:bodyPr>
            <a:normAutofit fontScale="85000" lnSpcReduction="20000"/>
          </a:bodyPr>
          <a:lstStyle/>
          <a:p>
            <a:pPr marL="0" indent="0" algn="just">
              <a:buNone/>
            </a:pPr>
            <a:r>
              <a:rPr lang="en-US" sz="3600" dirty="0">
                <a:solidFill>
                  <a:schemeClr val="tx1"/>
                </a:solidFill>
                <a:latin typeface="Times New Roman" panose="02020603050405020304" pitchFamily="18" charset="0"/>
                <a:cs typeface="Times New Roman" panose="02020603050405020304" pitchFamily="18" charset="0"/>
              </a:rPr>
              <a:t> </a:t>
            </a:r>
          </a:p>
          <a:p>
            <a:pPr marL="631825" indent="-631825" algn="just">
              <a:buFont typeface="Wingdings" panose="05000000000000000000" pitchFamily="2" charset="2"/>
              <a:buChar char="q"/>
              <a:tabLst>
                <a:tab pos="631825" algn="l"/>
              </a:tabLst>
            </a:pPr>
            <a:r>
              <a:rPr lang="en-US" sz="3600" dirty="0">
                <a:solidFill>
                  <a:schemeClr val="tx1"/>
                </a:solidFill>
                <a:latin typeface="Times New Roman" panose="02020603050405020304" pitchFamily="18" charset="0"/>
                <a:cs typeface="Times New Roman" panose="02020603050405020304" pitchFamily="18" charset="0"/>
              </a:rPr>
              <a:t>The homework should be submitted on Saturday of each week. </a:t>
            </a:r>
          </a:p>
          <a:p>
            <a:pPr marL="631825" indent="-631825" algn="just">
              <a:buFont typeface="Wingdings" panose="05000000000000000000" pitchFamily="2" charset="2"/>
              <a:buChar char="q"/>
              <a:tabLst>
                <a:tab pos="631825" algn="l"/>
              </a:tabLst>
            </a:pPr>
            <a:r>
              <a:rPr lang="en-US" sz="3600" dirty="0">
                <a:solidFill>
                  <a:schemeClr val="tx1"/>
                </a:solidFill>
                <a:latin typeface="Times New Roman" panose="02020603050405020304" pitchFamily="18" charset="0"/>
                <a:cs typeface="Times New Roman" panose="02020603050405020304" pitchFamily="18" charset="0"/>
              </a:rPr>
              <a:t>Submit the homework to </a:t>
            </a:r>
            <a:r>
              <a:rPr lang="en-US" sz="3600" dirty="0" err="1">
                <a:solidFill>
                  <a:schemeClr val="tx1"/>
                </a:solidFill>
                <a:latin typeface="Times New Roman" panose="02020603050405020304" pitchFamily="18" charset="0"/>
                <a:cs typeface="Times New Roman" panose="02020603050405020304" pitchFamily="18" charset="0"/>
              </a:rPr>
              <a:t>Ulearn</a:t>
            </a:r>
            <a:r>
              <a:rPr lang="en-US" sz="3600" dirty="0">
                <a:latin typeface="Times New Roman" panose="02020603050405020304" pitchFamily="18" charset="0"/>
                <a:cs typeface="Times New Roman" panose="02020603050405020304" pitchFamily="18" charset="0"/>
              </a:rPr>
              <a:t>.</a:t>
            </a:r>
          </a:p>
          <a:p>
            <a:pPr marL="631825" indent="-631825" algn="just">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One mark will be deducted for each day late submission.</a:t>
            </a:r>
          </a:p>
          <a:p>
            <a:pPr marL="631825" lvl="1" indent="-631825" algn="just">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You must do the homework by yourselves. In case of copy and paste the submission will not be considered and you need to do it again (Make mistakes and learn from them but don’t copy and paste).</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4" name="Google Shape;465;p26">
            <a:extLst>
              <a:ext uri="{FF2B5EF4-FFF2-40B4-BE49-F238E27FC236}">
                <a16:creationId xmlns:a16="http://schemas.microsoft.com/office/drawing/2014/main" id="{79588EF0-1F3C-6353-60BB-F9824D207192}"/>
              </a:ext>
            </a:extLst>
          </p:cNvPr>
          <p:cNvSpPr txBox="1">
            <a:spLocks/>
          </p:cNvSpPr>
          <p:nvPr/>
        </p:nvSpPr>
        <p:spPr>
          <a:xfrm>
            <a:off x="838200" y="247913"/>
            <a:ext cx="10515600" cy="1648497"/>
          </a:xfrm>
          <a:prstGeom prst="rect">
            <a:avLst/>
          </a:prstGeom>
          <a:noFill/>
          <a:ln>
            <a:noFill/>
          </a:ln>
          <a:effectLst/>
        </p:spPr>
        <p:txBody>
          <a:bodyPr spcFirstLastPara="1" vert="horz" wrap="square" lIns="91425" tIns="45700" rIns="91425" bIns="45700" rtlCol="0" anchor="ctr" anchorCtr="0">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262626"/>
              </a:buClr>
              <a:buSzPts val="4800"/>
            </a:pPr>
            <a:br>
              <a:rPr lang="en-US" sz="4000" dirty="0">
                <a:latin typeface="Algerian"/>
                <a:sym typeface="Arial"/>
              </a:rPr>
            </a:br>
            <a:r>
              <a:rPr lang="en-US" sz="6000" dirty="0">
                <a:latin typeface="Algerian"/>
                <a:sym typeface="Arial"/>
              </a:rPr>
              <a:t>Homework Rules </a:t>
            </a:r>
          </a:p>
          <a:p>
            <a:pPr>
              <a:spcBef>
                <a:spcPts val="0"/>
              </a:spcBef>
              <a:buClr>
                <a:srgbClr val="262626"/>
              </a:buClr>
              <a:buSzPts val="4800"/>
            </a:pPr>
            <a:r>
              <a:rPr lang="en-US" sz="6000" dirty="0">
                <a:latin typeface="Algerian"/>
                <a:sym typeface="Arial"/>
              </a:rPr>
              <a:t>for ADS Lab</a:t>
            </a:r>
          </a:p>
        </p:txBody>
      </p:sp>
    </p:spTree>
    <p:extLst>
      <p:ext uri="{BB962C8B-B14F-4D97-AF65-F5344CB8AC3E}">
        <p14:creationId xmlns:p14="http://schemas.microsoft.com/office/powerpoint/2010/main" val="309914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7ED24-3816-D099-AC9F-4F950306FF05}"/>
              </a:ext>
            </a:extLst>
          </p:cNvPr>
          <p:cNvSpPr>
            <a:spLocks noGrp="1"/>
          </p:cNvSpPr>
          <p:nvPr>
            <p:ph idx="1"/>
          </p:nvPr>
        </p:nvSpPr>
        <p:spPr/>
        <p:txBody>
          <a:bodyPr>
            <a:norm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the same program add the following methods:</a:t>
            </a:r>
          </a:p>
          <a:p>
            <a:pPr marL="685800" indent="-228600">
              <a:buFont typeface="+mj-lt"/>
              <a:buAutoNum type="arabicPeriod"/>
            </a:pPr>
            <a:r>
              <a:rPr lang="en-US" sz="2400" dirty="0">
                <a:latin typeface="Times New Roman" panose="02020603050405020304" pitchFamily="18" charset="0"/>
                <a:cs typeface="Times New Roman" panose="02020603050405020304" pitchFamily="18" charset="0"/>
              </a:rPr>
              <a:t> method to remove the last node from the linked list.</a:t>
            </a:r>
          </a:p>
          <a:p>
            <a:pPr marL="685800" indent="-228600">
              <a:buFont typeface="+mj-lt"/>
              <a:buAutoNum type="arabicPeriod"/>
            </a:pPr>
            <a:r>
              <a:rPr lang="en-US" sz="2400" dirty="0">
                <a:latin typeface="Times New Roman" panose="02020603050405020304" pitchFamily="18" charset="0"/>
                <a:cs typeface="Times New Roman" panose="02020603050405020304" pitchFamily="18" charset="0"/>
              </a:rPr>
              <a:t> method to remove node with specific information.</a:t>
            </a:r>
          </a:p>
          <a:p>
            <a:pPr marL="457200" indent="0">
              <a:buNone/>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u="sng" dirty="0">
                <a:latin typeface="Times New Roman" panose="02020603050405020304" pitchFamily="18" charset="0"/>
                <a:cs typeface="Times New Roman" panose="02020603050405020304" pitchFamily="18" charset="0"/>
              </a:rPr>
              <a:t>Note: </a:t>
            </a:r>
            <a:r>
              <a:rPr lang="en-US" sz="2400" dirty="0">
                <a:latin typeface="Times New Roman" panose="02020603050405020304" pitchFamily="18" charset="0"/>
                <a:cs typeface="Times New Roman" panose="02020603050405020304" pitchFamily="18" charset="0"/>
              </a:rPr>
              <a:t>Do not forget to write the specification for your program.</a:t>
            </a:r>
          </a:p>
          <a:p>
            <a:pPr marL="457200" indent="0">
              <a:buNone/>
            </a:pPr>
            <a:r>
              <a:rPr lang="en-US" sz="2400" dirty="0">
                <a:latin typeface="Times New Roman" panose="02020603050405020304" pitchFamily="18" charset="0"/>
                <a:cs typeface="Times New Roman" panose="02020603050405020304" pitchFamily="18" charset="0"/>
              </a:rPr>
              <a:t>	</a:t>
            </a:r>
          </a:p>
          <a:p>
            <a:endParaRPr lang="en-US" sz="2400" dirty="0"/>
          </a:p>
        </p:txBody>
      </p:sp>
      <p:sp>
        <p:nvSpPr>
          <p:cNvPr id="4" name="Google Shape;165;p3">
            <a:extLst>
              <a:ext uri="{FF2B5EF4-FFF2-40B4-BE49-F238E27FC236}">
                <a16:creationId xmlns:a16="http://schemas.microsoft.com/office/drawing/2014/main" id="{F5BBFC19-BE06-EC61-4C56-1D054EB00C08}"/>
              </a:ext>
            </a:extLst>
          </p:cNvPr>
          <p:cNvSpPr txBox="1">
            <a:spLocks noGrp="1"/>
          </p:cNvSpPr>
          <p:nvPr>
            <p:ph type="title"/>
          </p:nvPr>
        </p:nvSpPr>
        <p:spPr>
          <a:xfrm>
            <a:off x="1066800" y="642938"/>
            <a:ext cx="100584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Homework</a:t>
            </a:r>
            <a:endParaRPr dirty="0"/>
          </a:p>
        </p:txBody>
      </p:sp>
    </p:spTree>
    <p:extLst>
      <p:ext uri="{BB962C8B-B14F-4D97-AF65-F5344CB8AC3E}">
        <p14:creationId xmlns:p14="http://schemas.microsoft.com/office/powerpoint/2010/main" val="240262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3;p27">
            <a:extLst>
              <a:ext uri="{FF2B5EF4-FFF2-40B4-BE49-F238E27FC236}">
                <a16:creationId xmlns:a16="http://schemas.microsoft.com/office/drawing/2014/main" id="{4DB36F60-57F5-8C4F-DECB-56F409F49C7F}"/>
              </a:ext>
            </a:extLst>
          </p:cNvPr>
          <p:cNvSpPr txBox="1">
            <a:spLocks/>
          </p:cNvSpPr>
          <p:nvPr/>
        </p:nvSpPr>
        <p:spPr>
          <a:xfrm>
            <a:off x="2698861" y="1871131"/>
            <a:ext cx="6815669" cy="2349721"/>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buClr>
                <a:srgbClr val="262626"/>
              </a:buClr>
              <a:buSzPts val="4400"/>
            </a:pPr>
            <a:r>
              <a:rPr lang="en-US">
                <a:solidFill>
                  <a:srgbClr val="212121"/>
                </a:solidFill>
                <a:latin typeface="Algerian" panose="04020705040A02060702" pitchFamily="82" charset="0"/>
                <a:sym typeface="Aharoni"/>
              </a:rPr>
              <a:t>SEE YOU NEXT WEEK</a:t>
            </a:r>
            <a:endParaRPr lang="en-US">
              <a:solidFill>
                <a:srgbClr val="212121"/>
              </a:solidFill>
              <a:latin typeface="Algerian" panose="04020705040A02060702" pitchFamily="82" charset="0"/>
            </a:endParaRPr>
          </a:p>
        </p:txBody>
      </p:sp>
      <p:sp>
        <p:nvSpPr>
          <p:cNvPr id="5" name="Smiley Face 4">
            <a:extLst>
              <a:ext uri="{FF2B5EF4-FFF2-40B4-BE49-F238E27FC236}">
                <a16:creationId xmlns:a16="http://schemas.microsoft.com/office/drawing/2014/main" id="{D608E2E7-E042-6D22-2112-A2FA882DA3C9}"/>
              </a:ext>
            </a:extLst>
          </p:cNvPr>
          <p:cNvSpPr/>
          <p:nvPr/>
        </p:nvSpPr>
        <p:spPr>
          <a:xfrm>
            <a:off x="5524481" y="3524282"/>
            <a:ext cx="1164427" cy="884982"/>
          </a:xfrm>
          <a:prstGeom prst="smileyFace">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58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title"/>
          </p:nvPr>
        </p:nvSpPr>
        <p:spPr>
          <a:xfrm>
            <a:off x="1295402" y="11218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Algerian"/>
              <a:buNone/>
            </a:pPr>
            <a:r>
              <a:rPr lang="en-US" sz="4400" dirty="0">
                <a:latin typeface="Algerian"/>
                <a:ea typeface="Algerian"/>
                <a:cs typeface="Algerian"/>
                <a:sym typeface="Algerian"/>
              </a:rPr>
              <a:t>LEARNING OUTCOMES</a:t>
            </a:r>
            <a:endParaRPr dirty="0">
              <a:latin typeface="Algerian"/>
              <a:ea typeface="Algerian"/>
              <a:cs typeface="Algerian"/>
              <a:sym typeface="Algerian"/>
            </a:endParaRPr>
          </a:p>
        </p:txBody>
      </p:sp>
      <p:sp>
        <p:nvSpPr>
          <p:cNvPr id="159" name="Google Shape;159;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R="342265" lvl="0" algn="l" rtl="0">
              <a:lnSpc>
                <a:spcPct val="102000"/>
              </a:lnSpc>
              <a:spcBef>
                <a:spcPts val="0"/>
              </a:spcBef>
              <a:spcAft>
                <a:spcPts val="0"/>
              </a:spcAft>
              <a:buSzPts val="2760"/>
              <a:buFont typeface="Wingdings" panose="05000000000000000000" pitchFamily="2" charset="2"/>
              <a:buChar char="q"/>
            </a:pPr>
            <a:endParaRPr lang="en-US" sz="2500" dirty="0">
              <a:latin typeface="Times New Roman"/>
              <a:ea typeface="Times New Roman"/>
              <a:cs typeface="Times New Roman"/>
              <a:sym typeface="Times New Roman"/>
            </a:endParaRPr>
          </a:p>
          <a:p>
            <a:pPr marR="342265" lvl="0" algn="l" rtl="0">
              <a:lnSpc>
                <a:spcPct val="102000"/>
              </a:lnSpc>
              <a:spcBef>
                <a:spcPts val="0"/>
              </a:spcBef>
              <a:spcAft>
                <a:spcPts val="0"/>
              </a:spcAft>
              <a:buSzPts val="2760"/>
              <a:buFont typeface="Wingdings" panose="05000000000000000000" pitchFamily="2" charset="2"/>
              <a:buChar char="q"/>
            </a:pPr>
            <a:r>
              <a:rPr lang="en-US" sz="2500" dirty="0">
                <a:latin typeface="Times New Roman"/>
                <a:ea typeface="Times New Roman"/>
                <a:cs typeface="Times New Roman"/>
                <a:sym typeface="Times New Roman"/>
              </a:rPr>
              <a:t> Students should be able to: </a:t>
            </a:r>
            <a:endParaRPr sz="2100" dirty="0"/>
          </a:p>
          <a:p>
            <a:pPr marL="742950" marR="342265" lvl="1" indent="-292100" algn="just" rtl="0">
              <a:lnSpc>
                <a:spcPct val="102000"/>
              </a:lnSpc>
              <a:spcBef>
                <a:spcPts val="960"/>
              </a:spcBef>
              <a:spcAft>
                <a:spcPts val="0"/>
              </a:spcAft>
              <a:buSzPts val="2400"/>
              <a:buChar char="•"/>
            </a:pPr>
            <a:r>
              <a:rPr lang="en-US" sz="2100" dirty="0">
                <a:latin typeface="Times New Roman"/>
                <a:ea typeface="Times New Roman"/>
                <a:cs typeface="Times New Roman"/>
                <a:sym typeface="Times New Roman"/>
              </a:rPr>
              <a:t>understand the concept of Linked List.</a:t>
            </a:r>
          </a:p>
          <a:p>
            <a:pPr marL="742950" marR="342265" lvl="1" indent="-292100" algn="just" rtl="0">
              <a:lnSpc>
                <a:spcPct val="102000"/>
              </a:lnSpc>
              <a:spcBef>
                <a:spcPts val="960"/>
              </a:spcBef>
              <a:spcAft>
                <a:spcPts val="0"/>
              </a:spcAft>
              <a:buSzPts val="2400"/>
              <a:buChar char="•"/>
            </a:pPr>
            <a:r>
              <a:rPr lang="en-US" sz="2100" dirty="0">
                <a:latin typeface="Times New Roman"/>
                <a:cs typeface="Times New Roman"/>
                <a:sym typeface="Times New Roman"/>
              </a:rPr>
              <a:t>understand how to perform the basic operation on Linked (add, remove, traverse sort and count).</a:t>
            </a:r>
          </a:p>
        </p:txBody>
      </p:sp>
      <p:sp>
        <p:nvSpPr>
          <p:cNvPr id="160" name="Google Shape;160;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38200" y="413168"/>
            <a:ext cx="10515600" cy="111448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Node Class (definition)</a:t>
            </a:r>
            <a:endParaRPr dirty="0"/>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5" name="Picture 4">
            <a:extLst>
              <a:ext uri="{FF2B5EF4-FFF2-40B4-BE49-F238E27FC236}">
                <a16:creationId xmlns:a16="http://schemas.microsoft.com/office/drawing/2014/main" id="{20BACD29-3DB8-3442-457C-E99DFA56FF0B}"/>
              </a:ext>
            </a:extLst>
          </p:cNvPr>
          <p:cNvPicPr>
            <a:picLocks noChangeAspect="1"/>
          </p:cNvPicPr>
          <p:nvPr/>
        </p:nvPicPr>
        <p:blipFill rotWithShape="1">
          <a:blip r:embed="rId3"/>
          <a:srcRect l="6875" t="20805" r="72237" b="60005"/>
          <a:stretch/>
        </p:blipFill>
        <p:spPr>
          <a:xfrm>
            <a:off x="2494547" y="1527655"/>
            <a:ext cx="7202906" cy="4917178"/>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38200" y="401145"/>
            <a:ext cx="10515600" cy="111448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Add Node to the front of the linked list</a:t>
            </a:r>
            <a:endParaRPr dirty="0"/>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5" name="Picture 4">
            <a:extLst>
              <a:ext uri="{FF2B5EF4-FFF2-40B4-BE49-F238E27FC236}">
                <a16:creationId xmlns:a16="http://schemas.microsoft.com/office/drawing/2014/main" id="{04384604-4C2B-D56A-39B7-B5FFF6353E08}"/>
              </a:ext>
            </a:extLst>
          </p:cNvPr>
          <p:cNvPicPr>
            <a:picLocks noChangeAspect="1"/>
          </p:cNvPicPr>
          <p:nvPr/>
        </p:nvPicPr>
        <p:blipFill rotWithShape="1">
          <a:blip r:embed="rId3"/>
          <a:srcRect l="6875" t="39293" r="68158" b="35307"/>
          <a:stretch/>
        </p:blipFill>
        <p:spPr>
          <a:xfrm>
            <a:off x="2568742" y="1515632"/>
            <a:ext cx="7054516" cy="4941224"/>
          </a:xfrm>
          <a:prstGeom prst="rect">
            <a:avLst/>
          </a:prstGeom>
        </p:spPr>
      </p:pic>
    </p:spTree>
    <p:extLst>
      <p:ext uri="{BB962C8B-B14F-4D97-AF65-F5344CB8AC3E}">
        <p14:creationId xmlns:p14="http://schemas.microsoft.com/office/powerpoint/2010/main" val="218589368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38200" y="413168"/>
            <a:ext cx="10515600" cy="111448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Add Node to the End of the linked list</a:t>
            </a:r>
            <a:endParaRPr dirty="0"/>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7" name="Picture 6">
            <a:extLst>
              <a:ext uri="{FF2B5EF4-FFF2-40B4-BE49-F238E27FC236}">
                <a16:creationId xmlns:a16="http://schemas.microsoft.com/office/drawing/2014/main" id="{953934E3-8E9F-DCA5-3CC2-8D3FDB539C26}"/>
              </a:ext>
            </a:extLst>
          </p:cNvPr>
          <p:cNvPicPr>
            <a:picLocks noChangeAspect="1"/>
          </p:cNvPicPr>
          <p:nvPr/>
        </p:nvPicPr>
        <p:blipFill rotWithShape="1">
          <a:blip r:embed="rId3"/>
          <a:srcRect l="6875" t="35307" r="69079" b="39410"/>
          <a:stretch/>
        </p:blipFill>
        <p:spPr>
          <a:xfrm>
            <a:off x="2536658" y="1527654"/>
            <a:ext cx="7118684" cy="4917178"/>
          </a:xfrm>
          <a:prstGeom prst="rect">
            <a:avLst/>
          </a:prstGeom>
        </p:spPr>
      </p:pic>
    </p:spTree>
    <p:extLst>
      <p:ext uri="{BB962C8B-B14F-4D97-AF65-F5344CB8AC3E}">
        <p14:creationId xmlns:p14="http://schemas.microsoft.com/office/powerpoint/2010/main" val="327048758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38200" y="393032"/>
            <a:ext cx="10515600" cy="111448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Add Node after specific element in the linked list</a:t>
            </a:r>
            <a:endParaRPr dirty="0"/>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5" name="Picture 4">
            <a:extLst>
              <a:ext uri="{FF2B5EF4-FFF2-40B4-BE49-F238E27FC236}">
                <a16:creationId xmlns:a16="http://schemas.microsoft.com/office/drawing/2014/main" id="{8CA7AD2B-3A19-BB13-EDCB-D46F9FCCD86E}"/>
              </a:ext>
            </a:extLst>
          </p:cNvPr>
          <p:cNvPicPr>
            <a:picLocks noChangeAspect="1"/>
          </p:cNvPicPr>
          <p:nvPr/>
        </p:nvPicPr>
        <p:blipFill rotWithShape="1">
          <a:blip r:embed="rId3"/>
          <a:srcRect l="6875" t="32740" r="33947" b="31219"/>
          <a:stretch/>
        </p:blipFill>
        <p:spPr>
          <a:xfrm>
            <a:off x="838200" y="1507518"/>
            <a:ext cx="10515600" cy="4957450"/>
          </a:xfrm>
          <a:prstGeom prst="rect">
            <a:avLst/>
          </a:prstGeom>
        </p:spPr>
      </p:pic>
    </p:spTree>
    <p:extLst>
      <p:ext uri="{BB962C8B-B14F-4D97-AF65-F5344CB8AC3E}">
        <p14:creationId xmlns:p14="http://schemas.microsoft.com/office/powerpoint/2010/main" val="343281416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4" name="Google Shape;165;p3">
            <a:extLst>
              <a:ext uri="{FF2B5EF4-FFF2-40B4-BE49-F238E27FC236}">
                <a16:creationId xmlns:a16="http://schemas.microsoft.com/office/drawing/2014/main" id="{612BC6F9-962B-D604-3319-D548F1F2F054}"/>
              </a:ext>
            </a:extLst>
          </p:cNvPr>
          <p:cNvSpPr txBox="1">
            <a:spLocks/>
          </p:cNvSpPr>
          <p:nvPr/>
        </p:nvSpPr>
        <p:spPr>
          <a:xfrm>
            <a:off x="838200" y="393032"/>
            <a:ext cx="10515600" cy="1114486"/>
          </a:xfrm>
          <a:prstGeom prst="rect">
            <a:avLst/>
          </a:prstGeom>
          <a:noFill/>
          <a:ln>
            <a:noFill/>
          </a:ln>
        </p:spPr>
        <p:txBody>
          <a:bodyPr spcFirstLastPara="1" vert="horz" wrap="square" lIns="91425" tIns="45700" rIns="91425" bIns="45700" rtlCol="0" anchor="ctr" anchorCtr="0">
            <a:normAutofit fontScale="90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spcBef>
                <a:spcPts val="0"/>
              </a:spcBef>
              <a:buClr>
                <a:srgbClr val="262626"/>
              </a:buClr>
              <a:buSzPct val="100000"/>
              <a:buFont typeface="Algerian"/>
              <a:buNone/>
            </a:pPr>
            <a:r>
              <a:rPr lang="en-US" dirty="0">
                <a:latin typeface="Algerian"/>
                <a:ea typeface="Algerian"/>
                <a:cs typeface="Algerian"/>
                <a:sym typeface="Algerian"/>
              </a:rPr>
              <a:t>Add Node after specific element in the linked list (Cont.)</a:t>
            </a:r>
            <a:endParaRPr lang="en-US" dirty="0"/>
          </a:p>
        </p:txBody>
      </p:sp>
      <p:pic>
        <p:nvPicPr>
          <p:cNvPr id="8" name="Picture 7">
            <a:extLst>
              <a:ext uri="{FF2B5EF4-FFF2-40B4-BE49-F238E27FC236}">
                <a16:creationId xmlns:a16="http://schemas.microsoft.com/office/drawing/2014/main" id="{6EB90E11-6D70-8E12-872F-9B5B21F4ED1D}"/>
              </a:ext>
            </a:extLst>
          </p:cNvPr>
          <p:cNvPicPr>
            <a:picLocks noChangeAspect="1"/>
          </p:cNvPicPr>
          <p:nvPr/>
        </p:nvPicPr>
        <p:blipFill rotWithShape="1">
          <a:blip r:embed="rId3"/>
          <a:srcRect l="7894" t="25485" r="62633" b="47835"/>
          <a:stretch/>
        </p:blipFill>
        <p:spPr>
          <a:xfrm>
            <a:off x="3497178" y="1507518"/>
            <a:ext cx="8321630" cy="4957449"/>
          </a:xfrm>
          <a:prstGeom prst="rect">
            <a:avLst/>
          </a:prstGeom>
        </p:spPr>
      </p:pic>
      <p:sp>
        <p:nvSpPr>
          <p:cNvPr id="9" name="TextBox 8">
            <a:extLst>
              <a:ext uri="{FF2B5EF4-FFF2-40B4-BE49-F238E27FC236}">
                <a16:creationId xmlns:a16="http://schemas.microsoft.com/office/drawing/2014/main" id="{A2FA2E81-4C1A-F3E9-CABB-704823C78411}"/>
              </a:ext>
            </a:extLst>
          </p:cNvPr>
          <p:cNvSpPr txBox="1"/>
          <p:nvPr/>
        </p:nvSpPr>
        <p:spPr>
          <a:xfrm>
            <a:off x="373192" y="1234364"/>
            <a:ext cx="3009874" cy="5262979"/>
          </a:xfrm>
          <a:prstGeom prst="rect">
            <a:avLst/>
          </a:prstGeom>
          <a:noFill/>
        </p:spPr>
        <p:txBody>
          <a:bodyPr wrap="square" rtlCol="0">
            <a:spAutoFit/>
          </a:bodyPr>
          <a:lstStyle/>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To add after specified element in the linked list, you have 2 ways:</a:t>
            </a:r>
          </a:p>
          <a:p>
            <a:pPr marL="342900" indent="-342900">
              <a:buAutoNum type="arabicPeriod"/>
            </a:pPr>
            <a:r>
              <a:rPr lang="en-US" sz="2100" dirty="0">
                <a:latin typeface="Times New Roman" panose="02020603050405020304" pitchFamily="18" charset="0"/>
                <a:cs typeface="Times New Roman" panose="02020603050405020304" pitchFamily="18" charset="0"/>
              </a:rPr>
              <a:t>add after specific number, so you need to </a:t>
            </a:r>
            <a:r>
              <a:rPr lang="en-US" sz="2100" dirty="0">
                <a:solidFill>
                  <a:srgbClr val="FF0000"/>
                </a:solidFill>
                <a:latin typeface="Times New Roman" panose="02020603050405020304" pitchFamily="18" charset="0"/>
                <a:cs typeface="Times New Roman" panose="02020603050405020304" pitchFamily="18" charset="0"/>
              </a:rPr>
              <a:t>find</a:t>
            </a:r>
            <a:r>
              <a:rPr lang="en-US" sz="2100" dirty="0">
                <a:latin typeface="Times New Roman" panose="02020603050405020304" pitchFamily="18" charset="0"/>
                <a:cs typeface="Times New Roman" panose="02020603050405020304" pitchFamily="18" charset="0"/>
              </a:rPr>
              <a:t> the number that you want to add after it.</a:t>
            </a:r>
          </a:p>
          <a:p>
            <a:pPr marL="342900" indent="-342900">
              <a:buAutoNum type="arabicPeriod"/>
            </a:pPr>
            <a:r>
              <a:rPr lang="en-US" sz="2100" dirty="0">
                <a:latin typeface="Times New Roman" panose="02020603050405020304" pitchFamily="18" charset="0"/>
                <a:cs typeface="Times New Roman" panose="02020603050405020304" pitchFamily="18" charset="0"/>
              </a:rPr>
              <a:t>Add in specific location, so you need to traverse the linked list nodes until you reach to the location that you want to add the element in it.</a:t>
            </a:r>
          </a:p>
        </p:txBody>
      </p:sp>
    </p:spTree>
    <p:extLst>
      <p:ext uri="{BB962C8B-B14F-4D97-AF65-F5344CB8AC3E}">
        <p14:creationId xmlns:p14="http://schemas.microsoft.com/office/powerpoint/2010/main" val="142677137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4" name="Google Shape;165;p3">
            <a:extLst>
              <a:ext uri="{FF2B5EF4-FFF2-40B4-BE49-F238E27FC236}">
                <a16:creationId xmlns:a16="http://schemas.microsoft.com/office/drawing/2014/main" id="{7CEAE22D-569E-B6A9-E68C-CE847D327EA6}"/>
              </a:ext>
            </a:extLst>
          </p:cNvPr>
          <p:cNvSpPr txBox="1">
            <a:spLocks/>
          </p:cNvSpPr>
          <p:nvPr/>
        </p:nvSpPr>
        <p:spPr>
          <a:xfrm>
            <a:off x="838200" y="393032"/>
            <a:ext cx="10515600" cy="1114486"/>
          </a:xfrm>
          <a:prstGeom prst="rect">
            <a:avLst/>
          </a:prstGeom>
          <a:noFill/>
          <a:ln>
            <a:noFill/>
          </a:ln>
        </p:spPr>
        <p:txBody>
          <a:bodyPr spcFirstLastPara="1" vert="horz" wrap="square" lIns="91425" tIns="45700" rIns="91425" bIns="45700" rtlCol="0" anchor="ctr" anchorCtr="0">
            <a:normAutofit fontScale="900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spcBef>
                <a:spcPts val="0"/>
              </a:spcBef>
              <a:buClr>
                <a:srgbClr val="262626"/>
              </a:buClr>
              <a:buSzPct val="100000"/>
              <a:buFont typeface="Algerian"/>
              <a:buNone/>
            </a:pPr>
            <a:r>
              <a:rPr lang="en-US" dirty="0">
                <a:latin typeface="Algerian"/>
                <a:ea typeface="Algerian"/>
                <a:cs typeface="Algerian"/>
                <a:sym typeface="Algerian"/>
              </a:rPr>
              <a:t>Print the elements of the linked list</a:t>
            </a:r>
            <a:endParaRPr lang="en-US" dirty="0"/>
          </a:p>
        </p:txBody>
      </p:sp>
      <p:pic>
        <p:nvPicPr>
          <p:cNvPr id="8" name="Picture 7">
            <a:extLst>
              <a:ext uri="{FF2B5EF4-FFF2-40B4-BE49-F238E27FC236}">
                <a16:creationId xmlns:a16="http://schemas.microsoft.com/office/drawing/2014/main" id="{4BF443F3-9AA5-AD2F-CB84-A316D4BA0BF6}"/>
              </a:ext>
            </a:extLst>
          </p:cNvPr>
          <p:cNvPicPr>
            <a:picLocks noChangeAspect="1"/>
          </p:cNvPicPr>
          <p:nvPr/>
        </p:nvPicPr>
        <p:blipFill rotWithShape="1">
          <a:blip r:embed="rId3"/>
          <a:srcRect l="6876" t="23945" r="58866" b="48124"/>
          <a:stretch/>
        </p:blipFill>
        <p:spPr>
          <a:xfrm>
            <a:off x="1478756" y="1507518"/>
            <a:ext cx="9234488" cy="4957450"/>
          </a:xfrm>
          <a:prstGeom prst="rect">
            <a:avLst/>
          </a:prstGeom>
        </p:spPr>
      </p:pic>
    </p:spTree>
    <p:extLst>
      <p:ext uri="{BB962C8B-B14F-4D97-AF65-F5344CB8AC3E}">
        <p14:creationId xmlns:p14="http://schemas.microsoft.com/office/powerpoint/2010/main" val="193798563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838200" y="447458"/>
            <a:ext cx="10515600" cy="111448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Algerian"/>
              <a:buNone/>
            </a:pPr>
            <a:r>
              <a:rPr lang="en-US" dirty="0">
                <a:latin typeface="Algerian"/>
                <a:ea typeface="Algerian"/>
                <a:cs typeface="Algerian"/>
                <a:sym typeface="Algerian"/>
              </a:rPr>
              <a:t>You  need Node to point to the beginning of you Linked List</a:t>
            </a:r>
            <a:endParaRPr dirty="0"/>
          </a:p>
        </p:txBody>
      </p:sp>
      <p:sp>
        <p:nvSpPr>
          <p:cNvPr id="167" name="Google Shape;167;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5" name="Picture 4">
            <a:extLst>
              <a:ext uri="{FF2B5EF4-FFF2-40B4-BE49-F238E27FC236}">
                <a16:creationId xmlns:a16="http://schemas.microsoft.com/office/drawing/2014/main" id="{44EC6A5B-F4AF-5A1A-1367-9C4074E67975}"/>
              </a:ext>
            </a:extLst>
          </p:cNvPr>
          <p:cNvPicPr>
            <a:picLocks noChangeAspect="1"/>
          </p:cNvPicPr>
          <p:nvPr/>
        </p:nvPicPr>
        <p:blipFill rotWithShape="1">
          <a:blip r:embed="rId3"/>
          <a:srcRect l="6875" t="30616" r="77500" b="64590"/>
          <a:stretch/>
        </p:blipFill>
        <p:spPr>
          <a:xfrm>
            <a:off x="2244582" y="2221768"/>
            <a:ext cx="7702835" cy="1985962"/>
          </a:xfrm>
          <a:prstGeom prst="rect">
            <a:avLst/>
          </a:prstGeom>
        </p:spPr>
      </p:pic>
    </p:spTree>
    <p:extLst>
      <p:ext uri="{BB962C8B-B14F-4D97-AF65-F5344CB8AC3E}">
        <p14:creationId xmlns:p14="http://schemas.microsoft.com/office/powerpoint/2010/main" val="1632889735"/>
      </p:ext>
    </p:extLst>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1063</TotalTime>
  <Words>377</Words>
  <Application>Microsoft Office PowerPoint</Application>
  <PresentationFormat>Widescreen</PresentationFormat>
  <Paragraphs>56</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Calibri</vt:lpstr>
      <vt:lpstr>Century Gothic</vt:lpstr>
      <vt:lpstr>Garamond</vt:lpstr>
      <vt:lpstr>Times New Roman</vt:lpstr>
      <vt:lpstr>Wingdings</vt:lpstr>
      <vt:lpstr>Savon</vt:lpstr>
      <vt:lpstr>PowerPoint Presentation</vt:lpstr>
      <vt:lpstr>LEARNING OUTCOMES</vt:lpstr>
      <vt:lpstr>Node Class (definition)</vt:lpstr>
      <vt:lpstr>Add Node to the front of the linked list</vt:lpstr>
      <vt:lpstr>Add Node to the End of the linked list</vt:lpstr>
      <vt:lpstr>Add Node after specific element in the linked list</vt:lpstr>
      <vt:lpstr>PowerPoint Presentation</vt:lpstr>
      <vt:lpstr>PowerPoint Presentation</vt:lpstr>
      <vt:lpstr>You  need Node to point to the beginning of you Linked List</vt:lpstr>
      <vt:lpstr>Main Method</vt:lpstr>
      <vt:lpstr>Main Method (Cont.)</vt:lpstr>
      <vt:lpstr>Put Node Class, Nodes,  methods, and Main method  in one class</vt:lpstr>
      <vt:lpstr>Activity 1 &amp; 2</vt:lpstr>
      <vt:lpstr>PowerPoint Presentation</vt:lpstr>
      <vt:lpstr>Homework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Maryam Omar Abdullah Sawad</dc:creator>
  <cp:lastModifiedBy>Loli Loli</cp:lastModifiedBy>
  <cp:revision>132</cp:revision>
  <dcterms:created xsi:type="dcterms:W3CDTF">2022-09-21T01:33:58Z</dcterms:created>
  <dcterms:modified xsi:type="dcterms:W3CDTF">2023-02-07T20:28:49Z</dcterms:modified>
</cp:coreProperties>
</file>