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546" r:id="rId6"/>
    <p:sldId id="560" r:id="rId7"/>
    <p:sldId id="558" r:id="rId8"/>
    <p:sldId id="556" r:id="rId9"/>
    <p:sldId id="557" r:id="rId10"/>
    <p:sldId id="555" r:id="rId11"/>
    <p:sldId id="561" r:id="rId12"/>
    <p:sldId id="562" r:id="rId13"/>
    <p:sldId id="563" r:id="rId14"/>
    <p:sldId id="564" r:id="rId15"/>
    <p:sldId id="4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B92"/>
    <a:srgbClr val="5A747D"/>
    <a:srgbClr val="8EA3A8"/>
    <a:srgbClr val="D6DEE0"/>
    <a:srgbClr val="EA6360"/>
    <a:srgbClr val="2E4D59"/>
    <a:srgbClr val="E3E8E9"/>
    <a:srgbClr val="47BDC9"/>
    <a:srgbClr val="F2B236"/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962" autoAdjust="0"/>
  </p:normalViewPr>
  <p:slideViewPr>
    <p:cSldViewPr snapToGrid="0">
      <p:cViewPr>
        <p:scale>
          <a:sx n="75" d="100"/>
          <a:sy n="75" d="100"/>
        </p:scale>
        <p:origin x="9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6C44-8A4D-4F59-BDA1-8EDE3C5B3AD3}" type="datetimeFigureOut">
              <a:rPr lang="en-MY" smtClean="0"/>
              <a:t>04/Oct/2022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E593F-C77A-4F5D-9FFD-0DF84E750A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869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0169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119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157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817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224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40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895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054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167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077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883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526-5B84-489C-B46C-7DC2E8D36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95DC9-31D0-4CC8-B5B3-7E1DD043D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1818-1E54-467E-A476-ACECA72A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768-1179-4BAA-B9FD-E4693BD2C4B3}" type="datetime1">
              <a:rPr lang="en-MY" smtClean="0"/>
              <a:t>04/Oct/2022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1BF2-0374-4380-9DDC-A1F314A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9740-B7D3-4A12-88DE-BF1B8009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634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D7F5-2BA7-41FE-B23A-846D0F9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2E6FA-CD86-4AA6-8E37-7EC354158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A8CF-86AA-490E-8346-B8A29277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8E5-6A12-4542-B6EB-D0091EC2087F}" type="datetime1">
              <a:rPr lang="en-MY" smtClean="0"/>
              <a:t>04/Oct/2022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BFCD-123F-419C-8322-1D09FDDD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8508-FAB4-4216-BACD-D7640CBD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31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4D204-F26F-4798-872F-43073A1F0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0CEB7-91F7-43EA-86D9-7CFCD198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D791-01B8-4E56-BB76-4E3C3BA3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87EF-D593-447C-83DC-4E53695186C4}" type="datetime1">
              <a:rPr lang="en-MY" smtClean="0"/>
              <a:t>04/Oct/2022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F6AA-3850-479D-8B60-B6BE8AA2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3C37B-F959-4AF2-AF36-917960FA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9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ACB-F0EB-41EB-9BC0-58DC14F4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08E1-55CF-47AD-84B6-4BB51ECC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C4DF-A227-4DEB-AFF2-C324D19E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BD5F-09EE-45AB-A49C-9676DE8067FC}" type="datetime1">
              <a:rPr lang="en-MY" smtClean="0"/>
              <a:t>04/Oct/2022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99CC-80B1-4711-8621-A4A6A74D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33EC-AC95-4928-BDC2-65EAA537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8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4F7F-6F1B-4E60-821A-5FE177EA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BDE56-1520-4C7B-8389-3D8EFC59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07DC-D2E1-4E25-8157-6804AF54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ED41-DD61-4F9D-8983-89046BD669C6}" type="datetime1">
              <a:rPr lang="en-MY" smtClean="0"/>
              <a:t>04/Oct/2022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D095F-6942-4D91-A616-864617E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B714-1880-498B-9F1C-91442236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647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5122-3E08-4D5C-A453-E0462476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03F9-20D7-403E-8521-2ED820ECE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B77F4-15E4-48C5-98D6-66687134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00660-B41B-4816-8981-95D8223C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5C66-8393-433E-9EDA-DD87B4F4E0CA}" type="datetime1">
              <a:rPr lang="en-MY" smtClean="0"/>
              <a:t>04/Oct/2022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62FC-D846-4761-8E0B-621756AE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771F-4149-437F-AAB3-F4F2420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668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627-CA55-4CB7-993E-B12BB165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C08B0-6A4A-40FA-9F11-D492EB7C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6AD56-5D49-4EAE-A943-EDFB4E410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F3165-096E-43ED-B9A9-9CBA07D8E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1081F-C808-4218-82F6-FD7C25C6A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EE18E-2187-4A5E-BBFB-D2569210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779E-522A-4171-AA4D-56BBF491F092}" type="datetime1">
              <a:rPr lang="en-MY" smtClean="0"/>
              <a:t>04/Oct/2022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69D91-B2C3-426E-A330-996BCB31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51F24-007F-4969-BCA7-DDCDD2E6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4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E16A-56CD-47B7-BFD4-BAF763AB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BEAA0-0B8F-46B2-8558-26B5B25A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6006-A21D-4CFF-8048-AC6C2D8A77F6}" type="datetime1">
              <a:rPr lang="en-MY" smtClean="0"/>
              <a:t>04/Oct/2022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B0763-133F-4A2C-90D7-FD5D538E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197E7-4705-4EF0-8F32-5C398B0D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187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FE0DA-499E-4EE0-9B64-A7F582DB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019-DCC7-497F-8705-F70710FD239E}" type="datetime1">
              <a:rPr lang="en-MY" smtClean="0"/>
              <a:t>04/Oct/2022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866A-87AD-4AF3-A305-35420BA4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52F55-4B35-49F1-928F-DB35BE4F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78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2683-02D0-4C42-99ED-3AC2A554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51C9-370D-455F-8770-EEBA4084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0DB4-7FD3-47B7-8D65-30D073737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A8B3-E01E-4F89-8459-301CC0CC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A16A-A75B-40BC-975D-000083E53EC3}" type="datetime1">
              <a:rPr lang="en-MY" smtClean="0"/>
              <a:t>04/Oct/2022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1D71-2EC0-4D20-BBED-F989AD21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FF0E-2E53-414A-B30C-BF7D6E65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791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F517-4807-420C-A209-FE77372A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24FB8-3D4C-460D-94D2-3307E59FA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367C7-1AE5-4D71-91DB-EA1CE72B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1ADD0-732C-4788-BD23-A8D6DF04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089-6D00-413A-BAE0-F9A28457EDD4}" type="datetime1">
              <a:rPr lang="en-MY" smtClean="0"/>
              <a:t>04/Oct/2022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B3072-3AD5-4B75-BB32-549D372B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9EE03-D397-45F6-AC3A-EDD1FD5E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396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6453-CE0F-43DD-B7B6-E294B744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EC95-9322-4647-B720-0803C97D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F241-0B8C-4928-A88F-45A3FD1FF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F3F5-7F97-4776-B294-DB89A969F520}" type="datetime1">
              <a:rPr lang="en-MY" smtClean="0"/>
              <a:t>04/Oct/2022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317C-9DED-48B6-8DBE-7A3E9DFA1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A8F1-2141-41C1-8C93-6025DCF37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14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90D52AC-F993-4CA3-8D7D-A5174E5EB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63" y="2758437"/>
            <a:ext cx="2877197" cy="119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1BA05-85CB-4A0E-9BA3-9DDCBF39B818}"/>
              </a:ext>
            </a:extLst>
          </p:cNvPr>
          <p:cNvSpPr txBox="1"/>
          <p:nvPr/>
        </p:nvSpPr>
        <p:spPr>
          <a:xfrm>
            <a:off x="1224464" y="3485862"/>
            <a:ext cx="497881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2800" dirty="0">
                <a:solidFill>
                  <a:srgbClr val="8EA3A8"/>
                </a:solidFill>
                <a:latin typeface="Lilita One"/>
              </a:rPr>
              <a:t>Introduction to C#</a:t>
            </a:r>
          </a:p>
          <a:p>
            <a:r>
              <a:rPr lang="en-US" sz="2800" dirty="0">
                <a:solidFill>
                  <a:srgbClr val="8EA3A8"/>
                </a:solidFill>
                <a:latin typeface="Lilita One"/>
              </a:rPr>
              <a:t>By: Miss Tia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FF33A-BABC-44F1-8FB2-200542DE55F6}"/>
              </a:ext>
            </a:extLst>
          </p:cNvPr>
          <p:cNvSpPr txBox="1"/>
          <p:nvPr/>
        </p:nvSpPr>
        <p:spPr>
          <a:xfrm>
            <a:off x="1224464" y="2283241"/>
            <a:ext cx="57007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600" b="1" dirty="0">
                <a:solidFill>
                  <a:srgbClr val="2E4D59"/>
                </a:solidFill>
                <a:latin typeface="Lilita One"/>
              </a:rPr>
              <a:t>OOP </a:t>
            </a:r>
            <a:r>
              <a:rPr lang="en-US" sz="3600" b="1">
                <a:solidFill>
                  <a:srgbClr val="2E4D59"/>
                </a:solidFill>
                <a:latin typeface="Lilita One"/>
              </a:rPr>
              <a:t>LAB 3 </a:t>
            </a:r>
            <a:r>
              <a:rPr lang="en-US" sz="3600" b="1" dirty="0">
                <a:solidFill>
                  <a:srgbClr val="2E4D59"/>
                </a:solidFill>
                <a:latin typeface="Lilita One"/>
              </a:rPr>
              <a:t>(</a:t>
            </a:r>
            <a:r>
              <a:rPr lang="en-US" sz="3600" b="1">
                <a:solidFill>
                  <a:srgbClr val="2E4D59"/>
                </a:solidFill>
                <a:latin typeface="Lilita One"/>
              </a:rPr>
              <a:t>4 Oct </a:t>
            </a:r>
            <a:r>
              <a:rPr lang="en-US" sz="3600" b="1" dirty="0">
                <a:solidFill>
                  <a:srgbClr val="2E4D59"/>
                </a:solidFill>
                <a:latin typeface="Lilita One"/>
              </a:rPr>
              <a:t>22)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50DF5-7580-4FCE-9E3D-16B34AEE4056}"/>
              </a:ext>
            </a:extLst>
          </p:cNvPr>
          <p:cNvCxnSpPr/>
          <p:nvPr/>
        </p:nvCxnSpPr>
        <p:spPr>
          <a:xfrm>
            <a:off x="7286611" y="929936"/>
            <a:ext cx="0" cy="4998128"/>
          </a:xfrm>
          <a:prstGeom prst="line">
            <a:avLst/>
          </a:prstGeom>
          <a:ln w="57150">
            <a:solidFill>
              <a:srgbClr val="8EA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1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Everything About Math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10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297653" y="1120714"/>
            <a:ext cx="115848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Absolute</a:t>
            </a:r>
          </a:p>
          <a:p>
            <a:r>
              <a:rPr lang="en-US" sz="2400" i="0" dirty="0" err="1">
                <a:solidFill>
                  <a:srgbClr val="5A747D"/>
                </a:solidFill>
                <a:effectLst/>
              </a:rPr>
              <a:t>Math.Abs</a:t>
            </a:r>
            <a:r>
              <a:rPr lang="en-US" sz="2400" i="0" dirty="0">
                <a:solidFill>
                  <a:srgbClr val="5A747D"/>
                </a:solidFill>
                <a:effectLst/>
              </a:rPr>
              <a:t>(x) method returns the absolute (positive) value of x:</a:t>
            </a:r>
            <a:endParaRPr lang="en-US" sz="2400" dirty="0">
              <a:solidFill>
                <a:srgbClr val="5A747D"/>
              </a:solidFill>
              <a:highlight>
                <a:srgbClr val="D6DEE0"/>
              </a:highlight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9E805-5AAA-8096-FAA5-BF2BF324DD6B}"/>
              </a:ext>
            </a:extLst>
          </p:cNvPr>
          <p:cNvSpPr txBox="1"/>
          <p:nvPr/>
        </p:nvSpPr>
        <p:spPr>
          <a:xfrm>
            <a:off x="297653" y="2058243"/>
            <a:ext cx="3925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cs typeface="Arial"/>
              </a:rPr>
              <a:t>Same thing as || in calculus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94D521-78E8-6A84-3603-018F9A1A7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176" y="2714148"/>
            <a:ext cx="1962150" cy="400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AC7299-C735-7C45-F362-FBA9FEE57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85" y="2683341"/>
            <a:ext cx="5990090" cy="4616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B8FE1D-21ED-975F-E1D0-238A8799139D}"/>
              </a:ext>
            </a:extLst>
          </p:cNvPr>
          <p:cNvSpPr txBox="1"/>
          <p:nvPr/>
        </p:nvSpPr>
        <p:spPr>
          <a:xfrm>
            <a:off x="6811257" y="2714148"/>
            <a:ext cx="12966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53F0B2-0233-58F8-0EE5-2B3C796BC834}"/>
              </a:ext>
            </a:extLst>
          </p:cNvPr>
          <p:cNvSpPr txBox="1"/>
          <p:nvPr/>
        </p:nvSpPr>
        <p:spPr>
          <a:xfrm>
            <a:off x="297653" y="3519585"/>
            <a:ext cx="115848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Round</a:t>
            </a:r>
          </a:p>
          <a:p>
            <a:r>
              <a:rPr lang="en-US" sz="2400" i="0" dirty="0" err="1">
                <a:solidFill>
                  <a:srgbClr val="5A747D"/>
                </a:solidFill>
                <a:effectLst/>
              </a:rPr>
              <a:t>Math.Round</a:t>
            </a:r>
            <a:r>
              <a:rPr lang="en-US" sz="2400" i="0" dirty="0">
                <a:solidFill>
                  <a:srgbClr val="5A747D"/>
                </a:solidFill>
                <a:effectLst/>
              </a:rPr>
              <a:t>() rounds a number to the nearest whole number:</a:t>
            </a:r>
            <a:endParaRPr lang="en-US" sz="2400" dirty="0">
              <a:solidFill>
                <a:srgbClr val="5A747D"/>
              </a:solidFill>
              <a:highlight>
                <a:srgbClr val="D6DEE0"/>
              </a:highlight>
              <a:cs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3BA394-ACC6-8C8D-60D0-A5DB0EE12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85" y="4553712"/>
            <a:ext cx="6003149" cy="4856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C89CF2-22D0-3168-C6AB-0F83B45EB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0027" y="4553712"/>
            <a:ext cx="735830" cy="485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9A771D1-C87F-0173-0666-A1F0E2A8D3CE}"/>
              </a:ext>
            </a:extLst>
          </p:cNvPr>
          <p:cNvSpPr txBox="1"/>
          <p:nvPr/>
        </p:nvSpPr>
        <p:spPr>
          <a:xfrm>
            <a:off x="6505444" y="4577695"/>
            <a:ext cx="12966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3156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Lab 3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11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338638" y="1495719"/>
            <a:ext cx="114811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5A747D"/>
                </a:solidFill>
                <a:cs typeface="Arial"/>
              </a:rPr>
              <a:t>​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Exercise: debug every string and math method, include comments what they are. The list includes:</a:t>
            </a:r>
            <a:endParaRPr lang="en-US" sz="2800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B8172-64FC-9671-7FB1-B1C10CF3DBB9}"/>
              </a:ext>
            </a:extLst>
          </p:cNvPr>
          <p:cNvSpPr txBox="1"/>
          <p:nvPr/>
        </p:nvSpPr>
        <p:spPr>
          <a:xfrm>
            <a:off x="460516" y="2633373"/>
            <a:ext cx="33393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A747D"/>
                </a:solidFill>
                <a:cs typeface="Arial"/>
              </a:rPr>
              <a:t>What can you do with string: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Concatenation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Interpolation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Uppercase &amp; lowercase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Access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Special Characters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077B5-5F4E-5B75-B9D1-F7206E2C941D}"/>
              </a:ext>
            </a:extLst>
          </p:cNvPr>
          <p:cNvSpPr txBox="1"/>
          <p:nvPr/>
        </p:nvSpPr>
        <p:spPr>
          <a:xfrm>
            <a:off x="5589651" y="2633373"/>
            <a:ext cx="495477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A747D"/>
                </a:solidFill>
                <a:cs typeface="Arial"/>
              </a:rPr>
              <a:t>What can you do with math: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Max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Square root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Absolute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Round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DE4D2-80F2-16FA-9E52-E193CCB68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6" y="5026217"/>
            <a:ext cx="7743825" cy="163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BCC9A7-C9C4-3E0D-D479-CA70C8171CCE}"/>
              </a:ext>
            </a:extLst>
          </p:cNvPr>
          <p:cNvSpPr txBox="1"/>
          <p:nvPr/>
        </p:nvSpPr>
        <p:spPr>
          <a:xfrm>
            <a:off x="385603" y="4721702"/>
            <a:ext cx="1484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A747D"/>
                </a:solidFill>
                <a:cs typeface="Arial"/>
              </a:rPr>
              <a:t>Example:</a:t>
            </a:r>
            <a:endParaRPr lang="en-US" dirty="0">
              <a:solidFill>
                <a:srgbClr val="5A747D"/>
              </a:solidFill>
              <a:highlight>
                <a:srgbClr val="D6DEE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231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12</a:t>
            </a:fld>
            <a:endParaRPr lang="en-MY"/>
          </a:p>
        </p:txBody>
      </p:sp>
      <p:sp>
        <p:nvSpPr>
          <p:cNvPr id="16" name="Google Shape;861;p34">
            <a:extLst>
              <a:ext uri="{FF2B5EF4-FFF2-40B4-BE49-F238E27FC236}">
                <a16:creationId xmlns:a16="http://schemas.microsoft.com/office/drawing/2014/main" id="{EC2C114B-5D23-4D56-819C-87363EF161FD}"/>
              </a:ext>
            </a:extLst>
          </p:cNvPr>
          <p:cNvSpPr txBox="1">
            <a:spLocks/>
          </p:cNvSpPr>
          <p:nvPr/>
        </p:nvSpPr>
        <p:spPr>
          <a:xfrm>
            <a:off x="1946706" y="2111322"/>
            <a:ext cx="8286750" cy="26353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5400" b="1" dirty="0">
                <a:solidFill>
                  <a:srgbClr val="2E4D59"/>
                </a:solidFill>
                <a:latin typeface="Lilita one" panose="020B0604020202020204" charset="0"/>
              </a:rPr>
              <a:t>THANKS!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E325295-539E-4F57-A6F5-D73ECFDA9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3" y="6073562"/>
            <a:ext cx="1409634" cy="5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Everything About Strings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2</a:t>
            </a:fld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EB479B-E81F-825B-5740-0EDD870C8A9D}"/>
              </a:ext>
            </a:extLst>
          </p:cNvPr>
          <p:cNvSpPr txBox="1"/>
          <p:nvPr/>
        </p:nvSpPr>
        <p:spPr>
          <a:xfrm>
            <a:off x="406254" y="1081093"/>
            <a:ext cx="568382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5A747D"/>
                </a:solidFill>
                <a:cs typeface="Arial"/>
              </a:rPr>
              <a:t>A string is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cs typeface="Arial"/>
              </a:rPr>
              <a:t>Uses double quotes ‘’ ‘’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406254" y="2035200"/>
            <a:ext cx="1158485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cs typeface="Arial"/>
              </a:rPr>
              <a:t>What can you do with string: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Concatenation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The + operator can be used between strings to combine them. This is called concatenation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Interpolation 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String interpolation, substitutes values of variables into placeholders in a string.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Length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To find the length of a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Uppercase &amp; lowercase</a:t>
            </a:r>
          </a:p>
          <a:p>
            <a:r>
              <a:rPr lang="en-US" sz="2400" dirty="0" err="1">
                <a:solidFill>
                  <a:srgbClr val="5A747D"/>
                </a:solidFill>
                <a:cs typeface="Arial"/>
              </a:rPr>
              <a:t>Huruf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</a:t>
            </a:r>
            <a:r>
              <a:rPr lang="en-US" sz="2400" dirty="0" err="1">
                <a:solidFill>
                  <a:srgbClr val="5A747D"/>
                </a:solidFill>
                <a:cs typeface="Arial"/>
              </a:rPr>
              <a:t>besar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and </a:t>
            </a:r>
            <a:r>
              <a:rPr lang="en-US" sz="2400" dirty="0" err="1">
                <a:solidFill>
                  <a:srgbClr val="5A747D"/>
                </a:solidFill>
                <a:cs typeface="Arial"/>
              </a:rPr>
              <a:t>kecil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Access Index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Access the characters in a string by referring to its index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13509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Everything About Strings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3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297653" y="1120714"/>
            <a:ext cx="115848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Concatenation 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The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+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operator can be used between strings to combine them. This is called concatenation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6A29C-142C-3CFF-3900-43A3D25D1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6" y="2159941"/>
            <a:ext cx="5829300" cy="1809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A3823E-FFF9-6131-1DB0-A79D60E38C5F}"/>
              </a:ext>
            </a:extLst>
          </p:cNvPr>
          <p:cNvSpPr/>
          <p:nvPr/>
        </p:nvSpPr>
        <p:spPr>
          <a:xfrm>
            <a:off x="3428999" y="2226569"/>
            <a:ext cx="114300" cy="280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C34AA-605A-2938-55C6-FAB1DFE0C01D}"/>
              </a:ext>
            </a:extLst>
          </p:cNvPr>
          <p:cNvSpPr/>
          <p:nvPr/>
        </p:nvSpPr>
        <p:spPr>
          <a:xfrm>
            <a:off x="3831255" y="2507124"/>
            <a:ext cx="114300" cy="280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A83D02-B936-9BB5-D6F5-E65A6BBDC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537" y="5331163"/>
            <a:ext cx="2968483" cy="3520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404B85-2A46-A7DC-C247-08EC3F9A2742}"/>
              </a:ext>
            </a:extLst>
          </p:cNvPr>
          <p:cNvSpPr txBox="1"/>
          <p:nvPr/>
        </p:nvSpPr>
        <p:spPr>
          <a:xfrm>
            <a:off x="6841518" y="4766203"/>
            <a:ext cx="12966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785B02-0409-9EF3-60EA-025B2D57F2CE}"/>
              </a:ext>
            </a:extLst>
          </p:cNvPr>
          <p:cNvCxnSpPr>
            <a:cxnSpLocks/>
          </p:cNvCxnSpPr>
          <p:nvPr/>
        </p:nvCxnSpPr>
        <p:spPr>
          <a:xfrm>
            <a:off x="3945555" y="2366846"/>
            <a:ext cx="466504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F256B0-18A9-BEAC-EF5E-3DB5EFBD49EF}"/>
              </a:ext>
            </a:extLst>
          </p:cNvPr>
          <p:cNvCxnSpPr/>
          <p:nvPr/>
        </p:nvCxnSpPr>
        <p:spPr>
          <a:xfrm>
            <a:off x="4097955" y="2519246"/>
            <a:ext cx="45177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FB37C9-8D68-9142-779D-0FCA7B4A2E46}"/>
              </a:ext>
            </a:extLst>
          </p:cNvPr>
          <p:cNvSpPr txBox="1"/>
          <p:nvPr/>
        </p:nvSpPr>
        <p:spPr>
          <a:xfrm>
            <a:off x="8901459" y="2226569"/>
            <a:ext cx="2365981" cy="1200329"/>
          </a:xfrm>
          <a:prstGeom prst="rect">
            <a:avLst/>
          </a:prstGeom>
          <a:noFill/>
          <a:ln>
            <a:solidFill>
              <a:srgbClr val="8EA3A8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cs typeface="Arial"/>
              </a:rPr>
              <a:t>Notice the red squares?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 It’s spacing.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4FD990-C000-5824-6D2E-897678E29E89}"/>
              </a:ext>
            </a:extLst>
          </p:cNvPr>
          <p:cNvSpPr txBox="1"/>
          <p:nvPr/>
        </p:nvSpPr>
        <p:spPr>
          <a:xfrm>
            <a:off x="364923" y="4175500"/>
            <a:ext cx="57251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You can also use the </a:t>
            </a:r>
            <a:r>
              <a:rPr lang="en-US" sz="2400" dirty="0" err="1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string.Concat</a:t>
            </a: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() method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DF1E8F7-4011-130A-8C53-B8F48D499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16" y="4766203"/>
            <a:ext cx="5872272" cy="13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6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Everything About Strings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4</a:t>
            </a:fld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1891B-134D-08BB-D64A-831C3F72CEB5}"/>
              </a:ext>
            </a:extLst>
          </p:cNvPr>
          <p:cNvSpPr txBox="1"/>
          <p:nvPr/>
        </p:nvSpPr>
        <p:spPr>
          <a:xfrm>
            <a:off x="203053" y="1120714"/>
            <a:ext cx="115848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Interpolation 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String interpolation, substitutes values of variables into placeholders in a string. No spaces needed. Interpolation automatic gives spacing.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7A183-C690-8434-CB6D-739FF6E31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13" y="2399665"/>
            <a:ext cx="6000750" cy="1704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F614B1-1CEB-687A-1280-5C2B7AA61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51" y="2924234"/>
            <a:ext cx="2968483" cy="3520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417DE1-81AF-252A-8245-689B490BC054}"/>
              </a:ext>
            </a:extLst>
          </p:cNvPr>
          <p:cNvSpPr txBox="1"/>
          <p:nvPr/>
        </p:nvSpPr>
        <p:spPr>
          <a:xfrm>
            <a:off x="6644493" y="2391806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5F63B1-F96D-3188-2B02-296971742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31" y="5431120"/>
            <a:ext cx="7894164" cy="7429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47A75B-9CD5-FDF6-E80F-B919AFDA6FC2}"/>
              </a:ext>
            </a:extLst>
          </p:cNvPr>
          <p:cNvSpPr txBox="1"/>
          <p:nvPr/>
        </p:nvSpPr>
        <p:spPr>
          <a:xfrm>
            <a:off x="203053" y="4475914"/>
            <a:ext cx="115848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Length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To find the length of a string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4D87F-9AE1-B49A-1F03-7F6973A39525}"/>
              </a:ext>
            </a:extLst>
          </p:cNvPr>
          <p:cNvSpPr txBox="1"/>
          <p:nvPr/>
        </p:nvSpPr>
        <p:spPr>
          <a:xfrm>
            <a:off x="8503773" y="4862051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96270CC-30CE-3D78-D977-D3E5AEE7D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3773" y="5447965"/>
            <a:ext cx="3153906" cy="2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6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Everything About Strings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5</a:t>
            </a:fld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4338DE-04A5-DA64-C6C1-0E2F4B4A4BE8}"/>
              </a:ext>
            </a:extLst>
          </p:cNvPr>
          <p:cNvSpPr txBox="1"/>
          <p:nvPr/>
        </p:nvSpPr>
        <p:spPr>
          <a:xfrm>
            <a:off x="297653" y="1120714"/>
            <a:ext cx="32786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Uppercase &amp; lowercase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AA2E22-F21D-907D-AF1F-00577BBA0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" y="1754045"/>
            <a:ext cx="7448550" cy="9239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21DE0D-0482-DDCC-1DDC-9C26864680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7" t="10585"/>
          <a:stretch/>
        </p:blipFill>
        <p:spPr>
          <a:xfrm>
            <a:off x="8083904" y="1762018"/>
            <a:ext cx="3708894" cy="8148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686457-01E2-6D84-38AB-C57E70332804}"/>
              </a:ext>
            </a:extLst>
          </p:cNvPr>
          <p:cNvSpPr txBox="1"/>
          <p:nvPr/>
        </p:nvSpPr>
        <p:spPr>
          <a:xfrm>
            <a:off x="8342866" y="1207432"/>
            <a:ext cx="32786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74B91A-1E8E-2564-B453-30A348F5EFDD}"/>
              </a:ext>
            </a:extLst>
          </p:cNvPr>
          <p:cNvSpPr txBox="1"/>
          <p:nvPr/>
        </p:nvSpPr>
        <p:spPr>
          <a:xfrm>
            <a:off x="297653" y="3145004"/>
            <a:ext cx="115848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Access Index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Access the characters in a string by referring to its index number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401F2B-6EF6-E1DF-BCEB-1EF817698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65" y="4240595"/>
            <a:ext cx="4810125" cy="6381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C5DD27-1509-E194-2770-71D70C6497CD}"/>
              </a:ext>
            </a:extLst>
          </p:cNvPr>
          <p:cNvCxnSpPr/>
          <p:nvPr/>
        </p:nvCxnSpPr>
        <p:spPr>
          <a:xfrm>
            <a:off x="3870960" y="4683760"/>
            <a:ext cx="2219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22579B-4B83-183F-9BC7-E08E09E9FB69}"/>
              </a:ext>
            </a:extLst>
          </p:cNvPr>
          <p:cNvSpPr txBox="1"/>
          <p:nvPr/>
        </p:nvSpPr>
        <p:spPr>
          <a:xfrm>
            <a:off x="6077623" y="4452927"/>
            <a:ext cx="21712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cs typeface="Arial"/>
              </a:rPr>
              <a:t>This is indexing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45F543-136A-0263-38C0-2A15622CE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365" y="5565775"/>
            <a:ext cx="5257800" cy="7905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8F80690-E7CF-FD52-E446-4904B35AA9F6}"/>
              </a:ext>
            </a:extLst>
          </p:cNvPr>
          <p:cNvSpPr txBox="1"/>
          <p:nvPr/>
        </p:nvSpPr>
        <p:spPr>
          <a:xfrm>
            <a:off x="297653" y="5048514"/>
            <a:ext cx="10776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>
                <a:solidFill>
                  <a:srgbClr val="5A747D"/>
                </a:solidFill>
              </a:rPr>
              <a:t>You can also find the index position of a specific character in a string, by using the </a:t>
            </a:r>
            <a:r>
              <a:rPr lang="en-MY" sz="2000" dirty="0" err="1">
                <a:solidFill>
                  <a:srgbClr val="5A747D"/>
                </a:solidFill>
              </a:rPr>
              <a:t>IndexOf</a:t>
            </a:r>
            <a:r>
              <a:rPr lang="en-MY" sz="2000" dirty="0">
                <a:solidFill>
                  <a:srgbClr val="5A747D"/>
                </a:solidFill>
              </a:rPr>
              <a:t>() method: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548B99-5E5D-6165-6A54-AEB99D97CF36}"/>
              </a:ext>
            </a:extLst>
          </p:cNvPr>
          <p:cNvSpPr txBox="1"/>
          <p:nvPr/>
        </p:nvSpPr>
        <p:spPr>
          <a:xfrm>
            <a:off x="5952308" y="5871022"/>
            <a:ext cx="4593083" cy="461665"/>
          </a:xfrm>
          <a:prstGeom prst="rect">
            <a:avLst/>
          </a:prstGeom>
          <a:noFill/>
          <a:ln>
            <a:solidFill>
              <a:srgbClr val="EA63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cs typeface="Arial"/>
              </a:rPr>
              <a:t>What will the output be?</a:t>
            </a:r>
          </a:p>
        </p:txBody>
      </p:sp>
    </p:spTree>
    <p:extLst>
      <p:ext uri="{BB962C8B-B14F-4D97-AF65-F5344CB8AC3E}">
        <p14:creationId xmlns:p14="http://schemas.microsoft.com/office/powerpoint/2010/main" val="414147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Everything About Strings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6</a:t>
            </a:fld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EB479B-E81F-825B-5740-0EDD870C8A9D}"/>
              </a:ext>
            </a:extLst>
          </p:cNvPr>
          <p:cNvSpPr txBox="1"/>
          <p:nvPr/>
        </p:nvSpPr>
        <p:spPr>
          <a:xfrm>
            <a:off x="406254" y="1081093"/>
            <a:ext cx="56838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5A747D"/>
                </a:solidFill>
                <a:cs typeface="Arial"/>
              </a:rPr>
              <a:t>Special Characters</a:t>
            </a:r>
            <a:endParaRPr lang="en-US" sz="2800" dirty="0">
              <a:solidFill>
                <a:srgbClr val="FFC000"/>
              </a:solidFill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42CE1-CE45-6B86-5B1A-D56A2DF05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628" y="1795575"/>
            <a:ext cx="8429625" cy="447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28AAAB-C862-81E3-B494-88707EC57E40}"/>
              </a:ext>
            </a:extLst>
          </p:cNvPr>
          <p:cNvSpPr/>
          <p:nvPr/>
        </p:nvSpPr>
        <p:spPr>
          <a:xfrm>
            <a:off x="4318951" y="1730489"/>
            <a:ext cx="213361" cy="447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131BC-C8E3-B26C-FE90-038DAF4BD69E}"/>
              </a:ext>
            </a:extLst>
          </p:cNvPr>
          <p:cNvSpPr/>
          <p:nvPr/>
        </p:nvSpPr>
        <p:spPr>
          <a:xfrm>
            <a:off x="8433751" y="1730489"/>
            <a:ext cx="213361" cy="447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CBC4A9-1CC8-2A95-7C83-6DB32B173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54" y="2750827"/>
            <a:ext cx="7071506" cy="16313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CC5A34-8F2E-EDCA-136D-C618CF3B1EDB}"/>
              </a:ext>
            </a:extLst>
          </p:cNvPr>
          <p:cNvSpPr txBox="1"/>
          <p:nvPr/>
        </p:nvSpPr>
        <p:spPr>
          <a:xfrm>
            <a:off x="406254" y="2371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i="0" dirty="0">
                <a:solidFill>
                  <a:srgbClr val="5A747D"/>
                </a:solidFill>
                <a:effectLst/>
                <a:latin typeface="Verdana" panose="020B0604030504040204" pitchFamily="34" charset="0"/>
              </a:rPr>
              <a:t>backslash escape character:</a:t>
            </a:r>
            <a:endParaRPr lang="en-MY" dirty="0">
              <a:solidFill>
                <a:srgbClr val="5A747D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B92CEF-081F-CDC3-5B4C-00DFB553A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28" y="4564195"/>
            <a:ext cx="7481112" cy="5615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C8374A-4B33-9400-6E8B-AA37EFFB06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328" y="5286786"/>
            <a:ext cx="4351832" cy="6824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179610-9C0F-F13E-FC61-44C81B9E7CE0}"/>
              </a:ext>
            </a:extLst>
          </p:cNvPr>
          <p:cNvSpPr txBox="1"/>
          <p:nvPr/>
        </p:nvSpPr>
        <p:spPr>
          <a:xfrm>
            <a:off x="5225890" y="5301772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542EFD-0675-25CE-2024-1F43A926D5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2254" y="5286786"/>
            <a:ext cx="2676525" cy="4191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48DCF6-9496-C7FF-80E2-AB6A8ED0B6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9028" y="6103694"/>
            <a:ext cx="2562225" cy="3524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5EC0C04-BFC0-80F9-BC52-F6DF1319B6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328" y="6075801"/>
            <a:ext cx="5076825" cy="5810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46BE896-1316-C047-E547-E91747034AAC}"/>
              </a:ext>
            </a:extLst>
          </p:cNvPr>
          <p:cNvSpPr txBox="1"/>
          <p:nvPr/>
        </p:nvSpPr>
        <p:spPr>
          <a:xfrm>
            <a:off x="6004019" y="6049073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A45A03-CDA8-B1C5-F515-DEFB78FB5C3C}"/>
              </a:ext>
            </a:extLst>
          </p:cNvPr>
          <p:cNvSpPr txBox="1"/>
          <p:nvPr/>
        </p:nvSpPr>
        <p:spPr>
          <a:xfrm>
            <a:off x="436806" y="1766669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88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Let the debugging begins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7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338638" y="1495719"/>
            <a:ext cx="1148111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5A747D"/>
                </a:solidFill>
                <a:cs typeface="Arial"/>
              </a:rPr>
              <a:t>​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Exercise: Output a statement that gives​ </a:t>
            </a:r>
          </a:p>
          <a:p>
            <a:endParaRPr lang="en-US" sz="2800" dirty="0">
              <a:solidFill>
                <a:srgbClr val="5A747D"/>
              </a:solidFill>
              <a:cs typeface="Arial"/>
            </a:endParaRPr>
          </a:p>
          <a:p>
            <a:r>
              <a:rPr lang="en-US" sz="2800" dirty="0">
                <a:solidFill>
                  <a:srgbClr val="5A747D"/>
                </a:solidFill>
                <a:cs typeface="Arial"/>
              </a:rPr>
              <a:t>Hi my name is </a:t>
            </a:r>
            <a:r>
              <a:rPr lang="en-US" sz="2800" u="sng" dirty="0">
                <a:solidFill>
                  <a:srgbClr val="FF0000"/>
                </a:solidFill>
                <a:cs typeface="Arial"/>
              </a:rPr>
              <a:t>first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u="sng" dirty="0">
                <a:solidFill>
                  <a:srgbClr val="FF0000"/>
                </a:solidFill>
                <a:cs typeface="Arial"/>
              </a:rPr>
              <a:t>last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 , I am a UTP’s students</a:t>
            </a:r>
            <a:endParaRPr lang="en-US" sz="2800" u="sng" dirty="0">
              <a:solidFill>
                <a:srgbClr val="FF0000"/>
              </a:solidFill>
              <a:cs typeface="Arial"/>
            </a:endParaRPr>
          </a:p>
          <a:p>
            <a:endParaRPr lang="en-US" sz="2800" dirty="0">
              <a:solidFill>
                <a:srgbClr val="5A747D"/>
              </a:solidFill>
              <a:cs typeface="Arial"/>
            </a:endParaRPr>
          </a:p>
          <a:p>
            <a:r>
              <a:rPr lang="en-US" sz="2800" dirty="0">
                <a:solidFill>
                  <a:srgbClr val="FFC000"/>
                </a:solidFill>
                <a:cs typeface="Arial"/>
              </a:rPr>
              <a:t>Use concatenation / interpolation and special characters.</a:t>
            </a:r>
          </a:p>
        </p:txBody>
      </p:sp>
    </p:spTree>
    <p:extLst>
      <p:ext uri="{BB962C8B-B14F-4D97-AF65-F5344CB8AC3E}">
        <p14:creationId xmlns:p14="http://schemas.microsoft.com/office/powerpoint/2010/main" val="8596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Everything About Math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8</a:t>
            </a:fld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EB479B-E81F-825B-5740-0EDD870C8A9D}"/>
              </a:ext>
            </a:extLst>
          </p:cNvPr>
          <p:cNvSpPr txBox="1"/>
          <p:nvPr/>
        </p:nvSpPr>
        <p:spPr>
          <a:xfrm>
            <a:off x="358902" y="1038176"/>
            <a:ext cx="11379492" cy="954107"/>
          </a:xfrm>
          <a:prstGeom prst="rect">
            <a:avLst/>
          </a:prstGeom>
          <a:noFill/>
          <a:ln>
            <a:solidFill>
              <a:srgbClr val="8EA3A8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5A747D"/>
                </a:solidFill>
                <a:cs typeface="Arial"/>
              </a:rPr>
              <a:t>The C# Math class has many methods that allows you to perform mathematical tasks on numbers</a:t>
            </a:r>
            <a:endParaRPr lang="en-US" sz="2800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58902" y="2056309"/>
            <a:ext cx="1158485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cs typeface="Arial"/>
              </a:rPr>
              <a:t>What can you do with math: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Max</a:t>
            </a:r>
          </a:p>
          <a:p>
            <a:r>
              <a:rPr lang="en-US" sz="2400" i="0" dirty="0">
                <a:solidFill>
                  <a:srgbClr val="5A747D"/>
                </a:solidFill>
                <a:effectLst/>
              </a:rPr>
              <a:t>to find the highest value</a:t>
            </a:r>
            <a:endParaRPr lang="en-US" sz="2400" dirty="0">
              <a:solidFill>
                <a:srgbClr val="5A747D"/>
              </a:solidFill>
              <a:highlight>
                <a:srgbClr val="D6DEE0"/>
              </a:highlight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Min</a:t>
            </a:r>
          </a:p>
          <a:p>
            <a:r>
              <a:rPr lang="en-US" sz="2400" i="0" dirty="0">
                <a:solidFill>
                  <a:srgbClr val="5A747D"/>
                </a:solidFill>
                <a:effectLst/>
              </a:rPr>
              <a:t>to find the lowest value</a:t>
            </a:r>
            <a:endParaRPr lang="en-US" sz="2400" dirty="0">
              <a:solidFill>
                <a:srgbClr val="5A747D"/>
              </a:solidFill>
              <a:highlight>
                <a:srgbClr val="D6DEE0"/>
              </a:highlight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Square root</a:t>
            </a:r>
          </a:p>
          <a:p>
            <a:r>
              <a:rPr lang="en-US" sz="2400" i="0" dirty="0">
                <a:solidFill>
                  <a:srgbClr val="5A747D"/>
                </a:solidFill>
                <a:effectLst/>
              </a:rPr>
              <a:t>returns the square root of</a:t>
            </a:r>
            <a:endParaRPr lang="en-US" sz="2400" dirty="0">
              <a:solidFill>
                <a:srgbClr val="5A747D"/>
              </a:solidFill>
              <a:highlight>
                <a:srgbClr val="D6DEE0"/>
              </a:highlight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Absolute</a:t>
            </a:r>
          </a:p>
          <a:p>
            <a:r>
              <a:rPr lang="en-US" sz="2400" i="0" dirty="0">
                <a:solidFill>
                  <a:srgbClr val="5A747D"/>
                </a:solidFill>
                <a:effectLst/>
              </a:rPr>
              <a:t>returns the absolute (positive) value</a:t>
            </a:r>
            <a:endParaRPr lang="en-US" sz="2400" dirty="0">
              <a:solidFill>
                <a:srgbClr val="5A747D"/>
              </a:solidFill>
              <a:highlight>
                <a:srgbClr val="D6DEE0"/>
              </a:highlight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Round</a:t>
            </a:r>
          </a:p>
          <a:p>
            <a:r>
              <a:rPr lang="en-US" sz="2400" i="0" dirty="0">
                <a:solidFill>
                  <a:srgbClr val="5A747D"/>
                </a:solidFill>
                <a:effectLst/>
              </a:rPr>
              <a:t> rounds a number to the nearest whole number</a:t>
            </a:r>
            <a:endParaRPr lang="en-US" sz="2400" dirty="0">
              <a:solidFill>
                <a:srgbClr val="5A747D"/>
              </a:solidFill>
              <a:highlight>
                <a:srgbClr val="D6DEE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729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Everything About Math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9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297653" y="1120714"/>
            <a:ext cx="115848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Max</a:t>
            </a:r>
          </a:p>
          <a:p>
            <a:r>
              <a:rPr lang="en-US" sz="2400" i="0" dirty="0" err="1">
                <a:solidFill>
                  <a:srgbClr val="5A747D"/>
                </a:solidFill>
                <a:effectLst/>
              </a:rPr>
              <a:t>Math.Max</a:t>
            </a:r>
            <a:r>
              <a:rPr lang="en-US" sz="2400" i="0" dirty="0">
                <a:solidFill>
                  <a:srgbClr val="5A747D"/>
                </a:solidFill>
                <a:effectLst/>
              </a:rPr>
              <a:t>(</a:t>
            </a:r>
            <a:r>
              <a:rPr lang="en-US" sz="2400" i="0" dirty="0" err="1">
                <a:solidFill>
                  <a:srgbClr val="5A747D"/>
                </a:solidFill>
                <a:effectLst/>
              </a:rPr>
              <a:t>x,y</a:t>
            </a:r>
            <a:r>
              <a:rPr lang="en-US" sz="2400" i="0" dirty="0">
                <a:solidFill>
                  <a:srgbClr val="5A747D"/>
                </a:solidFill>
                <a:effectLst/>
              </a:rPr>
              <a:t>) method can be used to find the highest value of x and y:</a:t>
            </a:r>
            <a:endParaRPr lang="en-US" sz="2400" dirty="0">
              <a:solidFill>
                <a:srgbClr val="5A747D"/>
              </a:solidFill>
              <a:highlight>
                <a:srgbClr val="D6DEE0"/>
              </a:highlight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5D740-6E69-F66C-59EA-6EE7EBE5A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91" y="2058243"/>
            <a:ext cx="7825517" cy="365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CBFD11-3410-3FD0-07FF-2758DDE95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760" y="2075381"/>
            <a:ext cx="1933575" cy="295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3EE9CD-7FCB-F0C5-CA47-F8D8AEC1EF07}"/>
              </a:ext>
            </a:extLst>
          </p:cNvPr>
          <p:cNvSpPr txBox="1"/>
          <p:nvPr/>
        </p:nvSpPr>
        <p:spPr>
          <a:xfrm>
            <a:off x="8241118" y="2009972"/>
            <a:ext cx="12966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488415-8409-B713-9C5F-26C1A7282E30}"/>
              </a:ext>
            </a:extLst>
          </p:cNvPr>
          <p:cNvSpPr txBox="1"/>
          <p:nvPr/>
        </p:nvSpPr>
        <p:spPr>
          <a:xfrm>
            <a:off x="254715" y="2750866"/>
            <a:ext cx="115848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Min</a:t>
            </a:r>
          </a:p>
          <a:p>
            <a:r>
              <a:rPr lang="en-US" sz="2400" i="0" dirty="0" err="1">
                <a:solidFill>
                  <a:srgbClr val="5A747D"/>
                </a:solidFill>
                <a:effectLst/>
              </a:rPr>
              <a:t>Math.Min</a:t>
            </a:r>
            <a:r>
              <a:rPr lang="en-US" sz="2400" i="0" dirty="0">
                <a:solidFill>
                  <a:srgbClr val="5A747D"/>
                </a:solidFill>
                <a:effectLst/>
              </a:rPr>
              <a:t>(</a:t>
            </a:r>
            <a:r>
              <a:rPr lang="en-US" sz="2400" i="0" dirty="0" err="1">
                <a:solidFill>
                  <a:srgbClr val="5A747D"/>
                </a:solidFill>
                <a:effectLst/>
              </a:rPr>
              <a:t>x,y</a:t>
            </a:r>
            <a:r>
              <a:rPr lang="en-US" sz="2400" i="0" dirty="0">
                <a:solidFill>
                  <a:srgbClr val="5A747D"/>
                </a:solidFill>
                <a:effectLst/>
              </a:rPr>
              <a:t>) method can be used to find the lowest value of </a:t>
            </a:r>
            <a:r>
              <a:rPr lang="en-US" sz="2400" i="0" dirty="0" err="1">
                <a:solidFill>
                  <a:srgbClr val="5A747D"/>
                </a:solidFill>
                <a:effectLst/>
              </a:rPr>
              <a:t>of</a:t>
            </a:r>
            <a:r>
              <a:rPr lang="en-US" sz="2400" i="0" dirty="0">
                <a:solidFill>
                  <a:srgbClr val="5A747D"/>
                </a:solidFill>
                <a:effectLst/>
              </a:rPr>
              <a:t> x and y:</a:t>
            </a:r>
            <a:endParaRPr lang="en-US" sz="2400" dirty="0">
              <a:solidFill>
                <a:srgbClr val="5A747D"/>
              </a:solidFill>
              <a:highlight>
                <a:srgbClr val="D6DEE0"/>
              </a:highlight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378CDD-8C58-5DBB-AE03-A42C2B59A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52" y="3693938"/>
            <a:ext cx="7352827" cy="4204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F0D6EF-F9A6-0FE0-70A2-3CA5385DF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7717" y="3726798"/>
            <a:ext cx="1692047" cy="3651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D032FF-4AFE-67B3-1B73-40F5A042A99E}"/>
              </a:ext>
            </a:extLst>
          </p:cNvPr>
          <p:cNvSpPr txBox="1"/>
          <p:nvPr/>
        </p:nvSpPr>
        <p:spPr>
          <a:xfrm>
            <a:off x="7817481" y="3688283"/>
            <a:ext cx="12966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3FBD9F-D34E-5A51-F0F8-0A528B8BCF04}"/>
              </a:ext>
            </a:extLst>
          </p:cNvPr>
          <p:cNvSpPr txBox="1"/>
          <p:nvPr/>
        </p:nvSpPr>
        <p:spPr>
          <a:xfrm>
            <a:off x="254715" y="4422766"/>
            <a:ext cx="115848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Square root</a:t>
            </a:r>
          </a:p>
          <a:p>
            <a:r>
              <a:rPr lang="en-MY" sz="2400" dirty="0" err="1">
                <a:solidFill>
                  <a:srgbClr val="5A747D"/>
                </a:solidFill>
              </a:rPr>
              <a:t>Math.Sqrt</a:t>
            </a:r>
            <a:r>
              <a:rPr lang="en-MY" sz="2400" dirty="0">
                <a:solidFill>
                  <a:srgbClr val="5A747D"/>
                </a:solidFill>
              </a:rPr>
              <a:t>(x) method returns the square root of x: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771C8A-AA1B-D227-673F-6DD797243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652" y="5461498"/>
            <a:ext cx="6536743" cy="5532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B0F692E-B0B7-583B-1D5E-D1091E3F98AA}"/>
              </a:ext>
            </a:extLst>
          </p:cNvPr>
          <p:cNvSpPr txBox="1"/>
          <p:nvPr/>
        </p:nvSpPr>
        <p:spPr>
          <a:xfrm>
            <a:off x="7187188" y="5460826"/>
            <a:ext cx="12966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53CB31B-5971-2DC5-401F-3F05C7AC050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14745"/>
          <a:stretch/>
        </p:blipFill>
        <p:spPr>
          <a:xfrm>
            <a:off x="8465802" y="5460826"/>
            <a:ext cx="469937" cy="6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2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421B0C47372145827914C868AD476A" ma:contentTypeVersion="14" ma:contentTypeDescription="Create a new document." ma:contentTypeScope="" ma:versionID="550c79475acd50da19a841acc6d3fb79">
  <xsd:schema xmlns:xsd="http://www.w3.org/2001/XMLSchema" xmlns:xs="http://www.w3.org/2001/XMLSchema" xmlns:p="http://schemas.microsoft.com/office/2006/metadata/properties" xmlns:ns3="bebd927c-dd11-4371-a90a-13fe38df72f6" xmlns:ns4="d4805856-0885-4cee-8b94-473c3b0852d5" targetNamespace="http://schemas.microsoft.com/office/2006/metadata/properties" ma:root="true" ma:fieldsID="021419c45cd995308b9fe15ac357e334" ns3:_="" ns4:_="">
    <xsd:import namespace="bebd927c-dd11-4371-a90a-13fe38df72f6"/>
    <xsd:import namespace="d4805856-0885-4cee-8b94-473c3b0852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d927c-dd11-4371-a90a-13fe38df7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05856-0885-4cee-8b94-473c3b0852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53248-ED0E-4982-83C9-60D17A6041DC}">
  <ds:schemaRefs>
    <ds:schemaRef ds:uri="d4805856-0885-4cee-8b94-473c3b0852d5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bebd927c-dd11-4371-a90a-13fe38df72f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C06D69-9015-43D1-95C4-AFBD5352AE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DF36C7-F081-45E2-B221-B36132513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d927c-dd11-4371-a90a-13fe38df72f6"/>
    <ds:schemaRef ds:uri="d4805856-0885-4cee-8b94-473c3b085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6020</TotalTime>
  <Words>537</Words>
  <Application>Microsoft Office PowerPoint</Application>
  <PresentationFormat>Widescreen</PresentationFormat>
  <Paragraphs>122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Lilita one</vt:lpstr>
      <vt:lpstr>Lilita one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farisha</dc:creator>
  <cp:lastModifiedBy>Tia Farisha Farisha Shaharul Miza</cp:lastModifiedBy>
  <cp:revision>145</cp:revision>
  <cp:lastPrinted>2022-10-04T06:12:58Z</cp:lastPrinted>
  <dcterms:created xsi:type="dcterms:W3CDTF">2021-02-13T15:23:56Z</dcterms:created>
  <dcterms:modified xsi:type="dcterms:W3CDTF">2022-10-04T06:14:22Z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0x01010040421B0C47372145827914C868AD476A</vt:lpwstr>
  </property>
</Properties>
</file>