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565" r:id="rId6"/>
    <p:sldId id="566" r:id="rId7"/>
    <p:sldId id="569" r:id="rId8"/>
    <p:sldId id="568" r:id="rId9"/>
    <p:sldId id="567" r:id="rId10"/>
    <p:sldId id="555" r:id="rId11"/>
    <p:sldId id="570" r:id="rId12"/>
    <p:sldId id="572" r:id="rId13"/>
    <p:sldId id="573" r:id="rId14"/>
    <p:sldId id="576" r:id="rId15"/>
    <p:sldId id="574" r:id="rId16"/>
    <p:sldId id="577" r:id="rId17"/>
    <p:sldId id="578" r:id="rId18"/>
    <p:sldId id="564" r:id="rId19"/>
    <p:sldId id="4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47D"/>
    <a:srgbClr val="D6DEE0"/>
    <a:srgbClr val="2E4D59"/>
    <a:srgbClr val="758B92"/>
    <a:srgbClr val="8EA3A8"/>
    <a:srgbClr val="EA6360"/>
    <a:srgbClr val="E3E8E9"/>
    <a:srgbClr val="47BDC9"/>
    <a:srgbClr val="F2B236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2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6C44-8A4D-4F59-BDA1-8EDE3C5B3AD3}" type="datetimeFigureOut">
              <a:rPr lang="en-MY" smtClean="0"/>
              <a:t>11/Oct/2022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E593F-C77A-4F5D-9FFD-0DF84E750A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869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16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784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813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282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0611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4472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157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711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08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413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302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262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67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04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296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526-5B84-489C-B46C-7DC2E8D3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95DC9-31D0-4CC8-B5B3-7E1DD043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1818-1E54-467E-A476-ACECA72A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768-1179-4BAA-B9FD-E4693BD2C4B3}" type="datetime1">
              <a:rPr lang="en-MY" smtClean="0"/>
              <a:t>11/Oct/2022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1BF2-0374-4380-9DDC-A1F314A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9740-B7D3-4A12-88DE-BF1B8009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634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D7F5-2BA7-41FE-B23A-846D0F9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2E6FA-CD86-4AA6-8E37-7EC35415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A8CF-86AA-490E-8346-B8A29277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8E5-6A12-4542-B6EB-D0091EC2087F}" type="datetime1">
              <a:rPr lang="en-MY" smtClean="0"/>
              <a:t>11/Oct/2022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BFCD-123F-419C-8322-1D09FDDD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8508-FAB4-4216-BACD-D7640CBD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31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4D204-F26F-4798-872F-43073A1F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0CEB7-91F7-43EA-86D9-7CFCD198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D791-01B8-4E56-BB76-4E3C3BA3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87EF-D593-447C-83DC-4E53695186C4}" type="datetime1">
              <a:rPr lang="en-MY" smtClean="0"/>
              <a:t>11/Oct/2022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F6AA-3850-479D-8B60-B6BE8AA2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C37B-F959-4AF2-AF36-917960F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ACB-F0EB-41EB-9BC0-58DC14F4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08E1-55CF-47AD-84B6-4BB51ECC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C4DF-A227-4DEB-AFF2-C324D19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BD5F-09EE-45AB-A49C-9676DE8067FC}" type="datetime1">
              <a:rPr lang="en-MY" smtClean="0"/>
              <a:t>11/Oct/2022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99CC-80B1-4711-8621-A4A6A74D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33EC-AC95-4928-BDC2-65EAA537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8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F7F-6F1B-4E60-821A-5FE177EA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BDE56-1520-4C7B-8389-3D8EFC59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07DC-D2E1-4E25-8157-6804AF54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ED41-DD61-4F9D-8983-89046BD669C6}" type="datetime1">
              <a:rPr lang="en-MY" smtClean="0"/>
              <a:t>11/Oct/2022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095F-6942-4D91-A616-864617E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B714-1880-498B-9F1C-9144223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47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122-3E08-4D5C-A453-E0462476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03F9-20D7-403E-8521-2ED820EC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B77F4-15E4-48C5-98D6-66687134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00660-B41B-4816-8981-95D8223C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5C66-8393-433E-9EDA-DD87B4F4E0CA}" type="datetime1">
              <a:rPr lang="en-MY" smtClean="0"/>
              <a:t>11/Oct/2022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62FC-D846-4761-8E0B-621756AE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771F-4149-437F-AAB3-F4F2420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66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627-CA55-4CB7-993E-B12BB165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C08B0-6A4A-40FA-9F11-D492EB7C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6AD56-5D49-4EAE-A943-EDFB4E41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3165-096E-43ED-B9A9-9CBA07D8E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1081F-C808-4218-82F6-FD7C25C6A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EE18E-2187-4A5E-BBFB-D2569210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779E-522A-4171-AA4D-56BBF491F092}" type="datetime1">
              <a:rPr lang="en-MY" smtClean="0"/>
              <a:t>11/Oct/2022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69D91-B2C3-426E-A330-996BCB31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51F24-007F-4969-BCA7-DDCDD2E6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4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E16A-56CD-47B7-BFD4-BAF763A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BEAA0-0B8F-46B2-8558-26B5B25A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6006-A21D-4CFF-8048-AC6C2D8A77F6}" type="datetime1">
              <a:rPr lang="en-MY" smtClean="0"/>
              <a:t>11/Oct/2022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B0763-133F-4A2C-90D7-FD5D538E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197E7-4705-4EF0-8F32-5C398B0D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8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FE0DA-499E-4EE0-9B64-A7F582DB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019-DCC7-497F-8705-F70710FD239E}" type="datetime1">
              <a:rPr lang="en-MY" smtClean="0"/>
              <a:t>11/Oct/2022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866A-87AD-4AF3-A305-35420BA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52F55-4B35-49F1-928F-DB35BE4F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78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2683-02D0-4C42-99ED-3AC2A554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51C9-370D-455F-8770-EEBA4084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0DB4-7FD3-47B7-8D65-30D07373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A8B3-E01E-4F89-8459-301CC0C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A16A-A75B-40BC-975D-000083E53EC3}" type="datetime1">
              <a:rPr lang="en-MY" smtClean="0"/>
              <a:t>11/Oct/2022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1D71-2EC0-4D20-BBED-F989AD21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FF0E-2E53-414A-B30C-BF7D6E6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91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F517-4807-420C-A209-FE77372A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24FB8-3D4C-460D-94D2-3307E59F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367C7-1AE5-4D71-91DB-EA1CE72B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ADD0-732C-4788-BD23-A8D6DF04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089-6D00-413A-BAE0-F9A28457EDD4}" type="datetime1">
              <a:rPr lang="en-MY" smtClean="0"/>
              <a:t>11/Oct/2022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3072-3AD5-4B75-BB32-549D372B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EE03-D397-45F6-AC3A-EDD1FD5E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39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6453-CE0F-43DD-B7B6-E294B744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EC95-9322-4647-B720-0803C97D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F241-0B8C-4928-A88F-45A3FD1FF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F3F5-7F97-4776-B294-DB89A969F520}" type="datetime1">
              <a:rPr lang="en-MY" smtClean="0"/>
              <a:t>11/Oct/2022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317C-9DED-48B6-8DBE-7A3E9DFA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A8F1-2141-41C1-8C93-6025DCF37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4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90D52AC-F993-4CA3-8D7D-A5174E5EB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63" y="2758437"/>
            <a:ext cx="2877197" cy="119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1BA05-85CB-4A0E-9BA3-9DDCBF39B818}"/>
              </a:ext>
            </a:extLst>
          </p:cNvPr>
          <p:cNvSpPr txBox="1"/>
          <p:nvPr/>
        </p:nvSpPr>
        <p:spPr>
          <a:xfrm>
            <a:off x="1224464" y="3485862"/>
            <a:ext cx="497881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800" dirty="0">
                <a:solidFill>
                  <a:srgbClr val="8EA3A8"/>
                </a:solidFill>
                <a:latin typeface="Lilita One"/>
              </a:rPr>
              <a:t>Introduction to C#</a:t>
            </a:r>
          </a:p>
          <a:p>
            <a:r>
              <a:rPr lang="en-US" sz="2800" dirty="0">
                <a:solidFill>
                  <a:srgbClr val="8EA3A8"/>
                </a:solidFill>
                <a:latin typeface="Lilita One"/>
              </a:rPr>
              <a:t>By: Miss Tia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FF33A-BABC-44F1-8FB2-200542DE55F6}"/>
              </a:ext>
            </a:extLst>
          </p:cNvPr>
          <p:cNvSpPr txBox="1"/>
          <p:nvPr/>
        </p:nvSpPr>
        <p:spPr>
          <a:xfrm>
            <a:off x="1224464" y="2283241"/>
            <a:ext cx="57007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600" b="1" dirty="0">
                <a:solidFill>
                  <a:srgbClr val="2E4D59"/>
                </a:solidFill>
                <a:latin typeface="Lilita One"/>
              </a:rPr>
              <a:t>OOP LAB 4 (11 Oct 22)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50DF5-7580-4FCE-9E3D-16B34AEE4056}"/>
              </a:ext>
            </a:extLst>
          </p:cNvPr>
          <p:cNvCxnSpPr/>
          <p:nvPr/>
        </p:nvCxnSpPr>
        <p:spPr>
          <a:xfrm>
            <a:off x="7286611" y="929936"/>
            <a:ext cx="0" cy="4998128"/>
          </a:xfrm>
          <a:prstGeom prst="line">
            <a:avLst/>
          </a:prstGeom>
          <a:ln w="57150">
            <a:solidFill>
              <a:srgbClr val="8EA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Loops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10</a:t>
            </a:fld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B162B-B6EC-D7DD-970D-F7CC8358FAB9}"/>
              </a:ext>
            </a:extLst>
          </p:cNvPr>
          <p:cNvSpPr txBox="1"/>
          <p:nvPr/>
        </p:nvSpPr>
        <p:spPr>
          <a:xfrm>
            <a:off x="185677" y="1185460"/>
            <a:ext cx="298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5A747D"/>
                </a:solidFill>
                <a:highlight>
                  <a:srgbClr val="D6DEE0"/>
                </a:highlight>
              </a:rPr>
              <a:t>C# For Loop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AED91-4660-EAD1-C210-9B8225DE5379}"/>
              </a:ext>
            </a:extLst>
          </p:cNvPr>
          <p:cNvSpPr txBox="1"/>
          <p:nvPr/>
        </p:nvSpPr>
        <p:spPr>
          <a:xfrm>
            <a:off x="185677" y="1647125"/>
            <a:ext cx="11724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When you know exactly how many times you want to loop through a block of code, use the for loop instead of a while loop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F16D8-9341-FF64-4CF9-F6B402FFB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71" y="2175668"/>
            <a:ext cx="4968726" cy="1473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9B9BD-E5A8-43D4-4B54-9FB58257FA85}"/>
              </a:ext>
            </a:extLst>
          </p:cNvPr>
          <p:cNvSpPr txBox="1"/>
          <p:nvPr/>
        </p:nvSpPr>
        <p:spPr>
          <a:xfrm>
            <a:off x="6782691" y="2312073"/>
            <a:ext cx="42798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Statement 1 : is executed (one time)</a:t>
            </a:r>
          </a:p>
          <a:p>
            <a:r>
              <a:rPr lang="en-MY" dirty="0">
                <a:solidFill>
                  <a:srgbClr val="5A747D"/>
                </a:solidFill>
              </a:rPr>
              <a:t>Statement 2 : defines the condition for executing the code block. </a:t>
            </a:r>
          </a:p>
          <a:p>
            <a:r>
              <a:rPr lang="en-MY" dirty="0">
                <a:solidFill>
                  <a:srgbClr val="5A747D"/>
                </a:solidFill>
              </a:rPr>
              <a:t>Statement 3 : is executed (every time)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84941-3E17-10E7-5C89-123C35D1C006}"/>
              </a:ext>
            </a:extLst>
          </p:cNvPr>
          <p:cNvSpPr txBox="1"/>
          <p:nvPr/>
        </p:nvSpPr>
        <p:spPr>
          <a:xfrm>
            <a:off x="185677" y="3921081"/>
            <a:ext cx="298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5A747D"/>
                </a:solidFill>
                <a:highlight>
                  <a:srgbClr val="D6DEE0"/>
                </a:highlight>
              </a:rPr>
              <a:t>C# </a:t>
            </a:r>
            <a:r>
              <a:rPr lang="en-MY" sz="2400" dirty="0">
                <a:solidFill>
                  <a:srgbClr val="5A747D"/>
                </a:solidFill>
                <a:highlight>
                  <a:srgbClr val="D6DEE0"/>
                </a:highlight>
                <a:latin typeface="Segoe UI" panose="020B0502040204020203" pitchFamily="34" charset="0"/>
              </a:rPr>
              <a:t>F</a:t>
            </a:r>
            <a:r>
              <a:rPr lang="en-MY" sz="2400" b="0" i="0" dirty="0">
                <a:solidFill>
                  <a:srgbClr val="5A747D"/>
                </a:solidFill>
                <a:effectLst/>
                <a:highlight>
                  <a:srgbClr val="D6DEE0"/>
                </a:highlight>
                <a:latin typeface="Segoe UI" panose="020B0502040204020203" pitchFamily="34" charset="0"/>
              </a:rPr>
              <a:t>oreach Loop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CBD55-49CA-02D4-3516-66EF8DAED95F}"/>
              </a:ext>
            </a:extLst>
          </p:cNvPr>
          <p:cNvSpPr txBox="1"/>
          <p:nvPr/>
        </p:nvSpPr>
        <p:spPr>
          <a:xfrm>
            <a:off x="2745934" y="3967247"/>
            <a:ext cx="7457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foreach loop, which is used</a:t>
            </a:r>
            <a:r>
              <a:rPr lang="en-MY" dirty="0">
                <a:solidFill>
                  <a:srgbClr val="00B050"/>
                </a:solidFill>
              </a:rPr>
              <a:t> exclusively </a:t>
            </a:r>
            <a:r>
              <a:rPr lang="en-MY" dirty="0">
                <a:solidFill>
                  <a:srgbClr val="5A747D"/>
                </a:solidFill>
              </a:rPr>
              <a:t>to loop through elements in an </a:t>
            </a:r>
            <a:r>
              <a:rPr lang="en-MY" dirty="0">
                <a:solidFill>
                  <a:srgbClr val="00B050"/>
                </a:solidFill>
              </a:rPr>
              <a:t>array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161EB1A-6F63-10D9-0423-FE01461DA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36" y="5041345"/>
            <a:ext cx="978464" cy="1002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A953B9-6BEC-5BB5-AB88-0539FEA08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46" y="4661667"/>
            <a:ext cx="5661132" cy="16257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2BDA41-43FE-94B3-171C-D93C0D538A26}"/>
              </a:ext>
            </a:extLst>
          </p:cNvPr>
          <p:cNvSpPr txBox="1"/>
          <p:nvPr/>
        </p:nvSpPr>
        <p:spPr>
          <a:xfrm>
            <a:off x="6371700" y="4549347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1AFD808-8E00-E290-6131-43F34F868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2755" y="2544804"/>
            <a:ext cx="933450" cy="12096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52174D-1738-3D21-37DC-43737A114C2D}"/>
              </a:ext>
            </a:extLst>
          </p:cNvPr>
          <p:cNvSpPr txBox="1"/>
          <p:nvPr/>
        </p:nvSpPr>
        <p:spPr>
          <a:xfrm>
            <a:off x="5596269" y="2104063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08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Let the debugging begins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11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38638" y="1495719"/>
            <a:ext cx="114811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Write a C# Sharp program to check whether a given number is even or odd. You have to use operator (%)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E795F-95B8-223B-8A92-2D249A5F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202" y="2556358"/>
            <a:ext cx="4933950" cy="2447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E6214B-ABA4-9174-EDFB-38C646E18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16" y="3192599"/>
            <a:ext cx="4076855" cy="12155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7C2E8E-1476-1CA7-2DEC-644BB96E8763}"/>
              </a:ext>
            </a:extLst>
          </p:cNvPr>
          <p:cNvSpPr txBox="1"/>
          <p:nvPr/>
        </p:nvSpPr>
        <p:spPr>
          <a:xfrm>
            <a:off x="338638" y="2662090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15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Loops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12</a:t>
            </a:fld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B162B-B6EC-D7DD-970D-F7CC8358FAB9}"/>
              </a:ext>
            </a:extLst>
          </p:cNvPr>
          <p:cNvSpPr txBox="1"/>
          <p:nvPr/>
        </p:nvSpPr>
        <p:spPr>
          <a:xfrm>
            <a:off x="185677" y="1185460"/>
            <a:ext cx="298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5A747D"/>
                </a:solidFill>
                <a:highlight>
                  <a:srgbClr val="D6DEE0"/>
                </a:highlight>
              </a:rPr>
              <a:t>Nested for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AED91-4660-EAD1-C210-9B8225DE5379}"/>
              </a:ext>
            </a:extLst>
          </p:cNvPr>
          <p:cNvSpPr txBox="1"/>
          <p:nvPr/>
        </p:nvSpPr>
        <p:spPr>
          <a:xfrm>
            <a:off x="5094296" y="1599536"/>
            <a:ext cx="53636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A loop within another loop is called nested loop. </a:t>
            </a:r>
          </a:p>
          <a:p>
            <a:endParaRPr lang="en-US" dirty="0">
              <a:solidFill>
                <a:srgbClr val="5A747D"/>
              </a:solidFill>
            </a:endParaRPr>
          </a:p>
          <a:p>
            <a:r>
              <a:rPr lang="en-US" dirty="0">
                <a:solidFill>
                  <a:srgbClr val="5A747D"/>
                </a:solidFill>
              </a:rPr>
              <a:t>As you can see, the </a:t>
            </a:r>
            <a:r>
              <a:rPr lang="en-US" dirty="0">
                <a:solidFill>
                  <a:srgbClr val="00B050"/>
                </a:solidFill>
              </a:rPr>
              <a:t>outer loop </a:t>
            </a:r>
            <a:r>
              <a:rPr lang="en-US" dirty="0">
                <a:solidFill>
                  <a:srgbClr val="5A747D"/>
                </a:solidFill>
              </a:rPr>
              <a:t>encloses the </a:t>
            </a:r>
            <a:r>
              <a:rPr lang="en-US" dirty="0">
                <a:solidFill>
                  <a:srgbClr val="00B050"/>
                </a:solidFill>
              </a:rPr>
              <a:t>inner loop</a:t>
            </a:r>
            <a:r>
              <a:rPr lang="en-US" dirty="0">
                <a:solidFill>
                  <a:srgbClr val="5A747D"/>
                </a:solidFill>
              </a:rPr>
              <a:t>. The inner loop is a part of the outer loop and must start and finish within the body of outer loop.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E1A27-FAC9-A36A-9C26-C25399B1D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60" y="1679348"/>
            <a:ext cx="468630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BFC8D-7293-DAA1-EC84-7F7806E16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0" y="3137421"/>
            <a:ext cx="2190750" cy="447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C5112-D49A-FE6A-8DFA-2586625124CD}"/>
              </a:ext>
            </a:extLst>
          </p:cNvPr>
          <p:cNvSpPr txBox="1"/>
          <p:nvPr/>
        </p:nvSpPr>
        <p:spPr>
          <a:xfrm>
            <a:off x="5244472" y="3070165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F320D-290C-48FD-84B2-FF486796CF53}"/>
              </a:ext>
            </a:extLst>
          </p:cNvPr>
          <p:cNvSpPr txBox="1"/>
          <p:nvPr/>
        </p:nvSpPr>
        <p:spPr>
          <a:xfrm>
            <a:off x="185677" y="3864221"/>
            <a:ext cx="11580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The outer loop runs for 5 times. Each time the outer loop runs, the inner loop runs for 5 times making it run 25 times.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23F72E-6E66-0E45-1D02-D9DD62855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60" y="4758583"/>
            <a:ext cx="2862262" cy="19392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1A267C-D2A9-A05B-730C-494688DADD1C}"/>
              </a:ext>
            </a:extLst>
          </p:cNvPr>
          <p:cNvSpPr txBox="1"/>
          <p:nvPr/>
        </p:nvSpPr>
        <p:spPr>
          <a:xfrm>
            <a:off x="217047" y="4249466"/>
            <a:ext cx="298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5A747D"/>
                </a:solidFill>
                <a:highlight>
                  <a:srgbClr val="D6DEE0"/>
                </a:highlight>
              </a:rPr>
              <a:t>Nested while loop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5ADAF5-A821-F238-227F-1DF33AD9AF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9434" y="4827802"/>
            <a:ext cx="1114425" cy="523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08C5F0-C369-7C95-2A2B-17AB8AE4BD15}"/>
              </a:ext>
            </a:extLst>
          </p:cNvPr>
          <p:cNvSpPr txBox="1"/>
          <p:nvPr/>
        </p:nvSpPr>
        <p:spPr>
          <a:xfrm>
            <a:off x="3726334" y="4265776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62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Loops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13</a:t>
            </a:fld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B162B-B6EC-D7DD-970D-F7CC8358FAB9}"/>
              </a:ext>
            </a:extLst>
          </p:cNvPr>
          <p:cNvSpPr txBox="1"/>
          <p:nvPr/>
        </p:nvSpPr>
        <p:spPr>
          <a:xfrm>
            <a:off x="185677" y="1185460"/>
            <a:ext cx="298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5A747D"/>
                </a:solidFill>
                <a:highlight>
                  <a:srgbClr val="D6DEE0"/>
                </a:highlight>
              </a:rPr>
              <a:t>Nested do while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AED91-4660-EAD1-C210-9B8225DE5379}"/>
              </a:ext>
            </a:extLst>
          </p:cNvPr>
          <p:cNvSpPr txBox="1"/>
          <p:nvPr/>
        </p:nvSpPr>
        <p:spPr>
          <a:xfrm>
            <a:off x="5094296" y="1599536"/>
            <a:ext cx="53636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A loop within another loop is called nested loop. </a:t>
            </a:r>
          </a:p>
          <a:p>
            <a:endParaRPr lang="en-US" dirty="0">
              <a:solidFill>
                <a:srgbClr val="5A747D"/>
              </a:solidFill>
            </a:endParaRPr>
          </a:p>
          <a:p>
            <a:r>
              <a:rPr lang="en-US" dirty="0">
                <a:solidFill>
                  <a:srgbClr val="5A747D"/>
                </a:solidFill>
              </a:rPr>
              <a:t>As you can see, the </a:t>
            </a:r>
            <a:r>
              <a:rPr lang="en-US" dirty="0">
                <a:solidFill>
                  <a:srgbClr val="00B050"/>
                </a:solidFill>
              </a:rPr>
              <a:t>outer loop </a:t>
            </a:r>
            <a:r>
              <a:rPr lang="en-US" dirty="0">
                <a:solidFill>
                  <a:srgbClr val="5A747D"/>
                </a:solidFill>
              </a:rPr>
              <a:t>encloses the </a:t>
            </a:r>
            <a:r>
              <a:rPr lang="en-US" dirty="0">
                <a:solidFill>
                  <a:srgbClr val="00B050"/>
                </a:solidFill>
              </a:rPr>
              <a:t>inner loop</a:t>
            </a:r>
            <a:r>
              <a:rPr lang="en-US" dirty="0">
                <a:solidFill>
                  <a:srgbClr val="5A747D"/>
                </a:solidFill>
              </a:rPr>
              <a:t>. The inner loop is a part of the outer loop and must start and finish within the body of outer loop.</a:t>
            </a:r>
            <a:endParaRPr lang="en-MY" dirty="0">
              <a:solidFill>
                <a:srgbClr val="5A74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C5112-D49A-FE6A-8DFA-2586625124CD}"/>
              </a:ext>
            </a:extLst>
          </p:cNvPr>
          <p:cNvSpPr txBox="1"/>
          <p:nvPr/>
        </p:nvSpPr>
        <p:spPr>
          <a:xfrm>
            <a:off x="5244472" y="3070165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4ED34-0C80-2818-3658-A74DB19AC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275" y="3036600"/>
            <a:ext cx="1200150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95BAF5-450C-3DCA-26DD-D0242188F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61" y="1647125"/>
            <a:ext cx="4758688" cy="3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5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C# Break and Continue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14</a:t>
            </a:fld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C5112-D49A-FE6A-8DFA-2586625124CD}"/>
              </a:ext>
            </a:extLst>
          </p:cNvPr>
          <p:cNvSpPr txBox="1"/>
          <p:nvPr/>
        </p:nvSpPr>
        <p:spPr>
          <a:xfrm>
            <a:off x="4092461" y="1806250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70719-3A2A-6152-8ACB-21C158870E04}"/>
              </a:ext>
            </a:extLst>
          </p:cNvPr>
          <p:cNvSpPr txBox="1"/>
          <p:nvPr/>
        </p:nvSpPr>
        <p:spPr>
          <a:xfrm>
            <a:off x="1691845" y="1085280"/>
            <a:ext cx="6054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The break statement can also be used to jump out of a loop. This example jumps out of the loop when </a:t>
            </a:r>
            <a:r>
              <a:rPr lang="en-MY" dirty="0" err="1">
                <a:solidFill>
                  <a:srgbClr val="5A747D"/>
                </a:solidFill>
              </a:rPr>
              <a:t>i</a:t>
            </a:r>
            <a:r>
              <a:rPr lang="en-MY" dirty="0">
                <a:solidFill>
                  <a:srgbClr val="5A747D"/>
                </a:solidFill>
              </a:rPr>
              <a:t> is equal to 4: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291D9E-E765-C1F0-7DD8-F5A06F3725C8}"/>
              </a:ext>
            </a:extLst>
          </p:cNvPr>
          <p:cNvSpPr txBox="1"/>
          <p:nvPr/>
        </p:nvSpPr>
        <p:spPr>
          <a:xfrm>
            <a:off x="288053" y="1126762"/>
            <a:ext cx="16925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2400" b="0" i="0" dirty="0">
                <a:solidFill>
                  <a:srgbClr val="5A747D"/>
                </a:solidFill>
                <a:effectLst/>
                <a:highlight>
                  <a:srgbClr val="D6DEE0"/>
                </a:highlight>
                <a:latin typeface="Segoe UI" panose="020B0502040204020203" pitchFamily="34" charset="0"/>
              </a:rPr>
              <a:t>C# Break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CB436D-6A98-EFB2-E472-DF4874EA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374" y="2399080"/>
            <a:ext cx="533400" cy="1228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4D37F7-60E8-397C-300D-E5D802260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10" y="1869235"/>
            <a:ext cx="3433682" cy="1918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AC055E-E94B-CEE2-14E8-F7575B1DF09A}"/>
              </a:ext>
            </a:extLst>
          </p:cNvPr>
          <p:cNvSpPr txBox="1"/>
          <p:nvPr/>
        </p:nvSpPr>
        <p:spPr>
          <a:xfrm>
            <a:off x="288053" y="3906564"/>
            <a:ext cx="2147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2400" b="0" i="0" dirty="0">
                <a:solidFill>
                  <a:srgbClr val="5A747D"/>
                </a:solidFill>
                <a:effectLst/>
                <a:highlight>
                  <a:srgbClr val="D6DEE0"/>
                </a:highlight>
                <a:latin typeface="Segoe UI" panose="020B0502040204020203" pitchFamily="34" charset="0"/>
              </a:rPr>
              <a:t>C# Continue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02895-1C4F-7196-C7EC-010D35D5402F}"/>
              </a:ext>
            </a:extLst>
          </p:cNvPr>
          <p:cNvSpPr txBox="1"/>
          <p:nvPr/>
        </p:nvSpPr>
        <p:spPr>
          <a:xfrm>
            <a:off x="2128329" y="3780079"/>
            <a:ext cx="9225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continue statement breaks one iteration (in the loop), if a specified condition occurs, and continues with the next iteration in the loop.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C18D09D-1083-B497-3F08-46DCC3547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10" y="4426410"/>
            <a:ext cx="2390775" cy="21526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1D6DF2-CF6E-C783-8F5F-C072DEF80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121" y="4467603"/>
            <a:ext cx="308813" cy="20713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61319AF-0ED4-B548-1437-3827508F9F7B}"/>
              </a:ext>
            </a:extLst>
          </p:cNvPr>
          <p:cNvSpPr txBox="1"/>
          <p:nvPr/>
        </p:nvSpPr>
        <p:spPr>
          <a:xfrm>
            <a:off x="2923639" y="4523801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75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Lab 4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15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38638" y="1495719"/>
            <a:ext cx="114811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debug every loop and decision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B8172-64FC-9671-7FB1-B1C10CF3DBB9}"/>
              </a:ext>
            </a:extLst>
          </p:cNvPr>
          <p:cNvSpPr txBox="1"/>
          <p:nvPr/>
        </p:nvSpPr>
        <p:spPr>
          <a:xfrm>
            <a:off x="400970" y="2275910"/>
            <a:ext cx="33393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If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Else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Do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Mix between loops</a:t>
            </a:r>
          </a:p>
        </p:txBody>
      </p:sp>
    </p:spTree>
    <p:extLst>
      <p:ext uri="{BB962C8B-B14F-4D97-AF65-F5344CB8AC3E}">
        <p14:creationId xmlns:p14="http://schemas.microsoft.com/office/powerpoint/2010/main" val="15623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16</a:t>
            </a:fld>
            <a:endParaRPr lang="en-MY"/>
          </a:p>
        </p:txBody>
      </p:sp>
      <p:sp>
        <p:nvSpPr>
          <p:cNvPr id="16" name="Google Shape;861;p34">
            <a:extLst>
              <a:ext uri="{FF2B5EF4-FFF2-40B4-BE49-F238E27FC236}">
                <a16:creationId xmlns:a16="http://schemas.microsoft.com/office/drawing/2014/main" id="{EC2C114B-5D23-4D56-819C-87363EF161FD}"/>
              </a:ext>
            </a:extLst>
          </p:cNvPr>
          <p:cNvSpPr txBox="1">
            <a:spLocks/>
          </p:cNvSpPr>
          <p:nvPr/>
        </p:nvSpPr>
        <p:spPr>
          <a:xfrm>
            <a:off x="1946706" y="2111322"/>
            <a:ext cx="8286750" cy="26353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5400" b="1" dirty="0">
                <a:solidFill>
                  <a:srgbClr val="2E4D59"/>
                </a:solidFill>
                <a:latin typeface="Lilita one" panose="020B0604020202020204" charset="0"/>
              </a:rPr>
              <a:t>THANKS!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E325295-539E-4F57-A6F5-D73ECFDA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3" y="6073562"/>
            <a:ext cx="1409634" cy="5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Conditions and If Statements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2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C# has the following conditional statements: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cs typeface="Arial"/>
              </a:rPr>
              <a:t>If ... Else. 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Use if to specify a block of code to be executed, if a specified </a:t>
            </a:r>
            <a:r>
              <a:rPr lang="en-US" sz="2400" b="1" dirty="0">
                <a:solidFill>
                  <a:srgbClr val="00B050"/>
                </a:solidFill>
                <a:cs typeface="Arial"/>
              </a:rPr>
              <a:t>condition is true</a:t>
            </a:r>
            <a:endParaRPr lang="en-US" sz="2400" b="1" dirty="0">
              <a:solidFill>
                <a:srgbClr val="5A747D"/>
              </a:solidFill>
              <a:cs typeface="Arial"/>
            </a:endParaRPr>
          </a:p>
          <a:p>
            <a:r>
              <a:rPr lang="en-US" dirty="0">
                <a:solidFill>
                  <a:srgbClr val="C00000"/>
                </a:solidFill>
                <a:cs typeface="Arial"/>
              </a:rPr>
              <a:t>*Note that if is in lowercase letters. Uppercase letters (If or IF) will generate an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1EED2-8BE3-48CF-08B4-CC672472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27474"/>
            <a:ext cx="4505562" cy="93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087E4-4FD2-97B3-793C-4B9FA959C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885" y="2319946"/>
            <a:ext cx="3942881" cy="1293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F360F-7B8B-94F1-D944-1DE6F2B5CD6B}"/>
              </a:ext>
            </a:extLst>
          </p:cNvPr>
          <p:cNvSpPr txBox="1"/>
          <p:nvPr/>
        </p:nvSpPr>
        <p:spPr>
          <a:xfrm>
            <a:off x="396366" y="3669379"/>
            <a:ext cx="11387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Use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else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to specify a block of code to be executed, if the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same condition is false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8A088-B924-1A62-6DE3-F47DE4204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98428"/>
            <a:ext cx="3781051" cy="2393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020BF5-5F62-6D25-71A6-D8E25B722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184" y="4947508"/>
            <a:ext cx="1114425" cy="447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B69CE1-98B1-FA98-388D-1C09441773B6}"/>
              </a:ext>
            </a:extLst>
          </p:cNvPr>
          <p:cNvSpPr txBox="1"/>
          <p:nvPr/>
        </p:nvSpPr>
        <p:spPr>
          <a:xfrm>
            <a:off x="4945572" y="4947508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74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Conditions and If Statements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3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C# has the following conditional statements: </a:t>
            </a:r>
            <a:endParaRPr lang="en-US" sz="2400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Use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else if 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to specify a new condition to test, if the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first condition is false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38B7-AAAA-8DD6-8A73-C0F598D1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26" y="2116133"/>
            <a:ext cx="8991600" cy="398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D0E00-7439-90FE-4EB7-20B950008980}"/>
              </a:ext>
            </a:extLst>
          </p:cNvPr>
          <p:cNvSpPr txBox="1"/>
          <p:nvPr/>
        </p:nvSpPr>
        <p:spPr>
          <a:xfrm>
            <a:off x="9389112" y="2455027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FCBBE-844D-8BA3-4D9F-776A37835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36" y="2944626"/>
            <a:ext cx="204251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Conditions and If Statements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4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C# has the following conditional statements: </a:t>
            </a:r>
            <a:endParaRPr lang="en-US" sz="2400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Nested if...else statement.</a:t>
            </a: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In a nested if statement, if the </a:t>
            </a:r>
            <a:r>
              <a:rPr lang="en-US" sz="2000" dirty="0">
                <a:solidFill>
                  <a:srgbClr val="00B050"/>
                </a:solidFill>
                <a:cs typeface="Arial"/>
              </a:rPr>
              <a:t>outer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if statement returns true, it enters the body to check the </a:t>
            </a:r>
            <a:r>
              <a:rPr lang="en-US" sz="2000" dirty="0">
                <a:solidFill>
                  <a:srgbClr val="00B050"/>
                </a:solidFill>
                <a:cs typeface="Arial"/>
              </a:rPr>
              <a:t>inner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if statement.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F887B2-985D-330D-A427-3C2C7DE7B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58" y="2625154"/>
            <a:ext cx="4051723" cy="3957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951598-D660-95F3-9F8D-D5EAFE1F8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50" y="2625154"/>
            <a:ext cx="3257550" cy="2524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9FA1C2-70F7-F87D-89FC-551258636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619" y="3106569"/>
            <a:ext cx="1476375" cy="352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70B268-B298-E110-B3B3-3352B71668E1}"/>
              </a:ext>
            </a:extLst>
          </p:cNvPr>
          <p:cNvSpPr txBox="1"/>
          <p:nvPr/>
        </p:nvSpPr>
        <p:spPr>
          <a:xfrm>
            <a:off x="8902312" y="2538372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9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Conditions and If Statements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5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C# has the following conditional statements: </a:t>
            </a:r>
            <a:endParaRPr lang="en-US" sz="2400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Short Hand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If...Else. 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Known as the ternary operator because it consists of three operands. It can be used to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replace multiple lines 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of code with a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single line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. Often used to replace simple if else statements: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966B4-7CB6-B467-BA6A-6FE338D83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3267049"/>
            <a:ext cx="3781051" cy="2393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D26397-5E5A-5D71-DB7A-89B7B83FF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781" y="3521344"/>
            <a:ext cx="6334125" cy="1533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A8AA1B-B639-F783-0929-3DB4F08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184" y="5343161"/>
            <a:ext cx="1114425" cy="447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B5554E-6208-F9E0-A2C2-FF34853E8F76}"/>
              </a:ext>
            </a:extLst>
          </p:cNvPr>
          <p:cNvSpPr txBox="1"/>
          <p:nvPr/>
        </p:nvSpPr>
        <p:spPr>
          <a:xfrm>
            <a:off x="4945572" y="5343161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DD489CB3-C48F-6D64-C973-A250C6B25EB9}"/>
              </a:ext>
            </a:extLst>
          </p:cNvPr>
          <p:cNvSpPr/>
          <p:nvPr/>
        </p:nvSpPr>
        <p:spPr>
          <a:xfrm>
            <a:off x="4356977" y="3851031"/>
            <a:ext cx="760146" cy="8001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0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Conditions and If Statements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6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C# has the following conditional statements: </a:t>
            </a:r>
            <a:endParaRPr lang="en-US" sz="2400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Use switch to specify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many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alternative </a:t>
            </a:r>
            <a:r>
              <a:rPr lang="en-US" sz="2400" dirty="0">
                <a:solidFill>
                  <a:srgbClr val="00B050"/>
                </a:solidFill>
                <a:cs typeface="Arial"/>
              </a:rPr>
              <a:t>blocks of code 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to be executed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0C36F-51E7-0939-9C56-69FB8AAFC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2009601"/>
            <a:ext cx="3593490" cy="4586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95F13-2E71-8BA8-858F-538C90771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383" y="2009601"/>
            <a:ext cx="3486635" cy="4586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9BDFE2-588A-48DE-0D75-245EE5E90640}"/>
              </a:ext>
            </a:extLst>
          </p:cNvPr>
          <p:cNvSpPr txBox="1"/>
          <p:nvPr/>
        </p:nvSpPr>
        <p:spPr>
          <a:xfrm>
            <a:off x="8394456" y="2263077"/>
            <a:ext cx="2743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2E4D59"/>
                </a:solidFill>
              </a:rPr>
              <a:t>switch statement in C# only works with: </a:t>
            </a:r>
          </a:p>
          <a:p>
            <a:endParaRPr lang="en-MY" dirty="0">
              <a:solidFill>
                <a:srgbClr val="2E4D5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MY" dirty="0">
                <a:solidFill>
                  <a:srgbClr val="2E4D59"/>
                </a:solidFill>
              </a:rPr>
              <a:t>Primitive data types: bool, char and integral type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MY" dirty="0">
                <a:solidFill>
                  <a:srgbClr val="2E4D59"/>
                </a:solidFill>
              </a:rPr>
              <a:t>Enumerated Types (Enum)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MY" dirty="0">
                <a:solidFill>
                  <a:srgbClr val="2E4D59"/>
                </a:solidFill>
              </a:rPr>
              <a:t>String Class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MY" dirty="0">
                <a:solidFill>
                  <a:srgbClr val="2E4D59"/>
                </a:solidFill>
              </a:rPr>
              <a:t>Nullable types of above data types</a:t>
            </a:r>
          </a:p>
        </p:txBody>
      </p:sp>
    </p:spTree>
    <p:extLst>
      <p:ext uri="{BB962C8B-B14F-4D97-AF65-F5344CB8AC3E}">
        <p14:creationId xmlns:p14="http://schemas.microsoft.com/office/powerpoint/2010/main" val="121588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Let the debugging begins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7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38638" y="1495719"/>
            <a:ext cx="114811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Request an input from user the year they are born, output </a:t>
            </a:r>
            <a:r>
              <a:rPr lang="en-US" sz="2800" dirty="0" err="1">
                <a:solidFill>
                  <a:srgbClr val="5A747D"/>
                </a:solidFill>
                <a:cs typeface="Arial"/>
              </a:rPr>
              <a:t>wether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 they are Gen Z, </a:t>
            </a:r>
            <a:r>
              <a:rPr lang="en-US" sz="2800" dirty="0" err="1">
                <a:solidFill>
                  <a:srgbClr val="5A747D"/>
                </a:solidFill>
                <a:cs typeface="Arial"/>
              </a:rPr>
              <a:t>Millenial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 or Boomers 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5D104-4CA0-C1F1-F21D-D945F48B8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3"/>
          <a:stretch/>
        </p:blipFill>
        <p:spPr>
          <a:xfrm>
            <a:off x="338638" y="4345005"/>
            <a:ext cx="4303499" cy="133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8468F-8410-43B9-787B-9B8CAB882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194" y="2697986"/>
            <a:ext cx="5848350" cy="2914650"/>
          </a:xfrm>
          <a:prstGeom prst="rect">
            <a:avLst/>
          </a:prstGeom>
        </p:spPr>
      </p:pic>
      <p:pic>
        <p:nvPicPr>
          <p:cNvPr id="1028" name="Picture 4" descr="Are We Ready to Serve the People of Generation Z by 2030? - BBF Digital">
            <a:extLst>
              <a:ext uri="{FF2B5EF4-FFF2-40B4-BE49-F238E27FC236}">
                <a16:creationId xmlns:a16="http://schemas.microsoft.com/office/drawing/2014/main" id="{36E7513C-D4AB-EEEF-C163-8725BBDC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2" y="2529258"/>
            <a:ext cx="4302608" cy="16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Loops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8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250715" y="1205573"/>
            <a:ext cx="114811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cs typeface="Arial"/>
              </a:rPr>
              <a:t>Loops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can execute a block of code as long as a specified condition is reached. Loops save time, reduce errors, and they make code more readable.</a:t>
            </a:r>
            <a:endParaRPr lang="en-US" sz="24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B162B-B6EC-D7DD-970D-F7CC8358FAB9}"/>
              </a:ext>
            </a:extLst>
          </p:cNvPr>
          <p:cNvSpPr txBox="1"/>
          <p:nvPr/>
        </p:nvSpPr>
        <p:spPr>
          <a:xfrm>
            <a:off x="327865" y="2267993"/>
            <a:ext cx="2265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5A747D"/>
                </a:solidFill>
                <a:highlight>
                  <a:srgbClr val="D6DEE0"/>
                </a:highlight>
              </a:rPr>
              <a:t>C# 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AED91-4660-EAD1-C210-9B8225DE5379}"/>
              </a:ext>
            </a:extLst>
          </p:cNvPr>
          <p:cNvSpPr txBox="1"/>
          <p:nvPr/>
        </p:nvSpPr>
        <p:spPr>
          <a:xfrm>
            <a:off x="3763108" y="2881620"/>
            <a:ext cx="24618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While loop, loops through a block of code as long as a specified condition </a:t>
            </a:r>
            <a:r>
              <a:rPr lang="en-MY" dirty="0">
                <a:solidFill>
                  <a:srgbClr val="00B050"/>
                </a:solidFill>
              </a:rPr>
              <a:t>is True. </a:t>
            </a:r>
          </a:p>
          <a:p>
            <a:endParaRPr lang="en-MY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5A747D"/>
                </a:solidFill>
              </a:rPr>
              <a:t>The code in the loop will run, over and over again, as long as a variable (</a:t>
            </a:r>
            <a:r>
              <a:rPr lang="en-US" dirty="0" err="1">
                <a:solidFill>
                  <a:srgbClr val="5A747D"/>
                </a:solidFill>
              </a:rPr>
              <a:t>i</a:t>
            </a:r>
            <a:r>
              <a:rPr lang="en-US" dirty="0">
                <a:solidFill>
                  <a:srgbClr val="5A747D"/>
                </a:solidFill>
              </a:rPr>
              <a:t>) is less than 5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892833-BC4E-47F5-F85D-F6FF952B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2881620"/>
            <a:ext cx="3056407" cy="2181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6F0FBD-FC49-44F5-7587-3A67372C4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800" y="5120184"/>
            <a:ext cx="266700" cy="1571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2E0023-F3AE-12F7-B563-87938C1CE8F8}"/>
              </a:ext>
            </a:extLst>
          </p:cNvPr>
          <p:cNvSpPr txBox="1"/>
          <p:nvPr/>
        </p:nvSpPr>
        <p:spPr>
          <a:xfrm>
            <a:off x="378468" y="5214918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261D0D-B648-B251-69CB-08B83F184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570" y="2697838"/>
            <a:ext cx="3405947" cy="193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Loops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9</a:t>
            </a:fld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B162B-B6EC-D7DD-970D-F7CC8358FAB9}"/>
              </a:ext>
            </a:extLst>
          </p:cNvPr>
          <p:cNvSpPr txBox="1"/>
          <p:nvPr/>
        </p:nvSpPr>
        <p:spPr>
          <a:xfrm>
            <a:off x="185677" y="1185460"/>
            <a:ext cx="298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5A747D"/>
                </a:solidFill>
                <a:highlight>
                  <a:srgbClr val="D6DEE0"/>
                </a:highlight>
              </a:rPr>
              <a:t>C# Do/While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AED91-4660-EAD1-C210-9B8225DE5379}"/>
              </a:ext>
            </a:extLst>
          </p:cNvPr>
          <p:cNvSpPr txBox="1"/>
          <p:nvPr/>
        </p:nvSpPr>
        <p:spPr>
          <a:xfrm>
            <a:off x="7071373" y="1848704"/>
            <a:ext cx="4569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The loop will always be executed at </a:t>
            </a:r>
            <a:r>
              <a:rPr lang="en-US" dirty="0">
                <a:solidFill>
                  <a:srgbClr val="00B050"/>
                </a:solidFill>
              </a:rPr>
              <a:t>least once</a:t>
            </a:r>
            <a:r>
              <a:rPr lang="en-US" dirty="0">
                <a:solidFill>
                  <a:srgbClr val="5A747D"/>
                </a:solidFill>
              </a:rPr>
              <a:t>, even if the </a:t>
            </a:r>
            <a:r>
              <a:rPr lang="en-US" dirty="0">
                <a:solidFill>
                  <a:srgbClr val="00B050"/>
                </a:solidFill>
              </a:rPr>
              <a:t>condition is false</a:t>
            </a:r>
            <a:r>
              <a:rPr lang="en-US" dirty="0">
                <a:solidFill>
                  <a:srgbClr val="5A747D"/>
                </a:solidFill>
              </a:rPr>
              <a:t>, then it will </a:t>
            </a:r>
            <a:r>
              <a:rPr lang="en-US" dirty="0">
                <a:solidFill>
                  <a:srgbClr val="00B050"/>
                </a:solidFill>
              </a:rPr>
              <a:t>repeat</a:t>
            </a:r>
            <a:r>
              <a:rPr lang="en-US" dirty="0">
                <a:solidFill>
                  <a:srgbClr val="5A747D"/>
                </a:solidFill>
              </a:rPr>
              <a:t> the loop as long as the </a:t>
            </a:r>
            <a:r>
              <a:rPr lang="en-US" dirty="0">
                <a:solidFill>
                  <a:srgbClr val="00B050"/>
                </a:solidFill>
              </a:rPr>
              <a:t>condition is true</a:t>
            </a:r>
            <a:r>
              <a:rPr lang="en-US" dirty="0">
                <a:solidFill>
                  <a:srgbClr val="5A747D"/>
                </a:solidFill>
              </a:rPr>
              <a:t>.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8110D-A9FB-288E-EF2F-D6B9C1C9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20" y="1848704"/>
            <a:ext cx="4833665" cy="1773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09BE3-5CA7-2228-832B-11D3EE845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14" y="1647125"/>
            <a:ext cx="1314450" cy="243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B5986-B562-A29A-D8CA-B29D7049BF35}"/>
              </a:ext>
            </a:extLst>
          </p:cNvPr>
          <p:cNvSpPr txBox="1"/>
          <p:nvPr/>
        </p:nvSpPr>
        <p:spPr>
          <a:xfrm>
            <a:off x="5718548" y="1185460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FCC4CA4-7D6D-8ECC-44FE-BBED776D1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19" y="4349261"/>
            <a:ext cx="5030935" cy="17737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4EFAA3-B6A2-DC83-33F2-C8FDDD3AB3C8}"/>
              </a:ext>
            </a:extLst>
          </p:cNvPr>
          <p:cNvSpPr txBox="1"/>
          <p:nvPr/>
        </p:nvSpPr>
        <p:spPr>
          <a:xfrm>
            <a:off x="5655337" y="4617391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377D1E-57D7-7CF6-F7D2-B8FE474411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666" t="9574"/>
          <a:stretch/>
        </p:blipFill>
        <p:spPr>
          <a:xfrm>
            <a:off x="5718548" y="5185588"/>
            <a:ext cx="2058306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8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421B0C47372145827914C868AD476A" ma:contentTypeVersion="14" ma:contentTypeDescription="Create a new document." ma:contentTypeScope="" ma:versionID="550c79475acd50da19a841acc6d3fb79">
  <xsd:schema xmlns:xsd="http://www.w3.org/2001/XMLSchema" xmlns:xs="http://www.w3.org/2001/XMLSchema" xmlns:p="http://schemas.microsoft.com/office/2006/metadata/properties" xmlns:ns3="bebd927c-dd11-4371-a90a-13fe38df72f6" xmlns:ns4="d4805856-0885-4cee-8b94-473c3b0852d5" targetNamespace="http://schemas.microsoft.com/office/2006/metadata/properties" ma:root="true" ma:fieldsID="021419c45cd995308b9fe15ac357e334" ns3:_="" ns4:_="">
    <xsd:import namespace="bebd927c-dd11-4371-a90a-13fe38df72f6"/>
    <xsd:import namespace="d4805856-0885-4cee-8b94-473c3b0852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927c-dd11-4371-a90a-13fe38df7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05856-0885-4cee-8b94-473c3b0852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C06D69-9015-43D1-95C4-AFBD5352AE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53248-ED0E-4982-83C9-60D17A6041D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ebd927c-dd11-4371-a90a-13fe38df72f6"/>
    <ds:schemaRef ds:uri="d4805856-0885-4cee-8b94-473c3b0852d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DF36C7-F081-45E2-B221-B36132513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d927c-dd11-4371-a90a-13fe38df72f6"/>
    <ds:schemaRef ds:uri="d4805856-0885-4cee-8b94-473c3b085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6415</TotalTime>
  <Words>814</Words>
  <Application>Microsoft Office PowerPoint</Application>
  <PresentationFormat>Widescreen</PresentationFormat>
  <Paragraphs>121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Lilita One</vt:lpstr>
      <vt:lpstr>Lilita One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farisha</dc:creator>
  <cp:lastModifiedBy>Tia Farisha Farisha Shaharul Miza</cp:lastModifiedBy>
  <cp:revision>146</cp:revision>
  <cp:lastPrinted>2022-10-11T07:14:46Z</cp:lastPrinted>
  <dcterms:created xsi:type="dcterms:W3CDTF">2021-02-13T15:23:56Z</dcterms:created>
  <dcterms:modified xsi:type="dcterms:W3CDTF">2022-10-11T07:53:18Z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0x01010040421B0C47372145827914C868AD476A</vt:lpwstr>
  </property>
</Properties>
</file>