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8" r:id="rId1"/>
    <p:sldMasterId id="2147483705" r:id="rId2"/>
    <p:sldMasterId id="2147483669" r:id="rId3"/>
    <p:sldMasterId id="2147483674" r:id="rId4"/>
  </p:sldMasterIdLst>
  <p:notesMasterIdLst>
    <p:notesMasterId r:id="rId22"/>
  </p:notesMasterIdLst>
  <p:handoutMasterIdLst>
    <p:handoutMasterId r:id="rId23"/>
  </p:handoutMasterIdLst>
  <p:sldIdLst>
    <p:sldId id="260" r:id="rId5"/>
    <p:sldId id="316" r:id="rId6"/>
    <p:sldId id="317" r:id="rId7"/>
    <p:sldId id="304" r:id="rId8"/>
    <p:sldId id="309" r:id="rId9"/>
    <p:sldId id="318" r:id="rId10"/>
    <p:sldId id="312" r:id="rId11"/>
    <p:sldId id="315" r:id="rId12"/>
    <p:sldId id="306" r:id="rId13"/>
    <p:sldId id="313" r:id="rId14"/>
    <p:sldId id="314" r:id="rId15"/>
    <p:sldId id="310" r:id="rId16"/>
    <p:sldId id="319" r:id="rId17"/>
    <p:sldId id="320" r:id="rId18"/>
    <p:sldId id="322" r:id="rId19"/>
    <p:sldId id="321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D"/>
    <a:srgbClr val="00CC99"/>
    <a:srgbClr val="0099CC"/>
    <a:srgbClr val="1A2A4F"/>
    <a:srgbClr val="BAA360"/>
    <a:srgbClr val="8B7A39"/>
    <a:srgbClr val="6E375E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368"/>
    <p:restoredTop sz="94684"/>
  </p:normalViewPr>
  <p:slideViewPr>
    <p:cSldViewPr snapToGrid="0" snapToObjects="1" showGuides="1">
      <p:cViewPr varScale="1">
        <p:scale>
          <a:sx n="72" d="100"/>
          <a:sy n="72" d="100"/>
        </p:scale>
        <p:origin x="1842" y="6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48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8765-2EBD-3548-BA0C-6C7193D9520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963A-CFDB-4340-AA3E-99E8A913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1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963A-CFDB-4340-AA3E-99E8A9137E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ith image right 1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497928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116213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1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5738616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83122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83122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25" name="Freeform 24"/>
          <p:cNvSpPr/>
          <p:nvPr userDrawn="1"/>
        </p:nvSpPr>
        <p:spPr>
          <a:xfrm flipH="1">
            <a:off x="1742830" y="1"/>
            <a:ext cx="1327479" cy="1385522"/>
          </a:xfrm>
          <a:custGeom>
            <a:avLst/>
            <a:gdLst>
              <a:gd name="connsiteX0" fmla="*/ 0 w 1327479"/>
              <a:gd name="connsiteY0" fmla="*/ 0 h 1385522"/>
              <a:gd name="connsiteX1" fmla="*/ 510659 w 1327479"/>
              <a:gd name="connsiteY1" fmla="*/ 0 h 1385522"/>
              <a:gd name="connsiteX2" fmla="*/ 678178 w 1327479"/>
              <a:gd name="connsiteY2" fmla="*/ 235572 h 1385522"/>
              <a:gd name="connsiteX3" fmla="*/ 1284510 w 1327479"/>
              <a:gd name="connsiteY3" fmla="*/ 1290476 h 1385522"/>
              <a:gd name="connsiteX4" fmla="*/ 1327479 w 1327479"/>
              <a:gd name="connsiteY4" fmla="*/ 1385522 h 1385522"/>
              <a:gd name="connsiteX5" fmla="*/ 1122501 w 1327479"/>
              <a:gd name="connsiteY5" fmla="*/ 1124683 h 1385522"/>
              <a:gd name="connsiteX6" fmla="*/ 288518 w 1327479"/>
              <a:gd name="connsiteY6" fmla="*/ 249921 h 1385522"/>
              <a:gd name="connsiteX7" fmla="*/ 0 w 1327479"/>
              <a:gd name="connsiteY7" fmla="*/ 0 h 13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479" h="1385522">
                <a:moveTo>
                  <a:pt x="0" y="0"/>
                </a:moveTo>
                <a:lnTo>
                  <a:pt x="510659" y="0"/>
                </a:lnTo>
                <a:lnTo>
                  <a:pt x="678178" y="235572"/>
                </a:lnTo>
                <a:cubicBezTo>
                  <a:pt x="904637" y="570776"/>
                  <a:pt x="1107539" y="923203"/>
                  <a:pt x="1284510" y="1290476"/>
                </a:cubicBezTo>
                <a:lnTo>
                  <a:pt x="1327479" y="1385522"/>
                </a:lnTo>
                <a:lnTo>
                  <a:pt x="1122501" y="1124683"/>
                </a:lnTo>
                <a:cubicBezTo>
                  <a:pt x="865688" y="813498"/>
                  <a:pt x="586902" y="521119"/>
                  <a:pt x="288518" y="249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flipH="1">
            <a:off x="29417" y="1385523"/>
            <a:ext cx="1713414" cy="5472478"/>
          </a:xfrm>
          <a:custGeom>
            <a:avLst/>
            <a:gdLst>
              <a:gd name="connsiteX0" fmla="*/ 0 w 1713414"/>
              <a:gd name="connsiteY0" fmla="*/ 0 h 5472478"/>
              <a:gd name="connsiteX1" fmla="*/ 44422 w 1713414"/>
              <a:gd name="connsiteY1" fmla="*/ 56527 h 5472478"/>
              <a:gd name="connsiteX2" fmla="*/ 1713414 w 1713414"/>
              <a:gd name="connsiteY2" fmla="*/ 5083009 h 5472478"/>
              <a:gd name="connsiteX3" fmla="*/ 1703566 w 1713414"/>
              <a:gd name="connsiteY3" fmla="*/ 5472478 h 5472478"/>
              <a:gd name="connsiteX4" fmla="*/ 561192 w 1713414"/>
              <a:gd name="connsiteY4" fmla="*/ 5472478 h 5472478"/>
              <a:gd name="connsiteX5" fmla="*/ 614787 w 1713414"/>
              <a:gd name="connsiteY5" fmla="*/ 5240262 h 5472478"/>
              <a:gd name="connsiteX6" fmla="*/ 785466 w 1713414"/>
              <a:gd name="connsiteY6" fmla="*/ 3547157 h 5472478"/>
              <a:gd name="connsiteX7" fmla="*/ 125270 w 1713414"/>
              <a:gd name="connsiteY7" fmla="*/ 277089 h 5472478"/>
              <a:gd name="connsiteX8" fmla="*/ 0 w 1713414"/>
              <a:gd name="connsiteY8" fmla="*/ 0 h 54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414" h="5472478">
                <a:moveTo>
                  <a:pt x="0" y="0"/>
                </a:moveTo>
                <a:lnTo>
                  <a:pt x="44422" y="56527"/>
                </a:lnTo>
                <a:cubicBezTo>
                  <a:pt x="1092654" y="1458180"/>
                  <a:pt x="1713414" y="3198102"/>
                  <a:pt x="1713414" y="5083009"/>
                </a:cubicBezTo>
                <a:lnTo>
                  <a:pt x="1703566" y="5472478"/>
                </a:lnTo>
                <a:lnTo>
                  <a:pt x="561192" y="5472478"/>
                </a:lnTo>
                <a:lnTo>
                  <a:pt x="614787" y="5240262"/>
                </a:lnTo>
                <a:cubicBezTo>
                  <a:pt x="726696" y="4693373"/>
                  <a:pt x="785466" y="4127129"/>
                  <a:pt x="785466" y="3547157"/>
                </a:cubicBezTo>
                <a:cubicBezTo>
                  <a:pt x="785466" y="2387214"/>
                  <a:pt x="550386" y="1282177"/>
                  <a:pt x="125270" y="277089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-318985" y="1"/>
            <a:ext cx="2878636" cy="6858000"/>
          </a:xfrm>
          <a:custGeom>
            <a:avLst/>
            <a:gdLst>
              <a:gd name="connsiteX0" fmla="*/ 0 w 2878636"/>
              <a:gd name="connsiteY0" fmla="*/ 0 h 6858000"/>
              <a:gd name="connsiteX1" fmla="*/ 2878636 w 2878636"/>
              <a:gd name="connsiteY1" fmla="*/ 0 h 6858000"/>
              <a:gd name="connsiteX2" fmla="*/ 2878636 w 2878636"/>
              <a:gd name="connsiteY2" fmla="*/ 6858000 h 6858000"/>
              <a:gd name="connsiteX3" fmla="*/ 2520386 w 2878636"/>
              <a:gd name="connsiteY3" fmla="*/ 6858000 h 6858000"/>
              <a:gd name="connsiteX4" fmla="*/ 2530234 w 2878636"/>
              <a:gd name="connsiteY4" fmla="*/ 6468531 h 6858000"/>
              <a:gd name="connsiteX5" fmla="*/ 861242 w 2878636"/>
              <a:gd name="connsiteY5" fmla="*/ 1442049 h 6858000"/>
              <a:gd name="connsiteX6" fmla="*/ 816820 w 2878636"/>
              <a:gd name="connsiteY6" fmla="*/ 1385522 h 6858000"/>
              <a:gd name="connsiteX7" fmla="*/ 773851 w 2878636"/>
              <a:gd name="connsiteY7" fmla="*/ 1290476 h 6858000"/>
              <a:gd name="connsiteX8" fmla="*/ 167519 w 2878636"/>
              <a:gd name="connsiteY8" fmla="*/ 235572 h 6858000"/>
              <a:gd name="connsiteX9" fmla="*/ 0 w 287863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36" h="6858000">
                <a:moveTo>
                  <a:pt x="0" y="0"/>
                </a:moveTo>
                <a:lnTo>
                  <a:pt x="2878636" y="0"/>
                </a:lnTo>
                <a:lnTo>
                  <a:pt x="2878636" y="6858000"/>
                </a:lnTo>
                <a:lnTo>
                  <a:pt x="2520386" y="6858000"/>
                </a:lnTo>
                <a:lnTo>
                  <a:pt x="2530234" y="6468531"/>
                </a:lnTo>
                <a:cubicBezTo>
                  <a:pt x="2530234" y="4583624"/>
                  <a:pt x="1909474" y="2843702"/>
                  <a:pt x="861242" y="1442049"/>
                </a:cubicBezTo>
                <a:lnTo>
                  <a:pt x="816820" y="1385522"/>
                </a:lnTo>
                <a:lnTo>
                  <a:pt x="773851" y="1290476"/>
                </a:lnTo>
                <a:cubicBezTo>
                  <a:pt x="596880" y="923203"/>
                  <a:pt x="393978" y="570776"/>
                  <a:pt x="167519" y="235572"/>
                </a:cubicBezTo>
                <a:lnTo>
                  <a:pt x="0" y="0"/>
                </a:lnTo>
                <a:close/>
              </a:path>
            </a:pathLst>
          </a:custGeom>
          <a:solidFill>
            <a:srgbClr val="0A1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10" y="5738616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51228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51228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18" name="Freeform 17"/>
          <p:cNvSpPr/>
          <p:nvPr userDrawn="1"/>
        </p:nvSpPr>
        <p:spPr>
          <a:xfrm rot="563881">
            <a:off x="1572877" y="-48578"/>
            <a:ext cx="592758" cy="2150303"/>
          </a:xfrm>
          <a:custGeom>
            <a:avLst/>
            <a:gdLst>
              <a:gd name="connsiteX0" fmla="*/ 0 w 592758"/>
              <a:gd name="connsiteY0" fmla="*/ 83668 h 2150303"/>
              <a:gd name="connsiteX1" fmla="*/ 505503 w 592758"/>
              <a:gd name="connsiteY1" fmla="*/ 0 h 2150303"/>
              <a:gd name="connsiteX2" fmla="*/ 506652 w 592758"/>
              <a:gd name="connsiteY2" fmla="*/ 7591 h 2150303"/>
              <a:gd name="connsiteX3" fmla="*/ 440527 w 592758"/>
              <a:gd name="connsiteY3" fmla="*/ 2045973 h 2150303"/>
              <a:gd name="connsiteX4" fmla="*/ 419302 w 592758"/>
              <a:gd name="connsiteY4" fmla="*/ 2150303 h 2150303"/>
              <a:gd name="connsiteX5" fmla="*/ 419605 w 592758"/>
              <a:gd name="connsiteY5" fmla="*/ 2139855 h 2150303"/>
              <a:gd name="connsiteX6" fmla="*/ 24072 w 592758"/>
              <a:gd name="connsiteY6" fmla="*/ 153518 h 2150303"/>
              <a:gd name="connsiteX7" fmla="*/ 0 w 592758"/>
              <a:gd name="connsiteY7" fmla="*/ 83668 h 215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758" h="2150303">
                <a:moveTo>
                  <a:pt x="0" y="83668"/>
                </a:moveTo>
                <a:lnTo>
                  <a:pt x="505503" y="0"/>
                </a:lnTo>
                <a:lnTo>
                  <a:pt x="506652" y="7591"/>
                </a:lnTo>
                <a:cubicBezTo>
                  <a:pt x="659496" y="1043386"/>
                  <a:pt x="591002" y="1314491"/>
                  <a:pt x="440527" y="2045973"/>
                </a:cubicBezTo>
                <a:lnTo>
                  <a:pt x="419302" y="2150303"/>
                </a:lnTo>
                <a:lnTo>
                  <a:pt x="419605" y="2139855"/>
                </a:lnTo>
                <a:cubicBezTo>
                  <a:pt x="430909" y="1600210"/>
                  <a:pt x="380505" y="1198370"/>
                  <a:pt x="24072" y="153518"/>
                </a:cubicBezTo>
                <a:lnTo>
                  <a:pt x="0" y="83668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563881">
            <a:off x="410480" y="1991920"/>
            <a:ext cx="1004507" cy="4981526"/>
          </a:xfrm>
          <a:custGeom>
            <a:avLst/>
            <a:gdLst>
              <a:gd name="connsiteX0" fmla="*/ 1004507 w 1004507"/>
              <a:gd name="connsiteY0" fmla="*/ 0 h 4981526"/>
              <a:gd name="connsiteX1" fmla="*/ 1000622 w 1004507"/>
              <a:gd name="connsiteY1" fmla="*/ 133969 h 4981526"/>
              <a:gd name="connsiteX2" fmla="*/ 980899 w 1004507"/>
              <a:gd name="connsiteY2" fmla="*/ 635533 h 4981526"/>
              <a:gd name="connsiteX3" fmla="*/ 845366 w 1004507"/>
              <a:gd name="connsiteY3" fmla="*/ 4841607 h 4981526"/>
              <a:gd name="connsiteX4" fmla="*/ 0 w 1004507"/>
              <a:gd name="connsiteY4" fmla="*/ 4981526 h 4981526"/>
              <a:gd name="connsiteX5" fmla="*/ 989615 w 1004507"/>
              <a:gd name="connsiteY5" fmla="*/ 73203 h 4981526"/>
              <a:gd name="connsiteX6" fmla="*/ 1004507 w 1004507"/>
              <a:gd name="connsiteY6" fmla="*/ 0 h 498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507" h="4981526">
                <a:moveTo>
                  <a:pt x="1004507" y="0"/>
                </a:moveTo>
                <a:lnTo>
                  <a:pt x="1000622" y="133969"/>
                </a:lnTo>
                <a:cubicBezTo>
                  <a:pt x="995356" y="282538"/>
                  <a:pt x="987335" y="445105"/>
                  <a:pt x="980899" y="635533"/>
                </a:cubicBezTo>
                <a:lnTo>
                  <a:pt x="845366" y="4841607"/>
                </a:lnTo>
                <a:lnTo>
                  <a:pt x="0" y="4981526"/>
                </a:lnTo>
                <a:lnTo>
                  <a:pt x="989615" y="73203"/>
                </a:lnTo>
                <a:lnTo>
                  <a:pt x="1004507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63881">
            <a:off x="-902654" y="-182510"/>
            <a:ext cx="2493086" cy="7108907"/>
          </a:xfrm>
          <a:custGeom>
            <a:avLst/>
            <a:gdLst>
              <a:gd name="connsiteX0" fmla="*/ 0 w 2493086"/>
              <a:gd name="connsiteY0" fmla="*/ 342956 h 7108907"/>
              <a:gd name="connsiteX1" fmla="*/ 2072078 w 2493086"/>
              <a:gd name="connsiteY1" fmla="*/ 0 h 7108907"/>
              <a:gd name="connsiteX2" fmla="*/ 2096150 w 2493086"/>
              <a:gd name="connsiteY2" fmla="*/ 69850 h 7108907"/>
              <a:gd name="connsiteX3" fmla="*/ 2491683 w 2493086"/>
              <a:gd name="connsiteY3" fmla="*/ 2056187 h 7108907"/>
              <a:gd name="connsiteX4" fmla="*/ 2491380 w 2493086"/>
              <a:gd name="connsiteY4" fmla="*/ 2066635 h 7108907"/>
              <a:gd name="connsiteX5" fmla="*/ 2476488 w 2493086"/>
              <a:gd name="connsiteY5" fmla="*/ 2139838 h 7108907"/>
              <a:gd name="connsiteX6" fmla="*/ 1486873 w 2493086"/>
              <a:gd name="connsiteY6" fmla="*/ 7048161 h 7108907"/>
              <a:gd name="connsiteX7" fmla="*/ 1119855 w 2493086"/>
              <a:gd name="connsiteY7" fmla="*/ 7108907 h 7108907"/>
              <a:gd name="connsiteX8" fmla="*/ 0 w 2493086"/>
              <a:gd name="connsiteY8" fmla="*/ 342956 h 71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86" h="7108907">
                <a:moveTo>
                  <a:pt x="0" y="342956"/>
                </a:moveTo>
                <a:lnTo>
                  <a:pt x="2072078" y="0"/>
                </a:lnTo>
                <a:lnTo>
                  <a:pt x="2096150" y="69850"/>
                </a:lnTo>
                <a:cubicBezTo>
                  <a:pt x="2452583" y="1114702"/>
                  <a:pt x="2502987" y="1516542"/>
                  <a:pt x="2491683" y="2056187"/>
                </a:cubicBezTo>
                <a:lnTo>
                  <a:pt x="2491380" y="2066635"/>
                </a:lnTo>
                <a:lnTo>
                  <a:pt x="2476488" y="2139838"/>
                </a:lnTo>
                <a:lnTo>
                  <a:pt x="1486873" y="7048161"/>
                </a:lnTo>
                <a:lnTo>
                  <a:pt x="1119855" y="7108907"/>
                </a:lnTo>
                <a:lnTo>
                  <a:pt x="0" y="342956"/>
                </a:lnTo>
                <a:close/>
              </a:path>
            </a:pathLst>
          </a:custGeom>
          <a:solidFill>
            <a:srgbClr val="0A1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10" y="5738616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6996679" y="-182510"/>
            <a:ext cx="3068289" cy="7155956"/>
            <a:chOff x="-541142" y="-182510"/>
            <a:chExt cx="3068289" cy="7155956"/>
          </a:xfrm>
        </p:grpSpPr>
        <p:sp>
          <p:nvSpPr>
            <p:cNvPr id="18" name="Freeform 17"/>
            <p:cNvSpPr/>
            <p:nvPr userDrawn="1"/>
          </p:nvSpPr>
          <p:spPr>
            <a:xfrm rot="563881">
              <a:off x="1934389" y="-48578"/>
              <a:ext cx="592758" cy="2150303"/>
            </a:xfrm>
            <a:custGeom>
              <a:avLst/>
              <a:gdLst>
                <a:gd name="connsiteX0" fmla="*/ 0 w 592758"/>
                <a:gd name="connsiteY0" fmla="*/ 83668 h 2150303"/>
                <a:gd name="connsiteX1" fmla="*/ 505503 w 592758"/>
                <a:gd name="connsiteY1" fmla="*/ 0 h 2150303"/>
                <a:gd name="connsiteX2" fmla="*/ 506652 w 592758"/>
                <a:gd name="connsiteY2" fmla="*/ 7591 h 2150303"/>
                <a:gd name="connsiteX3" fmla="*/ 440527 w 592758"/>
                <a:gd name="connsiteY3" fmla="*/ 2045973 h 2150303"/>
                <a:gd name="connsiteX4" fmla="*/ 419302 w 592758"/>
                <a:gd name="connsiteY4" fmla="*/ 2150303 h 2150303"/>
                <a:gd name="connsiteX5" fmla="*/ 419605 w 592758"/>
                <a:gd name="connsiteY5" fmla="*/ 2139855 h 2150303"/>
                <a:gd name="connsiteX6" fmla="*/ 24072 w 592758"/>
                <a:gd name="connsiteY6" fmla="*/ 153518 h 2150303"/>
                <a:gd name="connsiteX7" fmla="*/ 0 w 592758"/>
                <a:gd name="connsiteY7" fmla="*/ 83668 h 215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58" h="2150303">
                  <a:moveTo>
                    <a:pt x="0" y="83668"/>
                  </a:moveTo>
                  <a:lnTo>
                    <a:pt x="505503" y="0"/>
                  </a:lnTo>
                  <a:lnTo>
                    <a:pt x="506652" y="7591"/>
                  </a:lnTo>
                  <a:cubicBezTo>
                    <a:pt x="659496" y="1043386"/>
                    <a:pt x="591002" y="1314491"/>
                    <a:pt x="440527" y="2045973"/>
                  </a:cubicBezTo>
                  <a:lnTo>
                    <a:pt x="419302" y="2150303"/>
                  </a:lnTo>
                  <a:lnTo>
                    <a:pt x="419605" y="2139855"/>
                  </a:lnTo>
                  <a:cubicBezTo>
                    <a:pt x="430909" y="1600210"/>
                    <a:pt x="380505" y="1198370"/>
                    <a:pt x="24072" y="153518"/>
                  </a:cubicBezTo>
                  <a:lnTo>
                    <a:pt x="0" y="83668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63881">
              <a:off x="771992" y="1991920"/>
              <a:ext cx="1004507" cy="4981526"/>
            </a:xfrm>
            <a:custGeom>
              <a:avLst/>
              <a:gdLst>
                <a:gd name="connsiteX0" fmla="*/ 1004507 w 1004507"/>
                <a:gd name="connsiteY0" fmla="*/ 0 h 4981526"/>
                <a:gd name="connsiteX1" fmla="*/ 1000622 w 1004507"/>
                <a:gd name="connsiteY1" fmla="*/ 133969 h 4981526"/>
                <a:gd name="connsiteX2" fmla="*/ 980899 w 1004507"/>
                <a:gd name="connsiteY2" fmla="*/ 635533 h 4981526"/>
                <a:gd name="connsiteX3" fmla="*/ 845366 w 1004507"/>
                <a:gd name="connsiteY3" fmla="*/ 4841607 h 4981526"/>
                <a:gd name="connsiteX4" fmla="*/ 0 w 1004507"/>
                <a:gd name="connsiteY4" fmla="*/ 4981526 h 4981526"/>
                <a:gd name="connsiteX5" fmla="*/ 989615 w 1004507"/>
                <a:gd name="connsiteY5" fmla="*/ 73203 h 4981526"/>
                <a:gd name="connsiteX6" fmla="*/ 1004507 w 1004507"/>
                <a:gd name="connsiteY6" fmla="*/ 0 h 498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507" h="4981526">
                  <a:moveTo>
                    <a:pt x="1004507" y="0"/>
                  </a:moveTo>
                  <a:lnTo>
                    <a:pt x="1000622" y="133969"/>
                  </a:lnTo>
                  <a:cubicBezTo>
                    <a:pt x="995356" y="282538"/>
                    <a:pt x="987335" y="445105"/>
                    <a:pt x="980899" y="635533"/>
                  </a:cubicBezTo>
                  <a:lnTo>
                    <a:pt x="845366" y="4841607"/>
                  </a:lnTo>
                  <a:lnTo>
                    <a:pt x="0" y="4981526"/>
                  </a:lnTo>
                  <a:lnTo>
                    <a:pt x="989615" y="73203"/>
                  </a:lnTo>
                  <a:lnTo>
                    <a:pt x="1004507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63881">
              <a:off x="-541142" y="-182510"/>
              <a:ext cx="2493086" cy="7108907"/>
            </a:xfrm>
            <a:custGeom>
              <a:avLst/>
              <a:gdLst>
                <a:gd name="connsiteX0" fmla="*/ 0 w 2493086"/>
                <a:gd name="connsiteY0" fmla="*/ 342956 h 7108907"/>
                <a:gd name="connsiteX1" fmla="*/ 2072078 w 2493086"/>
                <a:gd name="connsiteY1" fmla="*/ 0 h 7108907"/>
                <a:gd name="connsiteX2" fmla="*/ 2096150 w 2493086"/>
                <a:gd name="connsiteY2" fmla="*/ 69850 h 7108907"/>
                <a:gd name="connsiteX3" fmla="*/ 2491683 w 2493086"/>
                <a:gd name="connsiteY3" fmla="*/ 2056187 h 7108907"/>
                <a:gd name="connsiteX4" fmla="*/ 2491380 w 2493086"/>
                <a:gd name="connsiteY4" fmla="*/ 2066635 h 7108907"/>
                <a:gd name="connsiteX5" fmla="*/ 2476488 w 2493086"/>
                <a:gd name="connsiteY5" fmla="*/ 2139838 h 7108907"/>
                <a:gd name="connsiteX6" fmla="*/ 1486873 w 2493086"/>
                <a:gd name="connsiteY6" fmla="*/ 7048161 h 7108907"/>
                <a:gd name="connsiteX7" fmla="*/ 1119855 w 2493086"/>
                <a:gd name="connsiteY7" fmla="*/ 7108907 h 7108907"/>
                <a:gd name="connsiteX8" fmla="*/ 0 w 2493086"/>
                <a:gd name="connsiteY8" fmla="*/ 342956 h 71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086" h="7108907">
                  <a:moveTo>
                    <a:pt x="0" y="342956"/>
                  </a:moveTo>
                  <a:lnTo>
                    <a:pt x="2072078" y="0"/>
                  </a:lnTo>
                  <a:lnTo>
                    <a:pt x="2096150" y="69850"/>
                  </a:lnTo>
                  <a:cubicBezTo>
                    <a:pt x="2452583" y="1114702"/>
                    <a:pt x="2502987" y="1516542"/>
                    <a:pt x="2491683" y="2056187"/>
                  </a:cubicBezTo>
                  <a:lnTo>
                    <a:pt x="2491380" y="2066635"/>
                  </a:lnTo>
                  <a:lnTo>
                    <a:pt x="2476488" y="2139838"/>
                  </a:lnTo>
                  <a:lnTo>
                    <a:pt x="1486873" y="7048161"/>
                  </a:lnTo>
                  <a:lnTo>
                    <a:pt x="1119855" y="7108907"/>
                  </a:lnTo>
                  <a:lnTo>
                    <a:pt x="0" y="342956"/>
                  </a:lnTo>
                  <a:close/>
                </a:path>
              </a:pathLst>
            </a:custGeom>
            <a:solidFill>
              <a:srgbClr val="0A1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5738616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with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63986" y="-9600"/>
            <a:ext cx="3896484" cy="689439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2573 w 10000"/>
              <a:gd name="connsiteY0" fmla="*/ 445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573 w 10000"/>
              <a:gd name="connsiteY5" fmla="*/ 4450 h 10000"/>
              <a:gd name="connsiteX0" fmla="*/ 2495 w 9922"/>
              <a:gd name="connsiteY0" fmla="*/ 4450 h 10000"/>
              <a:gd name="connsiteX1" fmla="*/ 1 w 9922"/>
              <a:gd name="connsiteY1" fmla="*/ 0 h 10000"/>
              <a:gd name="connsiteX2" fmla="*/ 9922 w 9922"/>
              <a:gd name="connsiteY2" fmla="*/ 0 h 10000"/>
              <a:gd name="connsiteX3" fmla="*/ 9922 w 9922"/>
              <a:gd name="connsiteY3" fmla="*/ 10000 h 10000"/>
              <a:gd name="connsiteX4" fmla="*/ 2306 w 9922"/>
              <a:gd name="connsiteY4" fmla="*/ 10000 h 10000"/>
              <a:gd name="connsiteX5" fmla="*/ 2495 w 9922"/>
              <a:gd name="connsiteY5" fmla="*/ 4450 h 10000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471 w 10000"/>
              <a:gd name="connsiteY4" fmla="*/ 10005 h 10005"/>
              <a:gd name="connsiteX5" fmla="*/ 2515 w 10000"/>
              <a:gd name="connsiteY5" fmla="*/ 4450 h 10005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15 w 10000"/>
              <a:gd name="connsiteY5" fmla="*/ 4450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2 h 10000"/>
              <a:gd name="connsiteX1" fmla="*/ 0 w 10059"/>
              <a:gd name="connsiteY1" fmla="*/ 0 h 10000"/>
              <a:gd name="connsiteX2" fmla="*/ 7266 w 10059"/>
              <a:gd name="connsiteY2" fmla="*/ 21 h 10000"/>
              <a:gd name="connsiteX3" fmla="*/ 10059 w 10059"/>
              <a:gd name="connsiteY3" fmla="*/ 9995 h 10000"/>
              <a:gd name="connsiteX4" fmla="*/ 2383 w 10059"/>
              <a:gd name="connsiteY4" fmla="*/ 10000 h 10000"/>
              <a:gd name="connsiteX5" fmla="*/ 2601 w 10059"/>
              <a:gd name="connsiteY5" fmla="*/ 4362 h 10000"/>
              <a:gd name="connsiteX0" fmla="*/ 2601 w 10059"/>
              <a:gd name="connsiteY0" fmla="*/ 4381 h 10019"/>
              <a:gd name="connsiteX1" fmla="*/ 0 w 10059"/>
              <a:gd name="connsiteY1" fmla="*/ 19 h 10019"/>
              <a:gd name="connsiteX2" fmla="*/ 8159 w 10059"/>
              <a:gd name="connsiteY2" fmla="*/ 0 h 10019"/>
              <a:gd name="connsiteX3" fmla="*/ 10059 w 10059"/>
              <a:gd name="connsiteY3" fmla="*/ 10014 h 10019"/>
              <a:gd name="connsiteX4" fmla="*/ 2383 w 10059"/>
              <a:gd name="connsiteY4" fmla="*/ 10019 h 10019"/>
              <a:gd name="connsiteX5" fmla="*/ 2601 w 10059"/>
              <a:gd name="connsiteY5" fmla="*/ 4381 h 10019"/>
              <a:gd name="connsiteX0" fmla="*/ 2601 w 8159"/>
              <a:gd name="connsiteY0" fmla="*/ 4381 h 10019"/>
              <a:gd name="connsiteX1" fmla="*/ 0 w 8159"/>
              <a:gd name="connsiteY1" fmla="*/ 19 h 10019"/>
              <a:gd name="connsiteX2" fmla="*/ 8159 w 8159"/>
              <a:gd name="connsiteY2" fmla="*/ 0 h 10019"/>
              <a:gd name="connsiteX3" fmla="*/ 6582 w 8159"/>
              <a:gd name="connsiteY3" fmla="*/ 9974 h 10019"/>
              <a:gd name="connsiteX4" fmla="*/ 2383 w 8159"/>
              <a:gd name="connsiteY4" fmla="*/ 10019 h 10019"/>
              <a:gd name="connsiteX5" fmla="*/ 2601 w 8159"/>
              <a:gd name="connsiteY5" fmla="*/ 4381 h 10019"/>
              <a:gd name="connsiteX0" fmla="*/ 3188 w 10023"/>
              <a:gd name="connsiteY0" fmla="*/ 4373 h 10034"/>
              <a:gd name="connsiteX1" fmla="*/ 0 w 10023"/>
              <a:gd name="connsiteY1" fmla="*/ 19 h 10034"/>
              <a:gd name="connsiteX2" fmla="*/ 10000 w 10023"/>
              <a:gd name="connsiteY2" fmla="*/ 0 h 10034"/>
              <a:gd name="connsiteX3" fmla="*/ 10023 w 10023"/>
              <a:gd name="connsiteY3" fmla="*/ 10034 h 10034"/>
              <a:gd name="connsiteX4" fmla="*/ 2921 w 10023"/>
              <a:gd name="connsiteY4" fmla="*/ 10000 h 10034"/>
              <a:gd name="connsiteX5" fmla="*/ 3188 w 10023"/>
              <a:gd name="connsiteY5" fmla="*/ 437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0034">
                <a:moveTo>
                  <a:pt x="3188" y="4373"/>
                </a:moveTo>
                <a:cubicBezTo>
                  <a:pt x="2933" y="3375"/>
                  <a:pt x="2525" y="1794"/>
                  <a:pt x="0" y="19"/>
                </a:cubicBezTo>
                <a:lnTo>
                  <a:pt x="10000" y="0"/>
                </a:lnTo>
                <a:cubicBezTo>
                  <a:pt x="10008" y="3345"/>
                  <a:pt x="10015" y="6689"/>
                  <a:pt x="10023" y="10034"/>
                </a:cubicBezTo>
                <a:lnTo>
                  <a:pt x="2921" y="10000"/>
                </a:lnTo>
                <a:cubicBezTo>
                  <a:pt x="3673" y="8295"/>
                  <a:pt x="4076" y="6513"/>
                  <a:pt x="3188" y="43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1859265">
            <a:off x="4010115" y="374206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lnTo>
                  <a:pt x="3017940" y="1735571"/>
                </a:lnTo>
                <a:cubicBezTo>
                  <a:pt x="2192531" y="995908"/>
                  <a:pt x="1193572" y="525963"/>
                  <a:pt x="56031" y="374148"/>
                </a:cubicBezTo>
                <a:close/>
              </a:path>
            </a:pathLst>
          </a:custGeom>
          <a:solidFill>
            <a:srgbClr val="0A142D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 rot="1859265">
            <a:off x="5427310" y="3217352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88947" y="1117232"/>
                  <a:pt x="147049" y="198900"/>
                </a:cubicBezTo>
                <a:close/>
              </a:path>
            </a:pathLst>
          </a:custGeom>
          <a:solidFill>
            <a:srgbClr val="1A2A4F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A2A4F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8"/>
            <a:ext cx="5309763" cy="360285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with image r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72796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4289143" y="-3176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0A142D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5762543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1A2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154997" y="-3601"/>
            <a:ext cx="4012145" cy="68775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638 w 10000"/>
              <a:gd name="connsiteY0" fmla="*/ 2129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638 w 10000"/>
              <a:gd name="connsiteY5" fmla="*/ 2129 h 10000"/>
              <a:gd name="connsiteX0" fmla="*/ 3623 w 9985"/>
              <a:gd name="connsiteY0" fmla="*/ 2129 h 10014"/>
              <a:gd name="connsiteX1" fmla="*/ 1 w 9985"/>
              <a:gd name="connsiteY1" fmla="*/ 29 h 10014"/>
              <a:gd name="connsiteX2" fmla="*/ 9985 w 9985"/>
              <a:gd name="connsiteY2" fmla="*/ 0 h 10014"/>
              <a:gd name="connsiteX3" fmla="*/ 9985 w 9985"/>
              <a:gd name="connsiteY3" fmla="*/ 10000 h 10014"/>
              <a:gd name="connsiteX4" fmla="*/ 2378 w 9985"/>
              <a:gd name="connsiteY4" fmla="*/ 10014 h 10014"/>
              <a:gd name="connsiteX5" fmla="*/ 3623 w 9985"/>
              <a:gd name="connsiteY5" fmla="*/ 2129 h 10014"/>
              <a:gd name="connsiteX0" fmla="*/ 3628 w 10000"/>
              <a:gd name="connsiteY0" fmla="*/ 2126 h 9986"/>
              <a:gd name="connsiteX1" fmla="*/ 1 w 10000"/>
              <a:gd name="connsiteY1" fmla="*/ 29 h 9986"/>
              <a:gd name="connsiteX2" fmla="*/ 10000 w 10000"/>
              <a:gd name="connsiteY2" fmla="*/ 0 h 9986"/>
              <a:gd name="connsiteX3" fmla="*/ 10000 w 10000"/>
              <a:gd name="connsiteY3" fmla="*/ 9986 h 9986"/>
              <a:gd name="connsiteX4" fmla="*/ 2402 w 10000"/>
              <a:gd name="connsiteY4" fmla="*/ 9981 h 9986"/>
              <a:gd name="connsiteX5" fmla="*/ 3628 w 10000"/>
              <a:gd name="connsiteY5" fmla="*/ 2126 h 9986"/>
              <a:gd name="connsiteX0" fmla="*/ 3601 w 10000"/>
              <a:gd name="connsiteY0" fmla="*/ 2095 h 10000"/>
              <a:gd name="connsiteX1" fmla="*/ 1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5 h 10000"/>
              <a:gd name="connsiteX1" fmla="*/ 1 w 10000"/>
              <a:gd name="connsiteY1" fmla="*/ 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6 h 10001"/>
              <a:gd name="connsiteX1" fmla="*/ 1 w 10000"/>
              <a:gd name="connsiteY1" fmla="*/ 0 h 10001"/>
              <a:gd name="connsiteX2" fmla="*/ 10000 w 10000"/>
              <a:gd name="connsiteY2" fmla="*/ 1 h 10001"/>
              <a:gd name="connsiteX3" fmla="*/ 10000 w 10000"/>
              <a:gd name="connsiteY3" fmla="*/ 10001 h 10001"/>
              <a:gd name="connsiteX4" fmla="*/ 2402 w 10000"/>
              <a:gd name="connsiteY4" fmla="*/ 9996 h 10001"/>
              <a:gd name="connsiteX5" fmla="*/ 3601 w 10000"/>
              <a:gd name="connsiteY5" fmla="*/ 2096 h 10001"/>
              <a:gd name="connsiteX0" fmla="*/ 3600 w 9999"/>
              <a:gd name="connsiteY0" fmla="*/ 2096 h 10001"/>
              <a:gd name="connsiteX1" fmla="*/ 0 w 9999"/>
              <a:gd name="connsiteY1" fmla="*/ 0 h 10001"/>
              <a:gd name="connsiteX2" fmla="*/ 9999 w 9999"/>
              <a:gd name="connsiteY2" fmla="*/ 1 h 10001"/>
              <a:gd name="connsiteX3" fmla="*/ 9999 w 9999"/>
              <a:gd name="connsiteY3" fmla="*/ 10001 h 10001"/>
              <a:gd name="connsiteX4" fmla="*/ 2401 w 9999"/>
              <a:gd name="connsiteY4" fmla="*/ 9996 h 10001"/>
              <a:gd name="connsiteX5" fmla="*/ 3600 w 9999"/>
              <a:gd name="connsiteY5" fmla="*/ 2096 h 10001"/>
              <a:gd name="connsiteX0" fmla="*/ 3600 w 10000"/>
              <a:gd name="connsiteY0" fmla="*/ 2096 h 10000"/>
              <a:gd name="connsiteX1" fmla="*/ 0 w 10000"/>
              <a:gd name="connsiteY1" fmla="*/ 0 h 10000"/>
              <a:gd name="connsiteX2" fmla="*/ 10000 w 10000"/>
              <a:gd name="connsiteY2" fmla="*/ 1 h 10000"/>
              <a:gd name="connsiteX3" fmla="*/ 10000 w 10000"/>
              <a:gd name="connsiteY3" fmla="*/ 10000 h 10000"/>
              <a:gd name="connsiteX4" fmla="*/ 2401 w 10000"/>
              <a:gd name="connsiteY4" fmla="*/ 9995 h 10000"/>
              <a:gd name="connsiteX5" fmla="*/ 3600 w 10000"/>
              <a:gd name="connsiteY5" fmla="*/ 2096 h 10000"/>
              <a:gd name="connsiteX0" fmla="*/ 3613 w 10013"/>
              <a:gd name="connsiteY0" fmla="*/ 2095 h 9999"/>
              <a:gd name="connsiteX1" fmla="*/ 0 w 10013"/>
              <a:gd name="connsiteY1" fmla="*/ 4 h 9999"/>
              <a:gd name="connsiteX2" fmla="*/ 10013 w 10013"/>
              <a:gd name="connsiteY2" fmla="*/ 0 h 9999"/>
              <a:gd name="connsiteX3" fmla="*/ 10013 w 10013"/>
              <a:gd name="connsiteY3" fmla="*/ 9999 h 9999"/>
              <a:gd name="connsiteX4" fmla="*/ 2414 w 10013"/>
              <a:gd name="connsiteY4" fmla="*/ 9994 h 9999"/>
              <a:gd name="connsiteX5" fmla="*/ 3613 w 10013"/>
              <a:gd name="connsiteY5" fmla="*/ 2095 h 9999"/>
              <a:gd name="connsiteX0" fmla="*/ 3608 w 10000"/>
              <a:gd name="connsiteY0" fmla="*/ 2091 h 9996"/>
              <a:gd name="connsiteX1" fmla="*/ 0 w 10000"/>
              <a:gd name="connsiteY1" fmla="*/ 0 h 9996"/>
              <a:gd name="connsiteX2" fmla="*/ 7348 w 10000"/>
              <a:gd name="connsiteY2" fmla="*/ 9 h 9996"/>
              <a:gd name="connsiteX3" fmla="*/ 10000 w 10000"/>
              <a:gd name="connsiteY3" fmla="*/ 9996 h 9996"/>
              <a:gd name="connsiteX4" fmla="*/ 2411 w 10000"/>
              <a:gd name="connsiteY4" fmla="*/ 9991 h 9996"/>
              <a:gd name="connsiteX5" fmla="*/ 3608 w 10000"/>
              <a:gd name="connsiteY5" fmla="*/ 2091 h 9996"/>
              <a:gd name="connsiteX0" fmla="*/ 3608 w 10000"/>
              <a:gd name="connsiteY0" fmla="*/ 2092 h 10000"/>
              <a:gd name="connsiteX1" fmla="*/ 0 w 10000"/>
              <a:gd name="connsiteY1" fmla="*/ 0 h 10000"/>
              <a:gd name="connsiteX2" fmla="*/ 7921 w 10000"/>
              <a:gd name="connsiteY2" fmla="*/ 9 h 10000"/>
              <a:gd name="connsiteX3" fmla="*/ 10000 w 10000"/>
              <a:gd name="connsiteY3" fmla="*/ 10000 h 10000"/>
              <a:gd name="connsiteX4" fmla="*/ 2411 w 10000"/>
              <a:gd name="connsiteY4" fmla="*/ 9995 h 10000"/>
              <a:gd name="connsiteX5" fmla="*/ 3608 w 10000"/>
              <a:gd name="connsiteY5" fmla="*/ 2092 h 10000"/>
              <a:gd name="connsiteX0" fmla="*/ 3608 w 7921"/>
              <a:gd name="connsiteY0" fmla="*/ 2092 h 9995"/>
              <a:gd name="connsiteX1" fmla="*/ 0 w 7921"/>
              <a:gd name="connsiteY1" fmla="*/ 0 h 9995"/>
              <a:gd name="connsiteX2" fmla="*/ 7921 w 7921"/>
              <a:gd name="connsiteY2" fmla="*/ 9 h 9995"/>
              <a:gd name="connsiteX3" fmla="*/ 7420 w 7921"/>
              <a:gd name="connsiteY3" fmla="*/ 9974 h 9995"/>
              <a:gd name="connsiteX4" fmla="*/ 2411 w 7921"/>
              <a:gd name="connsiteY4" fmla="*/ 9995 h 9995"/>
              <a:gd name="connsiteX5" fmla="*/ 3608 w 7921"/>
              <a:gd name="connsiteY5" fmla="*/ 2092 h 9995"/>
              <a:gd name="connsiteX0" fmla="*/ 4555 w 10024"/>
              <a:gd name="connsiteY0" fmla="*/ 2093 h 10019"/>
              <a:gd name="connsiteX1" fmla="*/ 0 w 10024"/>
              <a:gd name="connsiteY1" fmla="*/ 0 h 10019"/>
              <a:gd name="connsiteX2" fmla="*/ 10000 w 10024"/>
              <a:gd name="connsiteY2" fmla="*/ 9 h 10019"/>
              <a:gd name="connsiteX3" fmla="*/ 10024 w 10024"/>
              <a:gd name="connsiteY3" fmla="*/ 10019 h 10019"/>
              <a:gd name="connsiteX4" fmla="*/ 3044 w 10024"/>
              <a:gd name="connsiteY4" fmla="*/ 10000 h 10019"/>
              <a:gd name="connsiteX5" fmla="*/ 4555 w 10024"/>
              <a:gd name="connsiteY5" fmla="*/ 2093 h 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19">
                <a:moveTo>
                  <a:pt x="4555" y="2093"/>
                </a:moveTo>
                <a:cubicBezTo>
                  <a:pt x="3391" y="1363"/>
                  <a:pt x="1216" y="491"/>
                  <a:pt x="0" y="0"/>
                </a:cubicBezTo>
                <a:lnTo>
                  <a:pt x="10000" y="9"/>
                </a:lnTo>
                <a:cubicBezTo>
                  <a:pt x="10008" y="3346"/>
                  <a:pt x="10016" y="6682"/>
                  <a:pt x="10024" y="10019"/>
                </a:cubicBezTo>
                <a:lnTo>
                  <a:pt x="3044" y="10000"/>
                </a:lnTo>
                <a:lnTo>
                  <a:pt x="4555" y="2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2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with image lef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1814976" y="383492"/>
            <a:ext cx="3338804" cy="6474508"/>
            <a:chOff x="4000590" y="374206"/>
            <a:chExt cx="3338804" cy="6474508"/>
          </a:xfrm>
        </p:grpSpPr>
        <p:sp>
          <p:nvSpPr>
            <p:cNvPr id="13" name="TextBox 12"/>
            <p:cNvSpPr txBox="1">
              <a:spLocks/>
            </p:cNvSpPr>
            <p:nvPr userDrawn="1"/>
          </p:nvSpPr>
          <p:spPr>
            <a:xfrm rot="1859265">
              <a:off x="4000590" y="374206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lnTo>
                    <a:pt x="3017940" y="1735571"/>
                  </a:lnTo>
                  <a:cubicBezTo>
                    <a:pt x="2192531" y="995908"/>
                    <a:pt x="1193572" y="525963"/>
                    <a:pt x="56031" y="374148"/>
                  </a:cubicBezTo>
                  <a:close/>
                </a:path>
              </a:pathLst>
            </a:custGeom>
            <a:solidFill>
              <a:srgbClr val="0A142D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859265">
              <a:off x="5427310" y="3217352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88947" y="1117232"/>
                    <a:pt x="147049" y="198900"/>
                  </a:cubicBezTo>
                  <a:close/>
                </a:path>
              </a:pathLst>
            </a:custGeom>
            <a:solidFill>
              <a:srgbClr val="1A2A4F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13142" cy="6861586"/>
          </a:xfrm>
          <a:custGeom>
            <a:avLst/>
            <a:gdLst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334803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277156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2790021"/>
              <a:gd name="connsiteY0" fmla="*/ 0 h 6858000"/>
              <a:gd name="connsiteX1" fmla="*/ 2790021 w 2790021"/>
              <a:gd name="connsiteY1" fmla="*/ 0 h 6858000"/>
              <a:gd name="connsiteX2" fmla="*/ 2652299 w 2790021"/>
              <a:gd name="connsiteY2" fmla="*/ 2963286 h 6858000"/>
              <a:gd name="connsiteX3" fmla="*/ 2771568 w 2790021"/>
              <a:gd name="connsiteY3" fmla="*/ 6858000 h 6858000"/>
              <a:gd name="connsiteX4" fmla="*/ 0 w 2790021"/>
              <a:gd name="connsiteY4" fmla="*/ 6858000 h 6858000"/>
              <a:gd name="connsiteX5" fmla="*/ 0 w 2790021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142" h="6861586">
                <a:moveTo>
                  <a:pt x="0" y="0"/>
                </a:moveTo>
                <a:lnTo>
                  <a:pt x="3913142" y="0"/>
                </a:lnTo>
                <a:cubicBezTo>
                  <a:pt x="2975336" y="1127462"/>
                  <a:pt x="2742380" y="2315249"/>
                  <a:pt x="2664999" y="2988686"/>
                </a:cubicBezTo>
                <a:cubicBezTo>
                  <a:pt x="2392136" y="3959313"/>
                  <a:pt x="2366700" y="5503683"/>
                  <a:pt x="2760811" y="686158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10" y="5738616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58159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no image jus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94613" y="1824740"/>
            <a:ext cx="7452691" cy="3597865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6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and box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88458" y="1819747"/>
            <a:ext cx="3251533" cy="36560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337408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336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8"/>
            <a:ext cx="4123759" cy="365602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ith image left 1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56" y="508561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95" y="508561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56" y="508561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–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58159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" y="5759882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1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1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flipH="1">
            <a:off x="-545168" y="1"/>
            <a:ext cx="3330189" cy="6858000"/>
            <a:chOff x="6027018" y="2"/>
            <a:chExt cx="3330189" cy="6857999"/>
          </a:xfrm>
        </p:grpSpPr>
        <p:sp>
          <p:nvSpPr>
            <p:cNvPr id="10" name="TextBox 9"/>
            <p:cNvSpPr txBox="1">
              <a:spLocks/>
            </p:cNvSpPr>
            <p:nvPr userDrawn="1"/>
          </p:nvSpPr>
          <p:spPr>
            <a:xfrm rot="19740735" flipH="1">
              <a:off x="6144747" y="374205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03783 w 3212460"/>
                <a:gd name="connsiteY5" fmla="*/ 1736666 h 1920108"/>
                <a:gd name="connsiteX6" fmla="*/ 56031 w 3212460"/>
                <a:gd name="connsiteY6" fmla="*/ 374148 h 1920108"/>
                <a:gd name="connsiteX7" fmla="*/ 0 w 3212460"/>
                <a:gd name="connsiteY7" fmla="*/ 368316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cubicBezTo>
                    <a:pt x="3147620" y="1858596"/>
                    <a:pt x="3068623" y="1798178"/>
                    <a:pt x="3003783" y="1736666"/>
                  </a:cubicBezTo>
                  <a:cubicBezTo>
                    <a:pt x="2178374" y="997003"/>
                    <a:pt x="1193572" y="525963"/>
                    <a:pt x="56031" y="374148"/>
                  </a:cubicBezTo>
                  <a:lnTo>
                    <a:pt x="0" y="368316"/>
                  </a:lnTo>
                  <a:close/>
                </a:path>
              </a:pathLst>
            </a:custGeom>
            <a:solidFill>
              <a:srgbClr val="BAA36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9740735" flipH="1">
              <a:off x="6027018" y="3217353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92240" y="1178216"/>
                    <a:pt x="137249" y="201083"/>
                  </a:cubicBezTo>
                  <a:cubicBezTo>
                    <a:pt x="88233" y="134783"/>
                    <a:pt x="49016" y="66300"/>
                    <a:pt x="0" y="0"/>
                  </a:cubicBezTo>
                  <a:close/>
                </a:path>
              </a:pathLst>
            </a:custGeom>
            <a:solidFill>
              <a:srgbClr val="8B7A3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6835360" y="2"/>
              <a:ext cx="2308641" cy="6857999"/>
            </a:xfrm>
            <a:custGeom>
              <a:avLst/>
              <a:gdLst>
                <a:gd name="connsiteX0" fmla="*/ 1977387 w 2308641"/>
                <a:gd name="connsiteY0" fmla="*/ 0 h 6857999"/>
                <a:gd name="connsiteX1" fmla="*/ 2308641 w 2308641"/>
                <a:gd name="connsiteY1" fmla="*/ 0 h 6857999"/>
                <a:gd name="connsiteX2" fmla="*/ 2308641 w 2308641"/>
                <a:gd name="connsiteY2" fmla="*/ 6857999 h 6857999"/>
                <a:gd name="connsiteX3" fmla="*/ 629671 w 2308641"/>
                <a:gd name="connsiteY3" fmla="*/ 6857999 h 6857999"/>
                <a:gd name="connsiteX4" fmla="*/ 534562 w 2308641"/>
                <a:gd name="connsiteY4" fmla="*/ 6597467 h 6857999"/>
                <a:gd name="connsiteX5" fmla="*/ 30552 w 2308641"/>
                <a:gd name="connsiteY5" fmla="*/ 2981291 h 6857999"/>
                <a:gd name="connsiteX6" fmla="*/ 1977387 w 2308641"/>
                <a:gd name="connsiteY6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641" h="6857999">
                  <a:moveTo>
                    <a:pt x="1977387" y="0"/>
                  </a:moveTo>
                  <a:lnTo>
                    <a:pt x="2308641" y="0"/>
                  </a:lnTo>
                  <a:lnTo>
                    <a:pt x="2308641" y="6857999"/>
                  </a:lnTo>
                  <a:lnTo>
                    <a:pt x="629671" y="6857999"/>
                  </a:lnTo>
                  <a:lnTo>
                    <a:pt x="534562" y="6597467"/>
                  </a:lnTo>
                  <a:cubicBezTo>
                    <a:pt x="73950" y="5297546"/>
                    <a:pt x="-70360" y="4283247"/>
                    <a:pt x="30552" y="2981291"/>
                  </a:cubicBezTo>
                  <a:cubicBezTo>
                    <a:pt x="505020" y="1253583"/>
                    <a:pt x="1372741" y="501570"/>
                    <a:pt x="1977387" y="0"/>
                  </a:cubicBezTo>
                  <a:close/>
                </a:path>
              </a:pathLst>
            </a:custGeom>
            <a:solidFill>
              <a:srgbClr val="0A14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37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36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41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56" y="508561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no image 2">
    <p:bg>
      <p:bgPr>
        <a:solidFill>
          <a:srgbClr val="1A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 userDrawn="1"/>
        </p:nvSpPr>
        <p:spPr>
          <a:xfrm rot="19740735" flipH="1">
            <a:off x="6462381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44652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7152994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rgbClr val="0A1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497928"/>
            <a:ext cx="1320209" cy="8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no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28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27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32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3" y="6242208"/>
            <a:ext cx="997114" cy="152170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 rot="1859265">
            <a:off x="-545177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 rot="1859265">
            <a:off x="872928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-331971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56" y="508561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no 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4" y="6242208"/>
            <a:ext cx="997114" cy="152170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 rot="19740735" flipH="1">
            <a:off x="6462381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54278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7152994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95" y="508561"/>
            <a:ext cx="1298154" cy="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(with images)</a:t>
            </a:r>
          </a:p>
        </p:txBody>
      </p:sp>
    </p:spTree>
    <p:extLst>
      <p:ext uri="{BB962C8B-B14F-4D97-AF65-F5344CB8AC3E}">
        <p14:creationId xmlns:p14="http://schemas.microsoft.com/office/powerpoint/2010/main" val="6501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7" r:id="rId3"/>
    <p:sldLayoutId id="2147483733" r:id="rId4"/>
    <p:sldLayoutId id="2147483738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(no image)</a:t>
            </a:r>
          </a:p>
        </p:txBody>
      </p:sp>
    </p:spTree>
    <p:extLst>
      <p:ext uri="{BB962C8B-B14F-4D97-AF65-F5344CB8AC3E}">
        <p14:creationId xmlns:p14="http://schemas.microsoft.com/office/powerpoint/2010/main" val="152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809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1" r:id="rId3"/>
    <p:sldLayoutId id="2147483702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7" r:id="rId3"/>
    <p:sldLayoutId id="2147483734" r:id="rId4"/>
    <p:sldLayoutId id="2147483735" r:id="rId5"/>
    <p:sldLayoutId id="2147483678" r:id="rId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614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PJClare/ERM-for-BayesOpt-with-STPs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JClare/ERM-for-BayesOpt-with-STPs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2685v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PJClare/ERM-for-BayesOpt-with-STPs" TargetMode="External"/><Relationship Id="rId4" Type="http://schemas.openxmlformats.org/officeDocument/2006/relationships/hyperlink" Target="https://arxiv.org/abs/1801.0614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PJClare/ERM-for-BayesOpt-with-STP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PJClare/ERM-for-BayesOpt-with-STP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PJClare/ERM-for-BayesOpt-with-ST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JClare/ERM-for-BayesOpt-with-STP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36548" y="1342232"/>
            <a:ext cx="4299306" cy="2266420"/>
          </a:xfrm>
        </p:spPr>
        <p:txBody>
          <a:bodyPr/>
          <a:lstStyle/>
          <a:p>
            <a:r>
              <a:rPr lang="en-US" dirty="0"/>
              <a:t>Expected Regret Minimisation for Bayesian Optimisation with Student’s-t Processes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36548" y="3608652"/>
            <a:ext cx="3058165" cy="420009"/>
          </a:xfrm>
        </p:spPr>
        <p:txBody>
          <a:bodyPr/>
          <a:lstStyle/>
          <a:p>
            <a:r>
              <a:rPr lang="en-US" dirty="0"/>
              <a:t>Conference: REDACTED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36549" y="4445001"/>
            <a:ext cx="4516506" cy="2116666"/>
          </a:xfrm>
        </p:spPr>
        <p:txBody>
          <a:bodyPr/>
          <a:lstStyle/>
          <a:p>
            <a:r>
              <a:rPr lang="en-US" dirty="0"/>
              <a:t>Mr. Conor Clare, School of Computing, Ulster University, Northern Ireland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Supervisors:</a:t>
            </a:r>
            <a:br>
              <a:rPr lang="en-US" dirty="0"/>
            </a:br>
            <a:r>
              <a:rPr lang="en-US" dirty="0"/>
              <a:t>Dr. Glenn Hawe</a:t>
            </a:r>
            <a:br>
              <a:rPr lang="en-US" dirty="0"/>
            </a:br>
            <a:r>
              <a:rPr lang="en-US" dirty="0"/>
              <a:t>Professor Sally McClean</a:t>
            </a:r>
          </a:p>
        </p:txBody>
      </p:sp>
    </p:spTree>
    <p:extLst>
      <p:ext uri="{BB962C8B-B14F-4D97-AF65-F5344CB8AC3E}">
        <p14:creationId xmlns:p14="http://schemas.microsoft.com/office/powerpoint/2010/main" val="5140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97497" y="349143"/>
            <a:ext cx="5846278" cy="494939"/>
          </a:xfrm>
        </p:spPr>
        <p:txBody>
          <a:bodyPr/>
          <a:lstStyle/>
          <a:p>
            <a:r>
              <a:rPr lang="en-US" dirty="0"/>
              <a:t>Application 2: Rosenbrock [16]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31DC-CDF3-44EC-819A-B2A2F8FA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143000"/>
            <a:ext cx="554355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E4698-60D4-455C-BC05-68EEDA5DD2AB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268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4913" y="352791"/>
            <a:ext cx="5584755" cy="494939"/>
          </a:xfrm>
        </p:spPr>
        <p:txBody>
          <a:bodyPr/>
          <a:lstStyle/>
          <a:p>
            <a:r>
              <a:rPr lang="en-US" dirty="0"/>
              <a:t>Application 3: Hartmann3 [16]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D8DC6-0069-440C-A5E3-5F843627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209675"/>
            <a:ext cx="5762625" cy="44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3CB83-2777-4623-82DC-BA8680D1B2DA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268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3906" y="369176"/>
            <a:ext cx="7200369" cy="494939"/>
          </a:xfrm>
        </p:spPr>
        <p:txBody>
          <a:bodyPr/>
          <a:lstStyle/>
          <a:p>
            <a:r>
              <a:rPr lang="en-US" dirty="0"/>
              <a:t>Application 4: Hyperparameter Tuning [4, 10]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E657A-D84E-4A09-8E95-990FD38B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019175"/>
            <a:ext cx="5924550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80B76-4A4F-4DFD-A850-63909C10E0DD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852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7091" y="939802"/>
            <a:ext cx="7850065" cy="5614674"/>
          </a:xfrm>
        </p:spPr>
        <p:txBody>
          <a:bodyPr/>
          <a:lstStyle/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r>
              <a:rPr lang="en-GB" dirty="0"/>
              <a:t>Exploiting prior knowledge of a </a:t>
            </a:r>
            <a:r>
              <a:rPr lang="en-GB" u="sng" dirty="0">
                <a:solidFill>
                  <a:srgbClr val="FF0000"/>
                </a:solidFill>
              </a:rPr>
              <a:t>global optimum</a:t>
            </a:r>
            <a:r>
              <a:rPr lang="en-GB" dirty="0"/>
              <a:t> [10] for Bayesian optimisation </a:t>
            </a:r>
          </a:p>
          <a:p>
            <a:pPr marL="0" indent="0" fontAlgn="base">
              <a:buNone/>
            </a:pPr>
            <a:r>
              <a:rPr lang="en-GB" dirty="0"/>
              <a:t>     with </a:t>
            </a:r>
            <a:r>
              <a:rPr lang="en-GB" u="sng" dirty="0">
                <a:solidFill>
                  <a:srgbClr val="FF0000"/>
                </a:solidFill>
              </a:rPr>
              <a:t>Student’s-t Processes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A derivation of </a:t>
            </a:r>
            <a:r>
              <a:rPr lang="en-GB" u="sng" dirty="0">
                <a:solidFill>
                  <a:srgbClr val="FF0000"/>
                </a:solidFill>
              </a:rPr>
              <a:t>Expected Regret Minimisation</a:t>
            </a:r>
            <a:r>
              <a:rPr lang="en-GB" dirty="0"/>
              <a:t> [10] for Bayesian optimisation with </a:t>
            </a:r>
            <a:r>
              <a:rPr lang="en-GB" u="sng" dirty="0">
                <a:solidFill>
                  <a:srgbClr val="FF0000"/>
                </a:solidFill>
              </a:rPr>
              <a:t>Student’s-t Processes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Comparing [17] Expected Regret Minimisation for Bayesian optimisation using Student’s-t Processes versus Gaussian Processes, on </a:t>
            </a:r>
            <a:r>
              <a:rPr lang="en-GB" u="sng" dirty="0">
                <a:solidFill>
                  <a:srgbClr val="FF0000"/>
                </a:solidFill>
              </a:rPr>
              <a:t>four benchmark problems [10, 16] popular in mathematical optimisation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/>
              <a:t>Dr </a:t>
            </a:r>
            <a:r>
              <a:rPr lang="en-GB" u="sng" dirty="0">
                <a:solidFill>
                  <a:srgbClr val="FF0000"/>
                </a:solidFill>
              </a:rPr>
              <a:t>Vu Nguyen (Post-Doctoral Researcher, University of Oxford)</a:t>
            </a:r>
            <a:r>
              <a:rPr lang="en-GB" dirty="0"/>
              <a:t> has read both my Student’s-t Processes’ abstracts on ResearchGate (I emailed Dr. Nguyen the paper’s preprint (with conference details’ removed) last Friday, April 3</a:t>
            </a:r>
            <a:r>
              <a:rPr lang="en-GB" baseline="30000" dirty="0"/>
              <a:t>rd</a:t>
            </a:r>
            <a:r>
              <a:rPr lang="en-GB" dirty="0"/>
              <a:t> 2020)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     </a:t>
            </a:r>
          </a:p>
          <a:p>
            <a:pPr marL="0" indent="0" fontAlgn="base">
              <a:buNone/>
            </a:pPr>
            <a:r>
              <a:rPr lang="en-GB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091" y="421309"/>
            <a:ext cx="6714125" cy="518492"/>
          </a:xfrm>
        </p:spPr>
        <p:txBody>
          <a:bodyPr/>
          <a:lstStyle/>
          <a:p>
            <a:r>
              <a:rPr lang="en-US" dirty="0"/>
              <a:t>Knowledge Contribution: 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17C48-25C4-4EA6-A668-DE544997CDEF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530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5648" y="421309"/>
            <a:ext cx="2804735" cy="518492"/>
          </a:xfrm>
        </p:spPr>
        <p:txBody>
          <a:bodyPr/>
          <a:lstStyle/>
          <a:p>
            <a:r>
              <a:rPr lang="en-US" dirty="0"/>
              <a:t>Citations (1/2)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8FAC6-A269-454F-A2BA-67FF7770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97" y="939801"/>
            <a:ext cx="52482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8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5648" y="421309"/>
            <a:ext cx="2804735" cy="518492"/>
          </a:xfrm>
        </p:spPr>
        <p:txBody>
          <a:bodyPr/>
          <a:lstStyle/>
          <a:p>
            <a:r>
              <a:rPr lang="en-US" dirty="0"/>
              <a:t>Citations 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E77D0-9581-4567-80F2-85DF9287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62037"/>
            <a:ext cx="51816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7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7091" y="939802"/>
            <a:ext cx="7850065" cy="5614674"/>
          </a:xfrm>
        </p:spPr>
        <p:txBody>
          <a:bodyPr/>
          <a:lstStyle/>
          <a:p>
            <a:pPr fontAlgn="base"/>
            <a:endParaRPr lang="en-GB" dirty="0"/>
          </a:p>
          <a:p>
            <a:pPr fontAlgn="base"/>
            <a:r>
              <a:rPr lang="en-GB" dirty="0"/>
              <a:t>Take </a:t>
            </a:r>
            <a:r>
              <a:rPr lang="en-GB" u="sng" dirty="0">
                <a:solidFill>
                  <a:srgbClr val="FF0000"/>
                </a:solidFill>
              </a:rPr>
              <a:t>‘top-level’ research</a:t>
            </a:r>
            <a:r>
              <a:rPr lang="en-GB" dirty="0"/>
              <a:t> e.g. University of Oxford [10]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GB" u="sng" dirty="0">
                <a:solidFill>
                  <a:srgbClr val="FF0000"/>
                </a:solidFill>
              </a:rPr>
              <a:t>Find gap</a:t>
            </a:r>
            <a:r>
              <a:rPr lang="en-GB" dirty="0"/>
              <a:t> in current literature e.g. multivariate Gaussian regression weaknesses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u="sng" dirty="0">
                <a:solidFill>
                  <a:srgbClr val="FF0000"/>
                </a:solidFill>
              </a:rPr>
              <a:t>Exploit</a:t>
            </a:r>
            <a:r>
              <a:rPr lang="en-GB" dirty="0"/>
              <a:t> using literature solution e.g. multivariate Student’s-t regression [12, 13, 17]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dirty="0"/>
              <a:t>Multivariate student's-t [12, 13, 17] + Oxford paper [10] =&gt; </a:t>
            </a:r>
            <a:r>
              <a:rPr lang="en-GB" u="sng" dirty="0">
                <a:solidFill>
                  <a:srgbClr val="FF0000"/>
                </a:solidFill>
              </a:rPr>
              <a:t>knowledge contribution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u="sng" dirty="0">
                <a:solidFill>
                  <a:srgbClr val="FF0000"/>
                </a:solidFill>
              </a:rPr>
              <a:t>Results' presentation</a:t>
            </a:r>
            <a:r>
              <a:rPr lang="en-GB" dirty="0"/>
              <a:t>: based on </a:t>
            </a:r>
            <a:r>
              <a:rPr lang="en-GB" u="sng" dirty="0">
                <a:solidFill>
                  <a:srgbClr val="FF0000"/>
                </a:solidFill>
              </a:rPr>
              <a:t>MIT paper (pages 8,9)</a:t>
            </a:r>
            <a:r>
              <a:rPr lang="en-GB" dirty="0"/>
              <a:t> "</a:t>
            </a:r>
            <a:r>
              <a:rPr lang="en-GB" i="1" dirty="0"/>
              <a:t>Upgrading from Gaussian Processes to Student’s-t Processes</a:t>
            </a:r>
            <a:r>
              <a:rPr lang="en-GB" dirty="0"/>
              <a:t>";  Brendan D. Tracey and David H. Wolpert, 2018 [17] </a:t>
            </a:r>
            <a:r>
              <a:rPr lang="en-GB" dirty="0">
                <a:hlinkClick r:id="rId3"/>
              </a:rPr>
              <a:t>https://arxiv.org/abs/1801.06147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091" y="421309"/>
            <a:ext cx="2393918" cy="51849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89CE-C439-4EE5-848B-252DE7EA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35" y="3916845"/>
            <a:ext cx="6700874" cy="2271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AC16C-1D2B-47F1-962A-60306AD6A18F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7276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2860" y="1142473"/>
            <a:ext cx="43161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000" b="1" dirty="0"/>
              <a:t>Comments / feedback / criticisms – all welcome</a:t>
            </a:r>
          </a:p>
          <a:p>
            <a:endParaRPr lang="en-IE" sz="3000" b="1" dirty="0"/>
          </a:p>
          <a:p>
            <a:endParaRPr lang="en-IE" sz="3000" b="1" dirty="0"/>
          </a:p>
          <a:p>
            <a:r>
              <a:rPr lang="en-IE" sz="3000" b="1" dirty="0"/>
              <a:t>Thank you for your time</a:t>
            </a:r>
          </a:p>
          <a:p>
            <a:endParaRPr lang="en-IE" sz="3000" b="1" dirty="0"/>
          </a:p>
          <a:p>
            <a:endParaRPr lang="en-IE" sz="3000" b="1" dirty="0"/>
          </a:p>
          <a:p>
            <a:endParaRPr lang="en-IE" sz="3000" b="1" dirty="0"/>
          </a:p>
          <a:p>
            <a:endParaRPr lang="en-IE" sz="3000" b="1" dirty="0"/>
          </a:p>
          <a:p>
            <a:endParaRPr lang="en-IE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38D5F-E8C1-43D3-889C-35A2CFA6B802}"/>
              </a:ext>
            </a:extLst>
          </p:cNvPr>
          <p:cNvSpPr txBox="1"/>
          <p:nvPr/>
        </p:nvSpPr>
        <p:spPr>
          <a:xfrm>
            <a:off x="3261928" y="5261113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111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7091" y="939802"/>
            <a:ext cx="7850065" cy="5614674"/>
          </a:xfrm>
        </p:spPr>
        <p:txBody>
          <a:bodyPr/>
          <a:lstStyle/>
          <a:p>
            <a:pPr fontAlgn="base"/>
            <a:endParaRPr lang="en-GB" dirty="0"/>
          </a:p>
          <a:p>
            <a:pPr fontAlgn="base"/>
            <a:r>
              <a:rPr lang="en-GB" dirty="0">
                <a:solidFill>
                  <a:srgbClr val="0A142D"/>
                </a:solidFill>
              </a:rPr>
              <a:t>University of </a:t>
            </a:r>
            <a:r>
              <a:rPr lang="en-GB" u="sng" dirty="0">
                <a:solidFill>
                  <a:srgbClr val="FF0000"/>
                </a:solidFill>
              </a:rPr>
              <a:t>Oxford Machine Learning Group</a:t>
            </a:r>
            <a:r>
              <a:rPr lang="en-GB" dirty="0"/>
              <a:t> paper, "</a:t>
            </a:r>
            <a:r>
              <a:rPr lang="en-GB" i="1" dirty="0"/>
              <a:t>Knowing The What But </a:t>
            </a:r>
          </a:p>
          <a:p>
            <a:pPr marL="0" indent="0" fontAlgn="base">
              <a:buNone/>
            </a:pPr>
            <a:r>
              <a:rPr lang="en-GB" i="1" dirty="0"/>
              <a:t>     Not The Where in Bayesian Optimization</a:t>
            </a:r>
            <a:r>
              <a:rPr lang="en-GB" dirty="0"/>
              <a:t>“ [10]; Dr. Vu Nguyen and Prof. Michael     </a:t>
            </a:r>
            <a:br>
              <a:rPr lang="en-GB" dirty="0"/>
            </a:br>
            <a:r>
              <a:rPr lang="en-GB" dirty="0"/>
              <a:t>     A. Osborne, 2020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https://arxiv.org/abs/1905.02685v1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GB" dirty="0">
                <a:solidFill>
                  <a:srgbClr val="0A142D"/>
                </a:solidFill>
              </a:rPr>
              <a:t>Designed </a:t>
            </a:r>
            <a:r>
              <a:rPr lang="en-GB" u="sng" dirty="0">
                <a:solidFill>
                  <a:srgbClr val="FF0000"/>
                </a:solidFill>
              </a:rPr>
              <a:t>two new ‘acquisition functions’</a:t>
            </a:r>
            <a:r>
              <a:rPr lang="en-GB" dirty="0"/>
              <a:t> to enhance input </a:t>
            </a:r>
            <a:r>
              <a:rPr lang="en-GB" b="1" dirty="0"/>
              <a:t>x</a:t>
            </a:r>
            <a:r>
              <a:rPr lang="en-GB" dirty="0"/>
              <a:t> sampling for Bayesian optimisation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Uses </a:t>
            </a:r>
            <a:r>
              <a:rPr lang="en-GB" u="sng" dirty="0">
                <a:solidFill>
                  <a:srgbClr val="FF0000"/>
                </a:solidFill>
              </a:rPr>
              <a:t>multivariate Gaussian regression</a:t>
            </a:r>
            <a:r>
              <a:rPr lang="en-GB" dirty="0"/>
              <a:t> to train supervised learning surrogate [11]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dirty="0"/>
              <a:t>Multivariate Gaussian regression: flexible and easy-to-implement; BUT: </a:t>
            </a:r>
            <a:r>
              <a:rPr lang="en-GB" u="sng" dirty="0">
                <a:solidFill>
                  <a:srgbClr val="FF0000"/>
                </a:solidFill>
              </a:rPr>
              <a:t>issues with capturing outliers and covariance calculation</a:t>
            </a:r>
            <a:r>
              <a:rPr lang="en-GB" dirty="0">
                <a:solidFill>
                  <a:srgbClr val="0A142D"/>
                </a:solidFill>
              </a:rPr>
              <a:t> [12, 13, 17]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Existing literature: </a:t>
            </a:r>
            <a:r>
              <a:rPr lang="en-GB" u="sng" dirty="0">
                <a:solidFill>
                  <a:srgbClr val="FF0000"/>
                </a:solidFill>
              </a:rPr>
              <a:t>multivariate Student's-t offers solutions to Gaussian weaknesses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=&gt; combine with Oxford paper =&gt; </a:t>
            </a:r>
            <a:r>
              <a:rPr lang="en-GB" u="sng" dirty="0">
                <a:solidFill>
                  <a:srgbClr val="FF0000"/>
                </a:solidFill>
              </a:rPr>
              <a:t>exploit gap in current knowledge</a:t>
            </a:r>
            <a:br>
              <a:rPr lang="en-GB" dirty="0"/>
            </a:br>
            <a:endParaRPr lang="en-GB" dirty="0">
              <a:solidFill>
                <a:srgbClr val="0A142D"/>
              </a:solidFill>
            </a:endParaRPr>
          </a:p>
          <a:p>
            <a:pPr fontAlgn="base"/>
            <a:r>
              <a:rPr lang="en-GB" dirty="0">
                <a:solidFill>
                  <a:srgbClr val="0A142D"/>
                </a:solidFill>
              </a:rPr>
              <a:t>Results' </a:t>
            </a:r>
            <a:r>
              <a:rPr lang="en-GB" u="sng" dirty="0">
                <a:solidFill>
                  <a:srgbClr val="FF0000"/>
                </a:solidFill>
              </a:rPr>
              <a:t>presentation: based on MIT paper (pages 8,9)</a:t>
            </a:r>
            <a:r>
              <a:rPr lang="en-GB" dirty="0"/>
              <a:t> "</a:t>
            </a:r>
            <a:r>
              <a:rPr lang="en-GB" i="1" dirty="0"/>
              <a:t>Upgrading from Gaussian Processes to Student’s-t Processes</a:t>
            </a:r>
            <a:r>
              <a:rPr lang="en-GB" dirty="0"/>
              <a:t>";  Brendan D. Tracey and David H. Wolpert, 2018 [17] </a:t>
            </a:r>
            <a:r>
              <a:rPr lang="en-GB" dirty="0">
                <a:hlinkClick r:id="rId4"/>
              </a:rPr>
              <a:t>https://arxiv.org/abs/1801.06147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091" y="421309"/>
            <a:ext cx="2155379" cy="5184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2320B-BF88-4B7B-AA9D-DAA9F86666CB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72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7091" y="939802"/>
            <a:ext cx="7850065" cy="5614674"/>
          </a:xfrm>
        </p:spPr>
        <p:txBody>
          <a:bodyPr/>
          <a:lstStyle/>
          <a:p>
            <a:pPr fontAlgn="base"/>
            <a:r>
              <a:rPr lang="en-GB" dirty="0"/>
              <a:t>Widely-used technique for </a:t>
            </a:r>
            <a:r>
              <a:rPr lang="en-GB" u="sng" dirty="0">
                <a:solidFill>
                  <a:srgbClr val="FF0000"/>
                </a:solidFill>
              </a:rPr>
              <a:t>mathematical optimisation</a:t>
            </a:r>
            <a:r>
              <a:rPr lang="en-GB" dirty="0"/>
              <a:t> [2, 7, 14]</a:t>
            </a:r>
          </a:p>
          <a:p>
            <a:pPr fontAlgn="base"/>
            <a:r>
              <a:rPr lang="en-GB" dirty="0"/>
              <a:t>Applications include:</a:t>
            </a:r>
          </a:p>
          <a:p>
            <a:pPr marL="0" indent="0" fontAlgn="base">
              <a:buNone/>
            </a:pPr>
            <a:r>
              <a:rPr lang="en-GB" dirty="0"/>
              <a:t>	- </a:t>
            </a:r>
            <a:r>
              <a:rPr lang="en-GB" u="sng" dirty="0">
                <a:solidFill>
                  <a:srgbClr val="FF0000"/>
                </a:solidFill>
              </a:rPr>
              <a:t>hyperparameter tuning for machine learning applications [15,18]; </a:t>
            </a:r>
            <a:br>
              <a:rPr lang="en-GB" dirty="0"/>
            </a:br>
            <a:r>
              <a:rPr lang="en-GB" dirty="0"/>
              <a:t>	- aero-structural engineering [17];</a:t>
            </a:r>
          </a:p>
          <a:p>
            <a:pPr marL="0" indent="0" fontAlgn="base">
              <a:buNone/>
            </a:pPr>
            <a:r>
              <a:rPr lang="en-GB" dirty="0"/>
              <a:t>	- nuclear science [3].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 </a:t>
            </a:r>
            <a:r>
              <a:rPr lang="en-GB" u="sng" dirty="0">
                <a:solidFill>
                  <a:srgbClr val="FF0000"/>
                </a:solidFill>
              </a:rPr>
              <a:t>Uses supervised machine learning</a:t>
            </a:r>
            <a:r>
              <a:rPr lang="en-GB" dirty="0"/>
              <a:t>; input-output pairs (</a:t>
            </a:r>
            <a:r>
              <a:rPr lang="en-GB" b="1" dirty="0"/>
              <a:t>x</a:t>
            </a:r>
            <a:r>
              <a:rPr lang="en-GB" dirty="0"/>
              <a:t>, </a:t>
            </a:r>
            <a:r>
              <a:rPr lang="en-GB" i="1" dirty="0"/>
              <a:t>y</a:t>
            </a:r>
            <a:r>
              <a:rPr lang="en-GB" dirty="0"/>
              <a:t>) to train surrogate [11]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dirty="0"/>
              <a:t> Surrogate learns expensive, </a:t>
            </a:r>
            <a:r>
              <a:rPr lang="en-GB" u="sng" dirty="0">
                <a:solidFill>
                  <a:srgbClr val="FF0000"/>
                </a:solidFill>
              </a:rPr>
              <a:t>black-box functions</a:t>
            </a:r>
            <a:r>
              <a:rPr lang="en-GB" dirty="0">
                <a:solidFill>
                  <a:schemeClr val="tx1"/>
                </a:solidFill>
              </a:rPr>
              <a:t> by </a:t>
            </a:r>
            <a:r>
              <a:rPr lang="en-GB" dirty="0"/>
              <a:t>seeking optimum </a:t>
            </a:r>
            <a:r>
              <a:rPr lang="en-GB" b="1" dirty="0"/>
              <a:t>x* </a:t>
            </a:r>
            <a:r>
              <a:rPr lang="en-GB" dirty="0"/>
              <a:t>[6, 7]</a:t>
            </a:r>
            <a:endParaRPr lang="en-GB" u="sng" dirty="0">
              <a:solidFill>
                <a:srgbClr val="FF0000"/>
              </a:solidFill>
            </a:endParaRPr>
          </a:p>
          <a:p>
            <a:pPr fontAlgn="base"/>
            <a:endParaRPr lang="en-GB" dirty="0"/>
          </a:p>
          <a:p>
            <a:pPr fontAlgn="base"/>
            <a:r>
              <a:rPr lang="en-GB" dirty="0"/>
              <a:t> Two user choices: </a:t>
            </a:r>
          </a:p>
          <a:p>
            <a:pPr marL="0" indent="0" fontAlgn="base">
              <a:buNone/>
            </a:pPr>
            <a:r>
              <a:rPr lang="en-GB" dirty="0"/>
              <a:t>	- </a:t>
            </a:r>
            <a:r>
              <a:rPr lang="en-GB" u="sng" dirty="0">
                <a:solidFill>
                  <a:srgbClr val="FF0000"/>
                </a:solidFill>
              </a:rPr>
              <a:t>Multivariate regressor</a:t>
            </a:r>
            <a:r>
              <a:rPr lang="en-GB" dirty="0"/>
              <a:t> (typically Gaussian);</a:t>
            </a:r>
          </a:p>
          <a:p>
            <a:pPr marL="0" indent="0" fontAlgn="base">
              <a:buNone/>
            </a:pPr>
            <a:r>
              <a:rPr lang="en-GB" dirty="0"/>
              <a:t>	- </a:t>
            </a:r>
            <a:r>
              <a:rPr lang="en-GB" u="sng" dirty="0">
                <a:solidFill>
                  <a:srgbClr val="FF0000"/>
                </a:solidFill>
              </a:rPr>
              <a:t>Acquisition function</a:t>
            </a:r>
            <a:r>
              <a:rPr lang="en-GB" dirty="0"/>
              <a:t>: used to sample inputs </a:t>
            </a:r>
            <a:r>
              <a:rPr lang="en-GB" b="1" dirty="0"/>
              <a:t>x</a:t>
            </a:r>
            <a:r>
              <a:rPr lang="en-GB" dirty="0"/>
              <a:t> for supervised learning.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Acquisition uses </a:t>
            </a:r>
            <a:r>
              <a:rPr lang="en-GB" u="sng" dirty="0">
                <a:solidFill>
                  <a:srgbClr val="FF0000"/>
                </a:solidFill>
              </a:rPr>
              <a:t>posterior distribution</a:t>
            </a:r>
            <a:r>
              <a:rPr lang="en-GB" dirty="0"/>
              <a:t> of the multivariate regression surrogate [10]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dirty="0"/>
              <a:t>Oxford defined two acquisition functions for multivariate Gaussian regression [10]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These will differ for multivariate Student's-t (versus Gaussian) </a:t>
            </a:r>
            <a:r>
              <a:rPr lang="en-GB" u="sng" dirty="0">
                <a:solidFill>
                  <a:srgbClr val="FF0000"/>
                </a:solidFill>
              </a:rPr>
              <a:t>“knowledge gap”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091" y="421309"/>
            <a:ext cx="6064770" cy="518492"/>
          </a:xfrm>
        </p:spPr>
        <p:txBody>
          <a:bodyPr/>
          <a:lstStyle/>
          <a:p>
            <a:r>
              <a:rPr lang="en-US" dirty="0"/>
              <a:t>What is Bayesian optimisation?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C3D77-90CE-4747-BC6C-CE2A27C10735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4125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16000"/>
            <a:ext cx="7495787" cy="4602922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Gaussian Processes (GPs):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Outputs </a:t>
            </a:r>
            <a:r>
              <a:rPr lang="en-GB" i="1" dirty="0">
                <a:solidFill>
                  <a:schemeClr val="tx1"/>
                </a:solidFill>
              </a:rPr>
              <a:t>y </a:t>
            </a:r>
            <a:r>
              <a:rPr lang="en-GB" dirty="0">
                <a:solidFill>
                  <a:schemeClr val="tx1"/>
                </a:solidFill>
              </a:rPr>
              <a:t>jointly-sampled are </a:t>
            </a:r>
            <a:r>
              <a:rPr lang="en-GB" b="1" dirty="0">
                <a:solidFill>
                  <a:srgbClr val="FF0000"/>
                </a:solidFill>
              </a:rPr>
              <a:t>multivariate Gaussian [11]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I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CC99"/>
                </a:solidFill>
              </a:rPr>
              <a:t>Student’s-t Processes (STPs):</a:t>
            </a:r>
          </a:p>
          <a:p>
            <a:pPr marL="0" indent="0">
              <a:buNone/>
            </a:pPr>
            <a:endParaRPr lang="en-GB" b="1" dirty="0">
              <a:solidFill>
                <a:srgbClr val="00CC99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Outputs </a:t>
            </a:r>
            <a:r>
              <a:rPr lang="en-GB" i="1" dirty="0">
                <a:solidFill>
                  <a:schemeClr val="tx1"/>
                </a:solidFill>
              </a:rPr>
              <a:t>y</a:t>
            </a:r>
            <a:r>
              <a:rPr lang="en-GB" dirty="0">
                <a:solidFill>
                  <a:schemeClr val="tx1"/>
                </a:solidFill>
              </a:rPr>
              <a:t> jointly-sampled are </a:t>
            </a:r>
            <a:r>
              <a:rPr lang="en-GB" b="1" dirty="0">
                <a:solidFill>
                  <a:srgbClr val="00CC99"/>
                </a:solidFill>
              </a:rPr>
              <a:t>multivariate Student’s-t [12, 13, 17]</a:t>
            </a:r>
            <a:r>
              <a:rPr lang="en-GB" dirty="0">
                <a:solidFill>
                  <a:schemeClr val="tx1"/>
                </a:solidFill>
              </a:rPr>
              <a:t>:</a:t>
            </a:r>
            <a:endParaRPr lang="en-I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319708"/>
            <a:ext cx="6719563" cy="480392"/>
          </a:xfrm>
        </p:spPr>
        <p:txBody>
          <a:bodyPr/>
          <a:lstStyle/>
          <a:p>
            <a:r>
              <a:rPr lang="en-US" dirty="0"/>
              <a:t>Gaussian vs. Student’s-t Processes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21" y="2277323"/>
            <a:ext cx="3595762" cy="7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25" y="4433957"/>
            <a:ext cx="3994753" cy="81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70F3E-0F37-4828-AFFD-178195A33102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68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16000"/>
            <a:ext cx="7495787" cy="546362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GP Weaknesses [12, 13, 17]: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Despite flexibility and (relative) ease-of-implementation: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1.) GP posterior covariance</a:t>
            </a:r>
            <a:r>
              <a:rPr lang="en-GB" dirty="0">
                <a:solidFill>
                  <a:schemeClr val="tx1"/>
                </a:solidFill>
              </a:rPr>
              <a:t> does not contain output </a:t>
            </a:r>
            <a:r>
              <a:rPr lang="en-GB" i="1" dirty="0">
                <a:solidFill>
                  <a:schemeClr val="tx1"/>
                </a:solidFill>
              </a:rPr>
              <a:t>y </a:t>
            </a:r>
            <a:r>
              <a:rPr lang="en-GB" dirty="0">
                <a:solidFill>
                  <a:schemeClr val="tx1"/>
                </a:solidFill>
              </a:rPr>
              <a:t>[11]: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2.) GPs underestimate outliers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e.g. aero-structural engineering [17]</a:t>
            </a: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CC99"/>
                </a:solidFill>
              </a:rPr>
              <a:t>STP Strengths [12, 13, 17]: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Extra parameter </a:t>
            </a:r>
            <a:r>
              <a:rPr lang="en-GB" b="1" dirty="0">
                <a:solidFill>
                  <a:srgbClr val="00CC99"/>
                </a:solidFill>
              </a:rPr>
              <a:t>ʋ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rgbClr val="00CC99"/>
                </a:solidFill>
              </a:rPr>
              <a:t>ʋ &gt; 2</a:t>
            </a:r>
            <a:r>
              <a:rPr lang="en-GB" dirty="0">
                <a:solidFill>
                  <a:schemeClr val="tx1"/>
                </a:solidFill>
              </a:rPr>
              <a:t>) , “degrees-of-freedom”; controls STP tails.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CC99"/>
                </a:solidFill>
              </a:rPr>
              <a:t>1.) STP posterior covariance</a:t>
            </a:r>
            <a:r>
              <a:rPr lang="en-GB" dirty="0">
                <a:solidFill>
                  <a:schemeClr val="tx1"/>
                </a:solidFill>
              </a:rPr>
              <a:t> now contains output </a:t>
            </a:r>
            <a:r>
              <a:rPr lang="en-GB" i="1" dirty="0">
                <a:solidFill>
                  <a:schemeClr val="tx1"/>
                </a:solidFill>
              </a:rPr>
              <a:t>y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CC99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CC99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CC99"/>
                </a:solidFill>
              </a:rPr>
              <a:t>2.) STP posterior covariance now </a:t>
            </a:r>
            <a:r>
              <a:rPr lang="en-GB" dirty="0">
                <a:solidFill>
                  <a:schemeClr val="tx1"/>
                </a:solidFill>
              </a:rPr>
              <a:t>captures outliers using: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319708"/>
            <a:ext cx="6719563" cy="480392"/>
          </a:xfrm>
        </p:spPr>
        <p:txBody>
          <a:bodyPr/>
          <a:lstStyle/>
          <a:p>
            <a:r>
              <a:rPr lang="en-US" dirty="0"/>
              <a:t>Gaussian vs. Student’s-t Processes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39" y="5781028"/>
            <a:ext cx="871061" cy="37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DB40A-90A4-4F53-8C96-65E65521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40" y="2170108"/>
            <a:ext cx="3027025" cy="464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658AF-57F4-4345-A7A2-303E19EB7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05" y="4470537"/>
            <a:ext cx="4641159" cy="743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2CF3D-D1A7-4F5A-99B0-6E5C551CC590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649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16000"/>
            <a:ext cx="7495787" cy="5486400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Gaussian Processes (GPs):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Expected Regret Minimisation with GPs (Nguyen and Osborne, 2020) [10]:</a:t>
            </a:r>
          </a:p>
          <a:p>
            <a:pPr marL="0" indent="0">
              <a:buNone/>
            </a:pPr>
            <a:endParaRPr lang="en-I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CC99"/>
                </a:solidFill>
              </a:rPr>
              <a:t>Student’s-t Processes (STPs):</a:t>
            </a:r>
          </a:p>
          <a:p>
            <a:pPr marL="0" indent="0">
              <a:buNone/>
            </a:pPr>
            <a:endParaRPr lang="en-GB" b="1" dirty="0">
              <a:solidFill>
                <a:srgbClr val="00CC99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Expected Regret Minimisation with STPs (Clare et al, 2020) </a:t>
            </a:r>
            <a:r>
              <a:rPr lang="en-GB" dirty="0">
                <a:solidFill>
                  <a:srgbClr val="FF0000"/>
                </a:solidFill>
              </a:rPr>
              <a:t>“knowledge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 contribution”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319708"/>
            <a:ext cx="6719563" cy="480392"/>
          </a:xfrm>
        </p:spPr>
        <p:txBody>
          <a:bodyPr/>
          <a:lstStyle/>
          <a:p>
            <a:r>
              <a:rPr lang="en-US" dirty="0"/>
              <a:t>Expected Regret Minimisation (ERM)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DFBDA-7589-4B7E-A082-516E4276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05" y="2946003"/>
            <a:ext cx="6272495" cy="66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DEF1F-AA00-4E59-8B88-50A0CB12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4890061"/>
            <a:ext cx="7242048" cy="83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AB70C-DF65-44E6-A4B3-E2312CC32FA4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777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319708"/>
            <a:ext cx="7495787" cy="1496392"/>
          </a:xfrm>
        </p:spPr>
        <p:txBody>
          <a:bodyPr/>
          <a:lstStyle/>
          <a:p>
            <a:r>
              <a:rPr lang="en-US" dirty="0"/>
              <a:t>Acquisition functions: Expected </a:t>
            </a:r>
            <a:br>
              <a:rPr lang="en-US" dirty="0"/>
            </a:br>
            <a:r>
              <a:rPr lang="en-US" dirty="0"/>
              <a:t>Regret Minimization vs. Expected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C9CE9-5F18-4460-8B7E-5FF993BA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06" y="1587500"/>
            <a:ext cx="558165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F0931-C3E5-4741-A39C-3F68795520F1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20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437" y="319708"/>
            <a:ext cx="7214863" cy="1155080"/>
          </a:xfrm>
        </p:spPr>
        <p:txBody>
          <a:bodyPr/>
          <a:lstStyle/>
          <a:p>
            <a:r>
              <a:rPr lang="en-US" dirty="0"/>
              <a:t>Algorithm 1: Bayesian Optimisation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85513-FE5D-41CA-8BCB-4DC1FFFC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776412"/>
            <a:ext cx="5314950" cy="3305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EC91C-18C4-4CF9-A469-FB5A806BDD26}"/>
              </a:ext>
            </a:extLst>
          </p:cNvPr>
          <p:cNvSpPr txBox="1"/>
          <p:nvPr/>
        </p:nvSpPr>
        <p:spPr>
          <a:xfrm>
            <a:off x="2016401" y="5136911"/>
            <a:ext cx="521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NB:</a:t>
            </a:r>
            <a:r>
              <a:rPr lang="en-GB" sz="1400" i="1" dirty="0"/>
              <a:t> This paper was submitted to a New York-based publisher </a:t>
            </a:r>
          </a:p>
          <a:p>
            <a:r>
              <a:rPr lang="en-GB" sz="1400" i="1" dirty="0"/>
              <a:t>(ACM) – hence the US spelling convention of certain words e.g. “optimization” vs. “optimisation”, “minimization” vs. “minimisation”,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5F317-108A-4487-A35C-F6CB01FA681E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237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7237" y="1082457"/>
            <a:ext cx="7495787" cy="4848443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377464"/>
            <a:ext cx="6750485" cy="494939"/>
          </a:xfrm>
        </p:spPr>
        <p:txBody>
          <a:bodyPr/>
          <a:lstStyle/>
          <a:p>
            <a:r>
              <a:rPr lang="en-US" dirty="0"/>
              <a:t>Application 1: Six-Hump Camel [16]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02F6-9199-4EE5-828C-C4119C18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57287"/>
            <a:ext cx="5457825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99603-E544-4258-A981-C5952E728BEF}"/>
              </a:ext>
            </a:extLst>
          </p:cNvPr>
          <p:cNvSpPr txBox="1"/>
          <p:nvPr/>
        </p:nvSpPr>
        <p:spPr>
          <a:xfrm>
            <a:off x="2266122" y="6096000"/>
            <a:ext cx="4837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https://github.com/CPJClare/ERM-for-BayesOpt-with-STPs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6844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531</Words>
  <Application>Microsoft Office PowerPoint</Application>
  <PresentationFormat>On-screen Show (4:3)</PresentationFormat>
  <Paragraphs>195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Office Theme</vt:lpstr>
      <vt:lpstr>3_Office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Easson</dc:creator>
  <cp:lastModifiedBy>Personal</cp:lastModifiedBy>
  <cp:revision>671</cp:revision>
  <dcterms:created xsi:type="dcterms:W3CDTF">2017-06-14T16:15:53Z</dcterms:created>
  <dcterms:modified xsi:type="dcterms:W3CDTF">2020-06-16T10:59:18Z</dcterms:modified>
</cp:coreProperties>
</file>