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76" r:id="rId3"/>
    <p:sldId id="268" r:id="rId4"/>
    <p:sldId id="278" r:id="rId5"/>
    <p:sldId id="273" r:id="rId6"/>
    <p:sldId id="270" r:id="rId7"/>
    <p:sldId id="277" r:id="rId8"/>
    <p:sldId id="27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21D-A069-5749-AF20-6F01BF5F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9960A-CC14-C84C-A1E7-DC7C05203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8AE8-973C-7A44-A969-3A8E8F1F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67684-00FD-4841-88F5-C5C54914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C3B4-9EFF-364A-B720-ADA1E16F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492D-A3E9-1743-AC94-E654B019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0A43D-52A9-094D-93F9-FCD3BBFDA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7C155-BB4D-0343-92CC-B2A0E641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C7AE-8906-DB40-9BCE-D06E364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B438-4B36-9040-9480-3174087A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C837B-2B40-F54B-BAD8-E6DC9CFD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7BF0-57F7-C94E-82C6-3B3D0D86D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27D3-51AE-1C40-8B1D-C0A0CF27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9613-8527-8948-988F-BF3A090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F482-2416-D248-85E6-EC05949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A705-71DB-E046-9A9B-007E1154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B17-7E9F-FF4F-90F7-1C06FB677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170E5-9298-5846-AB99-B728CC6F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31BD-E966-6345-9122-86EC4E7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9A0E-4F87-6E4B-A6F7-927981A2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D4D5-B903-1649-9D1B-9EDAEEBD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DF973-98E8-094E-A746-85101BB8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FD037-D5B5-E94F-A5CD-B9E12E4A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CB69A-6F97-BB42-849B-C562EA7C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527B-FE36-BB49-922E-D260148D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E93D-10AE-8142-B11B-BBBD47D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C90D-A12D-3143-A7DF-CE547EEB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490D4-66BF-F142-A533-52FBD575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B3EC-EBE5-CB47-B4B8-996CF49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A6EA-DC80-8D41-BDF9-30B23358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30AFF-3D5C-714C-81C6-87E23C5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3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7AC-8FBE-0547-832A-3C281EDC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ED8F7-906E-AA42-AF66-B1F792F3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51452-6AFC-8741-9749-24E1CBEC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C6A37-8870-F246-8D65-A67495A1B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D7BDA-0025-1443-B8C4-DEBBB488E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EC53-4EB2-B947-BAE2-A6AF000B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3DE74-5D75-0E4D-B157-840DB9B2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1267-7D8F-5445-9174-5D76B635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9701-0C0F-B44A-B4DC-C388FD8B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FF81-3EB6-DE40-A591-9D10746E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5507-9E4B-0540-9463-4FCFA8DA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FE667-175A-434A-800F-8B5D9A09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11581-6F58-AB46-B5DE-7DC3DBAA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30391-9440-9443-9E5F-5B6871F7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E0CA-81E7-484B-8723-3FBDFAAF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4E2-63E3-9A46-A34F-E96EFCE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CE96-BA9C-1F42-A396-15E9BDF0F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7573-B695-3F49-A012-06E252A77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87AF-13CB-FE4E-B645-C4A7AF9F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E7C92-825F-844E-9C59-F9336747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3DDF-34B2-0744-AB14-BA8EB8DE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064F-F23B-8845-A7A1-B39BBE5E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8ECE1-6733-474F-A1CC-E43D1D9BA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D0118-9805-EE42-85DD-B6524067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58C1F-75A2-ED49-9E66-A36A6770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91956-D977-8246-B517-AA5A99C3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1617-E50A-6647-BB7F-61231D06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F0E63-0816-604E-9212-CECDD95D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BC3F-B55B-E948-956D-7E1336E8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5776-F661-9A42-BA29-8D527190A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D14E-0551-164B-B3A9-D8BDC8A878AB}" type="datetimeFigureOut">
              <a:rPr lang="en-US" smtClean="0"/>
              <a:t>3/18/22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C28E-82EE-9C40-A599-CE6EA8C36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9430-EC4F-D242-9DB7-5F8F798BF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6BDA-9945-CB45-A695-63C23B6FF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B44-E7BA-2749-9A93-07C543CEF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</a:t>
            </a:r>
            <a:b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in Coal Mines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1887-7BDF-3241-A210-3B2D0EB0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592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Ben Aiken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MUSA Capstone 2022</a:t>
            </a:r>
          </a:p>
        </p:txBody>
      </p:sp>
    </p:spTree>
    <p:extLst>
      <p:ext uri="{BB962C8B-B14F-4D97-AF65-F5344CB8AC3E}">
        <p14:creationId xmlns:p14="http://schemas.microsoft.com/office/powerpoint/2010/main" val="21802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822E-EA53-EF4E-AC73-6CD18734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0FCD-D0AD-7A40-B078-DE75C041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37" y="3429000"/>
            <a:ext cx="6455213" cy="3258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Since 2012, 300 coal-fired power plants have closed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win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the environment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But a </a:t>
            </a:r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loss</a:t>
            </a: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 for workers:  44,000 coal mining jobs eliminated</a:t>
            </a:r>
          </a:p>
        </p:txBody>
      </p:sp>
      <p:pic>
        <p:nvPicPr>
          <p:cNvPr id="1026" name="Picture 2" descr="Appalachian Coalfields Map">
            <a:extLst>
              <a:ext uri="{FF2B5EF4-FFF2-40B4-BE49-F238E27FC236}">
                <a16:creationId xmlns:a16="http://schemas.microsoft.com/office/drawing/2014/main" id="{1CAC645D-8E8A-FD49-B5A5-C4516BBA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85" y="1538067"/>
            <a:ext cx="4826012" cy="48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2A4260-CD3B-0244-BDAA-2F218E20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37" y="1538067"/>
            <a:ext cx="6455213" cy="156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424-10FB-1141-B944-ECA3308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A Possible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4A5-85FA-DE44-948D-9413D7EDF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4959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Develop a “Silicon Holler”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	in Appalachia</a:t>
            </a:r>
          </a:p>
          <a:p>
            <a:endParaRPr lang="en-US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The question: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How should the broadband resources of the Infrastructure Investment and Jobs Act be distributed in Appalachia to spur the greatest economic impact?</a:t>
            </a:r>
            <a:endParaRPr lang="en-US" i="1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CA2E7C-BA99-0E42-B6DA-D0CCA371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97" y="3762831"/>
            <a:ext cx="4605328" cy="180069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D90067-C7B4-2147-8063-94F63828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747" y="1583552"/>
            <a:ext cx="5900378" cy="14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AAD0-029D-D34F-8B5D-39943458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Is this a viable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ACF6-50C2-9247-8620-23AE1672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443328" cy="48064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</a:rPr>
              <a:t>Past hurdles: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Tech companies have been resistant to move to Appalachia 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IBM has set up factories in the rust belt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Limited success in Tech Valley in the Hudson Valley region of New York state suggests opportunity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Remote work wasn’t possible, but since COVID virtual work has become the norm</a:t>
            </a:r>
          </a:p>
          <a:p>
            <a:pPr lvl="2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Limited computer science education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Several non-profits have targeted the region with variable successes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Beauty of computer science and coding – much of it can be done remotely</a:t>
            </a:r>
          </a:p>
          <a:p>
            <a:pPr lvl="2">
              <a:lnSpc>
                <a:spcPct val="120000"/>
              </a:lnSpc>
            </a:pPr>
            <a:endParaRPr lang="en-US" sz="16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/>
                </a:solidFill>
                <a:latin typeface="Avenir Next" panose="020B0503020202020204" pitchFamily="34" charset="0"/>
              </a:rPr>
              <a:t>Lack of high-speed internet</a:t>
            </a:r>
          </a:p>
          <a:p>
            <a:pPr lvl="2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Avenir Next" panose="020B0503020202020204" pitchFamily="34" charset="0"/>
              </a:rPr>
              <a:t>Focus of this study!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E169DC4-FD46-5744-8DA4-C0ABE20A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529" y="4311869"/>
            <a:ext cx="3661155" cy="165087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801ABE-38E4-9243-8DC6-2A776A28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683" y="1825624"/>
            <a:ext cx="3927001" cy="9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424-10FB-1141-B944-ECA3308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My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4A5-85FA-DE44-948D-9413D7ED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Produce a report that introduces the “Silicon Holler” concept and explains why this is reasonable </a:t>
            </a:r>
            <a:r>
              <a:rPr lang="en-US" b="1" dirty="0">
                <a:solidFill>
                  <a:schemeClr val="bg1"/>
                </a:solidFill>
              </a:rPr>
              <a:t>now</a:t>
            </a:r>
            <a:r>
              <a:rPr lang="en-US" dirty="0">
                <a:solidFill>
                  <a:schemeClr val="bg1"/>
                </a:solidFill>
              </a:rPr>
              <a:t>, detailing past efforts.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present the relevant data including: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Demographics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Economic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Education trends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Cost of implementation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Existing resources</a:t>
            </a:r>
          </a:p>
          <a:p>
            <a:r>
              <a:rPr lang="en-US" dirty="0">
                <a:solidFill>
                  <a:schemeClr val="bg1"/>
                </a:solidFill>
              </a:rPr>
              <a:t>Develop an interactive dashboard that allows users to adjust their priorities and generate a county/census tract order</a:t>
            </a:r>
          </a:p>
          <a:p>
            <a:r>
              <a:rPr lang="en-US" dirty="0">
                <a:solidFill>
                  <a:schemeClr val="bg1"/>
                </a:solidFill>
              </a:rPr>
              <a:t>Suggest my prioritization method</a:t>
            </a:r>
          </a:p>
        </p:txBody>
      </p:sp>
    </p:spTree>
    <p:extLst>
      <p:ext uri="{BB962C8B-B14F-4D97-AF65-F5344CB8AC3E}">
        <p14:creationId xmlns:p14="http://schemas.microsoft.com/office/powerpoint/2010/main" val="36735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2102-2D2E-2D44-8D26-7532F008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Broadband in Appalachia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A7D8732-4A02-B146-86E1-5D09EEE6A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846" y="1825625"/>
            <a:ext cx="7312307" cy="4351338"/>
          </a:xfrm>
        </p:spPr>
      </p:pic>
    </p:spTree>
    <p:extLst>
      <p:ext uri="{BB962C8B-B14F-4D97-AF65-F5344CB8AC3E}">
        <p14:creationId xmlns:p14="http://schemas.microsoft.com/office/powerpoint/2010/main" val="46587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91A5-0EFF-6A4D-8AD1-A83F8BEE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Economic Trends</a:t>
            </a:r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0FD3F27E-7603-514B-90F2-2574D6EA3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26" y="1773074"/>
            <a:ext cx="550577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BFA4F-DB3F-9E44-9C9F-E990A2602B9D}"/>
              </a:ext>
            </a:extLst>
          </p:cNvPr>
          <p:cNvSpPr txBox="1"/>
          <p:nvPr/>
        </p:nvSpPr>
        <p:spPr>
          <a:xfrm>
            <a:off x="838200" y="1765738"/>
            <a:ext cx="46902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Appalachian Regional Commission releases comprehensive reports about the economic status and trends of the region.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78 distressed counties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104 at-risk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classifications are based 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Poverty rates</a:t>
            </a:r>
          </a:p>
        </p:txBody>
      </p:sp>
    </p:spTree>
    <p:extLst>
      <p:ext uri="{BB962C8B-B14F-4D97-AF65-F5344CB8AC3E}">
        <p14:creationId xmlns:p14="http://schemas.microsoft.com/office/powerpoint/2010/main" val="100623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3534EA-7F88-B24B-ADA1-B488ADB1FB54}"/>
              </a:ext>
            </a:extLst>
          </p:cNvPr>
          <p:cNvSpPr/>
          <p:nvPr/>
        </p:nvSpPr>
        <p:spPr>
          <a:xfrm>
            <a:off x="1490798" y="9269"/>
            <a:ext cx="9210404" cy="629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71B63126-146A-0E47-A0DC-A56EAF6A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/>
          <a:stretch/>
        </p:blipFill>
        <p:spPr>
          <a:xfrm>
            <a:off x="4898769" y="990187"/>
            <a:ext cx="5802433" cy="52835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E49A88-27B9-5D48-B137-A6B34115BABF}"/>
              </a:ext>
            </a:extLst>
          </p:cNvPr>
          <p:cNvSpPr/>
          <p:nvPr/>
        </p:nvSpPr>
        <p:spPr>
          <a:xfrm>
            <a:off x="1490796" y="5473142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5) Existing 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66D848-66A6-DF40-8592-DA92C28F1BC4}"/>
              </a:ext>
            </a:extLst>
          </p:cNvPr>
          <p:cNvSpPr/>
          <p:nvPr/>
        </p:nvSpPr>
        <p:spPr>
          <a:xfrm>
            <a:off x="1490797" y="3721928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4) Economic Trends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DA352-6906-6448-B35A-E5651E899D31}"/>
              </a:ext>
            </a:extLst>
          </p:cNvPr>
          <p:cNvSpPr/>
          <p:nvPr/>
        </p:nvSpPr>
        <p:spPr>
          <a:xfrm>
            <a:off x="1490796" y="2640622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3) Demographics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B57D1A-5639-AD47-9ED6-C6DFFA740C28}"/>
              </a:ext>
            </a:extLst>
          </p:cNvPr>
          <p:cNvSpPr/>
          <p:nvPr/>
        </p:nvSpPr>
        <p:spPr>
          <a:xfrm>
            <a:off x="1490796" y="1545041"/>
            <a:ext cx="3397467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2) Education Trends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731F1-BDB7-2841-8D33-9B881EE667B5}"/>
              </a:ext>
            </a:extLst>
          </p:cNvPr>
          <p:cNvSpPr/>
          <p:nvPr/>
        </p:nvSpPr>
        <p:spPr>
          <a:xfrm>
            <a:off x="1490797" y="1052306"/>
            <a:ext cx="3386959" cy="492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ambria" panose="02040503050406030204" pitchFamily="18" charset="0"/>
              </a:rPr>
              <a:t>1) Implementation Cost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3EE60-0632-4D41-A5DE-B5C160821BE2}"/>
              </a:ext>
            </a:extLst>
          </p:cNvPr>
          <p:cNvSpPr/>
          <p:nvPr/>
        </p:nvSpPr>
        <p:spPr>
          <a:xfrm>
            <a:off x="1490797" y="5981646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Access to internet, regardless of speed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1F92F-CC88-374B-A11E-C64E46D4C542}"/>
              </a:ext>
            </a:extLst>
          </p:cNvPr>
          <p:cNvSpPr/>
          <p:nvPr/>
        </p:nvSpPr>
        <p:spPr>
          <a:xfrm>
            <a:off x="1490796" y="2030400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Educational Attainment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94D72-5801-FB44-9A27-DAC4723BA2A9}"/>
              </a:ext>
            </a:extLst>
          </p:cNvPr>
          <p:cNvSpPr/>
          <p:nvPr/>
        </p:nvSpPr>
        <p:spPr>
          <a:xfrm>
            <a:off x="1490796" y="2339199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Access to higher education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A4B3B6-561F-BE4B-9CBB-846CE1ADDB87}"/>
              </a:ext>
            </a:extLst>
          </p:cNvPr>
          <p:cNvSpPr/>
          <p:nvPr/>
        </p:nvSpPr>
        <p:spPr>
          <a:xfrm>
            <a:off x="1501304" y="4218550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Joblessness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E490-0F11-6844-8EE8-5DF1BBA56018}"/>
              </a:ext>
            </a:extLst>
          </p:cNvPr>
          <p:cNvSpPr/>
          <p:nvPr/>
        </p:nvSpPr>
        <p:spPr>
          <a:xfrm>
            <a:off x="1501304" y="4527349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Mine Locations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C1F43F-ABC8-D34E-9350-8A564A6AB74B}"/>
              </a:ext>
            </a:extLst>
          </p:cNvPr>
          <p:cNvSpPr/>
          <p:nvPr/>
        </p:nvSpPr>
        <p:spPr>
          <a:xfrm>
            <a:off x="1501304" y="4836148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Income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044766-1AD2-6A49-88E5-5E6CB56E20B7}"/>
              </a:ext>
            </a:extLst>
          </p:cNvPr>
          <p:cNvSpPr/>
          <p:nvPr/>
        </p:nvSpPr>
        <p:spPr>
          <a:xfrm>
            <a:off x="1501310" y="5155582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Existing Industry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88483B-A7B9-3D42-9F93-F943B41103F1}"/>
              </a:ext>
            </a:extLst>
          </p:cNvPr>
          <p:cNvSpPr/>
          <p:nvPr/>
        </p:nvSpPr>
        <p:spPr>
          <a:xfrm>
            <a:off x="1501304" y="3097775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Age of Population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14F77-B562-CC4A-8672-23662BB7C803}"/>
              </a:ext>
            </a:extLst>
          </p:cNvPr>
          <p:cNvSpPr/>
          <p:nvPr/>
        </p:nvSpPr>
        <p:spPr>
          <a:xfrm>
            <a:off x="1501304" y="3406574"/>
            <a:ext cx="3386959" cy="3087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Cambria" panose="02040503050406030204" pitchFamily="18" charset="0"/>
              </a:rPr>
              <a:t>     Population Density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5A2A7627-1970-1C40-B37E-168AE02AB8E8}"/>
              </a:ext>
            </a:extLst>
          </p:cNvPr>
          <p:cNvSpPr/>
          <p:nvPr/>
        </p:nvSpPr>
        <p:spPr>
          <a:xfrm>
            <a:off x="4674241" y="1113125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121E8DB-7158-714B-AC6F-9BCB8FC77D14}"/>
              </a:ext>
            </a:extLst>
          </p:cNvPr>
          <p:cNvSpPr/>
          <p:nvPr/>
        </p:nvSpPr>
        <p:spPr>
          <a:xfrm rot="10800000">
            <a:off x="4674241" y="1326411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5826F506-F4C2-0E49-BBDC-934CD484C8E7}"/>
              </a:ext>
            </a:extLst>
          </p:cNvPr>
          <p:cNvSpPr/>
          <p:nvPr/>
        </p:nvSpPr>
        <p:spPr>
          <a:xfrm>
            <a:off x="4675181" y="1612094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4F3FEA46-661C-F042-A525-15AEA83B9B22}"/>
              </a:ext>
            </a:extLst>
          </p:cNvPr>
          <p:cNvSpPr/>
          <p:nvPr/>
        </p:nvSpPr>
        <p:spPr>
          <a:xfrm rot="10800000">
            <a:off x="4675181" y="1825380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617F87C-653E-5248-8084-2A50549C8F1D}"/>
              </a:ext>
            </a:extLst>
          </p:cNvPr>
          <p:cNvSpPr/>
          <p:nvPr/>
        </p:nvSpPr>
        <p:spPr>
          <a:xfrm>
            <a:off x="4675176" y="2697709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14F5CC94-4B68-D64A-9110-2A256F22B35A}"/>
              </a:ext>
            </a:extLst>
          </p:cNvPr>
          <p:cNvSpPr/>
          <p:nvPr/>
        </p:nvSpPr>
        <p:spPr>
          <a:xfrm rot="10800000">
            <a:off x="4675176" y="2910995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04A215AE-C78C-7844-A7E7-D7D46C0B1D06}"/>
              </a:ext>
            </a:extLst>
          </p:cNvPr>
          <p:cNvSpPr/>
          <p:nvPr/>
        </p:nvSpPr>
        <p:spPr>
          <a:xfrm>
            <a:off x="4675181" y="3776867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A2935FB5-5139-4D48-B038-AB077512DD2E}"/>
              </a:ext>
            </a:extLst>
          </p:cNvPr>
          <p:cNvSpPr/>
          <p:nvPr/>
        </p:nvSpPr>
        <p:spPr>
          <a:xfrm rot="10800000">
            <a:off x="4675181" y="3990153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EAB44F15-9A2A-064E-8658-D418F95C5082}"/>
              </a:ext>
            </a:extLst>
          </p:cNvPr>
          <p:cNvSpPr/>
          <p:nvPr/>
        </p:nvSpPr>
        <p:spPr>
          <a:xfrm>
            <a:off x="4674241" y="5533073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1DE1FDB2-36BA-634D-8F30-F52695FB6B26}"/>
              </a:ext>
            </a:extLst>
          </p:cNvPr>
          <p:cNvSpPr/>
          <p:nvPr/>
        </p:nvSpPr>
        <p:spPr>
          <a:xfrm rot="10800000">
            <a:off x="4674241" y="5746359"/>
            <a:ext cx="135677" cy="156268"/>
          </a:xfrm>
          <a:prstGeom prst="up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8F9281-0471-1345-9428-53A6638D15C7}"/>
              </a:ext>
            </a:extLst>
          </p:cNvPr>
          <p:cNvSpPr txBox="1"/>
          <p:nvPr/>
        </p:nvSpPr>
        <p:spPr>
          <a:xfrm>
            <a:off x="1501304" y="9269"/>
            <a:ext cx="9199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would you prioritize in broadband implementation?</a:t>
            </a:r>
          </a:p>
          <a:p>
            <a:r>
              <a:rPr lang="en-US" sz="1600" dirty="0"/>
              <a:t>Adjust the order of the factors below to re-color the map and reveal which counties/census tracts that would be prioritized.  Use the map filters and address search bar to learn more.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F2E3DA4-7A0F-C84A-A62D-8CD06F62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16557"/>
            <a:ext cx="10515600" cy="43458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venir Next" panose="020B0503020202020204" pitchFamily="34" charset="0"/>
              </a:rPr>
              <a:t>Dashboard Wireframe</a:t>
            </a:r>
          </a:p>
        </p:txBody>
      </p:sp>
    </p:spTree>
    <p:extLst>
      <p:ext uri="{BB962C8B-B14F-4D97-AF65-F5344CB8AC3E}">
        <p14:creationId xmlns:p14="http://schemas.microsoft.com/office/powerpoint/2010/main" val="16787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4CB-83A2-F74D-B645-A05EA47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venir Next" panose="020B0503020202020204" pitchFamily="34" charset="0"/>
              </a:rPr>
              <a:t>Next Steps/Questions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63A9-CBE4-1144-83DE-8A6277C6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I need to: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Complete regional study.  Specifically, a deeper investigation into the cost of implementation and economic trends of the region.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Refine existing visuals and produce more maps of each study area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Build out the dashboard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prioritization factors am I missing?</a:t>
            </a:r>
          </a:p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What features of the dashboard would make it user friendly?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For example, I could add a scaling factor in addition to the ordering feature.</a:t>
            </a:r>
          </a:p>
        </p:txBody>
      </p:sp>
    </p:spTree>
    <p:extLst>
      <p:ext uri="{BB962C8B-B14F-4D97-AF65-F5344CB8AC3E}">
        <p14:creationId xmlns:p14="http://schemas.microsoft.com/office/powerpoint/2010/main" val="8006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445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Calibri</vt:lpstr>
      <vt:lpstr>Calibri Light</vt:lpstr>
      <vt:lpstr>Cambria</vt:lpstr>
      <vt:lpstr>Office Theme</vt:lpstr>
      <vt:lpstr>Broadband  in Coal Mines</vt:lpstr>
      <vt:lpstr>The Problem</vt:lpstr>
      <vt:lpstr>A Possible Solution</vt:lpstr>
      <vt:lpstr>Is this a viable solution?</vt:lpstr>
      <vt:lpstr>My Approach</vt:lpstr>
      <vt:lpstr>Broadband in Appalachia</vt:lpstr>
      <vt:lpstr>Economic Trends</vt:lpstr>
      <vt:lpstr>Dashboard Wireframe</vt:lpstr>
      <vt:lpstr>Next Steps/Questions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 in Coal Mines</dc:title>
  <dc:creator>Aiken, Benjamin Corcoran</dc:creator>
  <cp:lastModifiedBy>Aiken, Benjamin Corcoran</cp:lastModifiedBy>
  <cp:revision>13</cp:revision>
  <dcterms:created xsi:type="dcterms:W3CDTF">2022-03-18T10:39:26Z</dcterms:created>
  <dcterms:modified xsi:type="dcterms:W3CDTF">2022-03-18T13:57:55Z</dcterms:modified>
</cp:coreProperties>
</file>