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9" r:id="rId4"/>
    <p:sldId id="259" r:id="rId5"/>
    <p:sldId id="263" r:id="rId6"/>
    <p:sldId id="271" r:id="rId7"/>
    <p:sldId id="261" r:id="rId8"/>
    <p:sldId id="267" r:id="rId9"/>
    <p:sldId id="268" r:id="rId10"/>
    <p:sldId id="264" r:id="rId11"/>
    <p:sldId id="262" r:id="rId12"/>
    <p:sldId id="277" r:id="rId13"/>
    <p:sldId id="272" r:id="rId14"/>
    <p:sldId id="273" r:id="rId15"/>
    <p:sldId id="274" r:id="rId16"/>
    <p:sldId id="275" r:id="rId17"/>
    <p:sldId id="276" r:id="rId18"/>
    <p:sldId id="279" r:id="rId19"/>
    <p:sldId id="278" r:id="rId20"/>
    <p:sldId id="26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B993"/>
    <a:srgbClr val="78E8FF"/>
    <a:srgbClr val="FEC6C6"/>
    <a:srgbClr val="FEF0F0"/>
    <a:srgbClr val="08306B"/>
    <a:srgbClr val="C00000"/>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9" autoAdjust="0"/>
    <p:restoredTop sz="85050" autoAdjust="0"/>
  </p:normalViewPr>
  <p:slideViewPr>
    <p:cSldViewPr snapToGrid="0" showGuides="1">
      <p:cViewPr varScale="1">
        <p:scale>
          <a:sx n="73" d="100"/>
          <a:sy n="73" d="100"/>
        </p:scale>
        <p:origin x="183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8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i\Desktop\shanghai\explor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hi\Desktop\shanghai\locationfeatures\locationValu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Booming of shopping centers since 2009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5560810352876951E-2"/>
          <c:y val="0.16339246509177136"/>
          <c:w val="0.82887837929424613"/>
          <c:h val="0.61213766035492567"/>
        </c:manualLayout>
      </c:layout>
      <c:lineChart>
        <c:grouping val="standard"/>
        <c:varyColors val="0"/>
        <c:ser>
          <c:idx val="0"/>
          <c:order val="0"/>
          <c:tx>
            <c:strRef>
              <c:f>Sheet2!$B$32</c:f>
              <c:strCache>
                <c:ptCount val="1"/>
                <c:pt idx="0">
                  <c:v>Sum of area</c:v>
                </c:pt>
              </c:strCache>
            </c:strRef>
          </c:tx>
          <c:spPr>
            <a:ln w="28575" cap="rnd">
              <a:solidFill>
                <a:schemeClr val="bg2">
                  <a:lumMod val="75000"/>
                </a:schemeClr>
              </a:solidFill>
              <a:round/>
            </a:ln>
            <a:effectLst/>
          </c:spPr>
          <c:marker>
            <c:symbol val="none"/>
          </c:marker>
          <c:cat>
            <c:numRef>
              <c:f>Sheet2!$A$33:$A$53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Sheet2!$B$33:$B$53</c:f>
              <c:numCache>
                <c:formatCode>General</c:formatCode>
                <c:ptCount val="21"/>
                <c:pt idx="0">
                  <c:v>13</c:v>
                </c:pt>
                <c:pt idx="1">
                  <c:v>8.56</c:v>
                </c:pt>
                <c:pt idx="2">
                  <c:v>2.25</c:v>
                </c:pt>
                <c:pt idx="3">
                  <c:v>24.3</c:v>
                </c:pt>
                <c:pt idx="4">
                  <c:v>6.56</c:v>
                </c:pt>
                <c:pt idx="5">
                  <c:v>48.1</c:v>
                </c:pt>
                <c:pt idx="6">
                  <c:v>49.95</c:v>
                </c:pt>
                <c:pt idx="7">
                  <c:v>69.800000000000011</c:v>
                </c:pt>
                <c:pt idx="8">
                  <c:v>23.36</c:v>
                </c:pt>
                <c:pt idx="9">
                  <c:v>20</c:v>
                </c:pt>
                <c:pt idx="10">
                  <c:v>61.459999999999994</c:v>
                </c:pt>
                <c:pt idx="11">
                  <c:v>134.23000000000002</c:v>
                </c:pt>
                <c:pt idx="12">
                  <c:v>108.68</c:v>
                </c:pt>
                <c:pt idx="13">
                  <c:v>105.82999999999997</c:v>
                </c:pt>
                <c:pt idx="14">
                  <c:v>165.41</c:v>
                </c:pt>
                <c:pt idx="15">
                  <c:v>189.81000000000003</c:v>
                </c:pt>
                <c:pt idx="16">
                  <c:v>226.64999999999998</c:v>
                </c:pt>
                <c:pt idx="17">
                  <c:v>220.08000000000004</c:v>
                </c:pt>
                <c:pt idx="18">
                  <c:v>256.12</c:v>
                </c:pt>
                <c:pt idx="19">
                  <c:v>447.7299999999999</c:v>
                </c:pt>
                <c:pt idx="20">
                  <c:v>646.23</c:v>
                </c:pt>
              </c:numCache>
            </c:numRef>
          </c:val>
          <c:smooth val="0"/>
          <c:extLst>
            <c:ext xmlns:c16="http://schemas.microsoft.com/office/drawing/2014/chart" uri="{C3380CC4-5D6E-409C-BE32-E72D297353CC}">
              <c16:uniqueId val="{00000000-4143-42A1-83FA-0A08FCBE594B}"/>
            </c:ext>
          </c:extLst>
        </c:ser>
        <c:dLbls>
          <c:showLegendKey val="0"/>
          <c:showVal val="0"/>
          <c:showCatName val="0"/>
          <c:showSerName val="0"/>
          <c:showPercent val="0"/>
          <c:showBubbleSize val="0"/>
        </c:dLbls>
        <c:marker val="1"/>
        <c:smooth val="0"/>
        <c:axId val="1832154336"/>
        <c:axId val="1832154752"/>
      </c:lineChart>
      <c:lineChart>
        <c:grouping val="standard"/>
        <c:varyColors val="0"/>
        <c:ser>
          <c:idx val="1"/>
          <c:order val="1"/>
          <c:tx>
            <c:strRef>
              <c:f>Sheet2!$C$32</c:f>
              <c:strCache>
                <c:ptCount val="1"/>
                <c:pt idx="0">
                  <c:v>Count of shopping centers</c:v>
                </c:pt>
              </c:strCache>
            </c:strRef>
          </c:tx>
          <c:spPr>
            <a:ln w="28575" cap="rnd">
              <a:solidFill>
                <a:srgbClr val="C00000"/>
              </a:solidFill>
              <a:round/>
            </a:ln>
            <a:effectLst/>
          </c:spPr>
          <c:marker>
            <c:symbol val="none"/>
          </c:marker>
          <c:cat>
            <c:numRef>
              <c:f>Sheet2!$A$33:$A$53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Sheet2!$C$33:$C$53</c:f>
              <c:numCache>
                <c:formatCode>General</c:formatCode>
                <c:ptCount val="21"/>
                <c:pt idx="0">
                  <c:v>1</c:v>
                </c:pt>
                <c:pt idx="1">
                  <c:v>2</c:v>
                </c:pt>
                <c:pt idx="2">
                  <c:v>1</c:v>
                </c:pt>
                <c:pt idx="3">
                  <c:v>1</c:v>
                </c:pt>
                <c:pt idx="4">
                  <c:v>2</c:v>
                </c:pt>
                <c:pt idx="5">
                  <c:v>6</c:v>
                </c:pt>
                <c:pt idx="6">
                  <c:v>8</c:v>
                </c:pt>
                <c:pt idx="7">
                  <c:v>8</c:v>
                </c:pt>
                <c:pt idx="8">
                  <c:v>5</c:v>
                </c:pt>
                <c:pt idx="9">
                  <c:v>5</c:v>
                </c:pt>
                <c:pt idx="10">
                  <c:v>10</c:v>
                </c:pt>
                <c:pt idx="11">
                  <c:v>17</c:v>
                </c:pt>
                <c:pt idx="12">
                  <c:v>18</c:v>
                </c:pt>
                <c:pt idx="13">
                  <c:v>20</c:v>
                </c:pt>
                <c:pt idx="14">
                  <c:v>21</c:v>
                </c:pt>
                <c:pt idx="15">
                  <c:v>26</c:v>
                </c:pt>
                <c:pt idx="16">
                  <c:v>39</c:v>
                </c:pt>
                <c:pt idx="17">
                  <c:v>34</c:v>
                </c:pt>
                <c:pt idx="18">
                  <c:v>35</c:v>
                </c:pt>
                <c:pt idx="19">
                  <c:v>53</c:v>
                </c:pt>
                <c:pt idx="20">
                  <c:v>88</c:v>
                </c:pt>
              </c:numCache>
            </c:numRef>
          </c:val>
          <c:smooth val="0"/>
          <c:extLst>
            <c:ext xmlns:c16="http://schemas.microsoft.com/office/drawing/2014/chart" uri="{C3380CC4-5D6E-409C-BE32-E72D297353CC}">
              <c16:uniqueId val="{00000001-4143-42A1-83FA-0A08FCBE594B}"/>
            </c:ext>
          </c:extLst>
        </c:ser>
        <c:dLbls>
          <c:showLegendKey val="0"/>
          <c:showVal val="0"/>
          <c:showCatName val="0"/>
          <c:showSerName val="0"/>
          <c:showPercent val="0"/>
          <c:showBubbleSize val="0"/>
        </c:dLbls>
        <c:marker val="1"/>
        <c:smooth val="0"/>
        <c:axId val="2038273856"/>
        <c:axId val="148678032"/>
      </c:lineChart>
      <c:catAx>
        <c:axId val="183215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32154752"/>
        <c:crosses val="autoZero"/>
        <c:auto val="1"/>
        <c:lblAlgn val="ctr"/>
        <c:lblOffset val="100"/>
        <c:noMultiLvlLbl val="0"/>
      </c:catAx>
      <c:valAx>
        <c:axId val="183215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32154336"/>
        <c:crosses val="autoZero"/>
        <c:crossBetween val="between"/>
      </c:valAx>
      <c:valAx>
        <c:axId val="148678032"/>
        <c:scaling>
          <c:orientation val="minMax"/>
          <c:max val="20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8273856"/>
        <c:crosses val="max"/>
        <c:crossBetween val="between"/>
      </c:valAx>
      <c:catAx>
        <c:axId val="2038273856"/>
        <c:scaling>
          <c:orientation val="minMax"/>
        </c:scaling>
        <c:delete val="1"/>
        <c:axPos val="b"/>
        <c:numFmt formatCode="General" sourceLinked="1"/>
        <c:majorTickMark val="out"/>
        <c:minorTickMark val="none"/>
        <c:tickLblPos val="nextTo"/>
        <c:crossAx val="148678032"/>
        <c:crosses val="autoZero"/>
        <c:auto val="1"/>
        <c:lblAlgn val="ctr"/>
        <c:lblOffset val="100"/>
        <c:noMultiLvlLbl val="0"/>
      </c:cat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dirty="0"/>
              <a:t>Shopping</a:t>
            </a:r>
            <a:r>
              <a:rPr lang="en-US" baseline="0" dirty="0"/>
              <a:t> center </a:t>
            </a:r>
            <a:r>
              <a:rPr lang="en-US" dirty="0"/>
              <a:t>vacancy rate</a:t>
            </a:r>
            <a:r>
              <a:rPr lang="en-US" baseline="0" dirty="0"/>
              <a:t> in Shanghai 2019Q1-2021Q1</a:t>
            </a:r>
            <a:endParaRPr lang="en-US" dirty="0"/>
          </a:p>
        </c:rich>
      </c:tx>
      <c:layout>
        <c:manualLayout>
          <c:xMode val="edge"/>
          <c:yMode val="edge"/>
          <c:x val="0.19521981439910394"/>
          <c:y val="5.7555782656675228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Vacancy rate(%)</c:v>
                </c:pt>
              </c:strCache>
            </c:strRef>
          </c:tx>
          <c:spPr>
            <a:solidFill>
              <a:srgbClr val="C00000"/>
            </a:solidFill>
            <a:ln>
              <a:noFill/>
            </a:ln>
            <a:effectLst/>
          </c:spPr>
          <c:invertIfNegative val="0"/>
          <c:cat>
            <c:strRef>
              <c:f>Sheet1!$A$2:$A$9</c:f>
              <c:strCache>
                <c:ptCount val="8"/>
                <c:pt idx="0">
                  <c:v>2019Q1</c:v>
                </c:pt>
                <c:pt idx="1">
                  <c:v>2019Q2</c:v>
                </c:pt>
                <c:pt idx="2">
                  <c:v>2019Q3</c:v>
                </c:pt>
                <c:pt idx="3">
                  <c:v>2019Q4</c:v>
                </c:pt>
                <c:pt idx="4">
                  <c:v>2020Q2</c:v>
                </c:pt>
                <c:pt idx="5">
                  <c:v>2020Q3</c:v>
                </c:pt>
                <c:pt idx="6">
                  <c:v>2020Q4</c:v>
                </c:pt>
                <c:pt idx="7">
                  <c:v>2021Q1</c:v>
                </c:pt>
              </c:strCache>
            </c:strRef>
          </c:cat>
          <c:val>
            <c:numRef>
              <c:f>Sheet1!$B$2:$B$9</c:f>
              <c:numCache>
                <c:formatCode>General</c:formatCode>
                <c:ptCount val="8"/>
                <c:pt idx="0">
                  <c:v>5.3</c:v>
                </c:pt>
                <c:pt idx="1">
                  <c:v>6.1</c:v>
                </c:pt>
                <c:pt idx="2">
                  <c:v>4.8</c:v>
                </c:pt>
                <c:pt idx="3">
                  <c:v>6.1</c:v>
                </c:pt>
                <c:pt idx="4">
                  <c:v>7.5</c:v>
                </c:pt>
                <c:pt idx="5">
                  <c:v>8</c:v>
                </c:pt>
                <c:pt idx="6">
                  <c:v>9.8000000000000007</c:v>
                </c:pt>
                <c:pt idx="7">
                  <c:v>8.9</c:v>
                </c:pt>
              </c:numCache>
            </c:numRef>
          </c:val>
          <c:extLst>
            <c:ext xmlns:c16="http://schemas.microsoft.com/office/drawing/2014/chart" uri="{C3380CC4-5D6E-409C-BE32-E72D297353CC}">
              <c16:uniqueId val="{00000000-7DFF-4187-95ED-68CC1B31D01D}"/>
            </c:ext>
          </c:extLst>
        </c:ser>
        <c:dLbls>
          <c:showLegendKey val="0"/>
          <c:showVal val="0"/>
          <c:showCatName val="0"/>
          <c:showSerName val="0"/>
          <c:showPercent val="0"/>
          <c:showBubbleSize val="0"/>
        </c:dLbls>
        <c:gapWidth val="219"/>
        <c:overlap val="-27"/>
        <c:axId val="432650912"/>
        <c:axId val="432644672"/>
      </c:barChart>
      <c:catAx>
        <c:axId val="43265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32644672"/>
        <c:crosses val="autoZero"/>
        <c:auto val="1"/>
        <c:lblAlgn val="ctr"/>
        <c:lblOffset val="100"/>
        <c:noMultiLvlLbl val="0"/>
      </c:catAx>
      <c:valAx>
        <c:axId val="432644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32650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dirty="0"/>
              <a:t>Malls with operating loss risk account</a:t>
            </a:r>
            <a:r>
              <a:rPr lang="en-US" altLang="zh-CN" sz="1400" baseline="0" dirty="0"/>
              <a:t> for 15%</a:t>
            </a:r>
            <a:r>
              <a:rPr lang="en-US" altLang="zh-CN" sz="140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Sales</c:v>
                </c:pt>
              </c:strCache>
            </c:strRef>
          </c:tx>
          <c:dPt>
            <c:idx val="0"/>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E7CC-449D-A96B-CE825C94E47E}"/>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2-E7CC-449D-A96B-CE825C94E47E}"/>
              </c:ext>
            </c:extLst>
          </c:dPt>
          <c:dLbls>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bestFit"/>
              <c:showLegendKey val="0"/>
              <c:showVal val="0"/>
              <c:showCatName val="0"/>
              <c:showSerName val="0"/>
              <c:showPercent val="1"/>
              <c:showBubbleSize val="0"/>
              <c:extLst>
                <c:ext xmlns:c16="http://schemas.microsoft.com/office/drawing/2014/chart" uri="{C3380CC4-5D6E-409C-BE32-E72D297353CC}">
                  <c16:uniqueId val="{00000002-E7CC-449D-A96B-CE825C94E4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With operating loss risk</c:v>
                </c:pt>
                <c:pt idx="1">
                  <c:v>Without operating loss risk</c:v>
                </c:pt>
              </c:strCache>
            </c:strRef>
          </c:cat>
          <c:val>
            <c:numRef>
              <c:f>Sheet1!$B$2:$B$3</c:f>
              <c:numCache>
                <c:formatCode>General</c:formatCode>
                <c:ptCount val="2"/>
                <c:pt idx="0">
                  <c:v>57</c:v>
                </c:pt>
                <c:pt idx="1">
                  <c:v>335</c:v>
                </c:pt>
              </c:numCache>
            </c:numRef>
          </c:val>
          <c:extLst>
            <c:ext xmlns:c16="http://schemas.microsoft.com/office/drawing/2014/chart" uri="{C3380CC4-5D6E-409C-BE32-E72D297353CC}">
              <c16:uniqueId val="{00000000-E7CC-449D-A96B-CE825C94E47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ltLang="zh-CN" b="1"/>
              <a:t>Operation value as a function of location value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result!$D$1</c:f>
              <c:strCache>
                <c:ptCount val="1"/>
                <c:pt idx="0">
                  <c:v>Operation</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result!$C$2:$C$393</c:f>
              <c:numCache>
                <c:formatCode>General</c:formatCode>
                <c:ptCount val="392"/>
                <c:pt idx="0">
                  <c:v>0.12898082130520672</c:v>
                </c:pt>
                <c:pt idx="1">
                  <c:v>0.17322960992015016</c:v>
                </c:pt>
                <c:pt idx="2">
                  <c:v>0.16018516523056398</c:v>
                </c:pt>
                <c:pt idx="3">
                  <c:v>0.15810477068244527</c:v>
                </c:pt>
                <c:pt idx="4">
                  <c:v>0.23470284783755427</c:v>
                </c:pt>
                <c:pt idx="5">
                  <c:v>0.19339469110181262</c:v>
                </c:pt>
                <c:pt idx="6">
                  <c:v>0.21193731841570707</c:v>
                </c:pt>
                <c:pt idx="7">
                  <c:v>0.20708192301059941</c:v>
                </c:pt>
                <c:pt idx="8">
                  <c:v>0.12374509389676314</c:v>
                </c:pt>
                <c:pt idx="9">
                  <c:v>0.15849064969063623</c:v>
                </c:pt>
                <c:pt idx="10">
                  <c:v>0.16182440569019751</c:v>
                </c:pt>
                <c:pt idx="11">
                  <c:v>0.19918656704206655</c:v>
                </c:pt>
                <c:pt idx="12">
                  <c:v>0.23360206069040784</c:v>
                </c:pt>
                <c:pt idx="13">
                  <c:v>0.29324675567848424</c:v>
                </c:pt>
                <c:pt idx="14">
                  <c:v>0.27265018580790257</c:v>
                </c:pt>
                <c:pt idx="15">
                  <c:v>0.13497172791869638</c:v>
                </c:pt>
                <c:pt idx="16">
                  <c:v>0.16676673764649025</c:v>
                </c:pt>
                <c:pt idx="17">
                  <c:v>0.12678051347314237</c:v>
                </c:pt>
                <c:pt idx="18">
                  <c:v>0.13838172302558807</c:v>
                </c:pt>
                <c:pt idx="19">
                  <c:v>0.36716854663583737</c:v>
                </c:pt>
                <c:pt idx="20">
                  <c:v>0.1151650348219378</c:v>
                </c:pt>
                <c:pt idx="21">
                  <c:v>0.13265938370001151</c:v>
                </c:pt>
                <c:pt idx="22">
                  <c:v>0.15402307044111538</c:v>
                </c:pt>
                <c:pt idx="23">
                  <c:v>0.1897105825249894</c:v>
                </c:pt>
                <c:pt idx="24">
                  <c:v>0.20747831701247538</c:v>
                </c:pt>
                <c:pt idx="25">
                  <c:v>0.13788239522369866</c:v>
                </c:pt>
                <c:pt idx="26">
                  <c:v>0.24906846354947332</c:v>
                </c:pt>
                <c:pt idx="27">
                  <c:v>0.19434871050615193</c:v>
                </c:pt>
                <c:pt idx="28">
                  <c:v>0.23381441897488633</c:v>
                </c:pt>
                <c:pt idx="29">
                  <c:v>0.16375082891684753</c:v>
                </c:pt>
                <c:pt idx="30">
                  <c:v>0.25916092152367742</c:v>
                </c:pt>
                <c:pt idx="31">
                  <c:v>0.30991319831740799</c:v>
                </c:pt>
                <c:pt idx="32">
                  <c:v>0.30125835078177682</c:v>
                </c:pt>
                <c:pt idx="33">
                  <c:v>0.24829257717178815</c:v>
                </c:pt>
                <c:pt idx="34">
                  <c:v>0.19843634521909218</c:v>
                </c:pt>
                <c:pt idx="35">
                  <c:v>0.16215058465704302</c:v>
                </c:pt>
                <c:pt idx="36">
                  <c:v>0.30625491912614083</c:v>
                </c:pt>
                <c:pt idx="37">
                  <c:v>0.2420195349836218</c:v>
                </c:pt>
                <c:pt idx="38">
                  <c:v>0.20831417787974027</c:v>
                </c:pt>
                <c:pt idx="39">
                  <c:v>0.30128153788191442</c:v>
                </c:pt>
                <c:pt idx="40">
                  <c:v>0.2601792244523673</c:v>
                </c:pt>
                <c:pt idx="41">
                  <c:v>0.12620530727063653</c:v>
                </c:pt>
                <c:pt idx="42">
                  <c:v>0.2419990836572426</c:v>
                </c:pt>
                <c:pt idx="43">
                  <c:v>0.23454535078464817</c:v>
                </c:pt>
                <c:pt idx="44">
                  <c:v>0.17446725228730783</c:v>
                </c:pt>
                <c:pt idx="45">
                  <c:v>0.18042601254908128</c:v>
                </c:pt>
                <c:pt idx="46">
                  <c:v>0.19328251221235629</c:v>
                </c:pt>
                <c:pt idx="47">
                  <c:v>0.14870595304413528</c:v>
                </c:pt>
                <c:pt idx="48">
                  <c:v>0.13178138315819504</c:v>
                </c:pt>
                <c:pt idx="49">
                  <c:v>0.21072629980759622</c:v>
                </c:pt>
                <c:pt idx="50">
                  <c:v>0.24304959460629905</c:v>
                </c:pt>
                <c:pt idx="51">
                  <c:v>0.17312086792453907</c:v>
                </c:pt>
                <c:pt idx="52">
                  <c:v>9.1832338981608225E-2</c:v>
                </c:pt>
                <c:pt idx="53">
                  <c:v>0.16487344215922764</c:v>
                </c:pt>
                <c:pt idx="54">
                  <c:v>0.25901047800573496</c:v>
                </c:pt>
                <c:pt idx="55">
                  <c:v>0.30488467675668585</c:v>
                </c:pt>
                <c:pt idx="56">
                  <c:v>0.1447955294245232</c:v>
                </c:pt>
                <c:pt idx="57">
                  <c:v>0.10732751233437787</c:v>
                </c:pt>
                <c:pt idx="58">
                  <c:v>0.16454728969038823</c:v>
                </c:pt>
                <c:pt idx="59">
                  <c:v>0.19095291967576133</c:v>
                </c:pt>
                <c:pt idx="60">
                  <c:v>0.23690104045423896</c:v>
                </c:pt>
                <c:pt idx="61">
                  <c:v>0.15921894573706596</c:v>
                </c:pt>
                <c:pt idx="62">
                  <c:v>0.18944690296823122</c:v>
                </c:pt>
                <c:pt idx="63">
                  <c:v>0.25024974850264414</c:v>
                </c:pt>
                <c:pt idx="64">
                  <c:v>0.11563045906421873</c:v>
                </c:pt>
                <c:pt idx="65">
                  <c:v>0.17073842482860963</c:v>
                </c:pt>
                <c:pt idx="66">
                  <c:v>0.14292026269070848</c:v>
                </c:pt>
                <c:pt idx="67">
                  <c:v>0.14049092720626882</c:v>
                </c:pt>
                <c:pt idx="68">
                  <c:v>0.18101866865220606</c:v>
                </c:pt>
                <c:pt idx="69">
                  <c:v>0.26887495483847146</c:v>
                </c:pt>
                <c:pt idx="70">
                  <c:v>0.25946717239603601</c:v>
                </c:pt>
                <c:pt idx="71">
                  <c:v>0.24213180653352431</c:v>
                </c:pt>
                <c:pt idx="72">
                  <c:v>0.17341790701386067</c:v>
                </c:pt>
                <c:pt idx="73">
                  <c:v>0.32346702975142066</c:v>
                </c:pt>
                <c:pt idx="74">
                  <c:v>0.12130982326237055</c:v>
                </c:pt>
                <c:pt idx="75">
                  <c:v>0.25948707761995737</c:v>
                </c:pt>
                <c:pt idx="76">
                  <c:v>0.22333928066565759</c:v>
                </c:pt>
                <c:pt idx="77">
                  <c:v>0.15611627243858275</c:v>
                </c:pt>
                <c:pt idx="78">
                  <c:v>0.23479167937818857</c:v>
                </c:pt>
                <c:pt idx="79">
                  <c:v>0.13168352974964592</c:v>
                </c:pt>
                <c:pt idx="80">
                  <c:v>0.1205313351292488</c:v>
                </c:pt>
                <c:pt idx="81">
                  <c:v>0.17638533384259988</c:v>
                </c:pt>
                <c:pt idx="82">
                  <c:v>0.20384243788184225</c:v>
                </c:pt>
                <c:pt idx="83">
                  <c:v>0.27214017864797962</c:v>
                </c:pt>
                <c:pt idx="84">
                  <c:v>0.20044799906755867</c:v>
                </c:pt>
                <c:pt idx="85">
                  <c:v>0.30987272073217903</c:v>
                </c:pt>
                <c:pt idx="86">
                  <c:v>0.22313060053252595</c:v>
                </c:pt>
                <c:pt idx="87">
                  <c:v>0.13699314466535206</c:v>
                </c:pt>
                <c:pt idx="88">
                  <c:v>0.16152539774451913</c:v>
                </c:pt>
                <c:pt idx="89">
                  <c:v>0.22787335832880076</c:v>
                </c:pt>
                <c:pt idx="90">
                  <c:v>0.24665871326611877</c:v>
                </c:pt>
                <c:pt idx="91">
                  <c:v>0.13813485089170613</c:v>
                </c:pt>
                <c:pt idx="92">
                  <c:v>0.1452672081514331</c:v>
                </c:pt>
                <c:pt idx="93">
                  <c:v>0.2549792357903804</c:v>
                </c:pt>
                <c:pt idx="94">
                  <c:v>0.13717282030755953</c:v>
                </c:pt>
                <c:pt idx="95">
                  <c:v>0.12692846150951503</c:v>
                </c:pt>
                <c:pt idx="96">
                  <c:v>0.22582374452623108</c:v>
                </c:pt>
                <c:pt idx="97">
                  <c:v>0.31190411114652417</c:v>
                </c:pt>
                <c:pt idx="98">
                  <c:v>0.16587266818938998</c:v>
                </c:pt>
                <c:pt idx="99">
                  <c:v>0.16021189322738974</c:v>
                </c:pt>
                <c:pt idx="100">
                  <c:v>0.15411989433347698</c:v>
                </c:pt>
                <c:pt idx="101">
                  <c:v>0.13701025486723273</c:v>
                </c:pt>
                <c:pt idx="102">
                  <c:v>0.15285706943886915</c:v>
                </c:pt>
                <c:pt idx="103">
                  <c:v>0.13442314563158514</c:v>
                </c:pt>
                <c:pt idx="104">
                  <c:v>0.14240244843391578</c:v>
                </c:pt>
                <c:pt idx="105">
                  <c:v>0.179330576214426</c:v>
                </c:pt>
                <c:pt idx="106">
                  <c:v>0.12089734076034275</c:v>
                </c:pt>
                <c:pt idx="107">
                  <c:v>0.13004106909563931</c:v>
                </c:pt>
                <c:pt idx="108">
                  <c:v>0.15659620871798802</c:v>
                </c:pt>
                <c:pt idx="109">
                  <c:v>0.14368701668366096</c:v>
                </c:pt>
                <c:pt idx="110">
                  <c:v>0.13545488739259476</c:v>
                </c:pt>
                <c:pt idx="111">
                  <c:v>0.24144164411089525</c:v>
                </c:pt>
                <c:pt idx="112">
                  <c:v>0.14971663995702983</c:v>
                </c:pt>
                <c:pt idx="113">
                  <c:v>0.27168984683872666</c:v>
                </c:pt>
                <c:pt idx="114">
                  <c:v>0.2440439716434839</c:v>
                </c:pt>
                <c:pt idx="115">
                  <c:v>0.2201637187694204</c:v>
                </c:pt>
                <c:pt idx="116">
                  <c:v>0.23783120522761436</c:v>
                </c:pt>
                <c:pt idx="117">
                  <c:v>0.24202832134754948</c:v>
                </c:pt>
                <c:pt idx="118">
                  <c:v>0.20991719943321355</c:v>
                </c:pt>
                <c:pt idx="119">
                  <c:v>0.23192675846217067</c:v>
                </c:pt>
                <c:pt idx="120">
                  <c:v>0.2603851007104982</c:v>
                </c:pt>
                <c:pt idx="121">
                  <c:v>0.27947695289895896</c:v>
                </c:pt>
                <c:pt idx="122">
                  <c:v>0.14800014319344695</c:v>
                </c:pt>
                <c:pt idx="123">
                  <c:v>0.1726364904090216</c:v>
                </c:pt>
                <c:pt idx="124">
                  <c:v>0.28981096138938661</c:v>
                </c:pt>
                <c:pt idx="125">
                  <c:v>0.14802145889613383</c:v>
                </c:pt>
                <c:pt idx="126">
                  <c:v>0.24513168723909812</c:v>
                </c:pt>
                <c:pt idx="127">
                  <c:v>0.26097652189942411</c:v>
                </c:pt>
                <c:pt idx="128">
                  <c:v>0.23348896010192183</c:v>
                </c:pt>
                <c:pt idx="129">
                  <c:v>0.19716232981699122</c:v>
                </c:pt>
                <c:pt idx="130">
                  <c:v>0.10354937303911797</c:v>
                </c:pt>
                <c:pt idx="131">
                  <c:v>0.13729905555300981</c:v>
                </c:pt>
                <c:pt idx="132">
                  <c:v>0.15469630261502262</c:v>
                </c:pt>
                <c:pt idx="133">
                  <c:v>0.13105543125559641</c:v>
                </c:pt>
                <c:pt idx="134">
                  <c:v>0.17029911282818236</c:v>
                </c:pt>
                <c:pt idx="135">
                  <c:v>0.39946998488844843</c:v>
                </c:pt>
                <c:pt idx="136">
                  <c:v>0.10603881897829644</c:v>
                </c:pt>
                <c:pt idx="137">
                  <c:v>0.14404906213553095</c:v>
                </c:pt>
                <c:pt idx="138">
                  <c:v>0.22362922763008022</c:v>
                </c:pt>
                <c:pt idx="139">
                  <c:v>0.24749982044260097</c:v>
                </c:pt>
                <c:pt idx="140">
                  <c:v>0.22167559786619043</c:v>
                </c:pt>
                <c:pt idx="141">
                  <c:v>0.13333639449093077</c:v>
                </c:pt>
                <c:pt idx="142">
                  <c:v>0.21993314773494621</c:v>
                </c:pt>
                <c:pt idx="143">
                  <c:v>0.33085105518714958</c:v>
                </c:pt>
                <c:pt idx="144">
                  <c:v>0.18090247863619224</c:v>
                </c:pt>
                <c:pt idx="145">
                  <c:v>0.19190080011482885</c:v>
                </c:pt>
                <c:pt idx="146">
                  <c:v>0.12739482305308919</c:v>
                </c:pt>
                <c:pt idx="147">
                  <c:v>0.12541270360263546</c:v>
                </c:pt>
                <c:pt idx="148">
                  <c:v>0.24939047336747341</c:v>
                </c:pt>
                <c:pt idx="149">
                  <c:v>0.17046655042617892</c:v>
                </c:pt>
                <c:pt idx="150">
                  <c:v>0.13210901164115482</c:v>
                </c:pt>
                <c:pt idx="151">
                  <c:v>0.11821168147040934</c:v>
                </c:pt>
                <c:pt idx="152">
                  <c:v>0.16189190225479264</c:v>
                </c:pt>
                <c:pt idx="153">
                  <c:v>0.17975844618947295</c:v>
                </c:pt>
                <c:pt idx="154">
                  <c:v>0.32889161833189073</c:v>
                </c:pt>
                <c:pt idx="155">
                  <c:v>0.14497219694031843</c:v>
                </c:pt>
                <c:pt idx="156">
                  <c:v>0.20791437437492999</c:v>
                </c:pt>
                <c:pt idx="157">
                  <c:v>0.20405798713726278</c:v>
                </c:pt>
                <c:pt idx="158">
                  <c:v>0.29127989320948949</c:v>
                </c:pt>
                <c:pt idx="159">
                  <c:v>0.15591284959047572</c:v>
                </c:pt>
                <c:pt idx="160">
                  <c:v>0.17148245360495334</c:v>
                </c:pt>
                <c:pt idx="161">
                  <c:v>0.13671095000674019</c:v>
                </c:pt>
                <c:pt idx="162">
                  <c:v>0.14516544659220437</c:v>
                </c:pt>
                <c:pt idx="163">
                  <c:v>0.16466052728365135</c:v>
                </c:pt>
                <c:pt idx="164">
                  <c:v>0.15936778839199864</c:v>
                </c:pt>
                <c:pt idx="165">
                  <c:v>0.1887429212244211</c:v>
                </c:pt>
                <c:pt idx="166">
                  <c:v>0.19385633907096428</c:v>
                </c:pt>
                <c:pt idx="167">
                  <c:v>0.16905355731050981</c:v>
                </c:pt>
                <c:pt idx="168">
                  <c:v>0.15082822692622402</c:v>
                </c:pt>
                <c:pt idx="169">
                  <c:v>0.21700714692920431</c:v>
                </c:pt>
                <c:pt idx="170">
                  <c:v>0.1669381887486594</c:v>
                </c:pt>
                <c:pt idx="171">
                  <c:v>0.14865176893648255</c:v>
                </c:pt>
                <c:pt idx="172">
                  <c:v>0.21511804039889337</c:v>
                </c:pt>
                <c:pt idx="173">
                  <c:v>0.15047198034680082</c:v>
                </c:pt>
                <c:pt idx="174">
                  <c:v>0.16442710989100762</c:v>
                </c:pt>
                <c:pt idx="175">
                  <c:v>0.12839910616629749</c:v>
                </c:pt>
                <c:pt idx="176">
                  <c:v>0.15413924187365924</c:v>
                </c:pt>
                <c:pt idx="177">
                  <c:v>0.15893579642099617</c:v>
                </c:pt>
                <c:pt idx="178">
                  <c:v>0.23554787956032422</c:v>
                </c:pt>
                <c:pt idx="179">
                  <c:v>0.19460897910994376</c:v>
                </c:pt>
                <c:pt idx="180">
                  <c:v>0.12281085586225055</c:v>
                </c:pt>
                <c:pt idx="181">
                  <c:v>0.33328268302829839</c:v>
                </c:pt>
                <c:pt idx="182">
                  <c:v>0.29955637132185547</c:v>
                </c:pt>
                <c:pt idx="183">
                  <c:v>0.23814526221848259</c:v>
                </c:pt>
                <c:pt idx="184">
                  <c:v>0.21872052731978622</c:v>
                </c:pt>
                <c:pt idx="185">
                  <c:v>0.30516159674122362</c:v>
                </c:pt>
                <c:pt idx="186">
                  <c:v>0.16712192803116876</c:v>
                </c:pt>
                <c:pt idx="187">
                  <c:v>0.13212751418805885</c:v>
                </c:pt>
                <c:pt idx="188">
                  <c:v>0.1934032478284457</c:v>
                </c:pt>
                <c:pt idx="189">
                  <c:v>0.20528622694016302</c:v>
                </c:pt>
                <c:pt idx="190">
                  <c:v>0.25418040648597134</c:v>
                </c:pt>
                <c:pt idx="191">
                  <c:v>0.20504887228434385</c:v>
                </c:pt>
                <c:pt idx="192">
                  <c:v>0.2152489421981276</c:v>
                </c:pt>
                <c:pt idx="193">
                  <c:v>0.16732326974281037</c:v>
                </c:pt>
                <c:pt idx="194">
                  <c:v>0.27653636957033495</c:v>
                </c:pt>
                <c:pt idx="195">
                  <c:v>0.14486173901512164</c:v>
                </c:pt>
                <c:pt idx="196">
                  <c:v>0.17084010037917891</c:v>
                </c:pt>
                <c:pt idx="197">
                  <c:v>0.16945433000485943</c:v>
                </c:pt>
                <c:pt idx="198">
                  <c:v>0.19969087215948289</c:v>
                </c:pt>
                <c:pt idx="199">
                  <c:v>0.30899828163316706</c:v>
                </c:pt>
                <c:pt idx="200">
                  <c:v>0.14493976675802248</c:v>
                </c:pt>
                <c:pt idx="201">
                  <c:v>0.15043121557818462</c:v>
                </c:pt>
                <c:pt idx="202">
                  <c:v>0.33247957335160661</c:v>
                </c:pt>
                <c:pt idx="203">
                  <c:v>0.1609171990842142</c:v>
                </c:pt>
                <c:pt idx="204">
                  <c:v>0.16841932966968598</c:v>
                </c:pt>
                <c:pt idx="205">
                  <c:v>0.15051099799258136</c:v>
                </c:pt>
                <c:pt idx="206">
                  <c:v>0.1116376277460064</c:v>
                </c:pt>
                <c:pt idx="207">
                  <c:v>0.26093128213154682</c:v>
                </c:pt>
                <c:pt idx="208">
                  <c:v>0.12974517179427192</c:v>
                </c:pt>
                <c:pt idx="209">
                  <c:v>0.16821557062346013</c:v>
                </c:pt>
                <c:pt idx="210">
                  <c:v>0.2504244389327881</c:v>
                </c:pt>
                <c:pt idx="211">
                  <c:v>0.17743109434320284</c:v>
                </c:pt>
                <c:pt idx="212">
                  <c:v>0.1485637050818237</c:v>
                </c:pt>
                <c:pt idx="213">
                  <c:v>9.4425007690267251E-2</c:v>
                </c:pt>
                <c:pt idx="214">
                  <c:v>0.31146055780216214</c:v>
                </c:pt>
                <c:pt idx="215">
                  <c:v>0.13997144917008486</c:v>
                </c:pt>
                <c:pt idx="216">
                  <c:v>0.2419797898975736</c:v>
                </c:pt>
                <c:pt idx="217">
                  <c:v>0.17451944364501434</c:v>
                </c:pt>
                <c:pt idx="218">
                  <c:v>0.20897506661969745</c:v>
                </c:pt>
                <c:pt idx="219">
                  <c:v>0.12114364670250152</c:v>
                </c:pt>
                <c:pt idx="220">
                  <c:v>0.16234676342732576</c:v>
                </c:pt>
                <c:pt idx="221">
                  <c:v>0.15818186862886324</c:v>
                </c:pt>
                <c:pt idx="222">
                  <c:v>0.12314101437251029</c:v>
                </c:pt>
                <c:pt idx="223">
                  <c:v>0.13244899149663936</c:v>
                </c:pt>
                <c:pt idx="224">
                  <c:v>0.12163638641204136</c:v>
                </c:pt>
                <c:pt idx="225">
                  <c:v>0.30919964624077656</c:v>
                </c:pt>
                <c:pt idx="226">
                  <c:v>0.29671518384297291</c:v>
                </c:pt>
                <c:pt idx="227">
                  <c:v>0.18930653621021676</c:v>
                </c:pt>
                <c:pt idx="228">
                  <c:v>0.18613751338005</c:v>
                </c:pt>
                <c:pt idx="229">
                  <c:v>0.17748192708611041</c:v>
                </c:pt>
                <c:pt idx="230">
                  <c:v>0.15870530674701422</c:v>
                </c:pt>
                <c:pt idx="231">
                  <c:v>0.16166998192430571</c:v>
                </c:pt>
                <c:pt idx="232">
                  <c:v>0.24353822451793219</c:v>
                </c:pt>
                <c:pt idx="233">
                  <c:v>0.26853766382197125</c:v>
                </c:pt>
                <c:pt idx="234">
                  <c:v>0.14833670338074467</c:v>
                </c:pt>
                <c:pt idx="235">
                  <c:v>0.22943969103094108</c:v>
                </c:pt>
                <c:pt idx="236">
                  <c:v>0.29659315871441966</c:v>
                </c:pt>
                <c:pt idx="237">
                  <c:v>0.1824238005002784</c:v>
                </c:pt>
                <c:pt idx="238">
                  <c:v>0.16224057900006128</c:v>
                </c:pt>
                <c:pt idx="239">
                  <c:v>0.36930299784672527</c:v>
                </c:pt>
                <c:pt idx="240">
                  <c:v>0.25854225840052408</c:v>
                </c:pt>
                <c:pt idx="241">
                  <c:v>0.2050747595039096</c:v>
                </c:pt>
                <c:pt idx="242">
                  <c:v>0.26204960686551726</c:v>
                </c:pt>
                <c:pt idx="243">
                  <c:v>0.30590821002965735</c:v>
                </c:pt>
                <c:pt idx="244">
                  <c:v>0.12839910616629749</c:v>
                </c:pt>
                <c:pt idx="245">
                  <c:v>0.21478873534907961</c:v>
                </c:pt>
                <c:pt idx="246">
                  <c:v>0.16579623590241005</c:v>
                </c:pt>
                <c:pt idx="247">
                  <c:v>0.1456563086897541</c:v>
                </c:pt>
                <c:pt idx="248">
                  <c:v>0.21524155160197825</c:v>
                </c:pt>
                <c:pt idx="249">
                  <c:v>0.16461232196668538</c:v>
                </c:pt>
                <c:pt idx="250">
                  <c:v>0.1527804190565569</c:v>
                </c:pt>
                <c:pt idx="251">
                  <c:v>0.140019248923023</c:v>
                </c:pt>
                <c:pt idx="252">
                  <c:v>0.14455157540584529</c:v>
                </c:pt>
                <c:pt idx="253">
                  <c:v>0.20609408638629456</c:v>
                </c:pt>
                <c:pt idx="254">
                  <c:v>0.14497219694031843</c:v>
                </c:pt>
                <c:pt idx="255">
                  <c:v>0.27453747114789845</c:v>
                </c:pt>
                <c:pt idx="256">
                  <c:v>0.11292985438000719</c:v>
                </c:pt>
                <c:pt idx="257">
                  <c:v>0.15824190705098348</c:v>
                </c:pt>
                <c:pt idx="258">
                  <c:v>0.20744436873662905</c:v>
                </c:pt>
                <c:pt idx="259">
                  <c:v>0.14387379831182701</c:v>
                </c:pt>
                <c:pt idx="260">
                  <c:v>0.22022353014306661</c:v>
                </c:pt>
                <c:pt idx="261">
                  <c:v>0.16560161869836301</c:v>
                </c:pt>
                <c:pt idx="262">
                  <c:v>0.20586280827263356</c:v>
                </c:pt>
                <c:pt idx="263">
                  <c:v>0.16885768146362201</c:v>
                </c:pt>
                <c:pt idx="264">
                  <c:v>0.1982556179396151</c:v>
                </c:pt>
                <c:pt idx="265">
                  <c:v>0.4937970161346707</c:v>
                </c:pt>
                <c:pt idx="266">
                  <c:v>0.25475885719548058</c:v>
                </c:pt>
                <c:pt idx="267">
                  <c:v>0.1668096543228387</c:v>
                </c:pt>
                <c:pt idx="268">
                  <c:v>0.21848418344847667</c:v>
                </c:pt>
                <c:pt idx="269">
                  <c:v>0.14949057737088012</c:v>
                </c:pt>
                <c:pt idx="270">
                  <c:v>0.31926656734380343</c:v>
                </c:pt>
                <c:pt idx="271">
                  <c:v>0.35044718936123181</c:v>
                </c:pt>
                <c:pt idx="272">
                  <c:v>0.15804312571553031</c:v>
                </c:pt>
                <c:pt idx="273">
                  <c:v>0.21176047594207559</c:v>
                </c:pt>
                <c:pt idx="274">
                  <c:v>0.15015122633775249</c:v>
                </c:pt>
                <c:pt idx="275">
                  <c:v>0.44537651539908057</c:v>
                </c:pt>
                <c:pt idx="276">
                  <c:v>0.17604576750957746</c:v>
                </c:pt>
                <c:pt idx="277">
                  <c:v>0.21786629651869183</c:v>
                </c:pt>
                <c:pt idx="278">
                  <c:v>0.16813980497444694</c:v>
                </c:pt>
                <c:pt idx="279">
                  <c:v>0.14338692843860251</c:v>
                </c:pt>
                <c:pt idx="280">
                  <c:v>0.15076572094993906</c:v>
                </c:pt>
                <c:pt idx="281">
                  <c:v>0.11993268044561585</c:v>
                </c:pt>
                <c:pt idx="282">
                  <c:v>0.13093633623198978</c:v>
                </c:pt>
                <c:pt idx="283">
                  <c:v>0.15121486680791157</c:v>
                </c:pt>
                <c:pt idx="284">
                  <c:v>0.162321156009055</c:v>
                </c:pt>
                <c:pt idx="285">
                  <c:v>0.30578557742536139</c:v>
                </c:pt>
                <c:pt idx="286">
                  <c:v>0.26967196837755014</c:v>
                </c:pt>
                <c:pt idx="287">
                  <c:v>0.24935402186541716</c:v>
                </c:pt>
                <c:pt idx="288">
                  <c:v>0.20450411885982189</c:v>
                </c:pt>
                <c:pt idx="289">
                  <c:v>0.13481812231307597</c:v>
                </c:pt>
                <c:pt idx="290">
                  <c:v>0.25892259154107256</c:v>
                </c:pt>
                <c:pt idx="291">
                  <c:v>0.21406745079883815</c:v>
                </c:pt>
                <c:pt idx="292">
                  <c:v>0.17283840851356791</c:v>
                </c:pt>
                <c:pt idx="293">
                  <c:v>0.32901006796286031</c:v>
                </c:pt>
                <c:pt idx="294">
                  <c:v>0.1897827065176737</c:v>
                </c:pt>
                <c:pt idx="295">
                  <c:v>0.16334934396141756</c:v>
                </c:pt>
                <c:pt idx="296">
                  <c:v>0.14359290023763557</c:v>
                </c:pt>
                <c:pt idx="297">
                  <c:v>0.19051810313169035</c:v>
                </c:pt>
                <c:pt idx="298">
                  <c:v>0.20319589689689754</c:v>
                </c:pt>
                <c:pt idx="299">
                  <c:v>0.25974549770605937</c:v>
                </c:pt>
                <c:pt idx="300">
                  <c:v>0.15119342997118049</c:v>
                </c:pt>
                <c:pt idx="301">
                  <c:v>0.16953550746785015</c:v>
                </c:pt>
                <c:pt idx="302">
                  <c:v>0.15210757333362601</c:v>
                </c:pt>
                <c:pt idx="303">
                  <c:v>0.13898932847824624</c:v>
                </c:pt>
                <c:pt idx="304">
                  <c:v>0.14978498184940392</c:v>
                </c:pt>
                <c:pt idx="305">
                  <c:v>0.2566883055813981</c:v>
                </c:pt>
                <c:pt idx="306">
                  <c:v>0.15687296492004424</c:v>
                </c:pt>
                <c:pt idx="307">
                  <c:v>0.19442710491819162</c:v>
                </c:pt>
                <c:pt idx="308">
                  <c:v>0.25566268192840313</c:v>
                </c:pt>
                <c:pt idx="309">
                  <c:v>0.24188518122545857</c:v>
                </c:pt>
                <c:pt idx="310">
                  <c:v>0.29945775965928095</c:v>
                </c:pt>
                <c:pt idx="311">
                  <c:v>0.11215651617184436</c:v>
                </c:pt>
                <c:pt idx="312">
                  <c:v>0.16757680969598449</c:v>
                </c:pt>
                <c:pt idx="313">
                  <c:v>0.12771581320004041</c:v>
                </c:pt>
                <c:pt idx="314">
                  <c:v>0.14316974256197085</c:v>
                </c:pt>
                <c:pt idx="315">
                  <c:v>0.14293785533281861</c:v>
                </c:pt>
                <c:pt idx="316">
                  <c:v>0.12024204312364337</c:v>
                </c:pt>
                <c:pt idx="317">
                  <c:v>0.29689652397456889</c:v>
                </c:pt>
                <c:pt idx="318">
                  <c:v>0.19310073095723893</c:v>
                </c:pt>
                <c:pt idx="319">
                  <c:v>0.16493074990517409</c:v>
                </c:pt>
                <c:pt idx="320">
                  <c:v>0.24959612245812884</c:v>
                </c:pt>
                <c:pt idx="321">
                  <c:v>0.14410875031074566</c:v>
                </c:pt>
                <c:pt idx="322">
                  <c:v>8.3557330453089051E-2</c:v>
                </c:pt>
                <c:pt idx="323">
                  <c:v>0.11339108884591113</c:v>
                </c:pt>
                <c:pt idx="324">
                  <c:v>0.25127679328327152</c:v>
                </c:pt>
                <c:pt idx="325">
                  <c:v>0.21237360002550634</c:v>
                </c:pt>
                <c:pt idx="326">
                  <c:v>0.22242151557371964</c:v>
                </c:pt>
                <c:pt idx="327">
                  <c:v>0.23763197867434083</c:v>
                </c:pt>
                <c:pt idx="328">
                  <c:v>0.14160770168342077</c:v>
                </c:pt>
                <c:pt idx="329">
                  <c:v>0.13096270384671205</c:v>
                </c:pt>
                <c:pt idx="330">
                  <c:v>0.30005547208205474</c:v>
                </c:pt>
                <c:pt idx="331">
                  <c:v>0.2183547344390955</c:v>
                </c:pt>
                <c:pt idx="332">
                  <c:v>0.12948891954805694</c:v>
                </c:pt>
                <c:pt idx="333">
                  <c:v>0.20886296920778935</c:v>
                </c:pt>
                <c:pt idx="334">
                  <c:v>0.18812750516750884</c:v>
                </c:pt>
                <c:pt idx="335">
                  <c:v>0.30077055483527787</c:v>
                </c:pt>
                <c:pt idx="336">
                  <c:v>0.34163096338926363</c:v>
                </c:pt>
                <c:pt idx="337">
                  <c:v>0.19874639001497604</c:v>
                </c:pt>
                <c:pt idx="338">
                  <c:v>0.21179011014880494</c:v>
                </c:pt>
                <c:pt idx="339">
                  <c:v>0.1705341992376159</c:v>
                </c:pt>
                <c:pt idx="340">
                  <c:v>0.30924618106323454</c:v>
                </c:pt>
                <c:pt idx="341">
                  <c:v>0.18927394765916286</c:v>
                </c:pt>
                <c:pt idx="342">
                  <c:v>0.14154216581380272</c:v>
                </c:pt>
                <c:pt idx="343">
                  <c:v>0.12558537768057887</c:v>
                </c:pt>
                <c:pt idx="344">
                  <c:v>0.18282179113226973</c:v>
                </c:pt>
                <c:pt idx="345">
                  <c:v>0.14812149871834543</c:v>
                </c:pt>
                <c:pt idx="346">
                  <c:v>0.1606410148162955</c:v>
                </c:pt>
                <c:pt idx="347">
                  <c:v>0.16384989849563081</c:v>
                </c:pt>
                <c:pt idx="348">
                  <c:v>0.22255175240560915</c:v>
                </c:pt>
                <c:pt idx="349">
                  <c:v>0.10988920548643581</c:v>
                </c:pt>
                <c:pt idx="350">
                  <c:v>0.31463099150386009</c:v>
                </c:pt>
                <c:pt idx="351">
                  <c:v>0.19800089004985108</c:v>
                </c:pt>
                <c:pt idx="352">
                  <c:v>0.28049176357532296</c:v>
                </c:pt>
                <c:pt idx="353">
                  <c:v>0.21930775328571075</c:v>
                </c:pt>
                <c:pt idx="354">
                  <c:v>0.13437081611112958</c:v>
                </c:pt>
                <c:pt idx="355">
                  <c:v>0.22900261368584487</c:v>
                </c:pt>
                <c:pt idx="356">
                  <c:v>0.26724093035906432</c:v>
                </c:pt>
                <c:pt idx="357">
                  <c:v>0.21125992391348183</c:v>
                </c:pt>
                <c:pt idx="358">
                  <c:v>0.23825793589793043</c:v>
                </c:pt>
                <c:pt idx="359">
                  <c:v>9.7313181099400209E-2</c:v>
                </c:pt>
                <c:pt idx="360">
                  <c:v>0.22420896517382233</c:v>
                </c:pt>
                <c:pt idx="361">
                  <c:v>0.27161134498490397</c:v>
                </c:pt>
                <c:pt idx="362">
                  <c:v>0.15200950265618465</c:v>
                </c:pt>
                <c:pt idx="363">
                  <c:v>0.16806333392669984</c:v>
                </c:pt>
                <c:pt idx="364">
                  <c:v>0.17757093727754486</c:v>
                </c:pt>
                <c:pt idx="365">
                  <c:v>0.13682112302959812</c:v>
                </c:pt>
                <c:pt idx="366">
                  <c:v>0.19806207162889447</c:v>
                </c:pt>
                <c:pt idx="367">
                  <c:v>0.36068501453487012</c:v>
                </c:pt>
                <c:pt idx="368">
                  <c:v>0.29737888504042126</c:v>
                </c:pt>
                <c:pt idx="369">
                  <c:v>0.12537698102136352</c:v>
                </c:pt>
                <c:pt idx="370">
                  <c:v>0.25722823395355127</c:v>
                </c:pt>
                <c:pt idx="371">
                  <c:v>0.17227476181860185</c:v>
                </c:pt>
                <c:pt idx="372">
                  <c:v>0.10984117090402661</c:v>
                </c:pt>
                <c:pt idx="373">
                  <c:v>0.20937693933683935</c:v>
                </c:pt>
                <c:pt idx="374">
                  <c:v>0.30312782543204242</c:v>
                </c:pt>
                <c:pt idx="375">
                  <c:v>0.14802073064782253</c:v>
                </c:pt>
                <c:pt idx="376">
                  <c:v>0.21791578261279185</c:v>
                </c:pt>
                <c:pt idx="377">
                  <c:v>0.12632032908275909</c:v>
                </c:pt>
                <c:pt idx="378">
                  <c:v>0.19509719748421783</c:v>
                </c:pt>
                <c:pt idx="379">
                  <c:v>0.30055576542696966</c:v>
                </c:pt>
                <c:pt idx="380">
                  <c:v>0.11578560417449657</c:v>
                </c:pt>
                <c:pt idx="381">
                  <c:v>0.22829244236081761</c:v>
                </c:pt>
                <c:pt idx="382">
                  <c:v>0.13632492574832306</c:v>
                </c:pt>
                <c:pt idx="383">
                  <c:v>0.23436510931865023</c:v>
                </c:pt>
                <c:pt idx="384">
                  <c:v>0.15555647079437007</c:v>
                </c:pt>
                <c:pt idx="385">
                  <c:v>0.18765214052006685</c:v>
                </c:pt>
                <c:pt idx="386">
                  <c:v>0.21000585687713796</c:v>
                </c:pt>
                <c:pt idx="387">
                  <c:v>0.13621356105832591</c:v>
                </c:pt>
                <c:pt idx="388">
                  <c:v>0.3526868861560466</c:v>
                </c:pt>
                <c:pt idx="389">
                  <c:v>0.14241882324377789</c:v>
                </c:pt>
                <c:pt idx="390">
                  <c:v>0.15095071740830046</c:v>
                </c:pt>
                <c:pt idx="391">
                  <c:v>0.26366052361181824</c:v>
                </c:pt>
              </c:numCache>
            </c:numRef>
          </c:xVal>
          <c:yVal>
            <c:numRef>
              <c:f>result!$D$2:$D$393</c:f>
              <c:numCache>
                <c:formatCode>General</c:formatCode>
                <c:ptCount val="392"/>
                <c:pt idx="0">
                  <c:v>238815.46875</c:v>
                </c:pt>
                <c:pt idx="1">
                  <c:v>239499.13043478259</c:v>
                </c:pt>
                <c:pt idx="2">
                  <c:v>34037</c:v>
                </c:pt>
                <c:pt idx="3">
                  <c:v>23290.193548387098</c:v>
                </c:pt>
                <c:pt idx="4">
                  <c:v>8815.0877192982462</c:v>
                </c:pt>
                <c:pt idx="5">
                  <c:v>182339.5</c:v>
                </c:pt>
                <c:pt idx="6">
                  <c:v>36657.705479452059</c:v>
                </c:pt>
                <c:pt idx="7">
                  <c:v>1725006.4285714286</c:v>
                </c:pt>
                <c:pt idx="8">
                  <c:v>36388.571428571428</c:v>
                </c:pt>
                <c:pt idx="9">
                  <c:v>157520</c:v>
                </c:pt>
                <c:pt idx="10">
                  <c:v>356</c:v>
                </c:pt>
                <c:pt idx="11">
                  <c:v>43361.599999999999</c:v>
                </c:pt>
                <c:pt idx="12">
                  <c:v>80372.25</c:v>
                </c:pt>
                <c:pt idx="13">
                  <c:v>18132.400000000001</c:v>
                </c:pt>
                <c:pt idx="14">
                  <c:v>17119.615384615383</c:v>
                </c:pt>
                <c:pt idx="15">
                  <c:v>136466.66666666666</c:v>
                </c:pt>
                <c:pt idx="16">
                  <c:v>191877.5</c:v>
                </c:pt>
                <c:pt idx="17">
                  <c:v>87.209302325581405</c:v>
                </c:pt>
                <c:pt idx="18">
                  <c:v>3382.8571428571427</c:v>
                </c:pt>
                <c:pt idx="19">
                  <c:v>32531.4</c:v>
                </c:pt>
                <c:pt idx="20">
                  <c:v>64760.406885759003</c:v>
                </c:pt>
                <c:pt idx="21">
                  <c:v>13842.5</c:v>
                </c:pt>
                <c:pt idx="22">
                  <c:v>39889.599999999999</c:v>
                </c:pt>
                <c:pt idx="23">
                  <c:v>21454.2</c:v>
                </c:pt>
                <c:pt idx="24">
                  <c:v>40370.454545454544</c:v>
                </c:pt>
                <c:pt idx="25">
                  <c:v>26666.666666666668</c:v>
                </c:pt>
                <c:pt idx="26">
                  <c:v>430945.3125</c:v>
                </c:pt>
                <c:pt idx="27">
                  <c:v>4676</c:v>
                </c:pt>
                <c:pt idx="28">
                  <c:v>405150</c:v>
                </c:pt>
                <c:pt idx="29">
                  <c:v>127596.54545454546</c:v>
                </c:pt>
                <c:pt idx="30">
                  <c:v>64336.111111111109</c:v>
                </c:pt>
                <c:pt idx="31">
                  <c:v>47960</c:v>
                </c:pt>
                <c:pt idx="32">
                  <c:v>34663.199999999997</c:v>
                </c:pt>
                <c:pt idx="33">
                  <c:v>87992.823529411762</c:v>
                </c:pt>
                <c:pt idx="34">
                  <c:v>26285</c:v>
                </c:pt>
                <c:pt idx="35">
                  <c:v>78406.862745098042</c:v>
                </c:pt>
                <c:pt idx="36">
                  <c:v>58578.947368421053</c:v>
                </c:pt>
                <c:pt idx="37">
                  <c:v>10922.727272727272</c:v>
                </c:pt>
                <c:pt idx="38">
                  <c:v>52020</c:v>
                </c:pt>
                <c:pt idx="39">
                  <c:v>217434.75</c:v>
                </c:pt>
                <c:pt idx="40">
                  <c:v>17664</c:v>
                </c:pt>
                <c:pt idx="41">
                  <c:v>59425.666666666664</c:v>
                </c:pt>
                <c:pt idx="42">
                  <c:v>52475.076923076922</c:v>
                </c:pt>
                <c:pt idx="43">
                  <c:v>15125.6</c:v>
                </c:pt>
                <c:pt idx="44">
                  <c:v>1830.0000000000002</c:v>
                </c:pt>
                <c:pt idx="45">
                  <c:v>62349.176470588238</c:v>
                </c:pt>
                <c:pt idx="46">
                  <c:v>7770.7317073170734</c:v>
                </c:pt>
                <c:pt idx="47">
                  <c:v>2378.75</c:v>
                </c:pt>
                <c:pt idx="48">
                  <c:v>7770.666666666667</c:v>
                </c:pt>
                <c:pt idx="49">
                  <c:v>340176</c:v>
                </c:pt>
                <c:pt idx="50">
                  <c:v>18.666666666666668</c:v>
                </c:pt>
                <c:pt idx="51">
                  <c:v>10805.194805194806</c:v>
                </c:pt>
                <c:pt idx="52">
                  <c:v>11550</c:v>
                </c:pt>
                <c:pt idx="53">
                  <c:v>169216</c:v>
                </c:pt>
                <c:pt idx="54">
                  <c:v>1880</c:v>
                </c:pt>
                <c:pt idx="55">
                  <c:v>11577.363636363636</c:v>
                </c:pt>
                <c:pt idx="56">
                  <c:v>1760</c:v>
                </c:pt>
                <c:pt idx="57">
                  <c:v>8883</c:v>
                </c:pt>
                <c:pt idx="58">
                  <c:v>13527.096774193547</c:v>
                </c:pt>
                <c:pt idx="59">
                  <c:v>19048.571428571431</c:v>
                </c:pt>
                <c:pt idx="60">
                  <c:v>6875.4166666666661</c:v>
                </c:pt>
                <c:pt idx="61">
                  <c:v>350</c:v>
                </c:pt>
                <c:pt idx="62">
                  <c:v>949.33333333333337</c:v>
                </c:pt>
                <c:pt idx="63">
                  <c:v>1716</c:v>
                </c:pt>
                <c:pt idx="64">
                  <c:v>45143.199999999997</c:v>
                </c:pt>
                <c:pt idx="65">
                  <c:v>999.18367346938771</c:v>
                </c:pt>
                <c:pt idx="66">
                  <c:v>14768.42105263158</c:v>
                </c:pt>
                <c:pt idx="67">
                  <c:v>22977.619047619046</c:v>
                </c:pt>
                <c:pt idx="68">
                  <c:v>41449.655172413797</c:v>
                </c:pt>
                <c:pt idx="69">
                  <c:v>45362.5</c:v>
                </c:pt>
                <c:pt idx="70">
                  <c:v>1994005.3333333333</c:v>
                </c:pt>
                <c:pt idx="71">
                  <c:v>131325.66473988438</c:v>
                </c:pt>
                <c:pt idx="72">
                  <c:v>54351.818181818177</c:v>
                </c:pt>
                <c:pt idx="73">
                  <c:v>189410.66666666666</c:v>
                </c:pt>
                <c:pt idx="74">
                  <c:v>33299.767441860466</c:v>
                </c:pt>
                <c:pt idx="75">
                  <c:v>1075271.2</c:v>
                </c:pt>
                <c:pt idx="76">
                  <c:v>172254.75</c:v>
                </c:pt>
                <c:pt idx="77">
                  <c:v>0.9009009009009008</c:v>
                </c:pt>
                <c:pt idx="78">
                  <c:v>471073.02325581398</c:v>
                </c:pt>
                <c:pt idx="79">
                  <c:v>195687.81818181818</c:v>
                </c:pt>
                <c:pt idx="80">
                  <c:v>7860</c:v>
                </c:pt>
                <c:pt idx="81">
                  <c:v>26355.200000000001</c:v>
                </c:pt>
                <c:pt idx="82">
                  <c:v>1073802</c:v>
                </c:pt>
                <c:pt idx="83">
                  <c:v>61523</c:v>
                </c:pt>
                <c:pt idx="84">
                  <c:v>83034.878048780491</c:v>
                </c:pt>
                <c:pt idx="85">
                  <c:v>277295.5263157895</c:v>
                </c:pt>
                <c:pt idx="86">
                  <c:v>270</c:v>
                </c:pt>
                <c:pt idx="87">
                  <c:v>295740</c:v>
                </c:pt>
                <c:pt idx="88">
                  <c:v>217573.125</c:v>
                </c:pt>
                <c:pt idx="89">
                  <c:v>958362.71186440671</c:v>
                </c:pt>
                <c:pt idx="90">
                  <c:v>97905.1</c:v>
                </c:pt>
                <c:pt idx="91">
                  <c:v>112440.58823529413</c:v>
                </c:pt>
                <c:pt idx="92">
                  <c:v>63010.909090909088</c:v>
                </c:pt>
                <c:pt idx="93">
                  <c:v>20484021.455223881</c:v>
                </c:pt>
                <c:pt idx="94">
                  <c:v>46501.538461538461</c:v>
                </c:pt>
                <c:pt idx="95">
                  <c:v>35577</c:v>
                </c:pt>
                <c:pt idx="96">
                  <c:v>317471</c:v>
                </c:pt>
                <c:pt idx="97">
                  <c:v>52470</c:v>
                </c:pt>
                <c:pt idx="98">
                  <c:v>44676.333333333336</c:v>
                </c:pt>
                <c:pt idx="99">
                  <c:v>3093.75</c:v>
                </c:pt>
                <c:pt idx="100">
                  <c:v>645.4666666666667</c:v>
                </c:pt>
                <c:pt idx="101">
                  <c:v>32451.875</c:v>
                </c:pt>
                <c:pt idx="102">
                  <c:v>20034</c:v>
                </c:pt>
                <c:pt idx="103">
                  <c:v>58993.846153846156</c:v>
                </c:pt>
                <c:pt idx="104">
                  <c:v>18700</c:v>
                </c:pt>
                <c:pt idx="105">
                  <c:v>11270</c:v>
                </c:pt>
                <c:pt idx="106">
                  <c:v>373.33333333333331</c:v>
                </c:pt>
                <c:pt idx="107">
                  <c:v>19275.384615384617</c:v>
                </c:pt>
                <c:pt idx="108">
                  <c:v>477104.70588235295</c:v>
                </c:pt>
                <c:pt idx="109">
                  <c:v>39763.625</c:v>
                </c:pt>
                <c:pt idx="110">
                  <c:v>9704.1025641025644</c:v>
                </c:pt>
                <c:pt idx="111">
                  <c:v>72069.777777777781</c:v>
                </c:pt>
                <c:pt idx="112">
                  <c:v>42926</c:v>
                </c:pt>
                <c:pt idx="113">
                  <c:v>21665.454545454544</c:v>
                </c:pt>
                <c:pt idx="114">
                  <c:v>56815.277777777781</c:v>
                </c:pt>
                <c:pt idx="115">
                  <c:v>100291.3043478261</c:v>
                </c:pt>
                <c:pt idx="116">
                  <c:v>11232</c:v>
                </c:pt>
                <c:pt idx="117">
                  <c:v>127265.45454545453</c:v>
                </c:pt>
                <c:pt idx="118">
                  <c:v>44071.739130434784</c:v>
                </c:pt>
                <c:pt idx="119">
                  <c:v>36846.839999999997</c:v>
                </c:pt>
                <c:pt idx="120">
                  <c:v>155534.04255319148</c:v>
                </c:pt>
                <c:pt idx="121">
                  <c:v>7101</c:v>
                </c:pt>
                <c:pt idx="122">
                  <c:v>42724.800000000003</c:v>
                </c:pt>
                <c:pt idx="123">
                  <c:v>119282.82352941176</c:v>
                </c:pt>
                <c:pt idx="124">
                  <c:v>1506003.75</c:v>
                </c:pt>
                <c:pt idx="125">
                  <c:v>49890.75</c:v>
                </c:pt>
                <c:pt idx="126">
                  <c:v>94843</c:v>
                </c:pt>
                <c:pt idx="127">
                  <c:v>1131442.8260869565</c:v>
                </c:pt>
                <c:pt idx="128">
                  <c:v>21525</c:v>
                </c:pt>
                <c:pt idx="129">
                  <c:v>133034.04255319148</c:v>
                </c:pt>
                <c:pt idx="130">
                  <c:v>513.33333333333337</c:v>
                </c:pt>
                <c:pt idx="131">
                  <c:v>71746.133333333331</c:v>
                </c:pt>
                <c:pt idx="132">
                  <c:v>236013.63636363635</c:v>
                </c:pt>
                <c:pt idx="133">
                  <c:v>21147.5</c:v>
                </c:pt>
                <c:pt idx="134">
                  <c:v>93495</c:v>
                </c:pt>
                <c:pt idx="135">
                  <c:v>26281.692307692309</c:v>
                </c:pt>
                <c:pt idx="136">
                  <c:v>121275</c:v>
                </c:pt>
                <c:pt idx="137">
                  <c:v>37035.833333333336</c:v>
                </c:pt>
                <c:pt idx="138">
                  <c:v>5079.4520547945203</c:v>
                </c:pt>
                <c:pt idx="139">
                  <c:v>512094.99999999994</c:v>
                </c:pt>
                <c:pt idx="140">
                  <c:v>11774</c:v>
                </c:pt>
                <c:pt idx="141">
                  <c:v>51975.384615384617</c:v>
                </c:pt>
                <c:pt idx="142">
                  <c:v>15180</c:v>
                </c:pt>
                <c:pt idx="143">
                  <c:v>14327.694090382385</c:v>
                </c:pt>
                <c:pt idx="144">
                  <c:v>6125</c:v>
                </c:pt>
                <c:pt idx="145">
                  <c:v>112865.68421052632</c:v>
                </c:pt>
                <c:pt idx="146">
                  <c:v>92994.461538461532</c:v>
                </c:pt>
                <c:pt idx="147">
                  <c:v>35518.275862068964</c:v>
                </c:pt>
                <c:pt idx="148">
                  <c:v>60891.428571428572</c:v>
                </c:pt>
                <c:pt idx="149">
                  <c:v>27099.375</c:v>
                </c:pt>
                <c:pt idx="150">
                  <c:v>20055.75</c:v>
                </c:pt>
                <c:pt idx="151">
                  <c:v>32078.301886792455</c:v>
                </c:pt>
                <c:pt idx="152">
                  <c:v>138556</c:v>
                </c:pt>
                <c:pt idx="153">
                  <c:v>27346.578947368424</c:v>
                </c:pt>
                <c:pt idx="154">
                  <c:v>2596</c:v>
                </c:pt>
                <c:pt idx="155">
                  <c:v>738077.5</c:v>
                </c:pt>
                <c:pt idx="156">
                  <c:v>13915.555555555555</c:v>
                </c:pt>
                <c:pt idx="157">
                  <c:v>204383</c:v>
                </c:pt>
                <c:pt idx="158">
                  <c:v>2056.7105263157896</c:v>
                </c:pt>
                <c:pt idx="159">
                  <c:v>12242.8</c:v>
                </c:pt>
                <c:pt idx="160">
                  <c:v>64812.160000000003</c:v>
                </c:pt>
                <c:pt idx="161">
                  <c:v>12643.4</c:v>
                </c:pt>
                <c:pt idx="162">
                  <c:v>37335.974025974028</c:v>
                </c:pt>
                <c:pt idx="163">
                  <c:v>135545.33333333334</c:v>
                </c:pt>
                <c:pt idx="164">
                  <c:v>79134</c:v>
                </c:pt>
                <c:pt idx="165">
                  <c:v>5340</c:v>
                </c:pt>
                <c:pt idx="166">
                  <c:v>73956.704545454544</c:v>
                </c:pt>
                <c:pt idx="167">
                  <c:v>8698.181818181818</c:v>
                </c:pt>
                <c:pt idx="168">
                  <c:v>171881.72727272726</c:v>
                </c:pt>
                <c:pt idx="169">
                  <c:v>341366.8</c:v>
                </c:pt>
                <c:pt idx="170">
                  <c:v>14574.827586206897</c:v>
                </c:pt>
                <c:pt idx="171">
                  <c:v>6762.2222222222226</c:v>
                </c:pt>
                <c:pt idx="172">
                  <c:v>94687.246376811585</c:v>
                </c:pt>
                <c:pt idx="173">
                  <c:v>214678.09523809524</c:v>
                </c:pt>
                <c:pt idx="174">
                  <c:v>34089.795918367345</c:v>
                </c:pt>
                <c:pt idx="175">
                  <c:v>22320</c:v>
                </c:pt>
                <c:pt idx="176">
                  <c:v>26656</c:v>
                </c:pt>
                <c:pt idx="177">
                  <c:v>245060.30769230769</c:v>
                </c:pt>
                <c:pt idx="178">
                  <c:v>86640</c:v>
                </c:pt>
                <c:pt idx="179">
                  <c:v>164.32926829268294</c:v>
                </c:pt>
                <c:pt idx="180">
                  <c:v>208</c:v>
                </c:pt>
                <c:pt idx="181">
                  <c:v>23.125</c:v>
                </c:pt>
                <c:pt idx="182">
                  <c:v>272</c:v>
                </c:pt>
                <c:pt idx="183">
                  <c:v>853.2</c:v>
                </c:pt>
                <c:pt idx="184">
                  <c:v>1145280</c:v>
                </c:pt>
                <c:pt idx="185">
                  <c:v>189714.28571428571</c:v>
                </c:pt>
                <c:pt idx="186">
                  <c:v>35089.028571428571</c:v>
                </c:pt>
                <c:pt idx="187">
                  <c:v>480017.77777777775</c:v>
                </c:pt>
                <c:pt idx="188">
                  <c:v>96068</c:v>
                </c:pt>
                <c:pt idx="189">
                  <c:v>77308.163265306124</c:v>
                </c:pt>
                <c:pt idx="190">
                  <c:v>2613113.5514018689</c:v>
                </c:pt>
                <c:pt idx="191">
                  <c:v>3180</c:v>
                </c:pt>
                <c:pt idx="192">
                  <c:v>185406.4197530864</c:v>
                </c:pt>
                <c:pt idx="193">
                  <c:v>535511.19999999995</c:v>
                </c:pt>
                <c:pt idx="194">
                  <c:v>1025135.4166666667</c:v>
                </c:pt>
                <c:pt idx="195">
                  <c:v>32475</c:v>
                </c:pt>
                <c:pt idx="196">
                  <c:v>51987.945205479453</c:v>
                </c:pt>
                <c:pt idx="197">
                  <c:v>75164</c:v>
                </c:pt>
                <c:pt idx="198">
                  <c:v>417485.07462686568</c:v>
                </c:pt>
                <c:pt idx="199">
                  <c:v>658197.77777777775</c:v>
                </c:pt>
                <c:pt idx="200">
                  <c:v>28212.5</c:v>
                </c:pt>
                <c:pt idx="201">
                  <c:v>25864.285714285717</c:v>
                </c:pt>
                <c:pt idx="202">
                  <c:v>42836.36363636364</c:v>
                </c:pt>
                <c:pt idx="203">
                  <c:v>69080.352941176476</c:v>
                </c:pt>
                <c:pt idx="204">
                  <c:v>7106</c:v>
                </c:pt>
                <c:pt idx="205">
                  <c:v>1176.4102564102564</c:v>
                </c:pt>
                <c:pt idx="206">
                  <c:v>81000</c:v>
                </c:pt>
                <c:pt idx="207">
                  <c:v>52459.48717948718</c:v>
                </c:pt>
                <c:pt idx="208">
                  <c:v>112911.16279069766</c:v>
                </c:pt>
                <c:pt idx="209">
                  <c:v>68942.127659574471</c:v>
                </c:pt>
                <c:pt idx="210">
                  <c:v>124097.08737864078</c:v>
                </c:pt>
                <c:pt idx="211">
                  <c:v>1718249.9999999998</c:v>
                </c:pt>
                <c:pt idx="212">
                  <c:v>39820.666666666664</c:v>
                </c:pt>
                <c:pt idx="213">
                  <c:v>16606.666666666668</c:v>
                </c:pt>
                <c:pt idx="214">
                  <c:v>8775</c:v>
                </c:pt>
                <c:pt idx="215">
                  <c:v>25108.333333333332</c:v>
                </c:pt>
                <c:pt idx="216">
                  <c:v>2109.6</c:v>
                </c:pt>
                <c:pt idx="217">
                  <c:v>5791.2</c:v>
                </c:pt>
                <c:pt idx="218">
                  <c:v>10658.260869565218</c:v>
                </c:pt>
                <c:pt idx="219">
                  <c:v>122806.80851063829</c:v>
                </c:pt>
                <c:pt idx="220">
                  <c:v>141702.25806451612</c:v>
                </c:pt>
                <c:pt idx="221">
                  <c:v>11793.6</c:v>
                </c:pt>
                <c:pt idx="222">
                  <c:v>65163.541666666672</c:v>
                </c:pt>
                <c:pt idx="223">
                  <c:v>24556.923076923078</c:v>
                </c:pt>
                <c:pt idx="224">
                  <c:v>1016.6666666666666</c:v>
                </c:pt>
                <c:pt idx="225">
                  <c:v>592378</c:v>
                </c:pt>
                <c:pt idx="226">
                  <c:v>1200</c:v>
                </c:pt>
                <c:pt idx="227">
                  <c:v>240976.15384615384</c:v>
                </c:pt>
                <c:pt idx="228">
                  <c:v>43737.428571428572</c:v>
                </c:pt>
                <c:pt idx="229">
                  <c:v>16944.444444444442</c:v>
                </c:pt>
                <c:pt idx="230">
                  <c:v>272418.64285714284</c:v>
                </c:pt>
                <c:pt idx="231">
                  <c:v>104798.03773584905</c:v>
                </c:pt>
                <c:pt idx="232">
                  <c:v>645948.93617021281</c:v>
                </c:pt>
                <c:pt idx="233">
                  <c:v>21200</c:v>
                </c:pt>
                <c:pt idx="234">
                  <c:v>360351.42857142858</c:v>
                </c:pt>
                <c:pt idx="235">
                  <c:v>54384.827586206899</c:v>
                </c:pt>
                <c:pt idx="236">
                  <c:v>696.66666666666663</c:v>
                </c:pt>
                <c:pt idx="237">
                  <c:v>1555.6603773584907</c:v>
                </c:pt>
                <c:pt idx="238">
                  <c:v>1028073.4615384615</c:v>
                </c:pt>
                <c:pt idx="239">
                  <c:v>13636.623067776456</c:v>
                </c:pt>
                <c:pt idx="240">
                  <c:v>125211.31578947369</c:v>
                </c:pt>
                <c:pt idx="241">
                  <c:v>391274.62686567166</c:v>
                </c:pt>
                <c:pt idx="242">
                  <c:v>30944.333333333332</c:v>
                </c:pt>
                <c:pt idx="243">
                  <c:v>360906.66666666663</c:v>
                </c:pt>
                <c:pt idx="244">
                  <c:v>22320</c:v>
                </c:pt>
                <c:pt idx="245">
                  <c:v>44346</c:v>
                </c:pt>
                <c:pt idx="246">
                  <c:v>15095.454545454546</c:v>
                </c:pt>
                <c:pt idx="247">
                  <c:v>10395</c:v>
                </c:pt>
                <c:pt idx="248">
                  <c:v>63722.608695652176</c:v>
                </c:pt>
                <c:pt idx="249">
                  <c:v>504.5454545454545</c:v>
                </c:pt>
                <c:pt idx="250">
                  <c:v>15295</c:v>
                </c:pt>
                <c:pt idx="251">
                  <c:v>164492.72727272729</c:v>
                </c:pt>
                <c:pt idx="252">
                  <c:v>22085.714285714286</c:v>
                </c:pt>
                <c:pt idx="253">
                  <c:v>125353.84615384616</c:v>
                </c:pt>
                <c:pt idx="254">
                  <c:v>132364.75</c:v>
                </c:pt>
                <c:pt idx="255">
                  <c:v>38239.5</c:v>
                </c:pt>
                <c:pt idx="256">
                  <c:v>56906</c:v>
                </c:pt>
                <c:pt idx="257">
                  <c:v>276753.88888888888</c:v>
                </c:pt>
                <c:pt idx="258">
                  <c:v>262084.79166666669</c:v>
                </c:pt>
                <c:pt idx="259">
                  <c:v>132260</c:v>
                </c:pt>
                <c:pt idx="260">
                  <c:v>7202.5</c:v>
                </c:pt>
                <c:pt idx="261">
                  <c:v>32962.666666666664</c:v>
                </c:pt>
                <c:pt idx="262">
                  <c:v>78356.100000000006</c:v>
                </c:pt>
                <c:pt idx="263">
                  <c:v>2831759.1818181816</c:v>
                </c:pt>
                <c:pt idx="264">
                  <c:v>246625.90909090909</c:v>
                </c:pt>
                <c:pt idx="265">
                  <c:v>4987.3383620689656</c:v>
                </c:pt>
                <c:pt idx="266">
                  <c:v>199584.14285714287</c:v>
                </c:pt>
                <c:pt idx="267">
                  <c:v>112037.39130434784</c:v>
                </c:pt>
                <c:pt idx="268">
                  <c:v>13600</c:v>
                </c:pt>
                <c:pt idx="269">
                  <c:v>87488.571428571435</c:v>
                </c:pt>
                <c:pt idx="270">
                  <c:v>230928.28571428571</c:v>
                </c:pt>
                <c:pt idx="271">
                  <c:v>13680.000000000002</c:v>
                </c:pt>
                <c:pt idx="272">
                  <c:v>149747.63157894739</c:v>
                </c:pt>
                <c:pt idx="273">
                  <c:v>606546.69230769225</c:v>
                </c:pt>
                <c:pt idx="274">
                  <c:v>7280</c:v>
                </c:pt>
                <c:pt idx="275">
                  <c:v>550</c:v>
                </c:pt>
                <c:pt idx="276">
                  <c:v>46947.727272727272</c:v>
                </c:pt>
                <c:pt idx="277">
                  <c:v>115027.5</c:v>
                </c:pt>
                <c:pt idx="278">
                  <c:v>184888</c:v>
                </c:pt>
                <c:pt idx="279">
                  <c:v>306898.85714285716</c:v>
                </c:pt>
                <c:pt idx="280">
                  <c:v>85492.333333333328</c:v>
                </c:pt>
                <c:pt idx="281">
                  <c:v>22050</c:v>
                </c:pt>
                <c:pt idx="282">
                  <c:v>99309.666666666672</c:v>
                </c:pt>
                <c:pt idx="283">
                  <c:v>11644.705882352942</c:v>
                </c:pt>
                <c:pt idx="284">
                  <c:v>1397</c:v>
                </c:pt>
                <c:pt idx="285">
                  <c:v>5653.030303030303</c:v>
                </c:pt>
                <c:pt idx="286">
                  <c:v>13188</c:v>
                </c:pt>
                <c:pt idx="287">
                  <c:v>231883.83561643836</c:v>
                </c:pt>
                <c:pt idx="288">
                  <c:v>6716149.1818181816</c:v>
                </c:pt>
                <c:pt idx="289">
                  <c:v>56583.333333333336</c:v>
                </c:pt>
                <c:pt idx="290">
                  <c:v>586264.13793103455</c:v>
                </c:pt>
                <c:pt idx="291">
                  <c:v>33773.355932203391</c:v>
                </c:pt>
                <c:pt idx="292">
                  <c:v>3816</c:v>
                </c:pt>
                <c:pt idx="293">
                  <c:v>11525</c:v>
                </c:pt>
                <c:pt idx="294">
                  <c:v>63789</c:v>
                </c:pt>
                <c:pt idx="295">
                  <c:v>298641.42857142858</c:v>
                </c:pt>
                <c:pt idx="296">
                  <c:v>833560</c:v>
                </c:pt>
                <c:pt idx="297">
                  <c:v>15862</c:v>
                </c:pt>
                <c:pt idx="298">
                  <c:v>7136.363636363636</c:v>
                </c:pt>
                <c:pt idx="299">
                  <c:v>27689.677419354837</c:v>
                </c:pt>
                <c:pt idx="300">
                  <c:v>2123.25</c:v>
                </c:pt>
                <c:pt idx="301">
                  <c:v>117625.83333333333</c:v>
                </c:pt>
                <c:pt idx="302">
                  <c:v>15246</c:v>
                </c:pt>
                <c:pt idx="303">
                  <c:v>30363.777777777777</c:v>
                </c:pt>
                <c:pt idx="304">
                  <c:v>250040.93959731542</c:v>
                </c:pt>
                <c:pt idx="305">
                  <c:v>11302.1875</c:v>
                </c:pt>
                <c:pt idx="306">
                  <c:v>19451.612903225807</c:v>
                </c:pt>
                <c:pt idx="307">
                  <c:v>20600</c:v>
                </c:pt>
                <c:pt idx="308">
                  <c:v>15748.571428571428</c:v>
                </c:pt>
                <c:pt idx="309">
                  <c:v>14667.226277372263</c:v>
                </c:pt>
                <c:pt idx="310">
                  <c:v>16750.083333333332</c:v>
                </c:pt>
                <c:pt idx="311">
                  <c:v>5150</c:v>
                </c:pt>
                <c:pt idx="312">
                  <c:v>25828.5</c:v>
                </c:pt>
                <c:pt idx="313">
                  <c:v>23622.916666666668</c:v>
                </c:pt>
                <c:pt idx="314">
                  <c:v>10922.666666666666</c:v>
                </c:pt>
                <c:pt idx="315">
                  <c:v>881306.48148148146</c:v>
                </c:pt>
                <c:pt idx="316">
                  <c:v>230113.84615384616</c:v>
                </c:pt>
                <c:pt idx="317">
                  <c:v>20.512820512820515</c:v>
                </c:pt>
                <c:pt idx="318">
                  <c:v>84329.142857142855</c:v>
                </c:pt>
                <c:pt idx="319">
                  <c:v>185747.91666666666</c:v>
                </c:pt>
                <c:pt idx="320">
                  <c:v>65109.242424242424</c:v>
                </c:pt>
                <c:pt idx="321">
                  <c:v>1056.1764705882354</c:v>
                </c:pt>
                <c:pt idx="322">
                  <c:v>187384</c:v>
                </c:pt>
                <c:pt idx="323">
                  <c:v>49088</c:v>
                </c:pt>
                <c:pt idx="324">
                  <c:v>27187.5</c:v>
                </c:pt>
                <c:pt idx="325">
                  <c:v>70252.631578947374</c:v>
                </c:pt>
                <c:pt idx="326">
                  <c:v>955880</c:v>
                </c:pt>
                <c:pt idx="327">
                  <c:v>130185</c:v>
                </c:pt>
                <c:pt idx="328">
                  <c:v>109884.66666666667</c:v>
                </c:pt>
                <c:pt idx="329">
                  <c:v>53070</c:v>
                </c:pt>
                <c:pt idx="330">
                  <c:v>53534</c:v>
                </c:pt>
                <c:pt idx="331">
                  <c:v>62566</c:v>
                </c:pt>
                <c:pt idx="332">
                  <c:v>1330.909090909091</c:v>
                </c:pt>
                <c:pt idx="333">
                  <c:v>11029.583333333334</c:v>
                </c:pt>
                <c:pt idx="334">
                  <c:v>18701.052631578947</c:v>
                </c:pt>
                <c:pt idx="335">
                  <c:v>91602.352941176476</c:v>
                </c:pt>
                <c:pt idx="336">
                  <c:v>5345722.9629629627</c:v>
                </c:pt>
                <c:pt idx="337">
                  <c:v>55490.583333333336</c:v>
                </c:pt>
                <c:pt idx="338">
                  <c:v>15.833333333333334</c:v>
                </c:pt>
                <c:pt idx="339">
                  <c:v>26709.764918625679</c:v>
                </c:pt>
                <c:pt idx="340">
                  <c:v>874719.75</c:v>
                </c:pt>
                <c:pt idx="341">
                  <c:v>70476.190476190473</c:v>
                </c:pt>
                <c:pt idx="342">
                  <c:v>7.2</c:v>
                </c:pt>
                <c:pt idx="343">
                  <c:v>7996.8</c:v>
                </c:pt>
                <c:pt idx="344">
                  <c:v>30213.333333333332</c:v>
                </c:pt>
                <c:pt idx="345">
                  <c:v>1379</c:v>
                </c:pt>
                <c:pt idx="346">
                  <c:v>7896</c:v>
                </c:pt>
                <c:pt idx="347">
                  <c:v>214058.10810810811</c:v>
                </c:pt>
                <c:pt idx="348">
                  <c:v>1092</c:v>
                </c:pt>
                <c:pt idx="349">
                  <c:v>214889.74358974359</c:v>
                </c:pt>
                <c:pt idx="350">
                  <c:v>7226051</c:v>
                </c:pt>
                <c:pt idx="351">
                  <c:v>81723.100000000006</c:v>
                </c:pt>
                <c:pt idx="352">
                  <c:v>10299.130434782608</c:v>
                </c:pt>
                <c:pt idx="353">
                  <c:v>104</c:v>
                </c:pt>
                <c:pt idx="354">
                  <c:v>30.447761194029852</c:v>
                </c:pt>
                <c:pt idx="355">
                  <c:v>429254.73684210528</c:v>
                </c:pt>
                <c:pt idx="356">
                  <c:v>238354.375</c:v>
                </c:pt>
                <c:pt idx="357">
                  <c:v>312441.13636363635</c:v>
                </c:pt>
                <c:pt idx="358">
                  <c:v>88114.153846153844</c:v>
                </c:pt>
                <c:pt idx="359">
                  <c:v>15645.789473684212</c:v>
                </c:pt>
                <c:pt idx="360">
                  <c:v>1076120.6666666667</c:v>
                </c:pt>
                <c:pt idx="361">
                  <c:v>27885</c:v>
                </c:pt>
                <c:pt idx="362">
                  <c:v>18897.083333333332</c:v>
                </c:pt>
                <c:pt idx="363">
                  <c:v>255971.42857142855</c:v>
                </c:pt>
                <c:pt idx="364">
                  <c:v>524262</c:v>
                </c:pt>
                <c:pt idx="365">
                  <c:v>86140</c:v>
                </c:pt>
                <c:pt idx="366">
                  <c:v>139785.41666666669</c:v>
                </c:pt>
                <c:pt idx="367">
                  <c:v>1985.9375</c:v>
                </c:pt>
                <c:pt idx="368">
                  <c:v>33086.800000000003</c:v>
                </c:pt>
                <c:pt idx="369">
                  <c:v>63405.454545454544</c:v>
                </c:pt>
                <c:pt idx="370">
                  <c:v>874744</c:v>
                </c:pt>
                <c:pt idx="371">
                  <c:v>64602.352941176476</c:v>
                </c:pt>
                <c:pt idx="372">
                  <c:v>7912</c:v>
                </c:pt>
                <c:pt idx="373">
                  <c:v>158131</c:v>
                </c:pt>
                <c:pt idx="374">
                  <c:v>439835</c:v>
                </c:pt>
                <c:pt idx="375">
                  <c:v>214437.60869565219</c:v>
                </c:pt>
                <c:pt idx="376">
                  <c:v>13626.228571428572</c:v>
                </c:pt>
                <c:pt idx="377">
                  <c:v>1553760</c:v>
                </c:pt>
                <c:pt idx="378">
                  <c:v>7816.5957446808507</c:v>
                </c:pt>
                <c:pt idx="379">
                  <c:v>523875</c:v>
                </c:pt>
                <c:pt idx="380">
                  <c:v>40673</c:v>
                </c:pt>
                <c:pt idx="381">
                  <c:v>582940.27777777775</c:v>
                </c:pt>
                <c:pt idx="382">
                  <c:v>148757.5</c:v>
                </c:pt>
                <c:pt idx="383">
                  <c:v>180024.95238095237</c:v>
                </c:pt>
                <c:pt idx="384">
                  <c:v>18608.108108108107</c:v>
                </c:pt>
                <c:pt idx="385">
                  <c:v>7047</c:v>
                </c:pt>
                <c:pt idx="386">
                  <c:v>29780.331373597004</c:v>
                </c:pt>
                <c:pt idx="387">
                  <c:v>177440.24024024024</c:v>
                </c:pt>
                <c:pt idx="388">
                  <c:v>30899.200000000001</c:v>
                </c:pt>
                <c:pt idx="389">
                  <c:v>13103.448275862069</c:v>
                </c:pt>
                <c:pt idx="390">
                  <c:v>27000</c:v>
                </c:pt>
                <c:pt idx="391">
                  <c:v>5534.4761904761908</c:v>
                </c:pt>
              </c:numCache>
            </c:numRef>
          </c:yVal>
          <c:smooth val="0"/>
          <c:extLst>
            <c:ext xmlns:c16="http://schemas.microsoft.com/office/drawing/2014/chart" uri="{C3380CC4-5D6E-409C-BE32-E72D297353CC}">
              <c16:uniqueId val="{00000001-3716-4039-9730-B401E1D97853}"/>
            </c:ext>
          </c:extLst>
        </c:ser>
        <c:dLbls>
          <c:showLegendKey val="0"/>
          <c:showVal val="0"/>
          <c:showCatName val="0"/>
          <c:showSerName val="0"/>
          <c:showPercent val="0"/>
          <c:showBubbleSize val="0"/>
        </c:dLbls>
        <c:axId val="1291585695"/>
        <c:axId val="1291584031"/>
      </c:scatterChart>
      <c:valAx>
        <c:axId val="12915856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Location Value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91584031"/>
        <c:crosses val="autoZero"/>
        <c:crossBetween val="midCat"/>
      </c:valAx>
      <c:valAx>
        <c:axId val="1291584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Operation Value</a:t>
                </a:r>
              </a:p>
            </c:rich>
          </c:tx>
          <c:layout>
            <c:manualLayout>
              <c:xMode val="edge"/>
              <c:yMode val="edge"/>
              <c:x val="2.2862368541380886E-2"/>
              <c:y val="0.406750549762360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915856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C1C45-8F03-4C55-95C8-5035834EE5BD}" type="datetimeFigureOut">
              <a:rPr lang="zh-CN" altLang="en-US" smtClean="0"/>
              <a:t>2022/4/27</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2788B-738F-4507-BCDD-9561930E3BEF}" type="slidenum">
              <a:rPr lang="zh-CN" altLang="en-US" smtClean="0"/>
              <a:t>‹#›</a:t>
            </a:fld>
            <a:endParaRPr lang="zh-CN" altLang="en-US"/>
          </a:p>
        </p:txBody>
      </p:sp>
    </p:spTree>
    <p:extLst>
      <p:ext uri="{BB962C8B-B14F-4D97-AF65-F5344CB8AC3E}">
        <p14:creationId xmlns:p14="http://schemas.microsoft.com/office/powerpoint/2010/main" val="285499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a:t>
            </a:fld>
            <a:endParaRPr lang="zh-CN" altLang="en-US"/>
          </a:p>
        </p:txBody>
      </p:sp>
    </p:spTree>
    <p:extLst>
      <p:ext uri="{BB962C8B-B14F-4D97-AF65-F5344CB8AC3E}">
        <p14:creationId xmlns:p14="http://schemas.microsoft.com/office/powerpoint/2010/main" val="38816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That’s why we need our second goal</a:t>
            </a:r>
            <a:endParaRPr lang="zh-CN" alt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F42788B-738F-4507-BCDD-9561930E3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984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made a summary of relevant research and calculate the location value considering the perspective of transportation, amenity demographic, and competition. The entropy weight method calculates weight based on the variance of data. It avoids subjective grading.</a:t>
            </a:r>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14</a:t>
            </a:fld>
            <a:endParaRPr lang="zh-CN" altLang="en-US"/>
          </a:p>
        </p:txBody>
      </p:sp>
    </p:spTree>
    <p:extLst>
      <p:ext uri="{BB962C8B-B14F-4D97-AF65-F5344CB8AC3E}">
        <p14:creationId xmlns:p14="http://schemas.microsoft.com/office/powerpoint/2010/main" val="48380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 built a regression model using location and operation value. I was frustrated when I first saw the result. Because there seems no correlation between the two variables.</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15</a:t>
            </a:fld>
            <a:endParaRPr lang="zh-CN" altLang="en-US"/>
          </a:p>
        </p:txBody>
      </p:sp>
    </p:spTree>
    <p:extLst>
      <p:ext uri="{BB962C8B-B14F-4D97-AF65-F5344CB8AC3E}">
        <p14:creationId xmlns:p14="http://schemas.microsoft.com/office/powerpoint/2010/main" val="266101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However, things got interesting after I split the data by the class of malls. For high-end malls, the operation value is highly correlated with location, And for the low-end malls, the location seems not that important. </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16</a:t>
            </a:fld>
            <a:endParaRPr lang="zh-CN" altLang="en-US"/>
          </a:p>
        </p:txBody>
      </p:sp>
    </p:spTree>
    <p:extLst>
      <p:ext uri="{BB962C8B-B14F-4D97-AF65-F5344CB8AC3E}">
        <p14:creationId xmlns:p14="http://schemas.microsoft.com/office/powerpoint/2010/main" val="223570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 try to identify outliers under the regression line, which are shopping centers with high location value but low operation value. The residual of outliers is greater than 2.5 standard deviations from the mean.  7 outliers are identified in total.</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17</a:t>
            </a:fld>
            <a:endParaRPr lang="zh-CN" altLang="en-US"/>
          </a:p>
        </p:txBody>
      </p:sp>
    </p:spTree>
    <p:extLst>
      <p:ext uri="{BB962C8B-B14F-4D97-AF65-F5344CB8AC3E}">
        <p14:creationId xmlns:p14="http://schemas.microsoft.com/office/powerpoint/2010/main" val="223988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came up with some redevelopment strategies based on the mall level and competing environment. For the mid-end malls with surrounding competitors, they could improve the anchor tenant and redevelop the interior.  For the low-end malls with surrounding competitors, they could consider disposition or change the building function.</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18</a:t>
            </a:fld>
            <a:endParaRPr lang="zh-CN" altLang="en-US"/>
          </a:p>
        </p:txBody>
      </p:sp>
    </p:spTree>
    <p:extLst>
      <p:ext uri="{BB962C8B-B14F-4D97-AF65-F5344CB8AC3E}">
        <p14:creationId xmlns:p14="http://schemas.microsoft.com/office/powerpoint/2010/main" val="372033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 I didn’t find a valid dataset and methods to quantify the effects.</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19</a:t>
            </a:fld>
            <a:endParaRPr lang="zh-CN" altLang="en-US"/>
          </a:p>
        </p:txBody>
      </p:sp>
    </p:spTree>
    <p:extLst>
      <p:ext uri="{BB962C8B-B14F-4D97-AF65-F5344CB8AC3E}">
        <p14:creationId xmlns:p14="http://schemas.microsoft.com/office/powerpoint/2010/main" val="403760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we can see from the two charts below. </a:t>
            </a:r>
            <a:r>
              <a:rPr lang="en-US" altLang="zh-CN" sz="1200" dirty="0">
                <a:latin typeface="微软雅黑" panose="020B0503020204020204" pitchFamily="34" charset="-122"/>
                <a:ea typeface="微软雅黑" panose="020B0503020204020204" pitchFamily="34" charset="-122"/>
              </a:rPr>
              <a:t>The booming of shopping centers and the climbing vacancy rate in Shanghai indicates an oversupplied commercial real estate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2</a:t>
            </a:fld>
            <a:endParaRPr lang="zh-CN" altLang="en-US"/>
          </a:p>
        </p:txBody>
      </p:sp>
    </p:spTree>
    <p:extLst>
      <p:ext uri="{BB962C8B-B14F-4D97-AF65-F5344CB8AC3E}">
        <p14:creationId xmlns:p14="http://schemas.microsoft.com/office/powerpoint/2010/main" val="129708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Shanghai, the number of shopping centers is </a:t>
            </a:r>
            <a:r>
              <a:rPr lang="en-US" altLang="zh-CN"/>
              <a:t>booming and </a:t>
            </a:r>
            <a:r>
              <a:rPr lang="en-US" altLang="zh-CN" dirty="0"/>
              <a:t>the vacancy rate increases recent year. Since the market is oversupplied and competitive. There is high operating loss risk and follows with mismatch of operation and location value. </a:t>
            </a:r>
            <a:r>
              <a:rPr lang="en-US" altLang="zh-CN" sz="1200" b="1" dirty="0">
                <a:latin typeface="微软雅黑" panose="020B0503020204020204" pitchFamily="34" charset="-122"/>
                <a:ea typeface="微软雅黑" panose="020B0503020204020204" pitchFamily="34" charset="-122"/>
              </a:rPr>
              <a:t>Since most of operation data is business secret, how can we quantify two questions above with accessible dataset and perhaps foresee the risk before construction?</a:t>
            </a:r>
          </a:p>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3</a:t>
            </a:fld>
            <a:endParaRPr lang="zh-CN" altLang="en-US"/>
          </a:p>
        </p:txBody>
      </p:sp>
    </p:spTree>
    <p:extLst>
      <p:ext uri="{BB962C8B-B14F-4D97-AF65-F5344CB8AC3E}">
        <p14:creationId xmlns:p14="http://schemas.microsoft.com/office/powerpoint/2010/main" val="354823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input data includes data of shopping centers, social economics data and urban environment data. The social media data is used to validate accuracy. All input data is historical data before 2020 Social media data used to test accuracy is up to date.</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5</a:t>
            </a:fld>
            <a:endParaRPr lang="zh-CN" altLang="en-US"/>
          </a:p>
        </p:txBody>
      </p:sp>
    </p:spTree>
    <p:extLst>
      <p:ext uri="{BB962C8B-B14F-4D97-AF65-F5344CB8AC3E}">
        <p14:creationId xmlns:p14="http://schemas.microsoft.com/office/powerpoint/2010/main" val="321922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input data includes data of shopping centers, social economics data and urban environment data. The social media data is used to validate accuracy. All input data is historical data before 2020 Social media data used to test accuracy is up to date.</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6</a:t>
            </a:fld>
            <a:endParaRPr lang="zh-CN" altLang="en-US"/>
          </a:p>
        </p:txBody>
      </p:sp>
    </p:spTree>
    <p:extLst>
      <p:ext uri="{BB962C8B-B14F-4D97-AF65-F5344CB8AC3E}">
        <p14:creationId xmlns:p14="http://schemas.microsoft.com/office/powerpoint/2010/main" val="320111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7</a:t>
            </a:fld>
            <a:endParaRPr lang="zh-CN" altLang="en-US"/>
          </a:p>
        </p:txBody>
      </p:sp>
    </p:spTree>
    <p:extLst>
      <p:ext uri="{BB962C8B-B14F-4D97-AF65-F5344CB8AC3E}">
        <p14:creationId xmlns:p14="http://schemas.microsoft.com/office/powerpoint/2010/main" val="181884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With the number of customers calculated by the gravity model, I use real estate financial formulas to calculate NOI, which is annual Net Operation Income of each shopping center. If NOI is below 0, the shopping center is labeled with high operating loss risk.</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8</a:t>
            </a:fld>
            <a:endParaRPr lang="zh-CN" altLang="en-US"/>
          </a:p>
        </p:txBody>
      </p:sp>
    </p:spTree>
    <p:extLst>
      <p:ext uri="{BB962C8B-B14F-4D97-AF65-F5344CB8AC3E}">
        <p14:creationId xmlns:p14="http://schemas.microsoft.com/office/powerpoint/2010/main" val="383186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model identified 57 shopping centers with high risk out of almost 400, which accounts for 15 percent. Seeing from the confusion matrix, the overall accuracy is 86%. Since input data is before 2020 and accuracy test data is up to data. It seems that the model could predict loss risk before the construction of a new project. However, it has limited accuracy to identify shopping centers with high loss risk.</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10</a:t>
            </a:fld>
            <a:endParaRPr lang="zh-CN" altLang="en-US"/>
          </a:p>
        </p:txBody>
      </p:sp>
    </p:spTree>
    <p:extLst>
      <p:ext uri="{BB962C8B-B14F-4D97-AF65-F5344CB8AC3E}">
        <p14:creationId xmlns:p14="http://schemas.microsoft.com/office/powerpoint/2010/main" val="159460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we can see true-negative mistakes cluster in rich neighborhoods, while false-positive mistakes cluster in suburban communities where income is lower.  This is because the model considers spatial and social factors but ignores management influence. Some malls have a good location but still face the closing risk due to poor management capability.</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12</a:t>
            </a:fld>
            <a:endParaRPr lang="zh-CN" altLang="en-US"/>
          </a:p>
        </p:txBody>
      </p:sp>
    </p:spTree>
    <p:extLst>
      <p:ext uri="{BB962C8B-B14F-4D97-AF65-F5344CB8AC3E}">
        <p14:creationId xmlns:p14="http://schemas.microsoft.com/office/powerpoint/2010/main" val="368418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03780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397649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26770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1611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305418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5512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73578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26176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9339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057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FA2D7FA-0B25-4E1E-81B4-B0BC00DBCA6E}" type="datetimeFigureOut">
              <a:rPr lang="zh-CN" altLang="en-US" smtClean="0"/>
              <a:t>2022/4/27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5932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2D7FA-0B25-4E1E-81B4-B0BC00DBCA6E}" type="datetimeFigureOut">
              <a:rPr lang="zh-CN" altLang="en-US" smtClean="0"/>
              <a:t>2022/4/27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318386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28600" y="2175405"/>
            <a:ext cx="4414422" cy="4093428"/>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Identifying </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shopping centers </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with</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high operating loss risk </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and redevelopment value</a:t>
            </a:r>
          </a:p>
          <a:p>
            <a:endParaRPr lang="en-US" altLang="zh-CN" sz="14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Final Presentation</a:t>
            </a: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Chi Zhang</a:t>
            </a:r>
          </a:p>
          <a:p>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MUSA, 2022</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6" descr="A picture containing outdoor, building&#10;&#10;Description automatically generated">
            <a:extLst>
              <a:ext uri="{FF2B5EF4-FFF2-40B4-BE49-F238E27FC236}">
                <a16:creationId xmlns:a16="http://schemas.microsoft.com/office/drawing/2014/main" id="{5139E8C7-CBC9-4295-B16A-B9B68966AFCC}"/>
              </a:ext>
            </a:extLst>
          </p:cNvPr>
          <p:cNvPicPr>
            <a:picLocks noChangeAspect="1"/>
          </p:cNvPicPr>
          <p:nvPr/>
        </p:nvPicPr>
        <p:blipFill rotWithShape="1">
          <a:blip r:embed="rId3">
            <a:extLst>
              <a:ext uri="{28A0092B-C50C-407E-A947-70E740481C1C}">
                <a14:useLocalDpi xmlns:a14="http://schemas.microsoft.com/office/drawing/2010/main" val="0"/>
              </a:ext>
            </a:extLst>
          </a:blip>
          <a:srcRect l="6382" r="16289" b="1230"/>
          <a:stretch/>
        </p:blipFill>
        <p:spPr>
          <a:xfrm>
            <a:off x="5113537" y="0"/>
            <a:ext cx="4030463" cy="6866612"/>
          </a:xfrm>
          <a:prstGeom prst="rect">
            <a:avLst/>
          </a:prstGeom>
        </p:spPr>
      </p:pic>
    </p:spTree>
    <p:extLst>
      <p:ext uri="{BB962C8B-B14F-4D97-AF65-F5344CB8AC3E}">
        <p14:creationId xmlns:p14="http://schemas.microsoft.com/office/powerpoint/2010/main" val="269262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607FE88A-8C29-4595-B297-C7329AB16C86}"/>
              </a:ext>
            </a:extLst>
          </p:cNvPr>
          <p:cNvGraphicFramePr/>
          <p:nvPr>
            <p:extLst>
              <p:ext uri="{D42A27DB-BD31-4B8C-83A1-F6EECF244321}">
                <p14:modId xmlns:p14="http://schemas.microsoft.com/office/powerpoint/2010/main" val="111065988"/>
              </p:ext>
            </p:extLst>
          </p:nvPr>
        </p:nvGraphicFramePr>
        <p:xfrm>
          <a:off x="160256" y="3172125"/>
          <a:ext cx="4325660" cy="290340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Results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The overall accuracy is good but the model still has improvement space</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4176A52-48A9-4EEE-B6A4-19964A048C40}"/>
              </a:ext>
            </a:extLst>
          </p:cNvPr>
          <p:cNvSpPr txBox="1"/>
          <p:nvPr/>
        </p:nvSpPr>
        <p:spPr>
          <a:xfrm>
            <a:off x="3112083" y="3783315"/>
            <a:ext cx="1287262" cy="40011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57 out of 392 shopping centers</a:t>
            </a:r>
            <a:endParaRPr lang="zh-CN" altLang="en-US" sz="1000" dirty="0">
              <a:latin typeface="微软雅黑" panose="020B0503020204020204" pitchFamily="34" charset="-122"/>
              <a:ea typeface="微软雅黑" panose="020B0503020204020204" pitchFamily="34" charset="-122"/>
            </a:endParaRPr>
          </a:p>
        </p:txBody>
      </p:sp>
      <p:graphicFrame>
        <p:nvGraphicFramePr>
          <p:cNvPr id="9" name="Table 10">
            <a:extLst>
              <a:ext uri="{FF2B5EF4-FFF2-40B4-BE49-F238E27FC236}">
                <a16:creationId xmlns:a16="http://schemas.microsoft.com/office/drawing/2014/main" id="{DB85B01C-A40F-4CE8-A5A4-3CFB615AD35C}"/>
              </a:ext>
            </a:extLst>
          </p:cNvPr>
          <p:cNvGraphicFramePr>
            <a:graphicFrameLocks noGrp="1"/>
          </p:cNvGraphicFramePr>
          <p:nvPr>
            <p:extLst>
              <p:ext uri="{D42A27DB-BD31-4B8C-83A1-F6EECF244321}">
                <p14:modId xmlns:p14="http://schemas.microsoft.com/office/powerpoint/2010/main" val="3800993552"/>
              </p:ext>
            </p:extLst>
          </p:nvPr>
        </p:nvGraphicFramePr>
        <p:xfrm>
          <a:off x="2490576" y="1431661"/>
          <a:ext cx="3990680" cy="1483360"/>
        </p:xfrm>
        <a:graphic>
          <a:graphicData uri="http://schemas.openxmlformats.org/drawingml/2006/table">
            <a:tbl>
              <a:tblPr firstRow="1" bandRow="1">
                <a:tableStyleId>{F5AB1C69-6EDB-4FF4-983F-18BD219EF322}</a:tableStyleId>
              </a:tblPr>
              <a:tblGrid>
                <a:gridCol w="2369270">
                  <a:extLst>
                    <a:ext uri="{9D8B030D-6E8A-4147-A177-3AD203B41FA5}">
                      <a16:colId xmlns:a16="http://schemas.microsoft.com/office/drawing/2014/main" val="3266548465"/>
                    </a:ext>
                  </a:extLst>
                </a:gridCol>
                <a:gridCol w="1621410">
                  <a:extLst>
                    <a:ext uri="{9D8B030D-6E8A-4147-A177-3AD203B41FA5}">
                      <a16:colId xmlns:a16="http://schemas.microsoft.com/office/drawing/2014/main" val="3715301192"/>
                    </a:ext>
                  </a:extLst>
                </a:gridCol>
              </a:tblGrid>
              <a:tr h="370840">
                <a:tc>
                  <a:txBody>
                    <a:bodyPr/>
                    <a:lstStyle/>
                    <a:p>
                      <a:endParaRPr lang="zh-CN" altLang="en-US" sz="1400" dirty="0"/>
                    </a:p>
                  </a:txBody>
                  <a:tcPr/>
                </a:tc>
                <a:tc>
                  <a:txBody>
                    <a:bodyPr/>
                    <a:lstStyle/>
                    <a:p>
                      <a:r>
                        <a:rPr lang="en-US" altLang="zh-CN" sz="1400" dirty="0"/>
                        <a:t>Accuracy</a:t>
                      </a:r>
                      <a:endParaRPr lang="zh-CN" altLang="en-US" sz="1400" dirty="0"/>
                    </a:p>
                  </a:txBody>
                  <a:tcPr/>
                </a:tc>
                <a:extLst>
                  <a:ext uri="{0D108BD9-81ED-4DB2-BD59-A6C34878D82A}">
                    <a16:rowId xmlns:a16="http://schemas.microsoft.com/office/drawing/2014/main" val="3380048310"/>
                  </a:ext>
                </a:extLst>
              </a:tr>
              <a:tr h="370840">
                <a:tc>
                  <a:txBody>
                    <a:bodyPr/>
                    <a:lstStyle/>
                    <a:p>
                      <a:r>
                        <a:rPr lang="en-US" altLang="zh-CN" sz="1400" dirty="0"/>
                        <a:t>Overall</a:t>
                      </a:r>
                      <a:endParaRPr lang="zh-CN" altLang="en-US" sz="1400" dirty="0"/>
                    </a:p>
                  </a:txBody>
                  <a:tcPr/>
                </a:tc>
                <a:tc>
                  <a:txBody>
                    <a:bodyPr/>
                    <a:lstStyle/>
                    <a:p>
                      <a:pPr algn="ctr"/>
                      <a:r>
                        <a:rPr lang="en-US" altLang="zh-CN" sz="1400" dirty="0"/>
                        <a:t>86.22%</a:t>
                      </a:r>
                      <a:endParaRPr lang="zh-CN" altLang="en-US" sz="1400" dirty="0"/>
                    </a:p>
                  </a:txBody>
                  <a:tcPr/>
                </a:tc>
                <a:extLst>
                  <a:ext uri="{0D108BD9-81ED-4DB2-BD59-A6C34878D82A}">
                    <a16:rowId xmlns:a16="http://schemas.microsoft.com/office/drawing/2014/main" val="743179292"/>
                  </a:ext>
                </a:extLst>
              </a:tr>
              <a:tr h="370840">
                <a:tc>
                  <a:txBody>
                    <a:bodyPr/>
                    <a:lstStyle/>
                    <a:p>
                      <a:r>
                        <a:rPr lang="en-US" altLang="zh-CN" sz="1400" dirty="0"/>
                        <a:t>High operating loss risk</a:t>
                      </a:r>
                      <a:endParaRPr lang="zh-CN" altLang="en-US" sz="1400" dirty="0"/>
                    </a:p>
                  </a:txBody>
                  <a:tcPr/>
                </a:tc>
                <a:tc>
                  <a:txBody>
                    <a:bodyPr/>
                    <a:lstStyle/>
                    <a:p>
                      <a:pPr algn="ctr"/>
                      <a:r>
                        <a:rPr lang="en-US" altLang="zh-CN" sz="1400" dirty="0"/>
                        <a:t>50.87%</a:t>
                      </a:r>
                      <a:endParaRPr lang="zh-CN" altLang="en-US" sz="1400" dirty="0"/>
                    </a:p>
                  </a:txBody>
                  <a:tcPr/>
                </a:tc>
                <a:extLst>
                  <a:ext uri="{0D108BD9-81ED-4DB2-BD59-A6C34878D82A}">
                    <a16:rowId xmlns:a16="http://schemas.microsoft.com/office/drawing/2014/main" val="3750977923"/>
                  </a:ext>
                </a:extLst>
              </a:tr>
              <a:tr h="370840">
                <a:tc>
                  <a:txBody>
                    <a:bodyPr/>
                    <a:lstStyle/>
                    <a:p>
                      <a:r>
                        <a:rPr lang="en-US" altLang="zh-CN" sz="1400" dirty="0"/>
                        <a:t>Low operating loss risk</a:t>
                      </a:r>
                      <a:endParaRPr lang="zh-CN" altLang="en-US" sz="1400" dirty="0"/>
                    </a:p>
                  </a:txBody>
                  <a:tcPr/>
                </a:tc>
                <a:tc>
                  <a:txBody>
                    <a:bodyPr/>
                    <a:lstStyle/>
                    <a:p>
                      <a:pPr algn="ctr"/>
                      <a:r>
                        <a:rPr lang="en-US" altLang="zh-CN" sz="1400" dirty="0"/>
                        <a:t>92.24%</a:t>
                      </a:r>
                      <a:endParaRPr lang="zh-CN" altLang="en-US" sz="1400" dirty="0"/>
                    </a:p>
                  </a:txBody>
                  <a:tcPr/>
                </a:tc>
                <a:extLst>
                  <a:ext uri="{0D108BD9-81ED-4DB2-BD59-A6C34878D82A}">
                    <a16:rowId xmlns:a16="http://schemas.microsoft.com/office/drawing/2014/main" val="2615958673"/>
                  </a:ext>
                </a:extLst>
              </a:tr>
            </a:tbl>
          </a:graphicData>
        </a:graphic>
      </p:graphicFrame>
      <p:pic>
        <p:nvPicPr>
          <p:cNvPr id="1026" name="Picture 2">
            <a:extLst>
              <a:ext uri="{FF2B5EF4-FFF2-40B4-BE49-F238E27FC236}">
                <a16:creationId xmlns:a16="http://schemas.microsoft.com/office/drawing/2014/main" id="{9D51A1D5-A0C8-463A-A8BA-19CD8A92E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15" y="3180338"/>
            <a:ext cx="34861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7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EA15D35-C993-48FB-A6E7-4AF239535CE8}"/>
              </a:ext>
            </a:extLst>
          </p:cNvPr>
          <p:cNvGrpSpPr/>
          <p:nvPr/>
        </p:nvGrpSpPr>
        <p:grpSpPr>
          <a:xfrm>
            <a:off x="3209212" y="1928952"/>
            <a:ext cx="5771184" cy="4650508"/>
            <a:chOff x="2093327" y="1100873"/>
            <a:chExt cx="6803210" cy="5482130"/>
          </a:xfrm>
        </p:grpSpPr>
        <p:pic>
          <p:nvPicPr>
            <p:cNvPr id="3" name="Picture 2" descr="Diagram, map&#10;&#10;Description automatically generated">
              <a:extLst>
                <a:ext uri="{FF2B5EF4-FFF2-40B4-BE49-F238E27FC236}">
                  <a16:creationId xmlns:a16="http://schemas.microsoft.com/office/drawing/2014/main" id="{08BFBC56-26AE-4CA8-8458-701C0ABF5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27" y="1100873"/>
              <a:ext cx="6803210" cy="5482130"/>
            </a:xfrm>
            <a:prstGeom prst="rect">
              <a:avLst/>
            </a:prstGeom>
          </p:spPr>
        </p:pic>
        <p:sp>
          <p:nvSpPr>
            <p:cNvPr id="4" name="Rectangle 3">
              <a:extLst>
                <a:ext uri="{FF2B5EF4-FFF2-40B4-BE49-F238E27FC236}">
                  <a16:creationId xmlns:a16="http://schemas.microsoft.com/office/drawing/2014/main" id="{06D15D52-20C3-46D4-AADE-CEE2A6082EF7}"/>
                </a:ext>
              </a:extLst>
            </p:cNvPr>
            <p:cNvSpPr/>
            <p:nvPr/>
          </p:nvSpPr>
          <p:spPr>
            <a:xfrm>
              <a:off x="7244179" y="1961958"/>
              <a:ext cx="1411550" cy="23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Shopping center area</a:t>
              </a:r>
              <a:endParaRPr lang="zh-CN" altLang="en-US" sz="900" dirty="0">
                <a:solidFill>
                  <a:schemeClr val="tx1"/>
                </a:solidFill>
              </a:endParaRPr>
            </a:p>
          </p:txBody>
        </p:sp>
        <p:sp>
          <p:nvSpPr>
            <p:cNvPr id="9" name="Rectangle 8">
              <a:extLst>
                <a:ext uri="{FF2B5EF4-FFF2-40B4-BE49-F238E27FC236}">
                  <a16:creationId xmlns:a16="http://schemas.microsoft.com/office/drawing/2014/main" id="{8CA1D1D6-FD05-4E82-B203-7C360FF55F41}"/>
                </a:ext>
              </a:extLst>
            </p:cNvPr>
            <p:cNvSpPr/>
            <p:nvPr/>
          </p:nvSpPr>
          <p:spPr>
            <a:xfrm>
              <a:off x="7272612" y="2911870"/>
              <a:ext cx="1061133" cy="23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High loss risk</a:t>
              </a:r>
              <a:endParaRPr lang="zh-CN" altLang="en-US" sz="900" dirty="0">
                <a:solidFill>
                  <a:schemeClr val="tx1"/>
                </a:solidFill>
              </a:endParaRPr>
            </a:p>
          </p:txBody>
        </p:sp>
        <p:sp>
          <p:nvSpPr>
            <p:cNvPr id="11" name="Rectangle 10">
              <a:extLst>
                <a:ext uri="{FF2B5EF4-FFF2-40B4-BE49-F238E27FC236}">
                  <a16:creationId xmlns:a16="http://schemas.microsoft.com/office/drawing/2014/main" id="{C5B7CB50-EC39-4D14-ADF8-37CB4471E8D0}"/>
                </a:ext>
              </a:extLst>
            </p:cNvPr>
            <p:cNvSpPr/>
            <p:nvPr/>
          </p:nvSpPr>
          <p:spPr>
            <a:xfrm>
              <a:off x="7272612" y="3818035"/>
              <a:ext cx="1061133" cy="191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Low loss risk</a:t>
              </a:r>
              <a:endParaRPr lang="zh-CN" altLang="en-US" sz="900" dirty="0">
                <a:solidFill>
                  <a:schemeClr val="tx1"/>
                </a:solidFill>
              </a:endParaRPr>
            </a:p>
          </p:txBody>
        </p:sp>
        <p:sp>
          <p:nvSpPr>
            <p:cNvPr id="12" name="Rectangle 11">
              <a:extLst>
                <a:ext uri="{FF2B5EF4-FFF2-40B4-BE49-F238E27FC236}">
                  <a16:creationId xmlns:a16="http://schemas.microsoft.com/office/drawing/2014/main" id="{CA1FED46-4173-4C73-BD86-3044C202AC11}"/>
                </a:ext>
              </a:extLst>
            </p:cNvPr>
            <p:cNvSpPr/>
            <p:nvPr/>
          </p:nvSpPr>
          <p:spPr>
            <a:xfrm>
              <a:off x="7282967" y="4959670"/>
              <a:ext cx="1411550" cy="15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Consumption Capacity</a:t>
              </a:r>
              <a:endParaRPr lang="zh-CN" altLang="en-US" sz="900" dirty="0">
                <a:solidFill>
                  <a:schemeClr val="tx1"/>
                </a:solidFill>
              </a:endParaRPr>
            </a:p>
          </p:txBody>
        </p:sp>
      </p:grpSp>
      <p:sp>
        <p:nvSpPr>
          <p:cNvPr id="5" name="TextBox 4">
            <a:extLst>
              <a:ext uri="{FF2B5EF4-FFF2-40B4-BE49-F238E27FC236}">
                <a16:creationId xmlns:a16="http://schemas.microsoft.com/office/drawing/2014/main" id="{44E88134-3035-4476-8E3E-08D49FA23666}"/>
              </a:ext>
            </a:extLst>
          </p:cNvPr>
          <p:cNvSpPr txBox="1"/>
          <p:nvPr/>
        </p:nvSpPr>
        <p:spPr>
          <a:xfrm>
            <a:off x="247463" y="550791"/>
            <a:ext cx="9100720"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Results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Identified malls locate at suburbs where consumption capacity is small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97377E6-974B-4A60-AA7F-214DC7CD78D4}"/>
              </a:ext>
            </a:extLst>
          </p:cNvPr>
          <p:cNvSpPr txBox="1"/>
          <p:nvPr/>
        </p:nvSpPr>
        <p:spPr>
          <a:xfrm>
            <a:off x="247462" y="1725390"/>
            <a:ext cx="3645807" cy="1384995"/>
          </a:xfrm>
          <a:prstGeom prst="rect">
            <a:avLst/>
          </a:prstGeom>
          <a:noFill/>
        </p:spPr>
        <p:txBody>
          <a:bodyPr wrap="square" rtlCol="0">
            <a:spAutoFit/>
          </a:bodyPr>
          <a:lstStyle/>
          <a:p>
            <a:r>
              <a:rPr lang="en-US" altLang="zh-CN" sz="1400" dirty="0"/>
              <a:t>Malls with high loss risk are mostly located in suburban areas where the aggregated consumption capacity is small.</a:t>
            </a:r>
          </a:p>
          <a:p>
            <a:endParaRPr lang="en-US" altLang="zh-CN" sz="1400" dirty="0"/>
          </a:p>
          <a:p>
            <a:r>
              <a:rPr lang="en-US" altLang="zh-CN" sz="1400" dirty="0"/>
              <a:t>Others are located in the urban center periphery where the market is competitive.</a:t>
            </a:r>
          </a:p>
        </p:txBody>
      </p:sp>
      <p:pic>
        <p:nvPicPr>
          <p:cNvPr id="13" name="Picture 2">
            <a:extLst>
              <a:ext uri="{FF2B5EF4-FFF2-40B4-BE49-F238E27FC236}">
                <a16:creationId xmlns:a16="http://schemas.microsoft.com/office/drawing/2014/main" id="{AD167170-E057-445B-B8C0-EE37499DD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04" y="4411743"/>
            <a:ext cx="3191092" cy="21712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E46481-C42F-45ED-8B5B-48E8B359DB15}"/>
              </a:ext>
            </a:extLst>
          </p:cNvPr>
          <p:cNvSpPr txBox="1"/>
          <p:nvPr/>
        </p:nvSpPr>
        <p:spPr>
          <a:xfrm>
            <a:off x="215519" y="3884874"/>
            <a:ext cx="3045608" cy="738664"/>
          </a:xfrm>
          <a:prstGeom prst="rect">
            <a:avLst/>
          </a:prstGeom>
          <a:noFill/>
        </p:spPr>
        <p:txBody>
          <a:bodyPr wrap="square" rtlCol="0">
            <a:spAutoFit/>
          </a:bodyPr>
          <a:lstStyle/>
          <a:p>
            <a:r>
              <a:rPr lang="en-US" altLang="zh-CN" sz="1400" b="1" dirty="0"/>
              <a:t>Area and customer grading distribution of identified malls</a:t>
            </a:r>
          </a:p>
          <a:p>
            <a:endParaRPr lang="en-US" altLang="zh-CN" sz="1400" b="1" dirty="0"/>
          </a:p>
        </p:txBody>
      </p:sp>
    </p:spTree>
    <p:extLst>
      <p:ext uri="{BB962C8B-B14F-4D97-AF65-F5344CB8AC3E}">
        <p14:creationId xmlns:p14="http://schemas.microsoft.com/office/powerpoint/2010/main" val="36658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Error Distribution</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The model considers spatial and social factors but ignores management influence </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descr="Diagram, map&#10;&#10;Description automatically generated">
            <a:extLst>
              <a:ext uri="{FF2B5EF4-FFF2-40B4-BE49-F238E27FC236}">
                <a16:creationId xmlns:a16="http://schemas.microsoft.com/office/drawing/2014/main" id="{3C9A3DB4-B39C-48EB-9F66-E04B90B2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91" y="2585544"/>
            <a:ext cx="5119777" cy="3929003"/>
          </a:xfrm>
          <a:prstGeom prst="rect">
            <a:avLst/>
          </a:prstGeom>
        </p:spPr>
      </p:pic>
      <p:pic>
        <p:nvPicPr>
          <p:cNvPr id="6" name="Picture 5" descr="Diagram, map&#10;&#10;Description automatically generated">
            <a:extLst>
              <a:ext uri="{FF2B5EF4-FFF2-40B4-BE49-F238E27FC236}">
                <a16:creationId xmlns:a16="http://schemas.microsoft.com/office/drawing/2014/main" id="{7D797D54-9231-4F04-8CF9-1431322D5E6C}"/>
              </a:ext>
            </a:extLst>
          </p:cNvPr>
          <p:cNvPicPr>
            <a:picLocks noChangeAspect="1"/>
          </p:cNvPicPr>
          <p:nvPr/>
        </p:nvPicPr>
        <p:blipFill rotWithShape="1">
          <a:blip r:embed="rId4">
            <a:extLst>
              <a:ext uri="{28A0092B-C50C-407E-A947-70E740481C1C}">
                <a14:useLocalDpi xmlns:a14="http://schemas.microsoft.com/office/drawing/2010/main" val="0"/>
              </a:ext>
            </a:extLst>
          </a:blip>
          <a:srcRect r="24450"/>
          <a:stretch/>
        </p:blipFill>
        <p:spPr>
          <a:xfrm>
            <a:off x="5092155" y="2585543"/>
            <a:ext cx="3917754" cy="3929003"/>
          </a:xfrm>
          <a:prstGeom prst="rect">
            <a:avLst/>
          </a:prstGeom>
        </p:spPr>
      </p:pic>
      <p:sp>
        <p:nvSpPr>
          <p:cNvPr id="8" name="TextBox 7">
            <a:extLst>
              <a:ext uri="{FF2B5EF4-FFF2-40B4-BE49-F238E27FC236}">
                <a16:creationId xmlns:a16="http://schemas.microsoft.com/office/drawing/2014/main" id="{8762FF9F-2DE3-4241-9247-F8B7DE435CD1}"/>
              </a:ext>
            </a:extLst>
          </p:cNvPr>
          <p:cNvSpPr txBox="1"/>
          <p:nvPr/>
        </p:nvSpPr>
        <p:spPr>
          <a:xfrm>
            <a:off x="303378" y="1335662"/>
            <a:ext cx="3720855"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True Negative</a:t>
            </a:r>
          </a:p>
          <a:p>
            <a:r>
              <a:rPr lang="en-US" altLang="zh-CN" sz="1400" dirty="0"/>
              <a:t>With high loss risk but predicted as with low risk</a:t>
            </a:r>
            <a:r>
              <a:rPr lang="en-US" altLang="zh-CN" sz="1400" b="1" dirty="0"/>
              <a:t>.</a:t>
            </a:r>
          </a:p>
          <a:p>
            <a:r>
              <a:rPr lang="en-US" altLang="zh-CN" sz="1400" dirty="0"/>
              <a:t>Errors are predominately in neighborhoods with</a:t>
            </a:r>
          </a:p>
          <a:p>
            <a:r>
              <a:rPr lang="en-US" altLang="zh-CN" sz="1400" dirty="0"/>
              <a:t>high consumption capacities.</a:t>
            </a:r>
          </a:p>
        </p:txBody>
      </p:sp>
      <p:sp>
        <p:nvSpPr>
          <p:cNvPr id="9" name="TextBox 8">
            <a:extLst>
              <a:ext uri="{FF2B5EF4-FFF2-40B4-BE49-F238E27FC236}">
                <a16:creationId xmlns:a16="http://schemas.microsoft.com/office/drawing/2014/main" id="{C4D9D9E2-3537-4C79-9857-047E948C9CCB}"/>
              </a:ext>
            </a:extLst>
          </p:cNvPr>
          <p:cNvSpPr txBox="1"/>
          <p:nvPr/>
        </p:nvSpPr>
        <p:spPr>
          <a:xfrm>
            <a:off x="4572000" y="1335662"/>
            <a:ext cx="3720855"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False Positive</a:t>
            </a:r>
          </a:p>
          <a:p>
            <a:r>
              <a:rPr lang="en-US" altLang="zh-CN" sz="1400" dirty="0"/>
              <a:t>With low loss risk but predicted as with high risk</a:t>
            </a:r>
            <a:endParaRPr lang="en-US" altLang="zh-CN" sz="1400" b="1" dirty="0"/>
          </a:p>
          <a:p>
            <a:r>
              <a:rPr lang="en-US" altLang="zh-CN" sz="1400" dirty="0"/>
              <a:t>Errors cluster in suburban neighborhoods where consumption capacities is smaller</a:t>
            </a:r>
          </a:p>
        </p:txBody>
      </p:sp>
      <p:sp>
        <p:nvSpPr>
          <p:cNvPr id="7" name="Oval 6">
            <a:extLst>
              <a:ext uri="{FF2B5EF4-FFF2-40B4-BE49-F238E27FC236}">
                <a16:creationId xmlns:a16="http://schemas.microsoft.com/office/drawing/2014/main" id="{CE73CDE6-2659-4E61-9BDD-8349092AFB12}"/>
              </a:ext>
            </a:extLst>
          </p:cNvPr>
          <p:cNvSpPr/>
          <p:nvPr/>
        </p:nvSpPr>
        <p:spPr>
          <a:xfrm>
            <a:off x="4527055" y="4771697"/>
            <a:ext cx="84083" cy="84083"/>
          </a:xfrm>
          <a:prstGeom prst="ellipse">
            <a:avLst/>
          </a:prstGeom>
          <a:solidFill>
            <a:srgbClr val="78E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041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98A8C1-0862-4DBA-8F1E-8A3887C9F538}"/>
              </a:ext>
            </a:extLst>
          </p:cNvPr>
          <p:cNvSpPr txBox="1"/>
          <p:nvPr/>
        </p:nvSpPr>
        <p:spPr>
          <a:xfrm>
            <a:off x="2084989" y="2532757"/>
            <a:ext cx="4974021" cy="120032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Goal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Analyzing mismatch of operation and location value </a:t>
            </a:r>
            <a:endParaRPr kumimoji="0" lang="zh-CN" altLang="zh-CN" sz="1600" b="0"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5012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Step1: Quantify location value using entropy weighted methods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1698776-79F5-49FB-B7E7-61DD938277F0}"/>
              </a:ext>
            </a:extLst>
          </p:cNvPr>
          <p:cNvSpPr txBox="1"/>
          <p:nvPr/>
        </p:nvSpPr>
        <p:spPr>
          <a:xfrm>
            <a:off x="5689850" y="1809255"/>
            <a:ext cx="1090321" cy="523220"/>
          </a:xfrm>
          <a:prstGeom prst="rect">
            <a:avLst/>
          </a:prstGeom>
          <a:solidFill>
            <a:schemeClr val="bg2">
              <a:lumMod val="75000"/>
            </a:schemeClr>
          </a:solidFill>
          <a:ln>
            <a:noFill/>
          </a:ln>
        </p:spPr>
        <p:txBody>
          <a:bodyPr wrap="square" rtlCol="0">
            <a:spAutoFit/>
          </a:bodyPr>
          <a:lstStyle/>
          <a:p>
            <a:pPr algn="ctr"/>
            <a:r>
              <a:rPr lang="en-US" altLang="zh-CN" sz="1400" dirty="0">
                <a:solidFill>
                  <a:schemeClr val="bg1"/>
                </a:solidFill>
              </a:rPr>
              <a:t>Secondary Weight</a:t>
            </a:r>
            <a:endParaRPr lang="zh-CN" altLang="en-US" sz="1400" dirty="0">
              <a:solidFill>
                <a:schemeClr val="bg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38942" y="1339079"/>
            <a:ext cx="2309567" cy="307777"/>
          </a:xfrm>
          <a:prstGeom prst="rect">
            <a:avLst/>
          </a:prstGeom>
          <a:noFill/>
          <a:ln>
            <a:solidFill>
              <a:schemeClr val="tx1"/>
            </a:solidFill>
          </a:ln>
        </p:spPr>
        <p:txBody>
          <a:bodyPr wrap="square" rtlCol="0">
            <a:spAutoFit/>
          </a:bodyPr>
          <a:lstStyle/>
          <a:p>
            <a:pPr algn="ctr"/>
            <a:r>
              <a:rPr lang="en-US" altLang="zh-CN" sz="1400" dirty="0"/>
              <a:t>Transportation</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3712173" y="1810576"/>
            <a:ext cx="1090321" cy="5232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EWM</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p:nvPr/>
        </p:nvCxnSpPr>
        <p:spPr>
          <a:xfrm>
            <a:off x="2743200" y="2068469"/>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p:nvPr/>
        </p:nvCxnSpPr>
        <p:spPr>
          <a:xfrm>
            <a:off x="4821966" y="2050071"/>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2848745" y="179885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19" name="TextBox 18">
            <a:extLst>
              <a:ext uri="{FF2B5EF4-FFF2-40B4-BE49-F238E27FC236}">
                <a16:creationId xmlns:a16="http://schemas.microsoft.com/office/drawing/2014/main" id="{E510F6C3-3300-45B9-8056-63EC7D6AA63E}"/>
              </a:ext>
            </a:extLst>
          </p:cNvPr>
          <p:cNvSpPr txBox="1"/>
          <p:nvPr/>
        </p:nvSpPr>
        <p:spPr>
          <a:xfrm>
            <a:off x="4854175" y="179885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graphicFrame>
        <p:nvGraphicFramePr>
          <p:cNvPr id="4" name="Table 3">
            <a:extLst>
              <a:ext uri="{FF2B5EF4-FFF2-40B4-BE49-F238E27FC236}">
                <a16:creationId xmlns:a16="http://schemas.microsoft.com/office/drawing/2014/main" id="{57924B9D-E6C6-45E2-A0C7-AE5C8A89A27A}"/>
              </a:ext>
            </a:extLst>
          </p:cNvPr>
          <p:cNvGraphicFramePr>
            <a:graphicFrameLocks noGrp="1"/>
          </p:cNvGraphicFramePr>
          <p:nvPr>
            <p:extLst>
              <p:ext uri="{D42A27DB-BD31-4B8C-83A1-F6EECF244321}">
                <p14:modId xmlns:p14="http://schemas.microsoft.com/office/powerpoint/2010/main" val="4246069202"/>
              </p:ext>
            </p:extLst>
          </p:nvPr>
        </p:nvGraphicFramePr>
        <p:xfrm>
          <a:off x="247463" y="3034510"/>
          <a:ext cx="6530281" cy="3912092"/>
        </p:xfrm>
        <a:graphic>
          <a:graphicData uri="http://schemas.openxmlformats.org/drawingml/2006/table">
            <a:tbl>
              <a:tblPr firstRow="1" firstCol="1" bandRow="1">
                <a:tableStyleId>{F5AB1C69-6EDB-4FF4-983F-18BD219EF322}</a:tableStyleId>
              </a:tblPr>
              <a:tblGrid>
                <a:gridCol w="1301425">
                  <a:extLst>
                    <a:ext uri="{9D8B030D-6E8A-4147-A177-3AD203B41FA5}">
                      <a16:colId xmlns:a16="http://schemas.microsoft.com/office/drawing/2014/main" val="3278449827"/>
                    </a:ext>
                  </a:extLst>
                </a:gridCol>
                <a:gridCol w="1487886">
                  <a:extLst>
                    <a:ext uri="{9D8B030D-6E8A-4147-A177-3AD203B41FA5}">
                      <a16:colId xmlns:a16="http://schemas.microsoft.com/office/drawing/2014/main" val="4231596556"/>
                    </a:ext>
                  </a:extLst>
                </a:gridCol>
                <a:gridCol w="3740970">
                  <a:extLst>
                    <a:ext uri="{9D8B030D-6E8A-4147-A177-3AD203B41FA5}">
                      <a16:colId xmlns:a16="http://schemas.microsoft.com/office/drawing/2014/main" val="398001633"/>
                    </a:ext>
                  </a:extLst>
                </a:gridCol>
              </a:tblGrid>
              <a:tr h="427610">
                <a:tc>
                  <a:txBody>
                    <a:bodyPr/>
                    <a:lstStyle/>
                    <a:p>
                      <a:pPr algn="ctr"/>
                      <a:r>
                        <a:rPr lang="en-US" sz="1400" kern="100" dirty="0">
                          <a:effectLst/>
                        </a:rPr>
                        <a:t>Categories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rPr>
                        <a:t>Factors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rPr>
                        <a:t>Description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0769386"/>
                  </a:ext>
                </a:extLst>
              </a:tr>
              <a:tr h="302099">
                <a:tc rowSpan="2">
                  <a:txBody>
                    <a:bodyPr/>
                    <a:lstStyle/>
                    <a:p>
                      <a:pPr algn="just"/>
                      <a:r>
                        <a:rPr lang="en-US" sz="1400" kern="100" dirty="0">
                          <a:effectLst/>
                        </a:rPr>
                        <a:t>Transportation</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Subway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a:effectLst/>
                        </a:rPr>
                        <a:t>Distance to nearest subway station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3044584"/>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Road density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a:effectLst/>
                        </a:rPr>
                        <a:t>Distance to 5 nearest crossroads</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52404700"/>
                  </a:ext>
                </a:extLst>
              </a:tr>
              <a:tr h="302099">
                <a:tc rowSpan="3">
                  <a:txBody>
                    <a:bodyPr/>
                    <a:lstStyle/>
                    <a:p>
                      <a:pPr algn="just"/>
                      <a:r>
                        <a:rPr lang="en-US" sz="1400" kern="100" dirty="0">
                          <a:effectLst/>
                        </a:rPr>
                        <a:t>Amenity</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Urban parks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Distance to nearest parks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7331287"/>
                  </a:ext>
                </a:extLst>
              </a:tr>
              <a:tr h="302099">
                <a:tc vMerge="1">
                  <a:txBody>
                    <a:bodyPr/>
                    <a:lstStyle/>
                    <a:p>
                      <a:endParaRPr lang="zh-CN" altLang="en-US"/>
                    </a:p>
                  </a:txBody>
                  <a:tcPr/>
                </a:tc>
                <a:tc>
                  <a:txBody>
                    <a:bodyPr/>
                    <a:lstStyle/>
                    <a:p>
                      <a:pPr algn="just"/>
                      <a:r>
                        <a:rPr lang="en-US" altLang="zh-CN" sz="1400" kern="100" dirty="0">
                          <a:solidFill>
                            <a:schemeClr val="dk1"/>
                          </a:solidFill>
                          <a:effectLst/>
                          <a:latin typeface="+mn-lt"/>
                          <a:ea typeface="+mn-ea"/>
                          <a:cs typeface="+mn-cs"/>
                        </a:rPr>
                        <a:t>Attractions</a:t>
                      </a:r>
                      <a:endParaRPr lang="zh-CN" altLang="en-US" sz="1400" kern="100" dirty="0">
                        <a:solidFill>
                          <a:schemeClr val="dk1"/>
                        </a:solidFill>
                        <a:effectLst/>
                        <a:latin typeface="+mn-lt"/>
                        <a:ea typeface="+mn-ea"/>
                        <a:cs typeface="+mn-cs"/>
                      </a:endParaRPr>
                    </a:p>
                  </a:txBody>
                  <a:tcPr marL="68580" marR="68580" marT="0" marB="0" anchor="ctr"/>
                </a:tc>
                <a:tc>
                  <a:txBody>
                    <a:bodyPr/>
                    <a:lstStyle/>
                    <a:p>
                      <a:pPr algn="just"/>
                      <a:r>
                        <a:rPr lang="en-US" altLang="zh-CN" sz="1400" kern="100" dirty="0">
                          <a:solidFill>
                            <a:schemeClr val="dk1"/>
                          </a:solidFill>
                          <a:effectLst/>
                          <a:latin typeface="+mn-lt"/>
                          <a:ea typeface="+mn-ea"/>
                          <a:cs typeface="+mn-cs"/>
                        </a:rPr>
                        <a:t>Distance to 3 nearest attractions</a:t>
                      </a:r>
                      <a:endParaRPr lang="zh-CN" altLang="en-US" sz="14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261293846"/>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University City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a:effectLst/>
                        </a:rPr>
                        <a:t>Distance to nearest university city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6401718"/>
                  </a:ext>
                </a:extLst>
              </a:tr>
              <a:tr h="302099">
                <a:tc rowSpan="2">
                  <a:txBody>
                    <a:bodyPr/>
                    <a:lstStyle/>
                    <a:p>
                      <a:pPr algn="just"/>
                      <a:r>
                        <a:rPr lang="en-US" sz="1400" kern="100" dirty="0">
                          <a:effectLst/>
                        </a:rPr>
                        <a:t>Demographic</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Population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Population density of neighborhood</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43577485"/>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Consumption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Average annual consumption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72140957"/>
                  </a:ext>
                </a:extLst>
              </a:tr>
              <a:tr h="427610">
                <a:tc rowSpan="3">
                  <a:txBody>
                    <a:bodyPr/>
                    <a:lstStyle/>
                    <a:p>
                      <a:pPr algn="just"/>
                      <a:r>
                        <a:rPr lang="en-US" sz="1400" kern="100" dirty="0">
                          <a:effectLst/>
                        </a:rPr>
                        <a:t>Competition</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Competitive intensity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Number of comparable shopping centers in 3km</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0953323"/>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rowSpan="2">
                  <a:txBody>
                    <a:bodyPr/>
                    <a:lstStyle/>
                    <a:p>
                      <a:pPr algn="just"/>
                      <a:r>
                        <a:rPr lang="en-US" sz="1400" kern="100" dirty="0">
                          <a:effectLst/>
                        </a:rPr>
                        <a:t>Competitiveness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a:effectLst/>
                        </a:rPr>
                        <a:t>Area of the shopping center divided by total area of the</a:t>
                      </a:r>
                      <a:endParaRPr lang="zh-CN" altLang="zh-CN" sz="1400" kern="100" dirty="0">
                        <a:effectLst/>
                        <a:latin typeface="等线" panose="02010600030101010101" pitchFamily="2" charset="-122"/>
                        <a:ea typeface="+mn-ea"/>
                        <a:cs typeface="Times New Roman" panose="02020603050405020304" pitchFamily="18" charset="0"/>
                      </a:endParaRPr>
                    </a:p>
                    <a:p>
                      <a:pPr algn="just"/>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8308867"/>
                  </a:ext>
                </a:extLst>
              </a:tr>
              <a:tr h="302099">
                <a:tc vMerge="1">
                  <a:txBody>
                    <a:bodyPr/>
                    <a:lstStyle/>
                    <a:p>
                      <a:endParaRPr lang="zh-CN" altLang="en-US"/>
                    </a:p>
                  </a:txBody>
                  <a:tcPr/>
                </a:tc>
                <a:tc vMerge="1">
                  <a:txBody>
                    <a:bodyPr/>
                    <a:lstStyle/>
                    <a:p>
                      <a:endParaRPr lang="zh-CN" altLang="en-US"/>
                    </a:p>
                  </a:txBody>
                  <a:tcPr/>
                </a:tc>
                <a:tc>
                  <a:txBody>
                    <a:bodyPr/>
                    <a:lstStyle/>
                    <a:p>
                      <a:pPr algn="just"/>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Competitiors</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within 3 kilometers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26331433"/>
                  </a:ext>
                </a:extLst>
              </a:tr>
            </a:tbl>
          </a:graphicData>
        </a:graphic>
      </p:graphicFrame>
      <p:sp>
        <p:nvSpPr>
          <p:cNvPr id="18" name="TextBox 17">
            <a:extLst>
              <a:ext uri="{FF2B5EF4-FFF2-40B4-BE49-F238E27FC236}">
                <a16:creationId xmlns:a16="http://schemas.microsoft.com/office/drawing/2014/main" id="{1A82B9DF-A787-4621-9887-1B8CD5218D52}"/>
              </a:ext>
            </a:extLst>
          </p:cNvPr>
          <p:cNvSpPr txBox="1"/>
          <p:nvPr/>
        </p:nvSpPr>
        <p:spPr>
          <a:xfrm>
            <a:off x="238942" y="1744052"/>
            <a:ext cx="2309567" cy="307777"/>
          </a:xfrm>
          <a:prstGeom prst="rect">
            <a:avLst/>
          </a:prstGeom>
          <a:noFill/>
          <a:ln>
            <a:solidFill>
              <a:schemeClr val="tx1"/>
            </a:solidFill>
          </a:ln>
        </p:spPr>
        <p:txBody>
          <a:bodyPr wrap="square" rtlCol="0">
            <a:spAutoFit/>
          </a:bodyPr>
          <a:lstStyle/>
          <a:p>
            <a:pPr algn="ctr"/>
            <a:r>
              <a:rPr lang="en-US" altLang="zh-CN" sz="1400" dirty="0"/>
              <a:t>Amenity</a:t>
            </a:r>
            <a:endParaRPr lang="zh-CN" altLang="en-US" sz="1400" dirty="0"/>
          </a:p>
        </p:txBody>
      </p:sp>
      <p:sp>
        <p:nvSpPr>
          <p:cNvPr id="20" name="TextBox 19">
            <a:extLst>
              <a:ext uri="{FF2B5EF4-FFF2-40B4-BE49-F238E27FC236}">
                <a16:creationId xmlns:a16="http://schemas.microsoft.com/office/drawing/2014/main" id="{98122F56-ECC4-4E81-B513-E18D9287125B}"/>
              </a:ext>
            </a:extLst>
          </p:cNvPr>
          <p:cNvSpPr txBox="1"/>
          <p:nvPr/>
        </p:nvSpPr>
        <p:spPr>
          <a:xfrm>
            <a:off x="245588" y="2149025"/>
            <a:ext cx="2309567" cy="307777"/>
          </a:xfrm>
          <a:prstGeom prst="rect">
            <a:avLst/>
          </a:prstGeom>
          <a:noFill/>
          <a:ln>
            <a:solidFill>
              <a:schemeClr val="tx1"/>
            </a:solidFill>
          </a:ln>
        </p:spPr>
        <p:txBody>
          <a:bodyPr wrap="square" rtlCol="0">
            <a:spAutoFit/>
          </a:bodyPr>
          <a:lstStyle/>
          <a:p>
            <a:pPr algn="ctr"/>
            <a:r>
              <a:rPr lang="en-US" altLang="zh-CN" sz="1400" dirty="0"/>
              <a:t>Demographic</a:t>
            </a:r>
            <a:endParaRPr lang="zh-CN" altLang="en-US" sz="1400" dirty="0"/>
          </a:p>
        </p:txBody>
      </p:sp>
      <p:sp>
        <p:nvSpPr>
          <p:cNvPr id="21" name="TextBox 20">
            <a:extLst>
              <a:ext uri="{FF2B5EF4-FFF2-40B4-BE49-F238E27FC236}">
                <a16:creationId xmlns:a16="http://schemas.microsoft.com/office/drawing/2014/main" id="{A5A0EB78-DDA2-4341-85EA-A2807370CB31}"/>
              </a:ext>
            </a:extLst>
          </p:cNvPr>
          <p:cNvSpPr txBox="1"/>
          <p:nvPr/>
        </p:nvSpPr>
        <p:spPr>
          <a:xfrm>
            <a:off x="245588" y="2553998"/>
            <a:ext cx="2309567" cy="307777"/>
          </a:xfrm>
          <a:prstGeom prst="rect">
            <a:avLst/>
          </a:prstGeom>
          <a:noFill/>
          <a:ln>
            <a:solidFill>
              <a:schemeClr val="tx1"/>
            </a:solidFill>
          </a:ln>
        </p:spPr>
        <p:txBody>
          <a:bodyPr wrap="square" rtlCol="0">
            <a:spAutoFit/>
          </a:bodyPr>
          <a:lstStyle/>
          <a:p>
            <a:pPr algn="ctr"/>
            <a:r>
              <a:rPr lang="en-US" altLang="zh-CN" sz="1400" dirty="0"/>
              <a:t>Competition</a:t>
            </a:r>
            <a:endParaRPr lang="zh-CN" altLang="en-US" sz="1400" dirty="0"/>
          </a:p>
        </p:txBody>
      </p:sp>
      <p:cxnSp>
        <p:nvCxnSpPr>
          <p:cNvPr id="23" name="Straight Arrow Connector 22">
            <a:extLst>
              <a:ext uri="{FF2B5EF4-FFF2-40B4-BE49-F238E27FC236}">
                <a16:creationId xmlns:a16="http://schemas.microsoft.com/office/drawing/2014/main" id="{67D9207D-2245-4B5C-B88E-C8E87498424C}"/>
              </a:ext>
            </a:extLst>
          </p:cNvPr>
          <p:cNvCxnSpPr/>
          <p:nvPr/>
        </p:nvCxnSpPr>
        <p:spPr>
          <a:xfrm>
            <a:off x="6791530" y="2042686"/>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F876DE0-F248-4FFA-A49C-DEF8E7211D86}"/>
              </a:ext>
            </a:extLst>
          </p:cNvPr>
          <p:cNvSpPr txBox="1"/>
          <p:nvPr/>
        </p:nvSpPr>
        <p:spPr>
          <a:xfrm>
            <a:off x="6823739" y="179147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
        <p:nvSpPr>
          <p:cNvPr id="25" name="TextBox 24">
            <a:extLst>
              <a:ext uri="{FF2B5EF4-FFF2-40B4-BE49-F238E27FC236}">
                <a16:creationId xmlns:a16="http://schemas.microsoft.com/office/drawing/2014/main" id="{A874148D-0D5E-46CF-BF33-9576D4CE8A9C}"/>
              </a:ext>
            </a:extLst>
          </p:cNvPr>
          <p:cNvSpPr txBox="1"/>
          <p:nvPr/>
        </p:nvSpPr>
        <p:spPr>
          <a:xfrm>
            <a:off x="7651301" y="1814244"/>
            <a:ext cx="1090321" cy="523220"/>
          </a:xfrm>
          <a:prstGeom prst="rect">
            <a:avLst/>
          </a:prstGeom>
          <a:solidFill>
            <a:schemeClr val="tx1"/>
          </a:solidFill>
          <a:ln>
            <a:noFill/>
          </a:ln>
        </p:spPr>
        <p:txBody>
          <a:bodyPr wrap="square" rtlCol="0">
            <a:spAutoFit/>
          </a:bodyPr>
          <a:lstStyle/>
          <a:p>
            <a:pPr algn="ctr"/>
            <a:r>
              <a:rPr lang="en-US" altLang="zh-CN" sz="1400" dirty="0">
                <a:solidFill>
                  <a:schemeClr val="bg1"/>
                </a:solidFill>
              </a:rPr>
              <a:t>Location</a:t>
            </a:r>
          </a:p>
          <a:p>
            <a:pPr algn="ctr"/>
            <a:r>
              <a:rPr lang="en-US" altLang="zh-CN" sz="1400" dirty="0">
                <a:solidFill>
                  <a:schemeClr val="bg1"/>
                </a:solidFill>
              </a:rPr>
              <a:t>Value</a:t>
            </a:r>
            <a:endParaRPr lang="zh-CN" altLang="en-US" sz="1400" dirty="0">
              <a:solidFill>
                <a:schemeClr val="bg1"/>
              </a:solidFill>
            </a:endParaRPr>
          </a:p>
        </p:txBody>
      </p:sp>
      <p:graphicFrame>
        <p:nvGraphicFramePr>
          <p:cNvPr id="22" name="Table 21">
            <a:extLst>
              <a:ext uri="{FF2B5EF4-FFF2-40B4-BE49-F238E27FC236}">
                <a16:creationId xmlns:a16="http://schemas.microsoft.com/office/drawing/2014/main" id="{3E739B3A-B04C-46A2-A065-C171CC703C57}"/>
              </a:ext>
            </a:extLst>
          </p:cNvPr>
          <p:cNvGraphicFramePr>
            <a:graphicFrameLocks noGrp="1"/>
          </p:cNvGraphicFramePr>
          <p:nvPr>
            <p:extLst>
              <p:ext uri="{D42A27DB-BD31-4B8C-83A1-F6EECF244321}">
                <p14:modId xmlns:p14="http://schemas.microsoft.com/office/powerpoint/2010/main" val="383710331"/>
              </p:ext>
            </p:extLst>
          </p:nvPr>
        </p:nvGraphicFramePr>
        <p:xfrm>
          <a:off x="8467504" y="1339079"/>
          <a:ext cx="5633555" cy="3698732"/>
        </p:xfrm>
        <a:graphic>
          <a:graphicData uri="http://schemas.openxmlformats.org/drawingml/2006/table">
            <a:tbl>
              <a:tblPr firstRow="1" firstCol="1" bandRow="1">
                <a:tableStyleId>{F5AB1C69-6EDB-4FF4-983F-18BD219EF322}</a:tableStyleId>
              </a:tblPr>
              <a:tblGrid>
                <a:gridCol w="1706058">
                  <a:extLst>
                    <a:ext uri="{9D8B030D-6E8A-4147-A177-3AD203B41FA5}">
                      <a16:colId xmlns:a16="http://schemas.microsoft.com/office/drawing/2014/main" val="3278449827"/>
                    </a:ext>
                  </a:extLst>
                </a:gridCol>
                <a:gridCol w="1142433">
                  <a:extLst>
                    <a:ext uri="{9D8B030D-6E8A-4147-A177-3AD203B41FA5}">
                      <a16:colId xmlns:a16="http://schemas.microsoft.com/office/drawing/2014/main" val="3353004959"/>
                    </a:ext>
                  </a:extLst>
                </a:gridCol>
                <a:gridCol w="1142433">
                  <a:extLst>
                    <a:ext uri="{9D8B030D-6E8A-4147-A177-3AD203B41FA5}">
                      <a16:colId xmlns:a16="http://schemas.microsoft.com/office/drawing/2014/main" val="3828519819"/>
                    </a:ext>
                  </a:extLst>
                </a:gridCol>
                <a:gridCol w="1642631">
                  <a:extLst>
                    <a:ext uri="{9D8B030D-6E8A-4147-A177-3AD203B41FA5}">
                      <a16:colId xmlns:a16="http://schemas.microsoft.com/office/drawing/2014/main" val="3937394379"/>
                    </a:ext>
                  </a:extLst>
                </a:gridCol>
              </a:tblGrid>
              <a:tr h="427610">
                <a:tc>
                  <a:txBody>
                    <a:bodyPr/>
                    <a:lstStyle/>
                    <a:p>
                      <a:pPr algn="ctr"/>
                      <a:r>
                        <a:rPr lang="en-US" sz="1400" kern="100" dirty="0">
                          <a:effectLst/>
                        </a:rPr>
                        <a:t>Categories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rPr>
                        <a:t> Primary Weight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a:effectLst/>
                        </a:rPr>
                        <a:t>Factors</a:t>
                      </a:r>
                      <a:endParaRPr lang="zh-CN" altLang="zh-CN" sz="14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Entropy Weight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C00000"/>
                    </a:solidFill>
                  </a:tcPr>
                </a:tc>
                <a:extLst>
                  <a:ext uri="{0D108BD9-81ED-4DB2-BD59-A6C34878D82A}">
                    <a16:rowId xmlns:a16="http://schemas.microsoft.com/office/drawing/2014/main" val="3200769386"/>
                  </a:ext>
                </a:extLst>
              </a:tr>
              <a:tr h="302099">
                <a:tc rowSpan="2">
                  <a:txBody>
                    <a:bodyPr/>
                    <a:lstStyle/>
                    <a:p>
                      <a:pPr algn="just"/>
                      <a:r>
                        <a:rPr lang="en-US" sz="1400" kern="100" dirty="0">
                          <a:effectLst/>
                        </a:rPr>
                        <a:t>Transportation</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rowSpan="2">
                  <a:txBody>
                    <a:bodyPr/>
                    <a:lstStyle/>
                    <a:p>
                      <a:pPr algn="ctr"/>
                      <a:r>
                        <a:rPr lang="en-US" sz="1400" kern="100" dirty="0">
                          <a:effectLst/>
                        </a:rPr>
                        <a:t>0.3</a:t>
                      </a:r>
                    </a:p>
                    <a:p>
                      <a:pPr algn="ctr"/>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Subway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0.22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C6C6"/>
                    </a:solidFill>
                  </a:tcPr>
                </a:tc>
                <a:extLst>
                  <a:ext uri="{0D108BD9-81ED-4DB2-BD59-A6C34878D82A}">
                    <a16:rowId xmlns:a16="http://schemas.microsoft.com/office/drawing/2014/main" val="163044584"/>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Road density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0.08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F0F0"/>
                    </a:solidFill>
                  </a:tcPr>
                </a:tc>
                <a:extLst>
                  <a:ext uri="{0D108BD9-81ED-4DB2-BD59-A6C34878D82A}">
                    <a16:rowId xmlns:a16="http://schemas.microsoft.com/office/drawing/2014/main" val="2752404700"/>
                  </a:ext>
                </a:extLst>
              </a:tr>
              <a:tr h="302099">
                <a:tc rowSpan="3">
                  <a:txBody>
                    <a:bodyPr/>
                    <a:lstStyle/>
                    <a:p>
                      <a:pPr algn="just"/>
                      <a:r>
                        <a:rPr lang="en-US" sz="1400" kern="100" dirty="0">
                          <a:effectLst/>
                        </a:rPr>
                        <a:t>Amenity</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rowSpan="3">
                  <a:txBody>
                    <a:bodyPr/>
                    <a:lstStyle/>
                    <a:p>
                      <a:pPr algn="ctr"/>
                      <a:r>
                        <a:rPr lang="en-US" sz="1400" kern="100" dirty="0">
                          <a:effectLst/>
                        </a:rPr>
                        <a:t>0.2</a:t>
                      </a:r>
                    </a:p>
                    <a:p>
                      <a:pPr algn="ctr"/>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Urban parks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0.09</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C6C6"/>
                    </a:solidFill>
                  </a:tcPr>
                </a:tc>
                <a:extLst>
                  <a:ext uri="{0D108BD9-81ED-4DB2-BD59-A6C34878D82A}">
                    <a16:rowId xmlns:a16="http://schemas.microsoft.com/office/drawing/2014/main" val="1937331287"/>
                  </a:ext>
                </a:extLst>
              </a:tr>
              <a:tr h="302099">
                <a:tc vMerge="1">
                  <a:txBody>
                    <a:bodyPr/>
                    <a:lstStyle/>
                    <a:p>
                      <a:endParaRPr lang="zh-CN" altLang="en-US"/>
                    </a:p>
                  </a:txBody>
                  <a:tcPr/>
                </a:tc>
                <a:tc vMerge="1">
                  <a:txBody>
                    <a:bodyPr/>
                    <a:lstStyle/>
                    <a:p>
                      <a:endParaRPr lang="zh-CN" altLang="en-US"/>
                    </a:p>
                  </a:txBody>
                  <a:tcPr/>
                </a:tc>
                <a:tc>
                  <a:txBody>
                    <a:bodyPr/>
                    <a:lstStyle/>
                    <a:p>
                      <a:pPr algn="just"/>
                      <a:r>
                        <a:rPr lang="en-US" altLang="zh-CN" sz="1400" kern="100" dirty="0">
                          <a:solidFill>
                            <a:schemeClr val="dk1"/>
                          </a:solidFill>
                          <a:effectLst/>
                          <a:latin typeface="+mn-lt"/>
                          <a:ea typeface="+mn-ea"/>
                          <a:cs typeface="+mn-cs"/>
                        </a:rPr>
                        <a:t>Attractions</a:t>
                      </a:r>
                      <a:endParaRPr lang="zh-CN" altLang="en-US" sz="1400" kern="100" dirty="0">
                        <a:solidFill>
                          <a:schemeClr val="dk1"/>
                        </a:solidFill>
                        <a:effectLst/>
                        <a:latin typeface="+mn-lt"/>
                        <a:ea typeface="+mn-ea"/>
                        <a:cs typeface="+mn-cs"/>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0.06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F0F0"/>
                    </a:solidFill>
                  </a:tcPr>
                </a:tc>
                <a:extLst>
                  <a:ext uri="{0D108BD9-81ED-4DB2-BD59-A6C34878D82A}">
                    <a16:rowId xmlns:a16="http://schemas.microsoft.com/office/drawing/2014/main" val="2261293846"/>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University City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0.05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C6C6"/>
                    </a:solidFill>
                  </a:tcPr>
                </a:tc>
                <a:extLst>
                  <a:ext uri="{0D108BD9-81ED-4DB2-BD59-A6C34878D82A}">
                    <a16:rowId xmlns:a16="http://schemas.microsoft.com/office/drawing/2014/main" val="496401718"/>
                  </a:ext>
                </a:extLst>
              </a:tr>
              <a:tr h="302099">
                <a:tc rowSpan="2">
                  <a:txBody>
                    <a:bodyPr/>
                    <a:lstStyle/>
                    <a:p>
                      <a:pPr algn="just"/>
                      <a:r>
                        <a:rPr lang="en-US" sz="1400" kern="100" dirty="0">
                          <a:effectLst/>
                        </a:rPr>
                        <a:t>Demographic</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rowSpan="2">
                  <a:txBody>
                    <a:bodyPr/>
                    <a:lstStyle/>
                    <a:p>
                      <a:pPr algn="ctr"/>
                      <a:r>
                        <a:rPr lang="en-US" sz="1400" kern="100" dirty="0">
                          <a:effectLst/>
                        </a:rPr>
                        <a:t>0.2</a:t>
                      </a:r>
                    </a:p>
                    <a:p>
                      <a:pPr algn="ctr"/>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Population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0.18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F0F0"/>
                    </a:solidFill>
                  </a:tcPr>
                </a:tc>
                <a:extLst>
                  <a:ext uri="{0D108BD9-81ED-4DB2-BD59-A6C34878D82A}">
                    <a16:rowId xmlns:a16="http://schemas.microsoft.com/office/drawing/2014/main" val="1043577485"/>
                  </a:ext>
                </a:extLst>
              </a:tr>
              <a:tr h="302099">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Consumption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0.02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C6C6"/>
                    </a:solidFill>
                  </a:tcPr>
                </a:tc>
                <a:extLst>
                  <a:ext uri="{0D108BD9-81ED-4DB2-BD59-A6C34878D82A}">
                    <a16:rowId xmlns:a16="http://schemas.microsoft.com/office/drawing/2014/main" val="872140957"/>
                  </a:ext>
                </a:extLst>
              </a:tr>
              <a:tr h="427610">
                <a:tc rowSpan="2">
                  <a:txBody>
                    <a:bodyPr/>
                    <a:lstStyle/>
                    <a:p>
                      <a:pPr algn="just"/>
                      <a:r>
                        <a:rPr lang="en-US" sz="1400" kern="100" dirty="0">
                          <a:effectLst/>
                        </a:rPr>
                        <a:t>Competition</a:t>
                      </a:r>
                    </a:p>
                    <a:p>
                      <a:pPr algn="just"/>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rowSpan="2">
                  <a:txBody>
                    <a:bodyPr/>
                    <a:lstStyle/>
                    <a:p>
                      <a:pPr algn="ctr"/>
                      <a:r>
                        <a:rPr lang="en-US" sz="1400" kern="100" dirty="0">
                          <a:effectLst/>
                        </a:rPr>
                        <a:t>0.3</a:t>
                      </a:r>
                    </a:p>
                    <a:p>
                      <a:pPr algn="ctr"/>
                      <a:r>
                        <a:rPr lang="en-US" sz="1400" kern="100" dirty="0">
                          <a:effectLst/>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rPr>
                        <a:t>Competitive intensity</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0.13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F0F0"/>
                    </a:solidFill>
                  </a:tcPr>
                </a:tc>
                <a:extLst>
                  <a:ext uri="{0D108BD9-81ED-4DB2-BD59-A6C34878D82A}">
                    <a16:rowId xmlns:a16="http://schemas.microsoft.com/office/drawing/2014/main" val="3390953323"/>
                  </a:ext>
                </a:extLst>
              </a:tr>
              <a:tr h="604198">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vMerge="1">
                  <a:txBody>
                    <a:bodyPr/>
                    <a:lstStyle/>
                    <a:p>
                      <a:pPr algn="just"/>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Competitiveness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0.17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FEC6C6"/>
                    </a:solidFill>
                  </a:tcPr>
                </a:tc>
                <a:extLst>
                  <a:ext uri="{0D108BD9-81ED-4DB2-BD59-A6C34878D82A}">
                    <a16:rowId xmlns:a16="http://schemas.microsoft.com/office/drawing/2014/main" val="3398308867"/>
                  </a:ext>
                </a:extLst>
              </a:tr>
            </a:tbl>
          </a:graphicData>
        </a:graphic>
      </p:graphicFrame>
    </p:spTree>
    <p:extLst>
      <p:ext uri="{BB962C8B-B14F-4D97-AF65-F5344CB8AC3E}">
        <p14:creationId xmlns:p14="http://schemas.microsoft.com/office/powerpoint/2010/main" val="18127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46331"/>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8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Step2:</a:t>
            </a:r>
            <a:r>
              <a:rPr lang="en-US" altLang="zh-CN"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Build a regression model using operation and location value</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a:extLst>
              <a:ext uri="{FF2B5EF4-FFF2-40B4-BE49-F238E27FC236}">
                <a16:creationId xmlns:a16="http://schemas.microsoft.com/office/drawing/2014/main" id="{99B05B4A-4FF0-4286-93FE-A7030A29D559}"/>
              </a:ext>
            </a:extLst>
          </p:cNvPr>
          <p:cNvGraphicFramePr>
            <a:graphicFrameLocks/>
          </p:cNvGraphicFramePr>
          <p:nvPr>
            <p:extLst>
              <p:ext uri="{D42A27DB-BD31-4B8C-83A1-F6EECF244321}">
                <p14:modId xmlns:p14="http://schemas.microsoft.com/office/powerpoint/2010/main" val="205203574"/>
              </p:ext>
            </p:extLst>
          </p:nvPr>
        </p:nvGraphicFramePr>
        <p:xfrm>
          <a:off x="648919" y="1635749"/>
          <a:ext cx="7402006" cy="4596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575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9F2840F-BC98-445B-A226-14714613E6B9}"/>
              </a:ext>
            </a:extLst>
          </p:cNvPr>
          <p:cNvGrpSpPr/>
          <p:nvPr/>
        </p:nvGrpSpPr>
        <p:grpSpPr>
          <a:xfrm>
            <a:off x="355448" y="3663213"/>
            <a:ext cx="8619365" cy="2643996"/>
            <a:chOff x="-2320448" y="2867331"/>
            <a:chExt cx="11127096" cy="3413244"/>
          </a:xfrm>
        </p:grpSpPr>
        <p:pic>
          <p:nvPicPr>
            <p:cNvPr id="3" name="Picture 2" descr="Chart, scatter chart&#10;&#10;Description automatically generated">
              <a:extLst>
                <a:ext uri="{FF2B5EF4-FFF2-40B4-BE49-F238E27FC236}">
                  <a16:creationId xmlns:a16="http://schemas.microsoft.com/office/drawing/2014/main" id="{07894AE2-7DB8-45C4-A853-861FFBB67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241" y="2867331"/>
              <a:ext cx="3843407" cy="3413244"/>
            </a:xfrm>
            <a:prstGeom prst="rect">
              <a:avLst/>
            </a:prstGeom>
          </p:spPr>
        </p:pic>
        <p:pic>
          <p:nvPicPr>
            <p:cNvPr id="6" name="Picture 5" descr="Chart, scatter chart&#10;&#10;Description automatically generated">
              <a:extLst>
                <a:ext uri="{FF2B5EF4-FFF2-40B4-BE49-F238E27FC236}">
                  <a16:creationId xmlns:a16="http://schemas.microsoft.com/office/drawing/2014/main" id="{A7B00BAB-4594-4018-B5F7-33CA37069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448" y="2867331"/>
              <a:ext cx="3413243" cy="3413243"/>
            </a:xfrm>
            <a:prstGeom prst="rect">
              <a:avLst/>
            </a:prstGeom>
          </p:spPr>
        </p:pic>
        <p:pic>
          <p:nvPicPr>
            <p:cNvPr id="8" name="Picture 7" descr="Chart, scatter chart&#10;&#10;Description automatically generated">
              <a:extLst>
                <a:ext uri="{FF2B5EF4-FFF2-40B4-BE49-F238E27FC236}">
                  <a16:creationId xmlns:a16="http://schemas.microsoft.com/office/drawing/2014/main" id="{9C2883A1-01A4-4236-81D9-7BDBC1F80C71}"/>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321396" y="2867331"/>
              <a:ext cx="3413244" cy="3413244"/>
            </a:xfrm>
            <a:prstGeom prst="rect">
              <a:avLst/>
            </a:prstGeom>
          </p:spPr>
        </p:pic>
      </p:grpSp>
      <p:graphicFrame>
        <p:nvGraphicFramePr>
          <p:cNvPr id="12" name="Table 10">
            <a:extLst>
              <a:ext uri="{FF2B5EF4-FFF2-40B4-BE49-F238E27FC236}">
                <a16:creationId xmlns:a16="http://schemas.microsoft.com/office/drawing/2014/main" id="{713945C2-11C9-445B-B7D2-48D4C6E5BD4D}"/>
              </a:ext>
            </a:extLst>
          </p:cNvPr>
          <p:cNvGraphicFramePr>
            <a:graphicFrameLocks noGrp="1"/>
          </p:cNvGraphicFramePr>
          <p:nvPr>
            <p:extLst>
              <p:ext uri="{D42A27DB-BD31-4B8C-83A1-F6EECF244321}">
                <p14:modId xmlns:p14="http://schemas.microsoft.com/office/powerpoint/2010/main" val="581384632"/>
              </p:ext>
            </p:extLst>
          </p:nvPr>
        </p:nvGraphicFramePr>
        <p:xfrm>
          <a:off x="2685394" y="1463192"/>
          <a:ext cx="3773212" cy="1483360"/>
        </p:xfrm>
        <a:graphic>
          <a:graphicData uri="http://schemas.openxmlformats.org/drawingml/2006/table">
            <a:tbl>
              <a:tblPr firstRow="1" bandRow="1">
                <a:tableStyleId>{F5AB1C69-6EDB-4FF4-983F-18BD219EF322}</a:tableStyleId>
              </a:tblPr>
              <a:tblGrid>
                <a:gridCol w="1366344">
                  <a:extLst>
                    <a:ext uri="{9D8B030D-6E8A-4147-A177-3AD203B41FA5}">
                      <a16:colId xmlns:a16="http://schemas.microsoft.com/office/drawing/2014/main" val="3266548465"/>
                    </a:ext>
                  </a:extLst>
                </a:gridCol>
                <a:gridCol w="2406868">
                  <a:extLst>
                    <a:ext uri="{9D8B030D-6E8A-4147-A177-3AD203B41FA5}">
                      <a16:colId xmlns:a16="http://schemas.microsoft.com/office/drawing/2014/main" val="3715301192"/>
                    </a:ext>
                  </a:extLst>
                </a:gridCol>
              </a:tblGrid>
              <a:tr h="370840">
                <a:tc>
                  <a:txBody>
                    <a:bodyPr/>
                    <a:lstStyle/>
                    <a:p>
                      <a:r>
                        <a:rPr lang="en-US" altLang="zh-CN" sz="1400" dirty="0"/>
                        <a:t>Class</a:t>
                      </a:r>
                      <a:endParaRPr lang="zh-CN" altLang="en-US" sz="1400" dirty="0"/>
                    </a:p>
                  </a:txBody>
                  <a:tcPr/>
                </a:tc>
                <a:tc>
                  <a:txBody>
                    <a:bodyPr/>
                    <a:lstStyle/>
                    <a:p>
                      <a:r>
                        <a:rPr lang="en-US" altLang="zh-CN" sz="1400" dirty="0"/>
                        <a:t>Average Consumption(RMB)</a:t>
                      </a:r>
                      <a:endParaRPr lang="zh-CN" altLang="en-US" sz="1400" dirty="0"/>
                    </a:p>
                  </a:txBody>
                  <a:tcPr/>
                </a:tc>
                <a:extLst>
                  <a:ext uri="{0D108BD9-81ED-4DB2-BD59-A6C34878D82A}">
                    <a16:rowId xmlns:a16="http://schemas.microsoft.com/office/drawing/2014/main" val="3380048310"/>
                  </a:ext>
                </a:extLst>
              </a:tr>
              <a:tr h="370840">
                <a:tc>
                  <a:txBody>
                    <a:bodyPr/>
                    <a:lstStyle/>
                    <a:p>
                      <a:r>
                        <a:rPr lang="en-US" altLang="zh-CN" sz="1400" dirty="0"/>
                        <a:t>High-end malls</a:t>
                      </a:r>
                      <a:endParaRPr lang="zh-CN" altLang="en-US" sz="1400" dirty="0"/>
                    </a:p>
                  </a:txBody>
                  <a:tcPr/>
                </a:tc>
                <a:tc>
                  <a:txBody>
                    <a:bodyPr/>
                    <a:lstStyle/>
                    <a:p>
                      <a:pPr algn="ctr"/>
                      <a:r>
                        <a:rPr lang="en-US" altLang="zh-CN" sz="1400" dirty="0"/>
                        <a:t>0&lt;=X&lt;200</a:t>
                      </a:r>
                      <a:endParaRPr lang="zh-CN" altLang="en-US" sz="1400" dirty="0"/>
                    </a:p>
                  </a:txBody>
                  <a:tcPr/>
                </a:tc>
                <a:extLst>
                  <a:ext uri="{0D108BD9-81ED-4DB2-BD59-A6C34878D82A}">
                    <a16:rowId xmlns:a16="http://schemas.microsoft.com/office/drawing/2014/main" val="743179292"/>
                  </a:ext>
                </a:extLst>
              </a:tr>
              <a:tr h="370840">
                <a:tc>
                  <a:txBody>
                    <a:bodyPr/>
                    <a:lstStyle/>
                    <a:p>
                      <a:r>
                        <a:rPr lang="en-US" altLang="zh-CN" sz="1400" dirty="0"/>
                        <a:t>Mid-end malls</a:t>
                      </a:r>
                      <a:endParaRPr lang="zh-CN" altLang="en-US" sz="1400" dirty="0"/>
                    </a:p>
                  </a:txBody>
                  <a:tcPr/>
                </a:tc>
                <a:tc>
                  <a:txBody>
                    <a:bodyPr/>
                    <a:lstStyle/>
                    <a:p>
                      <a:pPr algn="ctr"/>
                      <a:r>
                        <a:rPr lang="en-US" altLang="zh-CN" sz="1400" dirty="0"/>
                        <a:t>200&lt;=X&lt;400</a:t>
                      </a:r>
                      <a:endParaRPr lang="zh-CN" altLang="en-US" sz="1400" dirty="0"/>
                    </a:p>
                  </a:txBody>
                  <a:tcPr/>
                </a:tc>
                <a:extLst>
                  <a:ext uri="{0D108BD9-81ED-4DB2-BD59-A6C34878D82A}">
                    <a16:rowId xmlns:a16="http://schemas.microsoft.com/office/drawing/2014/main" val="3750977923"/>
                  </a:ext>
                </a:extLst>
              </a:tr>
              <a:tr h="370840">
                <a:tc>
                  <a:txBody>
                    <a:bodyPr/>
                    <a:lstStyle/>
                    <a:p>
                      <a:r>
                        <a:rPr lang="en-US" altLang="zh-CN" sz="1400" dirty="0"/>
                        <a:t>Low-end malls</a:t>
                      </a:r>
                      <a:endParaRPr lang="zh-CN" altLang="en-US" sz="1400" dirty="0"/>
                    </a:p>
                  </a:txBody>
                  <a:tcPr/>
                </a:tc>
                <a:tc>
                  <a:txBody>
                    <a:bodyPr/>
                    <a:lstStyle/>
                    <a:p>
                      <a:pPr algn="ctr"/>
                      <a:r>
                        <a:rPr lang="en-US" altLang="zh-CN" sz="1400" dirty="0"/>
                        <a:t>X&gt;400</a:t>
                      </a:r>
                      <a:endParaRPr lang="zh-CN" altLang="en-US" sz="1400" dirty="0"/>
                    </a:p>
                  </a:txBody>
                  <a:tcPr/>
                </a:tc>
                <a:extLst>
                  <a:ext uri="{0D108BD9-81ED-4DB2-BD59-A6C34878D82A}">
                    <a16:rowId xmlns:a16="http://schemas.microsoft.com/office/drawing/2014/main" val="2615958673"/>
                  </a:ext>
                </a:extLst>
              </a:tr>
            </a:tbl>
          </a:graphicData>
        </a:graphic>
      </p:graphicFrame>
      <p:sp>
        <p:nvSpPr>
          <p:cNvPr id="13" name="TextBox 12">
            <a:extLst>
              <a:ext uri="{FF2B5EF4-FFF2-40B4-BE49-F238E27FC236}">
                <a16:creationId xmlns:a16="http://schemas.microsoft.com/office/drawing/2014/main" id="{FF7F3BEA-F8D0-475F-A686-63F2DEDD6326}"/>
              </a:ext>
            </a:extLst>
          </p:cNvPr>
          <p:cNvSpPr txBox="1"/>
          <p:nvPr/>
        </p:nvSpPr>
        <p:spPr>
          <a:xfrm>
            <a:off x="2217683" y="3898929"/>
            <a:ext cx="668172" cy="246222"/>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r=0</a:t>
            </a:r>
            <a:endParaRPr lang="zh-CN" altLang="en-US" sz="1000" dirty="0">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FA63B9F1-0467-4713-A869-3E4363C06905}"/>
              </a:ext>
            </a:extLst>
          </p:cNvPr>
          <p:cNvSpPr txBox="1"/>
          <p:nvPr/>
        </p:nvSpPr>
        <p:spPr>
          <a:xfrm>
            <a:off x="4971392" y="3898929"/>
            <a:ext cx="849127" cy="24622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r=0.158</a:t>
            </a:r>
            <a:endParaRPr lang="zh-CN" altLang="en-US" sz="1000" dirty="0">
              <a:latin typeface="微软雅黑" panose="020B0503020204020204" pitchFamily="34" charset="-122"/>
              <a:ea typeface="微软雅黑" panose="020B0503020204020204" pitchFamily="34" charset="-122"/>
            </a:endParaRPr>
          </a:p>
        </p:txBody>
      </p:sp>
      <p:sp>
        <p:nvSpPr>
          <p:cNvPr id="15" name="TextBox 14">
            <a:extLst>
              <a:ext uri="{FF2B5EF4-FFF2-40B4-BE49-F238E27FC236}">
                <a16:creationId xmlns:a16="http://schemas.microsoft.com/office/drawing/2014/main" id="{048061EF-77E5-44FA-9365-0F032E086BC0}"/>
              </a:ext>
            </a:extLst>
          </p:cNvPr>
          <p:cNvSpPr txBox="1"/>
          <p:nvPr/>
        </p:nvSpPr>
        <p:spPr>
          <a:xfrm>
            <a:off x="7719848" y="3898929"/>
            <a:ext cx="849127" cy="24622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r=0.435</a:t>
            </a:r>
            <a:endParaRPr lang="zh-CN" altLang="en-US" sz="1000" dirty="0">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0FA3493A-EE4C-482F-919A-65D68EFB2C22}"/>
              </a:ext>
            </a:extLst>
          </p:cNvPr>
          <p:cNvSpPr txBox="1"/>
          <p:nvPr/>
        </p:nvSpPr>
        <p:spPr>
          <a:xfrm>
            <a:off x="1379328" y="3386710"/>
            <a:ext cx="2823099" cy="307777"/>
          </a:xfrm>
          <a:prstGeom prst="rect">
            <a:avLst/>
          </a:prstGeom>
          <a:noFill/>
        </p:spPr>
        <p:txBody>
          <a:bodyPr wrap="square" rtlCol="0">
            <a:spAutoFit/>
          </a:bodyPr>
          <a:lstStyle/>
          <a:p>
            <a:r>
              <a:rPr lang="en-US" altLang="zh-CN" sz="1400" dirty="0"/>
              <a:t>Low-end malls</a:t>
            </a:r>
          </a:p>
        </p:txBody>
      </p:sp>
      <p:sp>
        <p:nvSpPr>
          <p:cNvPr id="17" name="TextBox 16">
            <a:extLst>
              <a:ext uri="{FF2B5EF4-FFF2-40B4-BE49-F238E27FC236}">
                <a16:creationId xmlns:a16="http://schemas.microsoft.com/office/drawing/2014/main" id="{845E7569-9F20-4432-9E40-37A904168DC1}"/>
              </a:ext>
            </a:extLst>
          </p:cNvPr>
          <p:cNvSpPr txBox="1"/>
          <p:nvPr/>
        </p:nvSpPr>
        <p:spPr>
          <a:xfrm>
            <a:off x="4023323" y="3355436"/>
            <a:ext cx="2823099" cy="307777"/>
          </a:xfrm>
          <a:prstGeom prst="rect">
            <a:avLst/>
          </a:prstGeom>
          <a:noFill/>
        </p:spPr>
        <p:txBody>
          <a:bodyPr wrap="square" rtlCol="0">
            <a:spAutoFit/>
          </a:bodyPr>
          <a:lstStyle/>
          <a:p>
            <a:r>
              <a:rPr lang="en-US" altLang="zh-CN" sz="1400" dirty="0"/>
              <a:t>Mid-end malls</a:t>
            </a:r>
          </a:p>
        </p:txBody>
      </p:sp>
      <p:sp>
        <p:nvSpPr>
          <p:cNvPr id="18" name="TextBox 17">
            <a:extLst>
              <a:ext uri="{FF2B5EF4-FFF2-40B4-BE49-F238E27FC236}">
                <a16:creationId xmlns:a16="http://schemas.microsoft.com/office/drawing/2014/main" id="{A3766318-C139-49C8-8E9B-2A7A63FE9FA5}"/>
              </a:ext>
            </a:extLst>
          </p:cNvPr>
          <p:cNvSpPr txBox="1"/>
          <p:nvPr/>
        </p:nvSpPr>
        <p:spPr>
          <a:xfrm>
            <a:off x="6783362" y="3355435"/>
            <a:ext cx="2823099" cy="307777"/>
          </a:xfrm>
          <a:prstGeom prst="rect">
            <a:avLst/>
          </a:prstGeom>
          <a:noFill/>
        </p:spPr>
        <p:txBody>
          <a:bodyPr wrap="square" rtlCol="0">
            <a:spAutoFit/>
          </a:bodyPr>
          <a:lstStyle/>
          <a:p>
            <a:r>
              <a:rPr lang="en-US" altLang="zh-CN" sz="1400" dirty="0"/>
              <a:t>High-end malls</a:t>
            </a:r>
          </a:p>
        </p:txBody>
      </p:sp>
      <p:sp>
        <p:nvSpPr>
          <p:cNvPr id="19" name="TextBox 18">
            <a:extLst>
              <a:ext uri="{FF2B5EF4-FFF2-40B4-BE49-F238E27FC236}">
                <a16:creationId xmlns:a16="http://schemas.microsoft.com/office/drawing/2014/main" id="{BDF92E39-6030-4602-B9D4-FC7BD89D5C2C}"/>
              </a:ext>
            </a:extLst>
          </p:cNvPr>
          <p:cNvSpPr txBox="1"/>
          <p:nvPr/>
        </p:nvSpPr>
        <p:spPr>
          <a:xfrm>
            <a:off x="247463" y="550791"/>
            <a:ext cx="8559185" cy="646331"/>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8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Step3: Split the data by the </a:t>
            </a:r>
            <a:r>
              <a:rPr lang="en-US" altLang="zh-CN"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class</a:t>
            </a:r>
            <a:r>
              <a:rPr lang="en-US" altLang="zh-CN" sz="18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of malls and rebuild the regression </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4146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07894AE2-7DB8-45C4-A853-861FFBB67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601" y="3663213"/>
            <a:ext cx="2977212" cy="2643996"/>
          </a:xfrm>
          <a:prstGeom prst="rect">
            <a:avLst/>
          </a:prstGeom>
        </p:spPr>
      </p:pic>
      <p:sp>
        <p:nvSpPr>
          <p:cNvPr id="15" name="TextBox 14">
            <a:extLst>
              <a:ext uri="{FF2B5EF4-FFF2-40B4-BE49-F238E27FC236}">
                <a16:creationId xmlns:a16="http://schemas.microsoft.com/office/drawing/2014/main" id="{048061EF-77E5-44FA-9365-0F032E086BC0}"/>
              </a:ext>
            </a:extLst>
          </p:cNvPr>
          <p:cNvSpPr txBox="1"/>
          <p:nvPr/>
        </p:nvSpPr>
        <p:spPr>
          <a:xfrm>
            <a:off x="7719848" y="3898929"/>
            <a:ext cx="849127" cy="24622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r=0.435</a:t>
            </a:r>
            <a:endParaRPr lang="zh-CN" altLang="en-US" sz="1000" dirty="0">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0FA3493A-EE4C-482F-919A-65D68EFB2C22}"/>
              </a:ext>
            </a:extLst>
          </p:cNvPr>
          <p:cNvSpPr txBox="1"/>
          <p:nvPr/>
        </p:nvSpPr>
        <p:spPr>
          <a:xfrm>
            <a:off x="1379328" y="3386710"/>
            <a:ext cx="2823099" cy="307777"/>
          </a:xfrm>
          <a:prstGeom prst="rect">
            <a:avLst/>
          </a:prstGeom>
          <a:noFill/>
        </p:spPr>
        <p:txBody>
          <a:bodyPr wrap="square" rtlCol="0">
            <a:spAutoFit/>
          </a:bodyPr>
          <a:lstStyle/>
          <a:p>
            <a:r>
              <a:rPr lang="en-US" altLang="zh-CN" sz="1400" dirty="0"/>
              <a:t>Low-end malls</a:t>
            </a:r>
          </a:p>
        </p:txBody>
      </p:sp>
      <p:sp>
        <p:nvSpPr>
          <p:cNvPr id="17" name="TextBox 16">
            <a:extLst>
              <a:ext uri="{FF2B5EF4-FFF2-40B4-BE49-F238E27FC236}">
                <a16:creationId xmlns:a16="http://schemas.microsoft.com/office/drawing/2014/main" id="{845E7569-9F20-4432-9E40-37A904168DC1}"/>
              </a:ext>
            </a:extLst>
          </p:cNvPr>
          <p:cNvSpPr txBox="1"/>
          <p:nvPr/>
        </p:nvSpPr>
        <p:spPr>
          <a:xfrm>
            <a:off x="4023323" y="3355436"/>
            <a:ext cx="2823099" cy="307777"/>
          </a:xfrm>
          <a:prstGeom prst="rect">
            <a:avLst/>
          </a:prstGeom>
          <a:noFill/>
        </p:spPr>
        <p:txBody>
          <a:bodyPr wrap="square" rtlCol="0">
            <a:spAutoFit/>
          </a:bodyPr>
          <a:lstStyle/>
          <a:p>
            <a:r>
              <a:rPr lang="en-US" altLang="zh-CN" sz="1400" dirty="0"/>
              <a:t>Mid-end malls</a:t>
            </a:r>
          </a:p>
        </p:txBody>
      </p:sp>
      <p:sp>
        <p:nvSpPr>
          <p:cNvPr id="18" name="TextBox 17">
            <a:extLst>
              <a:ext uri="{FF2B5EF4-FFF2-40B4-BE49-F238E27FC236}">
                <a16:creationId xmlns:a16="http://schemas.microsoft.com/office/drawing/2014/main" id="{A3766318-C139-49C8-8E9B-2A7A63FE9FA5}"/>
              </a:ext>
            </a:extLst>
          </p:cNvPr>
          <p:cNvSpPr txBox="1"/>
          <p:nvPr/>
        </p:nvSpPr>
        <p:spPr>
          <a:xfrm>
            <a:off x="6783362" y="3355435"/>
            <a:ext cx="2823099" cy="307777"/>
          </a:xfrm>
          <a:prstGeom prst="rect">
            <a:avLst/>
          </a:prstGeom>
          <a:noFill/>
        </p:spPr>
        <p:txBody>
          <a:bodyPr wrap="square" rtlCol="0">
            <a:spAutoFit/>
          </a:bodyPr>
          <a:lstStyle/>
          <a:p>
            <a:r>
              <a:rPr lang="en-US" altLang="zh-CN" sz="1400" dirty="0"/>
              <a:t>High-end malls</a:t>
            </a:r>
          </a:p>
        </p:txBody>
      </p:sp>
      <p:sp>
        <p:nvSpPr>
          <p:cNvPr id="19" name="TextBox 18">
            <a:extLst>
              <a:ext uri="{FF2B5EF4-FFF2-40B4-BE49-F238E27FC236}">
                <a16:creationId xmlns:a16="http://schemas.microsoft.com/office/drawing/2014/main" id="{BDF92E39-6030-4602-B9D4-FC7BD89D5C2C}"/>
              </a:ext>
            </a:extLst>
          </p:cNvPr>
          <p:cNvSpPr txBox="1"/>
          <p:nvPr/>
        </p:nvSpPr>
        <p:spPr>
          <a:xfrm>
            <a:off x="247463" y="550791"/>
            <a:ext cx="8559185" cy="646331"/>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8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Step4: Detecting outliers under the regression line</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3" descr="Chart, scatter chart&#10;&#10;Description automatically generated">
            <a:extLst>
              <a:ext uri="{FF2B5EF4-FFF2-40B4-BE49-F238E27FC236}">
                <a16:creationId xmlns:a16="http://schemas.microsoft.com/office/drawing/2014/main" id="{DA1417CF-C712-4381-AB87-C2FA91199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891" y="3725761"/>
            <a:ext cx="2899709" cy="2581448"/>
          </a:xfrm>
          <a:prstGeom prst="rect">
            <a:avLst/>
          </a:prstGeom>
        </p:spPr>
      </p:pic>
      <p:pic>
        <p:nvPicPr>
          <p:cNvPr id="7" name="Picture 6" descr="Chart, scatter chart&#10;&#10;Description automatically generated">
            <a:extLst>
              <a:ext uri="{FF2B5EF4-FFF2-40B4-BE49-F238E27FC236}">
                <a16:creationId xmlns:a16="http://schemas.microsoft.com/office/drawing/2014/main" id="{6C32D596-62B5-4D01-B072-3114C29296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632" y="3663211"/>
            <a:ext cx="2931568" cy="2622603"/>
          </a:xfrm>
          <a:prstGeom prst="rect">
            <a:avLst/>
          </a:prstGeom>
        </p:spPr>
      </p:pic>
      <p:sp>
        <p:nvSpPr>
          <p:cNvPr id="21" name="TextBox 20">
            <a:extLst>
              <a:ext uri="{FF2B5EF4-FFF2-40B4-BE49-F238E27FC236}">
                <a16:creationId xmlns:a16="http://schemas.microsoft.com/office/drawing/2014/main" id="{2BECB5A1-08C5-4464-8641-F75CEF43A7A5}"/>
              </a:ext>
            </a:extLst>
          </p:cNvPr>
          <p:cNvSpPr txBox="1"/>
          <p:nvPr/>
        </p:nvSpPr>
        <p:spPr>
          <a:xfrm>
            <a:off x="441021" y="2561954"/>
            <a:ext cx="1247887" cy="307777"/>
          </a:xfrm>
          <a:prstGeom prst="rect">
            <a:avLst/>
          </a:prstGeom>
          <a:solidFill>
            <a:schemeClr val="bg2">
              <a:lumMod val="75000"/>
            </a:schemeClr>
          </a:solidFill>
          <a:ln>
            <a:noFill/>
          </a:ln>
        </p:spPr>
        <p:txBody>
          <a:bodyPr wrap="square" rtlCol="0">
            <a:spAutoFit/>
          </a:bodyPr>
          <a:lstStyle/>
          <a:p>
            <a:pPr algn="ctr"/>
            <a:r>
              <a:rPr lang="en-US" altLang="zh-CN" sz="1400" dirty="0">
                <a:solidFill>
                  <a:schemeClr val="bg1"/>
                </a:solidFill>
              </a:rPr>
              <a:t>Outlier</a:t>
            </a:r>
            <a:endParaRPr lang="zh-CN" altLang="en-US" sz="1400" dirty="0">
              <a:solidFill>
                <a:schemeClr val="bg1"/>
              </a:solidFill>
            </a:endParaRPr>
          </a:p>
        </p:txBody>
      </p:sp>
      <p:sp>
        <p:nvSpPr>
          <p:cNvPr id="22" name="Rectangle 21">
            <a:extLst>
              <a:ext uri="{FF2B5EF4-FFF2-40B4-BE49-F238E27FC236}">
                <a16:creationId xmlns:a16="http://schemas.microsoft.com/office/drawing/2014/main" id="{D1D8FE28-A979-4493-8873-8A864134E9C9}"/>
              </a:ext>
            </a:extLst>
          </p:cNvPr>
          <p:cNvSpPr/>
          <p:nvPr/>
        </p:nvSpPr>
        <p:spPr>
          <a:xfrm>
            <a:off x="2576563" y="2517548"/>
            <a:ext cx="4206799" cy="396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dirty="0">
                <a:solidFill>
                  <a:schemeClr val="bg1"/>
                </a:solidFill>
                <a:effectLst/>
                <a:latin typeface="arial" panose="020B0604020202020204" pitchFamily="34" charset="0"/>
              </a:rPr>
              <a:t>Ɛ&gt;2.5 standard deviations from the mean</a:t>
            </a:r>
            <a:endParaRPr lang="zh-CN" altLang="en-US" sz="1400" b="1" dirty="0">
              <a:solidFill>
                <a:schemeClr val="bg1"/>
              </a:solidFill>
            </a:endParaRPr>
          </a:p>
        </p:txBody>
      </p:sp>
      <p:cxnSp>
        <p:nvCxnSpPr>
          <p:cNvPr id="23" name="Straight Arrow Connector 22">
            <a:extLst>
              <a:ext uri="{FF2B5EF4-FFF2-40B4-BE49-F238E27FC236}">
                <a16:creationId xmlns:a16="http://schemas.microsoft.com/office/drawing/2014/main" id="{C34ACDAF-8C60-4879-9076-B36B8F066D9E}"/>
              </a:ext>
            </a:extLst>
          </p:cNvPr>
          <p:cNvCxnSpPr>
            <a:cxnSpLocks/>
          </p:cNvCxnSpPr>
          <p:nvPr/>
        </p:nvCxnSpPr>
        <p:spPr>
          <a:xfrm flipH="1">
            <a:off x="1688908" y="2715843"/>
            <a:ext cx="8876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766287C-DDAF-4B6F-872E-D89BC285E292}"/>
              </a:ext>
            </a:extLst>
          </p:cNvPr>
          <p:cNvCxnSpPr/>
          <p:nvPr/>
        </p:nvCxnSpPr>
        <p:spPr>
          <a:xfrm>
            <a:off x="6751832" y="2715842"/>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799CC38-0028-4FB2-9ACD-B341950AC1FB}"/>
              </a:ext>
            </a:extLst>
          </p:cNvPr>
          <p:cNvSpPr txBox="1"/>
          <p:nvPr/>
        </p:nvSpPr>
        <p:spPr>
          <a:xfrm>
            <a:off x="1942465" y="2439093"/>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Yes</a:t>
            </a:r>
            <a:endParaRPr lang="zh-CN" altLang="en-US" sz="1200" dirty="0">
              <a:latin typeface="微软雅黑" panose="020B0503020204020204" pitchFamily="34" charset="-122"/>
              <a:ea typeface="微软雅黑" panose="020B0503020204020204" pitchFamily="34" charset="-122"/>
            </a:endParaRPr>
          </a:p>
        </p:txBody>
      </p:sp>
      <p:sp>
        <p:nvSpPr>
          <p:cNvPr id="26" name="TextBox 25">
            <a:extLst>
              <a:ext uri="{FF2B5EF4-FFF2-40B4-BE49-F238E27FC236}">
                <a16:creationId xmlns:a16="http://schemas.microsoft.com/office/drawing/2014/main" id="{16EA058A-FE93-46F8-A931-ACEA2D8B9ED3}"/>
              </a:ext>
            </a:extLst>
          </p:cNvPr>
          <p:cNvSpPr txBox="1"/>
          <p:nvPr/>
        </p:nvSpPr>
        <p:spPr>
          <a:xfrm>
            <a:off x="4586460" y="214226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27" name="TextBox 26">
            <a:extLst>
              <a:ext uri="{FF2B5EF4-FFF2-40B4-BE49-F238E27FC236}">
                <a16:creationId xmlns:a16="http://schemas.microsoft.com/office/drawing/2014/main" id="{09463CDE-A502-4AA3-9801-EA2C45F0955C}"/>
              </a:ext>
            </a:extLst>
          </p:cNvPr>
          <p:cNvSpPr txBox="1"/>
          <p:nvPr/>
        </p:nvSpPr>
        <p:spPr>
          <a:xfrm>
            <a:off x="3372271" y="1556497"/>
            <a:ext cx="2309567" cy="523220"/>
          </a:xfrm>
          <a:prstGeom prst="rect">
            <a:avLst/>
          </a:prstGeom>
          <a:noFill/>
          <a:ln>
            <a:solidFill>
              <a:schemeClr val="tx1"/>
            </a:solidFill>
          </a:ln>
        </p:spPr>
        <p:txBody>
          <a:bodyPr wrap="square" rtlCol="0">
            <a:spAutoFit/>
          </a:bodyPr>
          <a:lstStyle/>
          <a:p>
            <a:pPr algn="ctr"/>
            <a:r>
              <a:rPr lang="en-US" altLang="zh-CN" sz="1400" dirty="0"/>
              <a:t>Calculate the residuals of regression result</a:t>
            </a:r>
            <a:endParaRPr lang="zh-CN" altLang="en-US" sz="1400" dirty="0"/>
          </a:p>
        </p:txBody>
      </p:sp>
      <p:sp>
        <p:nvSpPr>
          <p:cNvPr id="28" name="TextBox 27">
            <a:extLst>
              <a:ext uri="{FF2B5EF4-FFF2-40B4-BE49-F238E27FC236}">
                <a16:creationId xmlns:a16="http://schemas.microsoft.com/office/drawing/2014/main" id="{D5E895EE-64EB-4FF9-94A3-F9EA3408E92F}"/>
              </a:ext>
            </a:extLst>
          </p:cNvPr>
          <p:cNvSpPr txBox="1"/>
          <p:nvPr/>
        </p:nvSpPr>
        <p:spPr>
          <a:xfrm>
            <a:off x="6934496" y="2423454"/>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No</a:t>
            </a:r>
            <a:endParaRPr lang="zh-CN" altLang="en-US" sz="1200" dirty="0">
              <a:latin typeface="微软雅黑" panose="020B0503020204020204" pitchFamily="34" charset="-122"/>
              <a:ea typeface="微软雅黑" panose="020B0503020204020204" pitchFamily="34" charset="-122"/>
            </a:endParaRPr>
          </a:p>
        </p:txBody>
      </p:sp>
      <p:sp>
        <p:nvSpPr>
          <p:cNvPr id="29" name="TextBox 28">
            <a:extLst>
              <a:ext uri="{FF2B5EF4-FFF2-40B4-BE49-F238E27FC236}">
                <a16:creationId xmlns:a16="http://schemas.microsoft.com/office/drawing/2014/main" id="{DED9CF99-4F7C-411B-BBA5-D50FE35F37CF}"/>
              </a:ext>
            </a:extLst>
          </p:cNvPr>
          <p:cNvSpPr txBox="1"/>
          <p:nvPr/>
        </p:nvSpPr>
        <p:spPr>
          <a:xfrm>
            <a:off x="7600244" y="2546564"/>
            <a:ext cx="1247887" cy="307777"/>
          </a:xfrm>
          <a:prstGeom prst="rect">
            <a:avLst/>
          </a:prstGeom>
          <a:solidFill>
            <a:schemeClr val="bg2">
              <a:lumMod val="75000"/>
            </a:schemeClr>
          </a:solidFill>
          <a:ln>
            <a:noFill/>
          </a:ln>
        </p:spPr>
        <p:txBody>
          <a:bodyPr wrap="square" rtlCol="0">
            <a:spAutoFit/>
          </a:bodyPr>
          <a:lstStyle/>
          <a:p>
            <a:pPr algn="ctr"/>
            <a:r>
              <a:rPr lang="en-US" altLang="zh-CN" sz="1400" dirty="0">
                <a:solidFill>
                  <a:schemeClr val="bg1"/>
                </a:solidFill>
              </a:rPr>
              <a:t>Normal</a:t>
            </a:r>
            <a:endParaRPr lang="zh-CN" altLang="en-US" sz="1400" dirty="0">
              <a:solidFill>
                <a:schemeClr val="bg1"/>
              </a:solidFill>
            </a:endParaRPr>
          </a:p>
        </p:txBody>
      </p:sp>
      <p:cxnSp>
        <p:nvCxnSpPr>
          <p:cNvPr id="30" name="Straight Arrow Connector 29">
            <a:extLst>
              <a:ext uri="{FF2B5EF4-FFF2-40B4-BE49-F238E27FC236}">
                <a16:creationId xmlns:a16="http://schemas.microsoft.com/office/drawing/2014/main" id="{2F3F5D16-E95E-4036-8E15-FD397DC1A7A2}"/>
              </a:ext>
            </a:extLst>
          </p:cNvPr>
          <p:cNvCxnSpPr>
            <a:cxnSpLocks/>
          </p:cNvCxnSpPr>
          <p:nvPr/>
        </p:nvCxnSpPr>
        <p:spPr>
          <a:xfrm>
            <a:off x="4572000" y="2056191"/>
            <a:ext cx="0" cy="50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A80EA90-44CB-46E4-9205-1C011DFD454E}"/>
              </a:ext>
            </a:extLst>
          </p:cNvPr>
          <p:cNvSpPr txBox="1"/>
          <p:nvPr/>
        </p:nvSpPr>
        <p:spPr>
          <a:xfrm>
            <a:off x="2217683" y="3898929"/>
            <a:ext cx="668172" cy="246222"/>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r=0</a:t>
            </a:r>
            <a:endParaRPr lang="zh-CN" altLang="en-US" sz="1000" dirty="0">
              <a:latin typeface="微软雅黑" panose="020B0503020204020204" pitchFamily="34" charset="-122"/>
              <a:ea typeface="微软雅黑" panose="020B0503020204020204" pitchFamily="34" charset="-122"/>
            </a:endParaRPr>
          </a:p>
        </p:txBody>
      </p:sp>
      <p:sp>
        <p:nvSpPr>
          <p:cNvPr id="32" name="TextBox 31">
            <a:extLst>
              <a:ext uri="{FF2B5EF4-FFF2-40B4-BE49-F238E27FC236}">
                <a16:creationId xmlns:a16="http://schemas.microsoft.com/office/drawing/2014/main" id="{BFEFCF0F-7D22-4CBB-A3C9-220203B5951A}"/>
              </a:ext>
            </a:extLst>
          </p:cNvPr>
          <p:cNvSpPr txBox="1"/>
          <p:nvPr/>
        </p:nvSpPr>
        <p:spPr>
          <a:xfrm>
            <a:off x="4971392" y="3898929"/>
            <a:ext cx="849127" cy="24622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r=0.158</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433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Redevelopment Strategies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Based on the current level and competing environment</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25E6E6D5-3135-4CD8-8FFC-F84190524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16" y="1437063"/>
            <a:ext cx="4887676" cy="5135852"/>
          </a:xfrm>
          <a:prstGeom prst="rect">
            <a:avLst/>
          </a:prstGeom>
        </p:spPr>
      </p:pic>
      <p:sp>
        <p:nvSpPr>
          <p:cNvPr id="6" name="Oval 5">
            <a:extLst>
              <a:ext uri="{FF2B5EF4-FFF2-40B4-BE49-F238E27FC236}">
                <a16:creationId xmlns:a16="http://schemas.microsoft.com/office/drawing/2014/main" id="{4F8385D1-95D8-4BC6-A126-F1B9ECC04A3A}"/>
              </a:ext>
            </a:extLst>
          </p:cNvPr>
          <p:cNvSpPr/>
          <p:nvPr/>
        </p:nvSpPr>
        <p:spPr>
          <a:xfrm>
            <a:off x="2308913" y="2175727"/>
            <a:ext cx="441434" cy="441434"/>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Oval 1">
            <a:extLst>
              <a:ext uri="{FF2B5EF4-FFF2-40B4-BE49-F238E27FC236}">
                <a16:creationId xmlns:a16="http://schemas.microsoft.com/office/drawing/2014/main" id="{08E5D319-B2E0-4DAE-9706-093CB41E81B3}"/>
              </a:ext>
            </a:extLst>
          </p:cNvPr>
          <p:cNvSpPr/>
          <p:nvPr/>
        </p:nvSpPr>
        <p:spPr>
          <a:xfrm>
            <a:off x="2424527" y="2286612"/>
            <a:ext cx="210207" cy="1912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5" name="Oval 14">
            <a:extLst>
              <a:ext uri="{FF2B5EF4-FFF2-40B4-BE49-F238E27FC236}">
                <a16:creationId xmlns:a16="http://schemas.microsoft.com/office/drawing/2014/main" id="{026DFDA3-20DD-4A4B-8942-638C6F80D845}"/>
              </a:ext>
            </a:extLst>
          </p:cNvPr>
          <p:cNvSpPr/>
          <p:nvPr/>
        </p:nvSpPr>
        <p:spPr>
          <a:xfrm>
            <a:off x="2708306" y="5274882"/>
            <a:ext cx="441434" cy="441434"/>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C0745EA4-D062-4908-A090-AFDC3AEF63F0}"/>
              </a:ext>
            </a:extLst>
          </p:cNvPr>
          <p:cNvSpPr/>
          <p:nvPr/>
        </p:nvSpPr>
        <p:spPr>
          <a:xfrm>
            <a:off x="2823920" y="5385767"/>
            <a:ext cx="210207" cy="1912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7" name="Oval 16">
            <a:extLst>
              <a:ext uri="{FF2B5EF4-FFF2-40B4-BE49-F238E27FC236}">
                <a16:creationId xmlns:a16="http://schemas.microsoft.com/office/drawing/2014/main" id="{49285F1D-990C-4C99-BDA8-723C5D121F84}"/>
              </a:ext>
            </a:extLst>
          </p:cNvPr>
          <p:cNvSpPr/>
          <p:nvPr/>
        </p:nvSpPr>
        <p:spPr>
          <a:xfrm>
            <a:off x="3337699" y="4972709"/>
            <a:ext cx="441434" cy="441434"/>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D944F9D2-042C-4E55-B11B-A78EA2AF893A}"/>
              </a:ext>
            </a:extLst>
          </p:cNvPr>
          <p:cNvSpPr/>
          <p:nvPr/>
        </p:nvSpPr>
        <p:spPr>
          <a:xfrm>
            <a:off x="3453313" y="5083594"/>
            <a:ext cx="210207" cy="1912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cxnSp>
        <p:nvCxnSpPr>
          <p:cNvPr id="21" name="Straight Arrow Connector 20">
            <a:extLst>
              <a:ext uri="{FF2B5EF4-FFF2-40B4-BE49-F238E27FC236}">
                <a16:creationId xmlns:a16="http://schemas.microsoft.com/office/drawing/2014/main" id="{97F9D5DA-0587-4BFE-AC18-28CD2F112DD9}"/>
              </a:ext>
            </a:extLst>
          </p:cNvPr>
          <p:cNvCxnSpPr/>
          <p:nvPr/>
        </p:nvCxnSpPr>
        <p:spPr>
          <a:xfrm>
            <a:off x="6737131" y="1776248"/>
            <a:ext cx="0" cy="4118744"/>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73659CF-4007-42F5-8DFF-7AE42C11D6C8}"/>
              </a:ext>
            </a:extLst>
          </p:cNvPr>
          <p:cNvCxnSpPr>
            <a:cxnSpLocks/>
          </p:cNvCxnSpPr>
          <p:nvPr/>
        </p:nvCxnSpPr>
        <p:spPr>
          <a:xfrm flipH="1">
            <a:off x="4771697" y="3808033"/>
            <a:ext cx="3941379"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9C3C6FD-7E5D-42EE-B4F1-7FFE4D2FF894}"/>
              </a:ext>
            </a:extLst>
          </p:cNvPr>
          <p:cNvSpPr txBox="1"/>
          <p:nvPr/>
        </p:nvSpPr>
        <p:spPr>
          <a:xfrm>
            <a:off x="4661807" y="3497695"/>
            <a:ext cx="1240221" cy="307777"/>
          </a:xfrm>
          <a:prstGeom prst="rect">
            <a:avLst/>
          </a:prstGeom>
          <a:noFill/>
        </p:spPr>
        <p:txBody>
          <a:bodyPr wrap="square" rtlCol="0">
            <a:spAutoFit/>
          </a:bodyPr>
          <a:lstStyle/>
          <a:p>
            <a:r>
              <a:rPr lang="en-US" altLang="zh-CN" sz="1400" b="1" dirty="0"/>
              <a:t>Low-end</a:t>
            </a:r>
            <a:endParaRPr lang="zh-CN" altLang="en-US" sz="1400" b="1" dirty="0"/>
          </a:p>
        </p:txBody>
      </p:sp>
      <p:sp>
        <p:nvSpPr>
          <p:cNvPr id="28" name="TextBox 27">
            <a:extLst>
              <a:ext uri="{FF2B5EF4-FFF2-40B4-BE49-F238E27FC236}">
                <a16:creationId xmlns:a16="http://schemas.microsoft.com/office/drawing/2014/main" id="{9EB494ED-6470-4940-829E-3FDE94845469}"/>
              </a:ext>
            </a:extLst>
          </p:cNvPr>
          <p:cNvSpPr txBox="1"/>
          <p:nvPr/>
        </p:nvSpPr>
        <p:spPr>
          <a:xfrm>
            <a:off x="8092965" y="3497694"/>
            <a:ext cx="1240221" cy="307777"/>
          </a:xfrm>
          <a:prstGeom prst="rect">
            <a:avLst/>
          </a:prstGeom>
          <a:noFill/>
        </p:spPr>
        <p:txBody>
          <a:bodyPr wrap="square" rtlCol="0">
            <a:spAutoFit/>
          </a:bodyPr>
          <a:lstStyle/>
          <a:p>
            <a:r>
              <a:rPr lang="en-US" altLang="zh-CN" sz="1400" b="1" dirty="0"/>
              <a:t>Mid-end</a:t>
            </a:r>
            <a:endParaRPr lang="zh-CN" altLang="en-US" sz="1400" b="1" dirty="0"/>
          </a:p>
        </p:txBody>
      </p:sp>
      <p:sp>
        <p:nvSpPr>
          <p:cNvPr id="29" name="TextBox 28">
            <a:extLst>
              <a:ext uri="{FF2B5EF4-FFF2-40B4-BE49-F238E27FC236}">
                <a16:creationId xmlns:a16="http://schemas.microsoft.com/office/drawing/2014/main" id="{3C38E003-0FFF-4EB7-9A54-FB5A6D8CA4A3}"/>
              </a:ext>
            </a:extLst>
          </p:cNvPr>
          <p:cNvSpPr txBox="1"/>
          <p:nvPr/>
        </p:nvSpPr>
        <p:spPr>
          <a:xfrm>
            <a:off x="6395544" y="1234094"/>
            <a:ext cx="1240221" cy="523220"/>
          </a:xfrm>
          <a:prstGeom prst="rect">
            <a:avLst/>
          </a:prstGeom>
          <a:noFill/>
        </p:spPr>
        <p:txBody>
          <a:bodyPr wrap="square" rtlCol="0">
            <a:spAutoFit/>
          </a:bodyPr>
          <a:lstStyle/>
          <a:p>
            <a:r>
              <a:rPr lang="en-US" altLang="zh-CN" sz="1400" b="1" dirty="0"/>
              <a:t>With Competitors</a:t>
            </a:r>
            <a:endParaRPr lang="zh-CN" altLang="en-US" sz="1400" b="1" dirty="0"/>
          </a:p>
        </p:txBody>
      </p:sp>
      <p:sp>
        <p:nvSpPr>
          <p:cNvPr id="30" name="TextBox 29">
            <a:extLst>
              <a:ext uri="{FF2B5EF4-FFF2-40B4-BE49-F238E27FC236}">
                <a16:creationId xmlns:a16="http://schemas.microsoft.com/office/drawing/2014/main" id="{E56F0E41-7CEB-4B70-86C8-AC42C77997FD}"/>
              </a:ext>
            </a:extLst>
          </p:cNvPr>
          <p:cNvSpPr txBox="1"/>
          <p:nvPr/>
        </p:nvSpPr>
        <p:spPr>
          <a:xfrm>
            <a:off x="6369268" y="5879228"/>
            <a:ext cx="1240221" cy="523220"/>
          </a:xfrm>
          <a:prstGeom prst="rect">
            <a:avLst/>
          </a:prstGeom>
          <a:noFill/>
        </p:spPr>
        <p:txBody>
          <a:bodyPr wrap="square" rtlCol="0">
            <a:spAutoFit/>
          </a:bodyPr>
          <a:lstStyle/>
          <a:p>
            <a:r>
              <a:rPr lang="en-US" altLang="zh-CN" sz="1400" b="1" dirty="0"/>
              <a:t>Without</a:t>
            </a:r>
          </a:p>
          <a:p>
            <a:r>
              <a:rPr lang="en-US" altLang="zh-CN" sz="1400" b="1" dirty="0"/>
              <a:t>Competitors</a:t>
            </a:r>
            <a:endParaRPr lang="zh-CN" altLang="en-US" sz="1400" b="1" dirty="0"/>
          </a:p>
        </p:txBody>
      </p:sp>
      <p:sp>
        <p:nvSpPr>
          <p:cNvPr id="31" name="Oval 30">
            <a:extLst>
              <a:ext uri="{FF2B5EF4-FFF2-40B4-BE49-F238E27FC236}">
                <a16:creationId xmlns:a16="http://schemas.microsoft.com/office/drawing/2014/main" id="{F64376B5-8C8A-4508-BB63-F4AED1A8D291}"/>
              </a:ext>
            </a:extLst>
          </p:cNvPr>
          <p:cNvSpPr/>
          <p:nvPr/>
        </p:nvSpPr>
        <p:spPr>
          <a:xfrm>
            <a:off x="6028025" y="4004488"/>
            <a:ext cx="441434" cy="441434"/>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2" name="Oval 31">
            <a:extLst>
              <a:ext uri="{FF2B5EF4-FFF2-40B4-BE49-F238E27FC236}">
                <a16:creationId xmlns:a16="http://schemas.microsoft.com/office/drawing/2014/main" id="{EBE6AB3F-2D5B-467F-AA33-E317ECC51831}"/>
              </a:ext>
            </a:extLst>
          </p:cNvPr>
          <p:cNvSpPr/>
          <p:nvPr/>
        </p:nvSpPr>
        <p:spPr>
          <a:xfrm>
            <a:off x="6143639" y="4115373"/>
            <a:ext cx="210207" cy="1912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3" name="Oval 32">
            <a:extLst>
              <a:ext uri="{FF2B5EF4-FFF2-40B4-BE49-F238E27FC236}">
                <a16:creationId xmlns:a16="http://schemas.microsoft.com/office/drawing/2014/main" id="{2EA9CB2B-5808-47B2-8092-ED7893F5999A}"/>
              </a:ext>
            </a:extLst>
          </p:cNvPr>
          <p:cNvSpPr/>
          <p:nvPr/>
        </p:nvSpPr>
        <p:spPr>
          <a:xfrm>
            <a:off x="6028025" y="3100491"/>
            <a:ext cx="441434" cy="441434"/>
          </a:xfrm>
          <a:prstGeom prst="ellipse">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Oval 33">
            <a:extLst>
              <a:ext uri="{FF2B5EF4-FFF2-40B4-BE49-F238E27FC236}">
                <a16:creationId xmlns:a16="http://schemas.microsoft.com/office/drawing/2014/main" id="{65296D15-3D98-43BF-A355-D33EC61960C0}"/>
              </a:ext>
            </a:extLst>
          </p:cNvPr>
          <p:cNvSpPr/>
          <p:nvPr/>
        </p:nvSpPr>
        <p:spPr>
          <a:xfrm>
            <a:off x="6143639" y="3211376"/>
            <a:ext cx="210207" cy="191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9" name="Oval 38">
            <a:extLst>
              <a:ext uri="{FF2B5EF4-FFF2-40B4-BE49-F238E27FC236}">
                <a16:creationId xmlns:a16="http://schemas.microsoft.com/office/drawing/2014/main" id="{E5D979B5-61BC-45AD-B3E2-8A725CA39BDE}"/>
              </a:ext>
            </a:extLst>
          </p:cNvPr>
          <p:cNvSpPr/>
          <p:nvPr/>
        </p:nvSpPr>
        <p:spPr>
          <a:xfrm>
            <a:off x="6028025" y="4556923"/>
            <a:ext cx="441434" cy="441434"/>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0" name="Oval 39">
            <a:extLst>
              <a:ext uri="{FF2B5EF4-FFF2-40B4-BE49-F238E27FC236}">
                <a16:creationId xmlns:a16="http://schemas.microsoft.com/office/drawing/2014/main" id="{2C9C045A-F2BC-403F-BDDB-32E10895D16D}"/>
              </a:ext>
            </a:extLst>
          </p:cNvPr>
          <p:cNvSpPr/>
          <p:nvPr/>
        </p:nvSpPr>
        <p:spPr>
          <a:xfrm>
            <a:off x="6143639" y="4667808"/>
            <a:ext cx="210207" cy="1912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41" name="Oval 40">
            <a:extLst>
              <a:ext uri="{FF2B5EF4-FFF2-40B4-BE49-F238E27FC236}">
                <a16:creationId xmlns:a16="http://schemas.microsoft.com/office/drawing/2014/main" id="{B18FCD46-2B74-4A5A-8987-0EFE8E4151FB}"/>
              </a:ext>
            </a:extLst>
          </p:cNvPr>
          <p:cNvSpPr/>
          <p:nvPr/>
        </p:nvSpPr>
        <p:spPr>
          <a:xfrm>
            <a:off x="5463265" y="4567017"/>
            <a:ext cx="441434" cy="441434"/>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2" name="Oval 41">
            <a:extLst>
              <a:ext uri="{FF2B5EF4-FFF2-40B4-BE49-F238E27FC236}">
                <a16:creationId xmlns:a16="http://schemas.microsoft.com/office/drawing/2014/main" id="{717DC04B-275B-4726-A13A-65734B9AF660}"/>
              </a:ext>
            </a:extLst>
          </p:cNvPr>
          <p:cNvSpPr/>
          <p:nvPr/>
        </p:nvSpPr>
        <p:spPr>
          <a:xfrm>
            <a:off x="5578879" y="4677902"/>
            <a:ext cx="210207" cy="1912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43" name="Oval 42">
            <a:extLst>
              <a:ext uri="{FF2B5EF4-FFF2-40B4-BE49-F238E27FC236}">
                <a16:creationId xmlns:a16="http://schemas.microsoft.com/office/drawing/2014/main" id="{A2A86A2F-442D-4CD9-94CF-B17A63BA64DA}"/>
              </a:ext>
            </a:extLst>
          </p:cNvPr>
          <p:cNvSpPr/>
          <p:nvPr/>
        </p:nvSpPr>
        <p:spPr>
          <a:xfrm>
            <a:off x="6964654" y="3100491"/>
            <a:ext cx="441434" cy="441434"/>
          </a:xfrm>
          <a:prstGeom prst="ellipse">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4" name="Oval 43">
            <a:extLst>
              <a:ext uri="{FF2B5EF4-FFF2-40B4-BE49-F238E27FC236}">
                <a16:creationId xmlns:a16="http://schemas.microsoft.com/office/drawing/2014/main" id="{A9C2D9AA-054C-4F77-B3E0-81389E087879}"/>
              </a:ext>
            </a:extLst>
          </p:cNvPr>
          <p:cNvSpPr/>
          <p:nvPr/>
        </p:nvSpPr>
        <p:spPr>
          <a:xfrm>
            <a:off x="7080268" y="3211376"/>
            <a:ext cx="210207" cy="1912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5" name="Oval 44">
            <a:extLst>
              <a:ext uri="{FF2B5EF4-FFF2-40B4-BE49-F238E27FC236}">
                <a16:creationId xmlns:a16="http://schemas.microsoft.com/office/drawing/2014/main" id="{5C5D1173-9C05-4D1B-A98B-19A0C59218E0}"/>
              </a:ext>
            </a:extLst>
          </p:cNvPr>
          <p:cNvSpPr/>
          <p:nvPr/>
        </p:nvSpPr>
        <p:spPr>
          <a:xfrm>
            <a:off x="6973613" y="2554073"/>
            <a:ext cx="441434" cy="441434"/>
          </a:xfrm>
          <a:prstGeom prst="ellipse">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6" name="Oval 45">
            <a:extLst>
              <a:ext uri="{FF2B5EF4-FFF2-40B4-BE49-F238E27FC236}">
                <a16:creationId xmlns:a16="http://schemas.microsoft.com/office/drawing/2014/main" id="{72100E1C-3E79-48D3-AD41-6BE7CE56A3B5}"/>
              </a:ext>
            </a:extLst>
          </p:cNvPr>
          <p:cNvSpPr/>
          <p:nvPr/>
        </p:nvSpPr>
        <p:spPr>
          <a:xfrm>
            <a:off x="7089227" y="2664958"/>
            <a:ext cx="210207" cy="1912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7" name="Oval 46">
            <a:extLst>
              <a:ext uri="{FF2B5EF4-FFF2-40B4-BE49-F238E27FC236}">
                <a16:creationId xmlns:a16="http://schemas.microsoft.com/office/drawing/2014/main" id="{F297C947-50E5-4845-A1A1-BE4874E91A27}"/>
              </a:ext>
            </a:extLst>
          </p:cNvPr>
          <p:cNvSpPr/>
          <p:nvPr/>
        </p:nvSpPr>
        <p:spPr>
          <a:xfrm>
            <a:off x="6968231" y="3977952"/>
            <a:ext cx="441434" cy="441434"/>
          </a:xfrm>
          <a:prstGeom prst="ellipse">
            <a:avLst/>
          </a:prstGeom>
          <a:solidFill>
            <a:srgbClr val="C7B993">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8" name="Oval 47">
            <a:extLst>
              <a:ext uri="{FF2B5EF4-FFF2-40B4-BE49-F238E27FC236}">
                <a16:creationId xmlns:a16="http://schemas.microsoft.com/office/drawing/2014/main" id="{C76721E7-87DB-449D-AF11-402F5783431E}"/>
              </a:ext>
            </a:extLst>
          </p:cNvPr>
          <p:cNvSpPr/>
          <p:nvPr/>
        </p:nvSpPr>
        <p:spPr>
          <a:xfrm>
            <a:off x="7083845" y="4088837"/>
            <a:ext cx="210207" cy="191288"/>
          </a:xfrm>
          <a:prstGeom prst="ellipse">
            <a:avLst/>
          </a:prstGeom>
          <a:solidFill>
            <a:srgbClr val="C7B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50" name="Oval 49">
            <a:extLst>
              <a:ext uri="{FF2B5EF4-FFF2-40B4-BE49-F238E27FC236}">
                <a16:creationId xmlns:a16="http://schemas.microsoft.com/office/drawing/2014/main" id="{ACB9FCBA-F84D-4B7E-A92A-2BEE49065E7D}"/>
              </a:ext>
            </a:extLst>
          </p:cNvPr>
          <p:cNvSpPr/>
          <p:nvPr/>
        </p:nvSpPr>
        <p:spPr>
          <a:xfrm>
            <a:off x="1977837" y="5672699"/>
            <a:ext cx="441434" cy="441434"/>
          </a:xfrm>
          <a:prstGeom prst="ellipse">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Oval 50">
            <a:extLst>
              <a:ext uri="{FF2B5EF4-FFF2-40B4-BE49-F238E27FC236}">
                <a16:creationId xmlns:a16="http://schemas.microsoft.com/office/drawing/2014/main" id="{DF3EF5B5-2085-4741-813B-222851720F7C}"/>
              </a:ext>
            </a:extLst>
          </p:cNvPr>
          <p:cNvSpPr/>
          <p:nvPr/>
        </p:nvSpPr>
        <p:spPr>
          <a:xfrm>
            <a:off x="2093451" y="5783584"/>
            <a:ext cx="210207" cy="1912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2" name="Oval 51">
            <a:extLst>
              <a:ext uri="{FF2B5EF4-FFF2-40B4-BE49-F238E27FC236}">
                <a16:creationId xmlns:a16="http://schemas.microsoft.com/office/drawing/2014/main" id="{A3301A56-DEBF-4494-85A6-C94D4B17C90D}"/>
              </a:ext>
            </a:extLst>
          </p:cNvPr>
          <p:cNvSpPr/>
          <p:nvPr/>
        </p:nvSpPr>
        <p:spPr>
          <a:xfrm>
            <a:off x="863740" y="4280126"/>
            <a:ext cx="441434" cy="441434"/>
          </a:xfrm>
          <a:prstGeom prst="ellipse">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3" name="Oval 52">
            <a:extLst>
              <a:ext uri="{FF2B5EF4-FFF2-40B4-BE49-F238E27FC236}">
                <a16:creationId xmlns:a16="http://schemas.microsoft.com/office/drawing/2014/main" id="{C8843CBB-C1F7-47EB-9A68-5BD2017F39D7}"/>
              </a:ext>
            </a:extLst>
          </p:cNvPr>
          <p:cNvSpPr/>
          <p:nvPr/>
        </p:nvSpPr>
        <p:spPr>
          <a:xfrm>
            <a:off x="979354" y="4391011"/>
            <a:ext cx="210207" cy="1912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6" name="Oval 55">
            <a:extLst>
              <a:ext uri="{FF2B5EF4-FFF2-40B4-BE49-F238E27FC236}">
                <a16:creationId xmlns:a16="http://schemas.microsoft.com/office/drawing/2014/main" id="{41305CD1-68C0-49C2-AAE5-740259A883B4}"/>
              </a:ext>
            </a:extLst>
          </p:cNvPr>
          <p:cNvSpPr/>
          <p:nvPr/>
        </p:nvSpPr>
        <p:spPr>
          <a:xfrm>
            <a:off x="979353" y="3782333"/>
            <a:ext cx="441434" cy="441434"/>
          </a:xfrm>
          <a:prstGeom prst="ellipse">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7" name="Oval 56">
            <a:extLst>
              <a:ext uri="{FF2B5EF4-FFF2-40B4-BE49-F238E27FC236}">
                <a16:creationId xmlns:a16="http://schemas.microsoft.com/office/drawing/2014/main" id="{C881819E-AE35-4813-BB15-96ADBAF5DA7E}"/>
              </a:ext>
            </a:extLst>
          </p:cNvPr>
          <p:cNvSpPr/>
          <p:nvPr/>
        </p:nvSpPr>
        <p:spPr>
          <a:xfrm>
            <a:off x="1094967" y="3893218"/>
            <a:ext cx="210207" cy="191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8" name="Oval 57">
            <a:extLst>
              <a:ext uri="{FF2B5EF4-FFF2-40B4-BE49-F238E27FC236}">
                <a16:creationId xmlns:a16="http://schemas.microsoft.com/office/drawing/2014/main" id="{59DD0BE2-39C3-4388-BD8D-43778D570F0D}"/>
              </a:ext>
            </a:extLst>
          </p:cNvPr>
          <p:cNvSpPr/>
          <p:nvPr/>
        </p:nvSpPr>
        <p:spPr>
          <a:xfrm>
            <a:off x="3891173" y="5068353"/>
            <a:ext cx="441434" cy="441434"/>
          </a:xfrm>
          <a:prstGeom prst="ellipse">
            <a:avLst/>
          </a:prstGeom>
          <a:solidFill>
            <a:srgbClr val="C7B993">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9" name="Oval 58">
            <a:extLst>
              <a:ext uri="{FF2B5EF4-FFF2-40B4-BE49-F238E27FC236}">
                <a16:creationId xmlns:a16="http://schemas.microsoft.com/office/drawing/2014/main" id="{2879186E-8BAC-4AAE-99CB-6C9F0CBC20D7}"/>
              </a:ext>
            </a:extLst>
          </p:cNvPr>
          <p:cNvSpPr/>
          <p:nvPr/>
        </p:nvSpPr>
        <p:spPr>
          <a:xfrm>
            <a:off x="4006787" y="5179238"/>
            <a:ext cx="210207" cy="191288"/>
          </a:xfrm>
          <a:prstGeom prst="ellipse">
            <a:avLst/>
          </a:prstGeom>
          <a:solidFill>
            <a:srgbClr val="C7B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60" name="TextBox 59">
            <a:extLst>
              <a:ext uri="{FF2B5EF4-FFF2-40B4-BE49-F238E27FC236}">
                <a16:creationId xmlns:a16="http://schemas.microsoft.com/office/drawing/2014/main" id="{EACFCD07-34E0-47C0-B109-05A892D94B61}"/>
              </a:ext>
            </a:extLst>
          </p:cNvPr>
          <p:cNvSpPr txBox="1"/>
          <p:nvPr/>
        </p:nvSpPr>
        <p:spPr>
          <a:xfrm>
            <a:off x="4712161" y="1820683"/>
            <a:ext cx="1634795" cy="738664"/>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Disposition</a:t>
            </a:r>
          </a:p>
          <a:p>
            <a:pPr marL="285750" indent="-285750">
              <a:buFont typeface="Arial" panose="020B0604020202020204" pitchFamily="34" charset="0"/>
              <a:buChar char="•"/>
            </a:pPr>
            <a:r>
              <a:rPr lang="en-US" altLang="zh-CN" sz="1400" dirty="0"/>
              <a:t>Building redevelopment</a:t>
            </a:r>
          </a:p>
        </p:txBody>
      </p:sp>
      <p:sp>
        <p:nvSpPr>
          <p:cNvPr id="61" name="TextBox 60">
            <a:extLst>
              <a:ext uri="{FF2B5EF4-FFF2-40B4-BE49-F238E27FC236}">
                <a16:creationId xmlns:a16="http://schemas.microsoft.com/office/drawing/2014/main" id="{E44AA0A7-3839-44A7-96FF-8BF420EEB671}"/>
              </a:ext>
            </a:extLst>
          </p:cNvPr>
          <p:cNvSpPr txBox="1"/>
          <p:nvPr/>
        </p:nvSpPr>
        <p:spPr>
          <a:xfrm>
            <a:off x="7335200" y="1794698"/>
            <a:ext cx="1634795" cy="1169551"/>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Anchor tenant improvement</a:t>
            </a:r>
          </a:p>
          <a:p>
            <a:pPr marL="285750" indent="-285750">
              <a:buFont typeface="Arial" panose="020B0604020202020204" pitchFamily="34" charset="0"/>
              <a:buChar char="•"/>
            </a:pPr>
            <a:r>
              <a:rPr lang="en-US" altLang="zh-CN" sz="1400" dirty="0"/>
              <a:t>Interior redevelopment</a:t>
            </a:r>
          </a:p>
          <a:p>
            <a:endParaRPr lang="en-US" altLang="zh-CN" sz="1400" dirty="0"/>
          </a:p>
        </p:txBody>
      </p:sp>
      <p:sp>
        <p:nvSpPr>
          <p:cNvPr id="62" name="TextBox 61">
            <a:extLst>
              <a:ext uri="{FF2B5EF4-FFF2-40B4-BE49-F238E27FC236}">
                <a16:creationId xmlns:a16="http://schemas.microsoft.com/office/drawing/2014/main" id="{CB315C50-0228-4B88-8BCF-15196774570B}"/>
              </a:ext>
            </a:extLst>
          </p:cNvPr>
          <p:cNvSpPr txBox="1"/>
          <p:nvPr/>
        </p:nvSpPr>
        <p:spPr>
          <a:xfrm>
            <a:off x="4712160" y="5025498"/>
            <a:ext cx="1634795" cy="1169551"/>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Retarget customer group</a:t>
            </a:r>
          </a:p>
          <a:p>
            <a:pPr marL="285750" indent="-285750">
              <a:buFont typeface="Arial" panose="020B0604020202020204" pitchFamily="34" charset="0"/>
              <a:buChar char="•"/>
            </a:pPr>
            <a:r>
              <a:rPr lang="en-US" altLang="zh-CN" sz="1400" dirty="0"/>
              <a:t>Interior redevelopment</a:t>
            </a:r>
          </a:p>
          <a:p>
            <a:endParaRPr lang="en-US" altLang="zh-CN" sz="1400" dirty="0"/>
          </a:p>
        </p:txBody>
      </p:sp>
      <p:sp>
        <p:nvSpPr>
          <p:cNvPr id="63" name="TextBox 62">
            <a:extLst>
              <a:ext uri="{FF2B5EF4-FFF2-40B4-BE49-F238E27FC236}">
                <a16:creationId xmlns:a16="http://schemas.microsoft.com/office/drawing/2014/main" id="{5D1BA54F-0E36-42F6-B815-250014B97AB5}"/>
              </a:ext>
            </a:extLst>
          </p:cNvPr>
          <p:cNvSpPr txBox="1"/>
          <p:nvPr/>
        </p:nvSpPr>
        <p:spPr>
          <a:xfrm>
            <a:off x="7335199" y="4999513"/>
            <a:ext cx="1634795" cy="738664"/>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Operation improvement</a:t>
            </a:r>
          </a:p>
          <a:p>
            <a:endParaRPr lang="en-US" altLang="zh-CN" sz="1400" dirty="0"/>
          </a:p>
        </p:txBody>
      </p:sp>
    </p:spTree>
    <p:extLst>
      <p:ext uri="{BB962C8B-B14F-4D97-AF65-F5344CB8AC3E}">
        <p14:creationId xmlns:p14="http://schemas.microsoft.com/office/powerpoint/2010/main" val="154086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369332"/>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Discussion</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018C73-5BC0-4282-BFD7-3E9763A66BD1}"/>
              </a:ext>
            </a:extLst>
          </p:cNvPr>
          <p:cNvSpPr txBox="1"/>
          <p:nvPr/>
        </p:nvSpPr>
        <p:spPr>
          <a:xfrm>
            <a:off x="303378" y="1335662"/>
            <a:ext cx="7863160"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t>Findings</a:t>
            </a:r>
          </a:p>
          <a:p>
            <a:r>
              <a:rPr lang="en-US" altLang="zh-CN" sz="1600" dirty="0"/>
              <a:t>1) Find out 57 malls with high operating loss risk and 7 malls with redevelopment value.</a:t>
            </a:r>
          </a:p>
          <a:p>
            <a:r>
              <a:rPr lang="en-US" altLang="zh-CN" sz="1600" dirty="0"/>
              <a:t>2) Accuracy of the model is 86.22%.</a:t>
            </a:r>
          </a:p>
          <a:p>
            <a:endParaRPr lang="en-US" altLang="zh-CN" sz="1600" dirty="0"/>
          </a:p>
          <a:p>
            <a:endParaRPr lang="en-US" altLang="zh-CN" sz="1600" dirty="0"/>
          </a:p>
          <a:p>
            <a:pPr marL="285750" indent="-285750">
              <a:buFont typeface="Arial" panose="020B0604020202020204" pitchFamily="34" charset="0"/>
              <a:buChar char="•"/>
            </a:pPr>
            <a:r>
              <a:rPr lang="en-US" altLang="zh-CN" sz="1600" b="1" dirty="0"/>
              <a:t>Limitation</a:t>
            </a:r>
          </a:p>
          <a:p>
            <a:r>
              <a:rPr lang="en-US" altLang="zh-CN" sz="1600" dirty="0"/>
              <a:t>1) The model considers spatial and social factors but ignores the influence of management. There is a bias toward the malls located in the rich and poor communities. </a:t>
            </a:r>
          </a:p>
          <a:p>
            <a:r>
              <a:rPr lang="en-US" altLang="zh-CN" sz="1600" dirty="0"/>
              <a:t>2) Impact of the pandemic is not considered in this model. In fact, there could be more than 57 shopping centers facing closing risk.</a:t>
            </a:r>
          </a:p>
        </p:txBody>
      </p:sp>
    </p:spTree>
    <p:extLst>
      <p:ext uri="{BB962C8B-B14F-4D97-AF65-F5344CB8AC3E}">
        <p14:creationId xmlns:p14="http://schemas.microsoft.com/office/powerpoint/2010/main" val="114302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400110"/>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Background</a:t>
            </a:r>
          </a:p>
        </p:txBody>
      </p:sp>
      <p:graphicFrame>
        <p:nvGraphicFramePr>
          <p:cNvPr id="4" name="Chart 3">
            <a:extLst>
              <a:ext uri="{FF2B5EF4-FFF2-40B4-BE49-F238E27FC236}">
                <a16:creationId xmlns:a16="http://schemas.microsoft.com/office/drawing/2014/main" id="{71A46AAB-BD0A-40E0-9165-EE2D44044313}"/>
              </a:ext>
            </a:extLst>
          </p:cNvPr>
          <p:cNvGraphicFramePr>
            <a:graphicFrameLocks/>
          </p:cNvGraphicFramePr>
          <p:nvPr>
            <p:extLst>
              <p:ext uri="{D42A27DB-BD31-4B8C-83A1-F6EECF244321}">
                <p14:modId xmlns:p14="http://schemas.microsoft.com/office/powerpoint/2010/main" val="1303411223"/>
              </p:ext>
            </p:extLst>
          </p:nvPr>
        </p:nvGraphicFramePr>
        <p:xfrm>
          <a:off x="337351" y="3310759"/>
          <a:ext cx="4234649" cy="3078862"/>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BDAE9C04-2CBA-4506-B785-7BF85B5AE250}"/>
              </a:ext>
            </a:extLst>
          </p:cNvPr>
          <p:cNvCxnSpPr>
            <a:cxnSpLocks/>
          </p:cNvCxnSpPr>
          <p:nvPr/>
        </p:nvCxnSpPr>
        <p:spPr>
          <a:xfrm>
            <a:off x="2281561" y="3684324"/>
            <a:ext cx="0" cy="15970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2DE940C-AF01-47EC-B8B1-74037A419780}"/>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485700-6FA8-42AA-85BF-3F8A0A2D5510}"/>
              </a:ext>
            </a:extLst>
          </p:cNvPr>
          <p:cNvSpPr txBox="1"/>
          <p:nvPr/>
        </p:nvSpPr>
        <p:spPr>
          <a:xfrm>
            <a:off x="247463" y="1365931"/>
            <a:ext cx="8676809"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booming of shopping centers and the climbing vacancy rate in Shanghai indicate an over-supply commercial real estate market.</a:t>
            </a:r>
          </a:p>
        </p:txBody>
      </p:sp>
      <p:graphicFrame>
        <p:nvGraphicFramePr>
          <p:cNvPr id="18" name="Chart 17">
            <a:extLst>
              <a:ext uri="{FF2B5EF4-FFF2-40B4-BE49-F238E27FC236}">
                <a16:creationId xmlns:a16="http://schemas.microsoft.com/office/drawing/2014/main" id="{14D357FA-D56C-4FAA-969D-3DD8C7633F5E}"/>
              </a:ext>
            </a:extLst>
          </p:cNvPr>
          <p:cNvGraphicFramePr/>
          <p:nvPr>
            <p:extLst>
              <p:ext uri="{D42A27DB-BD31-4B8C-83A1-F6EECF244321}">
                <p14:modId xmlns:p14="http://schemas.microsoft.com/office/powerpoint/2010/main" val="2022746606"/>
              </p:ext>
            </p:extLst>
          </p:nvPr>
        </p:nvGraphicFramePr>
        <p:xfrm>
          <a:off x="4744130" y="3197674"/>
          <a:ext cx="4234649" cy="32125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4343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 plaza&#10;&#10;Description automatically generated">
            <a:extLst>
              <a:ext uri="{FF2B5EF4-FFF2-40B4-BE49-F238E27FC236}">
                <a16:creationId xmlns:a16="http://schemas.microsoft.com/office/drawing/2014/main" id="{BE06348B-7E9A-4FE9-9643-3CB6163B5B8E}"/>
              </a:ext>
            </a:extLst>
          </p:cNvPr>
          <p:cNvPicPr>
            <a:picLocks noChangeAspect="1"/>
          </p:cNvPicPr>
          <p:nvPr/>
        </p:nvPicPr>
        <p:blipFill rotWithShape="1">
          <a:blip r:embed="rId2">
            <a:extLst>
              <a:ext uri="{28A0092B-C50C-407E-A947-70E740481C1C}">
                <a14:useLocalDpi xmlns:a14="http://schemas.microsoft.com/office/drawing/2010/main" val="0"/>
              </a:ext>
            </a:extLst>
          </a:blip>
          <a:srcRect l="3569" t="126" r="7542" b="-126"/>
          <a:stretch/>
        </p:blipFill>
        <p:spPr>
          <a:xfrm>
            <a:off x="4572000" y="8612"/>
            <a:ext cx="4572000" cy="6858000"/>
          </a:xfrm>
          <a:prstGeom prst="rect">
            <a:avLst/>
          </a:prstGeom>
        </p:spPr>
      </p:pic>
      <p:sp>
        <p:nvSpPr>
          <p:cNvPr id="5" name="TextBox 4">
            <a:extLst>
              <a:ext uri="{FF2B5EF4-FFF2-40B4-BE49-F238E27FC236}">
                <a16:creationId xmlns:a16="http://schemas.microsoft.com/office/drawing/2014/main" id="{44E88134-3035-4476-8E3E-08D49FA23666}"/>
              </a:ext>
            </a:extLst>
          </p:cNvPr>
          <p:cNvSpPr txBox="1"/>
          <p:nvPr/>
        </p:nvSpPr>
        <p:spPr>
          <a:xfrm>
            <a:off x="264112" y="5879388"/>
            <a:ext cx="4414422" cy="707886"/>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Thank you</a:t>
            </a:r>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Q&amp;A</a:t>
            </a:r>
            <a:endParaRPr lang="zh-CN"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7204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400110"/>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Literature review</a:t>
            </a:r>
          </a:p>
        </p:txBody>
      </p:sp>
      <p:cxnSp>
        <p:nvCxnSpPr>
          <p:cNvPr id="13" name="Straight Connector 12">
            <a:extLst>
              <a:ext uri="{FF2B5EF4-FFF2-40B4-BE49-F238E27FC236}">
                <a16:creationId xmlns:a16="http://schemas.microsoft.com/office/drawing/2014/main" id="{02DE940C-AF01-47EC-B8B1-74037A419780}"/>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0A00AD0-BB9E-4877-93CC-511DEE06A46D}"/>
              </a:ext>
            </a:extLst>
          </p:cNvPr>
          <p:cNvSpPr txBox="1"/>
          <p:nvPr/>
        </p:nvSpPr>
        <p:spPr>
          <a:xfrm>
            <a:off x="643485" y="1631096"/>
            <a:ext cx="3410134" cy="2462213"/>
          </a:xfrm>
          <a:prstGeom prst="rect">
            <a:avLst/>
          </a:prstGeom>
          <a:noFill/>
        </p:spPr>
        <p:txBody>
          <a:bodyPr wrap="square">
            <a:spAutoFit/>
          </a:bodyPr>
          <a:lstStyle/>
          <a:p>
            <a:r>
              <a:rPr lang="en-US" altLang="zh-CN" sz="1400" dirty="0"/>
              <a:t>Y. Chen and H. Weng, “Lots of Shopping Malls Have to Delay Their Opening Date in Hangzhou,” Daily Business (January 29, 2015).</a:t>
            </a:r>
          </a:p>
          <a:p>
            <a:endParaRPr lang="en-US" altLang="zh-CN" sz="1400" dirty="0"/>
          </a:p>
          <a:p>
            <a:r>
              <a:rPr lang="en-US" altLang="zh-CN" sz="1400" dirty="0"/>
              <a:t>Y. Li, “Three Commercial Complexes Closed in the Past Half Year in </a:t>
            </a:r>
            <a:r>
              <a:rPr lang="en-US" altLang="zh-CN" sz="1400" dirty="0" err="1"/>
              <a:t>Foushan</a:t>
            </a:r>
            <a:r>
              <a:rPr lang="en-US" altLang="zh-CN" sz="1400" dirty="0"/>
              <a:t>,” </a:t>
            </a:r>
            <a:r>
              <a:rPr lang="en-US" altLang="zh-CN" sz="1400" dirty="0" err="1"/>
              <a:t>Southcn</a:t>
            </a:r>
            <a:r>
              <a:rPr lang="en-US" altLang="zh-CN" sz="1400" dirty="0"/>
              <a:t> (May 22, 2015)</a:t>
            </a:r>
          </a:p>
          <a:p>
            <a:endParaRPr lang="en-US" altLang="zh-CN" sz="1400" dirty="0"/>
          </a:p>
          <a:p>
            <a:r>
              <a:rPr lang="en-US" altLang="zh-CN" sz="1400" dirty="0"/>
              <a:t>L. Zhang, “The Development Upsurge in </a:t>
            </a:r>
            <a:r>
              <a:rPr lang="en-US" altLang="zh-CN" sz="1400" dirty="0" err="1"/>
              <a:t>Foushan</a:t>
            </a:r>
            <a:r>
              <a:rPr lang="en-US" altLang="zh-CN" sz="1400" dirty="0"/>
              <a:t>,” Real Estate Guide 4 (2013) 87–89</a:t>
            </a:r>
            <a:endParaRPr lang="zh-CN" altLang="en-US" sz="1400" dirty="0"/>
          </a:p>
        </p:txBody>
      </p:sp>
      <p:sp>
        <p:nvSpPr>
          <p:cNvPr id="6" name="TextBox 5">
            <a:extLst>
              <a:ext uri="{FF2B5EF4-FFF2-40B4-BE49-F238E27FC236}">
                <a16:creationId xmlns:a16="http://schemas.microsoft.com/office/drawing/2014/main" id="{FCA4309A-8D6C-46BF-88D3-B5EEFECA002E}"/>
              </a:ext>
            </a:extLst>
          </p:cNvPr>
          <p:cNvSpPr txBox="1"/>
          <p:nvPr/>
        </p:nvSpPr>
        <p:spPr>
          <a:xfrm>
            <a:off x="552266" y="4733225"/>
            <a:ext cx="3756975" cy="584775"/>
          </a:xfrm>
          <a:prstGeom prst="rect">
            <a:avLst/>
          </a:prstGeom>
          <a:solidFill>
            <a:srgbClr val="C00000"/>
          </a:solidFill>
        </p:spPr>
        <p:txBody>
          <a:bodyPr wrap="square" rtlCol="0">
            <a:spAutoFit/>
          </a:bodyPr>
          <a:lstStyle/>
          <a:p>
            <a:r>
              <a:rPr lang="en-US" altLang="zh-CN" sz="1600" b="1" dirty="0">
                <a:solidFill>
                  <a:schemeClr val="bg1"/>
                </a:solidFill>
              </a:rPr>
              <a:t>Studies and media reports noted the closing risk in an over-supply market</a:t>
            </a:r>
            <a:endParaRPr lang="zh-CN" altLang="en-US" sz="1600" b="1" dirty="0">
              <a:solidFill>
                <a:schemeClr val="bg1"/>
              </a:solidFill>
            </a:endParaRPr>
          </a:p>
        </p:txBody>
      </p:sp>
      <p:sp>
        <p:nvSpPr>
          <p:cNvPr id="7" name="TextBox 6">
            <a:extLst>
              <a:ext uri="{FF2B5EF4-FFF2-40B4-BE49-F238E27FC236}">
                <a16:creationId xmlns:a16="http://schemas.microsoft.com/office/drawing/2014/main" id="{B19A004C-F30C-4AE1-B507-823B12FF3E79}"/>
              </a:ext>
            </a:extLst>
          </p:cNvPr>
          <p:cNvSpPr txBox="1"/>
          <p:nvPr/>
        </p:nvSpPr>
        <p:spPr>
          <a:xfrm>
            <a:off x="292408" y="5657716"/>
            <a:ext cx="8559183" cy="584775"/>
          </a:xfrm>
          <a:prstGeom prst="rect">
            <a:avLst/>
          </a:prstGeom>
          <a:noFill/>
        </p:spPr>
        <p:txBody>
          <a:bodyPr wrap="square">
            <a:spAutoFit/>
          </a:bodyPr>
          <a:lstStyle/>
          <a:p>
            <a:pPr marL="285750" indent="-285750">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Since most of the operation data is business secret, how can we quantify the loss risk with accessible datasets?</a:t>
            </a:r>
          </a:p>
        </p:txBody>
      </p:sp>
      <p:sp>
        <p:nvSpPr>
          <p:cNvPr id="10" name="TextBox 9">
            <a:extLst>
              <a:ext uri="{FF2B5EF4-FFF2-40B4-BE49-F238E27FC236}">
                <a16:creationId xmlns:a16="http://schemas.microsoft.com/office/drawing/2014/main" id="{D7561833-7463-41B5-8CE0-F0EB4589AA52}"/>
              </a:ext>
            </a:extLst>
          </p:cNvPr>
          <p:cNvSpPr txBox="1"/>
          <p:nvPr/>
        </p:nvSpPr>
        <p:spPr>
          <a:xfrm>
            <a:off x="5138537" y="1631096"/>
            <a:ext cx="3474216" cy="2031325"/>
          </a:xfrm>
          <a:prstGeom prst="rect">
            <a:avLst/>
          </a:prstGeom>
          <a:noFill/>
        </p:spPr>
        <p:txBody>
          <a:bodyPr wrap="square">
            <a:spAutoFit/>
          </a:bodyPr>
          <a:lstStyle>
            <a:defPPr>
              <a:defRPr lang="en-US"/>
            </a:defPPr>
            <a:lvl1pPr>
              <a:defRPr b="0" i="0">
                <a:solidFill>
                  <a:srgbClr val="222222"/>
                </a:solidFill>
                <a:effectLst/>
                <a:latin typeface="Arial" panose="020B0604020202020204" pitchFamily="34" charset="0"/>
              </a:defRPr>
            </a:lvl1pPr>
          </a:lstStyle>
          <a:p>
            <a:r>
              <a:rPr lang="en-US" altLang="zh-CN" sz="1400" dirty="0">
                <a:solidFill>
                  <a:schemeClr val="tx1"/>
                </a:solidFill>
                <a:latin typeface="+mn-lt"/>
              </a:rPr>
              <a:t>Ghysels, Eric, Alberto </a:t>
            </a:r>
            <a:r>
              <a:rPr lang="en-US" altLang="zh-CN" sz="1400" dirty="0" err="1">
                <a:solidFill>
                  <a:schemeClr val="tx1"/>
                </a:solidFill>
                <a:latin typeface="+mn-lt"/>
              </a:rPr>
              <a:t>Plazzi</a:t>
            </a:r>
            <a:r>
              <a:rPr lang="en-US" altLang="zh-CN" sz="1400" dirty="0">
                <a:solidFill>
                  <a:schemeClr val="tx1"/>
                </a:solidFill>
                <a:latin typeface="+mn-lt"/>
              </a:rPr>
              <a:t>, and </a:t>
            </a:r>
            <a:r>
              <a:rPr lang="en-US" altLang="zh-CN" sz="1400" dirty="0" err="1">
                <a:solidFill>
                  <a:schemeClr val="tx1"/>
                </a:solidFill>
                <a:latin typeface="+mn-lt"/>
              </a:rPr>
              <a:t>Rossen</a:t>
            </a:r>
            <a:r>
              <a:rPr lang="en-US" altLang="zh-CN" sz="1400" dirty="0">
                <a:solidFill>
                  <a:schemeClr val="tx1"/>
                </a:solidFill>
                <a:latin typeface="+mn-lt"/>
              </a:rPr>
              <a:t> </a:t>
            </a:r>
            <a:r>
              <a:rPr lang="en-US" altLang="zh-CN" sz="1400" dirty="0" err="1">
                <a:solidFill>
                  <a:schemeClr val="tx1"/>
                </a:solidFill>
                <a:latin typeface="+mn-lt"/>
              </a:rPr>
              <a:t>Valkanov</a:t>
            </a:r>
            <a:r>
              <a:rPr lang="en-US" altLang="zh-CN" sz="1400" dirty="0">
                <a:solidFill>
                  <a:schemeClr val="tx1"/>
                </a:solidFill>
                <a:latin typeface="+mn-lt"/>
              </a:rPr>
              <a:t>. "Valuation in US commercial real estate." European Financial Management 13.3 (2007): 472-497.</a:t>
            </a:r>
          </a:p>
          <a:p>
            <a:endParaRPr lang="en-US" altLang="zh-CN" sz="1400" dirty="0">
              <a:solidFill>
                <a:schemeClr val="tx1"/>
              </a:solidFill>
              <a:latin typeface="+mn-lt"/>
            </a:endParaRPr>
          </a:p>
          <a:p>
            <a:r>
              <a:rPr lang="en-US" altLang="zh-CN" sz="1400" dirty="0">
                <a:solidFill>
                  <a:schemeClr val="tx1"/>
                </a:solidFill>
                <a:latin typeface="+mn-lt"/>
              </a:rPr>
              <a:t>Frew, James, and Beth Wilson. "Estimating the connection between location and property value." Journal of Real estate practice and education 5.1 (2002): 17-25.</a:t>
            </a:r>
            <a:endParaRPr lang="zh-CN" altLang="en-US" sz="1400" dirty="0">
              <a:solidFill>
                <a:schemeClr val="tx1"/>
              </a:solidFill>
              <a:latin typeface="+mn-lt"/>
            </a:endParaRPr>
          </a:p>
        </p:txBody>
      </p:sp>
      <p:sp>
        <p:nvSpPr>
          <p:cNvPr id="11" name="TextBox 10">
            <a:extLst>
              <a:ext uri="{FF2B5EF4-FFF2-40B4-BE49-F238E27FC236}">
                <a16:creationId xmlns:a16="http://schemas.microsoft.com/office/drawing/2014/main" id="{5E4331FC-9911-4218-B045-7CE399D74EB6}"/>
              </a:ext>
            </a:extLst>
          </p:cNvPr>
          <p:cNvSpPr txBox="1"/>
          <p:nvPr/>
        </p:nvSpPr>
        <p:spPr>
          <a:xfrm>
            <a:off x="4916960" y="4731804"/>
            <a:ext cx="3756975" cy="584775"/>
          </a:xfrm>
          <a:prstGeom prst="rect">
            <a:avLst/>
          </a:prstGeom>
          <a:solidFill>
            <a:srgbClr val="C00000"/>
          </a:solidFill>
        </p:spPr>
        <p:txBody>
          <a:bodyPr wrap="square" rtlCol="0">
            <a:spAutoFit/>
          </a:bodyPr>
          <a:lstStyle/>
          <a:p>
            <a:r>
              <a:rPr lang="en-US" altLang="zh-CN" sz="1600" b="1" dirty="0">
                <a:solidFill>
                  <a:schemeClr val="bg1"/>
                </a:solidFill>
              </a:rPr>
              <a:t>Operation income and</a:t>
            </a:r>
            <a:r>
              <a:rPr lang="zh-CN" altLang="en-US" sz="1600" b="1" dirty="0">
                <a:solidFill>
                  <a:schemeClr val="bg1"/>
                </a:solidFill>
              </a:rPr>
              <a:t> </a:t>
            </a:r>
            <a:r>
              <a:rPr lang="en-US" altLang="zh-CN" sz="1600" b="1" dirty="0">
                <a:solidFill>
                  <a:schemeClr val="bg1"/>
                </a:solidFill>
              </a:rPr>
              <a:t>location</a:t>
            </a:r>
            <a:r>
              <a:rPr lang="zh-CN" altLang="en-US" sz="1600" b="1" dirty="0">
                <a:solidFill>
                  <a:schemeClr val="bg1"/>
                </a:solidFill>
              </a:rPr>
              <a:t> </a:t>
            </a:r>
            <a:r>
              <a:rPr lang="en-US" altLang="zh-CN" sz="1600" b="1" dirty="0">
                <a:solidFill>
                  <a:schemeClr val="bg1"/>
                </a:solidFill>
              </a:rPr>
              <a:t>are</a:t>
            </a:r>
            <a:r>
              <a:rPr lang="zh-CN" altLang="en-US" sz="1600" b="1" dirty="0">
                <a:solidFill>
                  <a:schemeClr val="bg1"/>
                </a:solidFill>
              </a:rPr>
              <a:t> </a:t>
            </a:r>
            <a:r>
              <a:rPr lang="en-US" altLang="zh-CN" sz="1600" b="1" dirty="0">
                <a:solidFill>
                  <a:schemeClr val="bg1"/>
                </a:solidFill>
              </a:rPr>
              <a:t>two major real estate valuation metrics</a:t>
            </a:r>
          </a:p>
        </p:txBody>
      </p:sp>
      <p:sp>
        <p:nvSpPr>
          <p:cNvPr id="4" name="Rectangle: Rounded Corners 3">
            <a:extLst>
              <a:ext uri="{FF2B5EF4-FFF2-40B4-BE49-F238E27FC236}">
                <a16:creationId xmlns:a16="http://schemas.microsoft.com/office/drawing/2014/main" id="{B2F17C65-5EE8-413D-BA62-023AE3438613}"/>
              </a:ext>
            </a:extLst>
          </p:cNvPr>
          <p:cNvSpPr/>
          <p:nvPr/>
        </p:nvSpPr>
        <p:spPr>
          <a:xfrm>
            <a:off x="387863" y="1279895"/>
            <a:ext cx="3921378" cy="31646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Rounded Corners 11">
            <a:extLst>
              <a:ext uri="{FF2B5EF4-FFF2-40B4-BE49-F238E27FC236}">
                <a16:creationId xmlns:a16="http://schemas.microsoft.com/office/drawing/2014/main" id="{EAD8D251-9E9D-4842-8A35-9EED39D2F1AB}"/>
              </a:ext>
            </a:extLst>
          </p:cNvPr>
          <p:cNvSpPr/>
          <p:nvPr/>
        </p:nvSpPr>
        <p:spPr>
          <a:xfrm>
            <a:off x="4834759" y="1242213"/>
            <a:ext cx="3921378" cy="31646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Straight Arrow Connector 13">
            <a:extLst>
              <a:ext uri="{FF2B5EF4-FFF2-40B4-BE49-F238E27FC236}">
                <a16:creationId xmlns:a16="http://schemas.microsoft.com/office/drawing/2014/main" id="{F85F45F2-4635-4365-B072-4E0E41E92BD8}"/>
              </a:ext>
            </a:extLst>
          </p:cNvPr>
          <p:cNvCxnSpPr/>
          <p:nvPr/>
        </p:nvCxnSpPr>
        <p:spPr>
          <a:xfrm>
            <a:off x="2348552" y="4330263"/>
            <a:ext cx="0" cy="3678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57DEFC-0D39-4DB5-BB6E-E5EFD89DCB6E}"/>
              </a:ext>
            </a:extLst>
          </p:cNvPr>
          <p:cNvCxnSpPr/>
          <p:nvPr/>
        </p:nvCxnSpPr>
        <p:spPr>
          <a:xfrm>
            <a:off x="6896156" y="4328001"/>
            <a:ext cx="0" cy="3678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09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F79D8ED6-23FA-499B-8D04-37E99CCE78A0}"/>
              </a:ext>
            </a:extLst>
          </p:cNvPr>
          <p:cNvSpPr txBox="1"/>
          <p:nvPr/>
        </p:nvSpPr>
        <p:spPr>
          <a:xfrm>
            <a:off x="6249880" y="2366993"/>
            <a:ext cx="2894120" cy="332398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Researchers</a:t>
            </a:r>
            <a:r>
              <a:rPr lang="en-US" altLang="zh-CN" sz="1400" dirty="0"/>
              <a:t>: Creative application of gravity model</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b="1" dirty="0"/>
              <a:t>Government</a:t>
            </a:r>
            <a:r>
              <a:rPr lang="en-US" altLang="zh-CN" sz="1400" dirty="0"/>
              <a:t>: Land use planning and urban regeneration adjustments</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b="1" dirty="0"/>
              <a:t>Investors</a:t>
            </a:r>
            <a:r>
              <a:rPr lang="en-US" altLang="zh-CN" sz="1400" dirty="0"/>
              <a:t>: Risk evaluation and seize redevelopment opportunities</a:t>
            </a:r>
            <a:endParaRPr lang="zh-CN" altLang="en-US" sz="1400" dirty="0"/>
          </a:p>
        </p:txBody>
      </p:sp>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Goals and values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From the perspective of researchers, government and investors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EA004314-8E6B-41B8-A0C1-721FD7D1E015}"/>
              </a:ext>
            </a:extLst>
          </p:cNvPr>
          <p:cNvSpPr/>
          <p:nvPr/>
        </p:nvSpPr>
        <p:spPr>
          <a:xfrm>
            <a:off x="4572000" y="1955219"/>
            <a:ext cx="1544715" cy="3089430"/>
          </a:xfrm>
          <a:custGeom>
            <a:avLst/>
            <a:gdLst>
              <a:gd name="connsiteX0" fmla="*/ 0 w 1544715"/>
              <a:gd name="connsiteY0" fmla="*/ 0 h 3089430"/>
              <a:gd name="connsiteX1" fmla="*/ 1544715 w 1544715"/>
              <a:gd name="connsiteY1" fmla="*/ 1544715 h 3089430"/>
              <a:gd name="connsiteX2" fmla="*/ 0 w 1544715"/>
              <a:gd name="connsiteY2" fmla="*/ 3089430 h 3089430"/>
            </a:gdLst>
            <a:ahLst/>
            <a:cxnLst>
              <a:cxn ang="0">
                <a:pos x="connsiteX0" y="connsiteY0"/>
              </a:cxn>
              <a:cxn ang="0">
                <a:pos x="connsiteX1" y="connsiteY1"/>
              </a:cxn>
              <a:cxn ang="0">
                <a:pos x="connsiteX2" y="connsiteY2"/>
              </a:cxn>
            </a:cxnLst>
            <a:rect l="l" t="t" r="r" b="b"/>
            <a:pathLst>
              <a:path w="1544715" h="3089430">
                <a:moveTo>
                  <a:pt x="0" y="0"/>
                </a:moveTo>
                <a:cubicBezTo>
                  <a:pt x="853123" y="0"/>
                  <a:pt x="1544715" y="691592"/>
                  <a:pt x="1544715" y="1544715"/>
                </a:cubicBezTo>
                <a:cubicBezTo>
                  <a:pt x="1544715" y="2397838"/>
                  <a:pt x="853123" y="3089430"/>
                  <a:pt x="0" y="308943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rPr>
              <a:t>3</a:t>
            </a:r>
          </a:p>
          <a:p>
            <a:pPr algn="ctr"/>
            <a:r>
              <a:rPr lang="en-US" altLang="zh-CN" sz="2400" b="1" dirty="0">
                <a:solidFill>
                  <a:schemeClr val="tx1"/>
                </a:solidFill>
                <a:latin typeface="微软雅黑" panose="020B0503020204020204" pitchFamily="34" charset="-122"/>
                <a:ea typeface="微软雅黑" panose="020B0503020204020204" pitchFamily="34" charset="-122"/>
              </a:rPr>
              <a:t>Values</a:t>
            </a:r>
          </a:p>
        </p:txBody>
      </p:sp>
      <p:sp>
        <p:nvSpPr>
          <p:cNvPr id="15" name="Freeform: Shape 14">
            <a:extLst>
              <a:ext uri="{FF2B5EF4-FFF2-40B4-BE49-F238E27FC236}">
                <a16:creationId xmlns:a16="http://schemas.microsoft.com/office/drawing/2014/main" id="{7D57B3A1-5BA1-4305-B903-3E38270CFB13}"/>
              </a:ext>
            </a:extLst>
          </p:cNvPr>
          <p:cNvSpPr/>
          <p:nvPr/>
        </p:nvSpPr>
        <p:spPr>
          <a:xfrm flipH="1">
            <a:off x="3027285" y="1955219"/>
            <a:ext cx="1544715" cy="3089430"/>
          </a:xfrm>
          <a:custGeom>
            <a:avLst/>
            <a:gdLst>
              <a:gd name="connsiteX0" fmla="*/ 0 w 1544715"/>
              <a:gd name="connsiteY0" fmla="*/ 0 h 3089430"/>
              <a:gd name="connsiteX1" fmla="*/ 1544715 w 1544715"/>
              <a:gd name="connsiteY1" fmla="*/ 1544715 h 3089430"/>
              <a:gd name="connsiteX2" fmla="*/ 0 w 1544715"/>
              <a:gd name="connsiteY2" fmla="*/ 3089430 h 3089430"/>
            </a:gdLst>
            <a:ahLst/>
            <a:cxnLst>
              <a:cxn ang="0">
                <a:pos x="connsiteX0" y="connsiteY0"/>
              </a:cxn>
              <a:cxn ang="0">
                <a:pos x="connsiteX1" y="connsiteY1"/>
              </a:cxn>
              <a:cxn ang="0">
                <a:pos x="connsiteX2" y="connsiteY2"/>
              </a:cxn>
            </a:cxnLst>
            <a:rect l="l" t="t" r="r" b="b"/>
            <a:pathLst>
              <a:path w="1544715" h="3089430">
                <a:moveTo>
                  <a:pt x="0" y="0"/>
                </a:moveTo>
                <a:cubicBezTo>
                  <a:pt x="853123" y="0"/>
                  <a:pt x="1544715" y="691592"/>
                  <a:pt x="1544715" y="1544715"/>
                </a:cubicBezTo>
                <a:cubicBezTo>
                  <a:pt x="1544715" y="2397838"/>
                  <a:pt x="853123" y="3089430"/>
                  <a:pt x="0" y="308943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dirty="0">
                <a:latin typeface="微软雅黑" panose="020B0503020204020204" pitchFamily="34" charset="-122"/>
                <a:ea typeface="微软雅黑" panose="020B0503020204020204" pitchFamily="34" charset="-122"/>
              </a:rPr>
              <a:t>2</a:t>
            </a:r>
          </a:p>
          <a:p>
            <a:pPr algn="ctr"/>
            <a:r>
              <a:rPr lang="en-US" altLang="zh-CN" sz="2400" b="1" dirty="0">
                <a:latin typeface="微软雅黑" panose="020B0503020204020204" pitchFamily="34" charset="-122"/>
                <a:ea typeface="微软雅黑" panose="020B0503020204020204" pitchFamily="34" charset="-122"/>
              </a:rPr>
              <a:t>Goals</a:t>
            </a:r>
          </a:p>
        </p:txBody>
      </p:sp>
      <p:sp>
        <p:nvSpPr>
          <p:cNvPr id="16" name="TextBox 15">
            <a:extLst>
              <a:ext uri="{FF2B5EF4-FFF2-40B4-BE49-F238E27FC236}">
                <a16:creationId xmlns:a16="http://schemas.microsoft.com/office/drawing/2014/main" id="{99A59E2C-4BD3-41D4-85B2-BABFAFD529E5}"/>
              </a:ext>
            </a:extLst>
          </p:cNvPr>
          <p:cNvSpPr txBox="1"/>
          <p:nvPr/>
        </p:nvSpPr>
        <p:spPr>
          <a:xfrm>
            <a:off x="177552" y="2570774"/>
            <a:ext cx="2894119" cy="289310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Finding out shopping centers with operating loss risk with </a:t>
            </a:r>
            <a:r>
              <a:rPr lang="en-US" altLang="zh-CN" sz="1400" b="1" dirty="0"/>
              <a:t>gravity model </a:t>
            </a:r>
            <a:r>
              <a:rPr lang="en-US" altLang="zh-CN" sz="1400" dirty="0"/>
              <a:t>and </a:t>
            </a:r>
            <a:r>
              <a:rPr lang="en-US" altLang="zh-CN" sz="1400" b="1" dirty="0"/>
              <a:t>real estate finance formulas</a:t>
            </a:r>
            <a:r>
              <a:rPr lang="en-US" altLang="zh-CN" sz="1400" dirty="0"/>
              <a:t>. The results are tested with social media data.</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Analyzing mismatch of operation and location value with </a:t>
            </a:r>
            <a:r>
              <a:rPr lang="en-US" altLang="zh-CN" sz="1400" b="1" dirty="0"/>
              <a:t>entropy weight method </a:t>
            </a:r>
            <a:r>
              <a:rPr lang="en-US" altLang="zh-CN" sz="1400" dirty="0"/>
              <a:t>and</a:t>
            </a:r>
            <a:r>
              <a:rPr lang="en-US" altLang="zh-CN" sz="1400" b="1" dirty="0"/>
              <a:t> regression model</a:t>
            </a:r>
          </a:p>
        </p:txBody>
      </p:sp>
      <p:pic>
        <p:nvPicPr>
          <p:cNvPr id="18" name="Graphic 17" descr="Scientific Thought with solid fill">
            <a:extLst>
              <a:ext uri="{FF2B5EF4-FFF2-40B4-BE49-F238E27FC236}">
                <a16:creationId xmlns:a16="http://schemas.microsoft.com/office/drawing/2014/main" id="{EB603AFB-C706-4B48-AFD6-B1ACE419B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1649" y="1913812"/>
            <a:ext cx="534799" cy="534799"/>
          </a:xfrm>
          <a:prstGeom prst="rect">
            <a:avLst/>
          </a:prstGeom>
        </p:spPr>
      </p:pic>
      <p:pic>
        <p:nvPicPr>
          <p:cNvPr id="20" name="Graphic 19" descr="Tax with solid fill">
            <a:extLst>
              <a:ext uri="{FF2B5EF4-FFF2-40B4-BE49-F238E27FC236}">
                <a16:creationId xmlns:a16="http://schemas.microsoft.com/office/drawing/2014/main" id="{ED1BA947-34EA-49DC-8A8C-62ED85FB6C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577" y="2906669"/>
            <a:ext cx="534799" cy="534799"/>
          </a:xfrm>
          <a:prstGeom prst="rect">
            <a:avLst/>
          </a:prstGeom>
        </p:spPr>
      </p:pic>
      <p:pic>
        <p:nvPicPr>
          <p:cNvPr id="22" name="Graphic 21" descr="Group brainstorm with solid fill">
            <a:extLst>
              <a:ext uri="{FF2B5EF4-FFF2-40B4-BE49-F238E27FC236}">
                <a16:creationId xmlns:a16="http://schemas.microsoft.com/office/drawing/2014/main" id="{DA64AD09-0286-4709-BF15-AC4A286E07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1649" y="4324133"/>
            <a:ext cx="534799" cy="534799"/>
          </a:xfrm>
          <a:prstGeom prst="rect">
            <a:avLst/>
          </a:prstGeom>
        </p:spPr>
      </p:pic>
      <p:pic>
        <p:nvPicPr>
          <p:cNvPr id="24" name="Graphic 23" descr="Calculator with solid fill">
            <a:extLst>
              <a:ext uri="{FF2B5EF4-FFF2-40B4-BE49-F238E27FC236}">
                <a16:creationId xmlns:a16="http://schemas.microsoft.com/office/drawing/2014/main" id="{A018E9AD-B244-42B1-BF65-3E00AC549B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487" y="2060831"/>
            <a:ext cx="534799" cy="534799"/>
          </a:xfrm>
          <a:prstGeom prst="rect">
            <a:avLst/>
          </a:prstGeom>
        </p:spPr>
      </p:pic>
      <p:pic>
        <p:nvPicPr>
          <p:cNvPr id="26" name="Graphic 25" descr="Mining tools with solid fill">
            <a:extLst>
              <a:ext uri="{FF2B5EF4-FFF2-40B4-BE49-F238E27FC236}">
                <a16:creationId xmlns:a16="http://schemas.microsoft.com/office/drawing/2014/main" id="{242A26E5-9188-48DA-BB49-694E8C0214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587" y="3949475"/>
            <a:ext cx="534799" cy="534799"/>
          </a:xfrm>
          <a:prstGeom prst="rect">
            <a:avLst/>
          </a:prstGeom>
        </p:spPr>
      </p:pic>
    </p:spTree>
    <p:extLst>
      <p:ext uri="{BB962C8B-B14F-4D97-AF65-F5344CB8AC3E}">
        <p14:creationId xmlns:p14="http://schemas.microsoft.com/office/powerpoint/2010/main" val="219088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Data</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Multivariate data resources are involved to build the model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5C5986CB-5DDA-4650-8594-ABBFA9EA891F}"/>
              </a:ext>
            </a:extLst>
          </p:cNvPr>
          <p:cNvGraphicFramePr>
            <a:graphicFrameLocks noGrp="1"/>
          </p:cNvGraphicFramePr>
          <p:nvPr>
            <p:extLst>
              <p:ext uri="{D42A27DB-BD31-4B8C-83A1-F6EECF244321}">
                <p14:modId xmlns:p14="http://schemas.microsoft.com/office/powerpoint/2010/main" val="2885712998"/>
              </p:ext>
            </p:extLst>
          </p:nvPr>
        </p:nvGraphicFramePr>
        <p:xfrm>
          <a:off x="247462" y="1296143"/>
          <a:ext cx="8630206" cy="5011062"/>
        </p:xfrm>
        <a:graphic>
          <a:graphicData uri="http://schemas.openxmlformats.org/drawingml/2006/table">
            <a:tbl>
              <a:tblPr firstRow="1" bandRow="1">
                <a:tableStyleId>{F5AB1C69-6EDB-4FF4-983F-18BD219EF322}</a:tableStyleId>
              </a:tblPr>
              <a:tblGrid>
                <a:gridCol w="2502463">
                  <a:extLst>
                    <a:ext uri="{9D8B030D-6E8A-4147-A177-3AD203B41FA5}">
                      <a16:colId xmlns:a16="http://schemas.microsoft.com/office/drawing/2014/main" val="2551726699"/>
                    </a:ext>
                  </a:extLst>
                </a:gridCol>
                <a:gridCol w="2359414">
                  <a:extLst>
                    <a:ext uri="{9D8B030D-6E8A-4147-A177-3AD203B41FA5}">
                      <a16:colId xmlns:a16="http://schemas.microsoft.com/office/drawing/2014/main" val="3563898917"/>
                    </a:ext>
                  </a:extLst>
                </a:gridCol>
                <a:gridCol w="2383501">
                  <a:extLst>
                    <a:ext uri="{9D8B030D-6E8A-4147-A177-3AD203B41FA5}">
                      <a16:colId xmlns:a16="http://schemas.microsoft.com/office/drawing/2014/main" val="2805520591"/>
                    </a:ext>
                  </a:extLst>
                </a:gridCol>
                <a:gridCol w="1384828">
                  <a:extLst>
                    <a:ext uri="{9D8B030D-6E8A-4147-A177-3AD203B41FA5}">
                      <a16:colId xmlns:a16="http://schemas.microsoft.com/office/drawing/2014/main" val="873610495"/>
                    </a:ext>
                  </a:extLst>
                </a:gridCol>
              </a:tblGrid>
              <a:tr h="357933">
                <a:tc>
                  <a:txBody>
                    <a:bodyPr/>
                    <a:lstStyle/>
                    <a:p>
                      <a:pPr algn="ctr"/>
                      <a:r>
                        <a:rPr lang="en-US" altLang="zh-CN" sz="1200" dirty="0"/>
                        <a:t>Category</a:t>
                      </a:r>
                      <a:endParaRPr lang="zh-CN" altLang="en-US" sz="1200" dirty="0"/>
                    </a:p>
                  </a:txBody>
                  <a:tcPr/>
                </a:tc>
                <a:tc>
                  <a:txBody>
                    <a:bodyPr/>
                    <a:lstStyle/>
                    <a:p>
                      <a:pPr algn="ctr"/>
                      <a:r>
                        <a:rPr lang="en-US" altLang="zh-CN" sz="1200" dirty="0"/>
                        <a:t>Resource</a:t>
                      </a:r>
                      <a:endParaRPr lang="zh-CN" altLang="en-US" sz="1200" dirty="0"/>
                    </a:p>
                  </a:txBody>
                  <a:tcPr/>
                </a:tc>
                <a:tc>
                  <a:txBody>
                    <a:bodyPr/>
                    <a:lstStyle/>
                    <a:p>
                      <a:pPr algn="ctr"/>
                      <a:r>
                        <a:rPr lang="en-US" altLang="zh-CN" sz="1200" dirty="0"/>
                        <a:t>Column</a:t>
                      </a:r>
                      <a:endParaRPr lang="zh-CN" altLang="en-US" sz="1200" dirty="0"/>
                    </a:p>
                  </a:txBody>
                  <a:tcPr/>
                </a:tc>
                <a:tc>
                  <a:txBody>
                    <a:bodyPr/>
                    <a:lstStyle/>
                    <a:p>
                      <a:pPr algn="ctr"/>
                      <a:r>
                        <a:rPr lang="en-US" altLang="zh-CN" sz="1200" dirty="0"/>
                        <a:t>Type</a:t>
                      </a:r>
                      <a:endParaRPr lang="zh-CN" altLang="en-US" sz="1200" dirty="0"/>
                    </a:p>
                  </a:txBody>
                  <a:tcPr/>
                </a:tc>
                <a:extLst>
                  <a:ext uri="{0D108BD9-81ED-4DB2-BD59-A6C34878D82A}">
                    <a16:rowId xmlns:a16="http://schemas.microsoft.com/office/drawing/2014/main" val="1077002377"/>
                  </a:ext>
                </a:extLst>
              </a:tr>
              <a:tr h="357933">
                <a:tc rowSpan="4">
                  <a:txBody>
                    <a:bodyPr/>
                    <a:lstStyle/>
                    <a:p>
                      <a:pPr algn="ctr"/>
                      <a:r>
                        <a:rPr lang="en-US" altLang="zh-CN" sz="1200" dirty="0"/>
                        <a:t>Shopping Centers</a:t>
                      </a:r>
                      <a:endParaRPr lang="zh-CN" altLang="en-US" sz="1200" dirty="0"/>
                    </a:p>
                  </a:txBody>
                  <a:tcPr anchor="ctr"/>
                </a:tc>
                <a:tc rowSpan="3">
                  <a:txBody>
                    <a:bodyPr/>
                    <a:lstStyle/>
                    <a:p>
                      <a:pPr algn="ctr"/>
                      <a:r>
                        <a:rPr lang="en-US" altLang="zh-CN" sz="1200" dirty="0"/>
                        <a:t>Wrangled from Yingshang.com</a:t>
                      </a:r>
                      <a:endParaRPr lang="zh-CN" altLang="en-US" sz="1200" dirty="0"/>
                    </a:p>
                  </a:txBody>
                  <a:tcPr anchor="ctr"/>
                </a:tc>
                <a:tc>
                  <a:txBody>
                    <a:bodyPr/>
                    <a:lstStyle/>
                    <a:p>
                      <a:pPr algn="ctr"/>
                      <a:r>
                        <a:rPr lang="en-US" altLang="zh-CN" sz="1200" dirty="0" err="1"/>
                        <a:t>building_area</a:t>
                      </a:r>
                      <a:endParaRPr lang="zh-CN" altLang="en-US" sz="1200" dirty="0"/>
                    </a:p>
                  </a:txBody>
                  <a:tcPr anchor="ctr"/>
                </a:tc>
                <a:tc>
                  <a:txBody>
                    <a:bodyPr/>
                    <a:lstStyle/>
                    <a:p>
                      <a:pPr algn="ctr"/>
                      <a:r>
                        <a:rPr lang="en-US" altLang="zh-CN" sz="1200" dirty="0"/>
                        <a:t>float</a:t>
                      </a:r>
                      <a:endParaRPr lang="zh-CN" altLang="en-US" sz="1200" dirty="0"/>
                    </a:p>
                  </a:txBody>
                  <a:tcPr anchor="ctr"/>
                </a:tc>
                <a:extLst>
                  <a:ext uri="{0D108BD9-81ED-4DB2-BD59-A6C34878D82A}">
                    <a16:rowId xmlns:a16="http://schemas.microsoft.com/office/drawing/2014/main" val="540787191"/>
                  </a:ext>
                </a:extLst>
              </a:tr>
              <a:tr h="357933">
                <a:tc vMerge="1">
                  <a:txBody>
                    <a:bodyPr/>
                    <a:lstStyle/>
                    <a:p>
                      <a:endParaRPr lang="zh-CN" altLang="en-US"/>
                    </a:p>
                  </a:txBody>
                  <a:tcPr/>
                </a:tc>
                <a:tc vMerge="1">
                  <a:txBody>
                    <a:bodyPr/>
                    <a:lstStyle/>
                    <a:p>
                      <a:pPr algn="ctr"/>
                      <a:endParaRPr lang="zh-CN" altLang="en-US" sz="1400" dirty="0"/>
                    </a:p>
                  </a:txBody>
                  <a:tcPr anchor="ctr"/>
                </a:tc>
                <a:tc>
                  <a:txBody>
                    <a:bodyPr/>
                    <a:lstStyle/>
                    <a:p>
                      <a:pPr algn="ctr"/>
                      <a:r>
                        <a:rPr lang="en-US" altLang="zh-CN" sz="1200" dirty="0" err="1"/>
                        <a:t>rentable_area</a:t>
                      </a:r>
                      <a:endParaRPr lang="zh-CN" altLang="en-US" sz="1200" dirty="0"/>
                    </a:p>
                  </a:txBody>
                  <a:tcPr anchor="ctr"/>
                </a:tc>
                <a:tc>
                  <a:txBody>
                    <a:bodyPr/>
                    <a:lstStyle/>
                    <a:p>
                      <a:pPr algn="ctr"/>
                      <a:r>
                        <a:rPr lang="en-US" altLang="zh-CN" sz="1200" dirty="0"/>
                        <a:t>float</a:t>
                      </a:r>
                      <a:endParaRPr lang="zh-CN" altLang="en-US" sz="1200" dirty="0"/>
                    </a:p>
                  </a:txBody>
                  <a:tcPr anchor="ctr"/>
                </a:tc>
                <a:extLst>
                  <a:ext uri="{0D108BD9-81ED-4DB2-BD59-A6C34878D82A}">
                    <a16:rowId xmlns:a16="http://schemas.microsoft.com/office/drawing/2014/main" val="3726684242"/>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err="1"/>
                        <a:t>built_year</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853735827"/>
                  </a:ext>
                </a:extLst>
              </a:tr>
              <a:tr h="357933">
                <a:tc vMerge="1">
                  <a:txBody>
                    <a:bodyPr/>
                    <a:lstStyle/>
                    <a:p>
                      <a:endParaRPr lang="zh-CN" altLang="en-US" sz="1400" dirty="0"/>
                    </a:p>
                  </a:txBody>
                  <a:tcPr/>
                </a:tc>
                <a:tc>
                  <a:txBody>
                    <a:bodyPr/>
                    <a:lstStyle/>
                    <a:p>
                      <a:pPr algn="ctr"/>
                      <a:r>
                        <a:rPr lang="en-US" altLang="zh-CN" sz="1200" dirty="0"/>
                        <a:t>Baidu Map API</a:t>
                      </a:r>
                      <a:endParaRPr lang="zh-CN" altLang="en-US" sz="1200" dirty="0"/>
                    </a:p>
                  </a:txBody>
                  <a:tcPr anchor="ctr"/>
                </a:tc>
                <a:tc>
                  <a:txBody>
                    <a:bodyPr/>
                    <a:lstStyle/>
                    <a:p>
                      <a:pPr algn="ctr"/>
                      <a:r>
                        <a:rPr lang="en-US" altLang="zh-CN" sz="1200" dirty="0"/>
                        <a:t>coordinate</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294946577"/>
                  </a:ext>
                </a:extLst>
              </a:tr>
              <a:tr h="357933">
                <a:tc rowSpan="3">
                  <a:txBody>
                    <a:bodyPr/>
                    <a:lstStyle/>
                    <a:p>
                      <a:pPr algn="ctr"/>
                      <a:r>
                        <a:rPr lang="en-US" altLang="zh-CN" sz="1200" dirty="0"/>
                        <a:t>Socioeconomics</a:t>
                      </a:r>
                      <a:endParaRPr lang="zh-CN" altLang="en-US" sz="1200" dirty="0"/>
                    </a:p>
                  </a:txBody>
                  <a:tcPr anchor="ctr"/>
                </a:tc>
                <a:tc rowSpan="3">
                  <a:txBody>
                    <a:bodyPr/>
                    <a:lstStyle/>
                    <a:p>
                      <a:pPr algn="ctr"/>
                      <a:r>
                        <a:rPr lang="en-US" altLang="zh-CN" sz="1200" dirty="0"/>
                        <a:t>Chinese socioeconomical year book of (2020)</a:t>
                      </a:r>
                      <a:endParaRPr lang="zh-CN" altLang="en-US" sz="1200" dirty="0"/>
                    </a:p>
                  </a:txBody>
                  <a:tcPr anchor="ctr"/>
                </a:tc>
                <a:tc>
                  <a:txBody>
                    <a:bodyPr/>
                    <a:lstStyle/>
                    <a:p>
                      <a:pPr algn="ctr"/>
                      <a:r>
                        <a:rPr lang="en-US" altLang="zh-CN" sz="1200" dirty="0"/>
                        <a:t>population</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2609221633"/>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err="1"/>
                        <a:t>disposable_income</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2861187564"/>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a:t>consumption expense</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3329066584"/>
                  </a:ext>
                </a:extLst>
              </a:tr>
              <a:tr h="357933">
                <a:tc rowSpan="4">
                  <a:txBody>
                    <a:bodyPr/>
                    <a:lstStyle/>
                    <a:p>
                      <a:pPr algn="ctr"/>
                      <a:r>
                        <a:rPr lang="en-US" altLang="zh-CN" sz="1200" dirty="0"/>
                        <a:t>Urban Environment</a:t>
                      </a:r>
                      <a:endParaRPr lang="zh-CN" altLang="en-US" sz="1200" dirty="0"/>
                    </a:p>
                  </a:txBody>
                  <a:tcPr anchor="ctr"/>
                </a:tc>
                <a:tc rowSpan="4">
                  <a:txBody>
                    <a:bodyPr/>
                    <a:lstStyle/>
                    <a:p>
                      <a:pPr algn="ctr"/>
                      <a:r>
                        <a:rPr lang="en-US" altLang="zh-CN" sz="1200" dirty="0"/>
                        <a:t>Purchased from third party</a:t>
                      </a:r>
                      <a:endParaRPr lang="zh-CN" altLang="en-US" sz="1200" dirty="0"/>
                    </a:p>
                  </a:txBody>
                  <a:tcPr anchor="ctr"/>
                </a:tc>
                <a:tc>
                  <a:txBody>
                    <a:bodyPr/>
                    <a:lstStyle/>
                    <a:p>
                      <a:pPr algn="ctr"/>
                      <a:r>
                        <a:rPr lang="en-US" altLang="zh-CN" sz="1200" dirty="0"/>
                        <a:t>road</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3720553478"/>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a:t>parks</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1046545134"/>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err="1"/>
                        <a:t>subway_station</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geometry</a:t>
                      </a:r>
                      <a:endParaRPr lang="zh-CN" altLang="en-US" sz="1200" dirty="0"/>
                    </a:p>
                  </a:txBody>
                  <a:tcPr anchor="ctr"/>
                </a:tc>
                <a:extLst>
                  <a:ext uri="{0D108BD9-81ED-4DB2-BD59-A6C34878D82A}">
                    <a16:rowId xmlns:a16="http://schemas.microsoft.com/office/drawing/2014/main" val="2864649183"/>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a:t>POIs</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geometry</a:t>
                      </a:r>
                      <a:endParaRPr lang="zh-CN" altLang="en-US" sz="1200" dirty="0"/>
                    </a:p>
                  </a:txBody>
                  <a:tcPr anchor="ctr"/>
                </a:tc>
                <a:extLst>
                  <a:ext uri="{0D108BD9-81ED-4DB2-BD59-A6C34878D82A}">
                    <a16:rowId xmlns:a16="http://schemas.microsoft.com/office/drawing/2014/main" val="3695439541"/>
                  </a:ext>
                </a:extLst>
              </a:tr>
              <a:tr h="357933">
                <a:tc rowSpan="2">
                  <a:txBody>
                    <a:bodyPr/>
                    <a:lstStyle/>
                    <a:p>
                      <a:pPr algn="ctr"/>
                      <a:r>
                        <a:rPr lang="en-US" altLang="zh-CN" sz="1200" dirty="0"/>
                        <a:t>Social Media</a:t>
                      </a:r>
                      <a:endParaRPr lang="zh-CN" altLang="en-US" sz="1200" dirty="0"/>
                    </a:p>
                  </a:txBody>
                  <a:tcPr anchor="ctr">
                    <a:solidFill>
                      <a:srgbClr val="E1E1E1"/>
                    </a:solidFill>
                  </a:tcPr>
                </a:tc>
                <a:tc rowSpan="2">
                  <a:txBody>
                    <a:bodyPr/>
                    <a:lstStyle/>
                    <a:p>
                      <a:pPr algn="ctr"/>
                      <a:r>
                        <a:rPr lang="en-US" altLang="zh-CN" sz="1200" dirty="0"/>
                        <a:t>Dianping.com</a:t>
                      </a:r>
                    </a:p>
                    <a:p>
                      <a:pPr algn="ctr"/>
                      <a:r>
                        <a:rPr lang="en-US" altLang="zh-CN" sz="1200" dirty="0"/>
                        <a:t>(March, 2022)</a:t>
                      </a:r>
                      <a:endParaRPr lang="zh-CN" altLang="en-US" sz="1200" dirty="0"/>
                    </a:p>
                  </a:txBody>
                  <a:tcPr anchor="ctr"/>
                </a:tc>
                <a:tc>
                  <a:txBody>
                    <a:bodyPr/>
                    <a:lstStyle/>
                    <a:p>
                      <a:pPr algn="ctr"/>
                      <a:r>
                        <a:rPr lang="en-US" altLang="zh-CN" sz="1200" dirty="0"/>
                        <a:t>number of comments</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141131048"/>
                  </a:ext>
                </a:extLst>
              </a:tr>
              <a:tr h="357933">
                <a:tc vMerge="1">
                  <a:txBody>
                    <a:bodyPr/>
                    <a:lstStyle/>
                    <a:p>
                      <a:pPr algn="ctr"/>
                      <a:endParaRPr lang="zh-CN" altLang="en-US" sz="1200" dirty="0"/>
                    </a:p>
                  </a:txBody>
                  <a:tcPr anchor="ctr">
                    <a:solidFill>
                      <a:srgbClr val="E1E1E1"/>
                    </a:solidFill>
                  </a:tcPr>
                </a:tc>
                <a:tc vMerge="1">
                  <a:txBody>
                    <a:bodyPr/>
                    <a:lstStyle/>
                    <a:p>
                      <a:pPr algn="ctr"/>
                      <a:endParaRPr lang="zh-CN" altLang="en-US" sz="1200" dirty="0"/>
                    </a:p>
                  </a:txBody>
                  <a:tcPr anchor="ctr"/>
                </a:tc>
                <a:tc>
                  <a:txBody>
                    <a:bodyPr/>
                    <a:lstStyle/>
                    <a:p>
                      <a:pPr algn="ctr"/>
                      <a:r>
                        <a:rPr lang="en-US" altLang="zh-CN" sz="1200" dirty="0"/>
                        <a:t>average consumption</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integer</a:t>
                      </a:r>
                      <a:endParaRPr lang="zh-CN" altLang="en-US" sz="1200" dirty="0"/>
                    </a:p>
                  </a:txBody>
                  <a:tcPr anchor="ctr"/>
                </a:tc>
                <a:extLst>
                  <a:ext uri="{0D108BD9-81ED-4DB2-BD59-A6C34878D82A}">
                    <a16:rowId xmlns:a16="http://schemas.microsoft.com/office/drawing/2014/main" val="3393865478"/>
                  </a:ext>
                </a:extLst>
              </a:tr>
            </a:tbl>
          </a:graphicData>
        </a:graphic>
      </p:graphicFrame>
    </p:spTree>
    <p:extLst>
      <p:ext uri="{BB962C8B-B14F-4D97-AF65-F5344CB8AC3E}">
        <p14:creationId xmlns:p14="http://schemas.microsoft.com/office/powerpoint/2010/main" val="17828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98A8C1-0862-4DBA-8F1E-8A3887C9F538}"/>
              </a:ext>
            </a:extLst>
          </p:cNvPr>
          <p:cNvSpPr txBox="1"/>
          <p:nvPr/>
        </p:nvSpPr>
        <p:spPr>
          <a:xfrm>
            <a:off x="2084989" y="2532757"/>
            <a:ext cx="4974021" cy="1200329"/>
          </a:xfrm>
          <a:prstGeom prst="rect">
            <a:avLst/>
          </a:prstGeom>
          <a:noFill/>
        </p:spPr>
        <p:txBody>
          <a:bodyPr wrap="square">
            <a:spAutoFit/>
          </a:bodyPr>
          <a:lstStyle/>
          <a:p>
            <a:pPr algn="ct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Goal 1</a:t>
            </a:r>
          </a:p>
          <a:p>
            <a:pPr algn="ct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Identifying shopping centers with high operating loss risks</a:t>
            </a:r>
            <a:endPar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5698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Step1: Use gravity model to estimate number of customers of each shopping mall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table&#10;&#10;Description automatically generated">
            <a:extLst>
              <a:ext uri="{FF2B5EF4-FFF2-40B4-BE49-F238E27FC236}">
                <a16:creationId xmlns:a16="http://schemas.microsoft.com/office/drawing/2014/main" id="{8731AD69-67A6-48BF-8F33-881BF64AD93E}"/>
              </a:ext>
            </a:extLst>
          </p:cNvPr>
          <p:cNvPicPr>
            <a:picLocks noChangeAspect="1"/>
          </p:cNvPicPr>
          <p:nvPr/>
        </p:nvPicPr>
        <p:blipFill rotWithShape="1">
          <a:blip r:embed="rId3">
            <a:extLst>
              <a:ext uri="{28A0092B-C50C-407E-A947-70E740481C1C}">
                <a14:useLocalDpi xmlns:a14="http://schemas.microsoft.com/office/drawing/2010/main" val="0"/>
              </a:ext>
            </a:extLst>
          </a:blip>
          <a:srcRect r="3262"/>
          <a:stretch/>
        </p:blipFill>
        <p:spPr>
          <a:xfrm>
            <a:off x="174777" y="3717777"/>
            <a:ext cx="8704551" cy="2594383"/>
          </a:xfrm>
          <a:prstGeom prst="rect">
            <a:avLst/>
          </a:prstGeom>
        </p:spPr>
      </p:pic>
      <p:sp>
        <p:nvSpPr>
          <p:cNvPr id="11" name="TextBox 10">
            <a:extLst>
              <a:ext uri="{FF2B5EF4-FFF2-40B4-BE49-F238E27FC236}">
                <a16:creationId xmlns:a16="http://schemas.microsoft.com/office/drawing/2014/main" id="{656B49AD-1E6E-43B2-B295-6E6AEFC94985}"/>
              </a:ext>
            </a:extLst>
          </p:cNvPr>
          <p:cNvSpPr txBox="1"/>
          <p:nvPr/>
        </p:nvSpPr>
        <p:spPr>
          <a:xfrm>
            <a:off x="3744155" y="3382140"/>
            <a:ext cx="2823099" cy="523220"/>
          </a:xfrm>
          <a:prstGeom prst="rect">
            <a:avLst/>
          </a:prstGeom>
          <a:noFill/>
        </p:spPr>
        <p:txBody>
          <a:bodyPr wrap="square" rtlCol="0">
            <a:spAutoFit/>
          </a:bodyPr>
          <a:lstStyle/>
          <a:p>
            <a:r>
              <a:rPr lang="en-US" altLang="zh-CN" sz="1400" dirty="0"/>
              <a:t>Part of Gravity model results</a:t>
            </a:r>
          </a:p>
          <a:p>
            <a:endParaRPr lang="en-US" altLang="zh-CN" sz="1400" dirty="0"/>
          </a:p>
        </p:txBody>
      </p:sp>
      <p:sp>
        <p:nvSpPr>
          <p:cNvPr id="12" name="TextBox 11">
            <a:extLst>
              <a:ext uri="{FF2B5EF4-FFF2-40B4-BE49-F238E27FC236}">
                <a16:creationId xmlns:a16="http://schemas.microsoft.com/office/drawing/2014/main" id="{80A8C262-556E-4987-AC6C-0E05437064A4}"/>
              </a:ext>
            </a:extLst>
          </p:cNvPr>
          <p:cNvSpPr txBox="1"/>
          <p:nvPr/>
        </p:nvSpPr>
        <p:spPr>
          <a:xfrm>
            <a:off x="247463" y="6280575"/>
            <a:ext cx="8417143" cy="276999"/>
          </a:xfrm>
          <a:prstGeom prst="rect">
            <a:avLst/>
          </a:prstGeom>
          <a:noFill/>
        </p:spPr>
        <p:txBody>
          <a:bodyPr wrap="square" rtlCol="0">
            <a:spAutoFit/>
          </a:bodyPr>
          <a:lstStyle/>
          <a:p>
            <a:r>
              <a:rPr lang="en-US" altLang="zh-CN" sz="1200" dirty="0"/>
              <a:t>Note:</a:t>
            </a:r>
            <a:r>
              <a:rPr lang="zh-CN" altLang="en-US" sz="1200" dirty="0"/>
              <a:t> </a:t>
            </a:r>
            <a:r>
              <a:rPr lang="en-US" altLang="zh-CN" sz="1200" dirty="0"/>
              <a:t>Columns</a:t>
            </a:r>
            <a:r>
              <a:rPr lang="zh-CN" altLang="en-US" sz="1200" dirty="0"/>
              <a:t> </a:t>
            </a:r>
            <a:r>
              <a:rPr lang="en-US" altLang="zh-CN" sz="1200" dirty="0"/>
              <a:t>represent each neighborhood, row index is the ID of each shopping center</a:t>
            </a:r>
          </a:p>
        </p:txBody>
      </p:sp>
      <p:sp>
        <p:nvSpPr>
          <p:cNvPr id="2" name="TextBox 1">
            <a:extLst>
              <a:ext uri="{FF2B5EF4-FFF2-40B4-BE49-F238E27FC236}">
                <a16:creationId xmlns:a16="http://schemas.microsoft.com/office/drawing/2014/main" id="{21698776-79F5-49FB-B7E7-61DD938277F0}"/>
              </a:ext>
            </a:extLst>
          </p:cNvPr>
          <p:cNvSpPr txBox="1"/>
          <p:nvPr/>
        </p:nvSpPr>
        <p:spPr>
          <a:xfrm>
            <a:off x="6240545" y="1904910"/>
            <a:ext cx="2424061" cy="738664"/>
          </a:xfrm>
          <a:prstGeom prst="rect">
            <a:avLst/>
          </a:prstGeom>
          <a:solidFill>
            <a:schemeClr val="bg2">
              <a:lumMod val="75000"/>
            </a:schemeClr>
          </a:solidFill>
          <a:ln>
            <a:noFill/>
          </a:ln>
        </p:spPr>
        <p:txBody>
          <a:bodyPr wrap="square" rtlCol="0">
            <a:spAutoFit/>
          </a:bodyPr>
          <a:lstStyle/>
          <a:p>
            <a:r>
              <a:rPr lang="en-US" altLang="zh-CN" sz="1400" dirty="0">
                <a:solidFill>
                  <a:schemeClr val="bg1"/>
                </a:solidFill>
              </a:rPr>
              <a:t>Matrix of customer share from each neighborhood and for each target shopping center</a:t>
            </a:r>
            <a:endParaRPr lang="zh-CN" altLang="en-US" sz="1400" dirty="0">
              <a:solidFill>
                <a:schemeClr val="bg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47463" y="1751021"/>
            <a:ext cx="2309567" cy="307777"/>
          </a:xfrm>
          <a:prstGeom prst="rect">
            <a:avLst/>
          </a:prstGeom>
          <a:noFill/>
          <a:ln>
            <a:solidFill>
              <a:schemeClr val="tx1"/>
            </a:solidFill>
          </a:ln>
        </p:spPr>
        <p:txBody>
          <a:bodyPr wrap="square" rtlCol="0">
            <a:spAutoFit/>
          </a:bodyPr>
          <a:lstStyle/>
          <a:p>
            <a:pPr algn="ctr"/>
            <a:r>
              <a:rPr lang="en-US" altLang="zh-CN" sz="1400" dirty="0"/>
              <a:t>Area/location value of malls</a:t>
            </a:r>
            <a:endParaRPr lang="zh-CN" altLang="en-US" sz="1400" dirty="0"/>
          </a:p>
        </p:txBody>
      </p:sp>
      <p:sp>
        <p:nvSpPr>
          <p:cNvPr id="14" name="TextBox 13">
            <a:extLst>
              <a:ext uri="{FF2B5EF4-FFF2-40B4-BE49-F238E27FC236}">
                <a16:creationId xmlns:a16="http://schemas.microsoft.com/office/drawing/2014/main" id="{64E0C93B-02A5-4691-89E5-5EBCD516C275}"/>
              </a:ext>
            </a:extLst>
          </p:cNvPr>
          <p:cNvSpPr txBox="1"/>
          <p:nvPr/>
        </p:nvSpPr>
        <p:spPr>
          <a:xfrm>
            <a:off x="247463" y="2222392"/>
            <a:ext cx="2309567" cy="307777"/>
          </a:xfrm>
          <a:prstGeom prst="rect">
            <a:avLst/>
          </a:prstGeom>
          <a:noFill/>
          <a:ln>
            <a:solidFill>
              <a:schemeClr val="tx1"/>
            </a:solidFill>
          </a:ln>
        </p:spPr>
        <p:txBody>
          <a:bodyPr wrap="square" rtlCol="0">
            <a:spAutoFit/>
          </a:bodyPr>
          <a:lstStyle/>
          <a:p>
            <a:pPr algn="ctr"/>
            <a:r>
              <a:rPr lang="en-US" altLang="zh-CN" sz="1400" dirty="0"/>
              <a:t>Population by neighborhood</a:t>
            </a:r>
            <a:endParaRPr lang="zh-CN" altLang="en-US" sz="1400" dirty="0"/>
          </a:p>
        </p:txBody>
      </p:sp>
      <p:sp>
        <p:nvSpPr>
          <p:cNvPr id="15" name="TextBox 14">
            <a:extLst>
              <a:ext uri="{FF2B5EF4-FFF2-40B4-BE49-F238E27FC236}">
                <a16:creationId xmlns:a16="http://schemas.microsoft.com/office/drawing/2014/main" id="{A7B67132-C3C4-4515-B63A-38DB8FE85A25}"/>
              </a:ext>
            </a:extLst>
          </p:cNvPr>
          <p:cNvSpPr txBox="1"/>
          <p:nvPr/>
        </p:nvSpPr>
        <p:spPr>
          <a:xfrm>
            <a:off x="247463" y="2733178"/>
            <a:ext cx="2309567" cy="307777"/>
          </a:xfrm>
          <a:prstGeom prst="rect">
            <a:avLst/>
          </a:prstGeom>
          <a:noFill/>
          <a:ln>
            <a:solidFill>
              <a:schemeClr val="tx1"/>
            </a:solidFill>
          </a:ln>
        </p:spPr>
        <p:txBody>
          <a:bodyPr wrap="square" rtlCol="0">
            <a:spAutoFit/>
          </a:bodyPr>
          <a:lstStyle/>
          <a:p>
            <a:pPr algn="ctr"/>
            <a:r>
              <a:rPr lang="en-US" altLang="zh-CN" sz="1400" dirty="0"/>
              <a:t>Road network</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3712173" y="1911587"/>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Huff</a:t>
            </a:r>
          </a:p>
          <a:p>
            <a:pPr algn="ctr"/>
            <a:r>
              <a:rPr lang="en-US" altLang="zh-CN" b="1" dirty="0"/>
              <a:t>Model</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p:nvPr/>
        </p:nvCxnSpPr>
        <p:spPr>
          <a:xfrm>
            <a:off x="2743200" y="2280919"/>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p:nvPr/>
        </p:nvCxnSpPr>
        <p:spPr>
          <a:xfrm>
            <a:off x="5308862" y="2274242"/>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2848745" y="201130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19" name="TextBox 18">
            <a:extLst>
              <a:ext uri="{FF2B5EF4-FFF2-40B4-BE49-F238E27FC236}">
                <a16:creationId xmlns:a16="http://schemas.microsoft.com/office/drawing/2014/main" id="{E510F6C3-3300-45B9-8056-63EC7D6AA63E}"/>
              </a:ext>
            </a:extLst>
          </p:cNvPr>
          <p:cNvSpPr txBox="1"/>
          <p:nvPr/>
        </p:nvSpPr>
        <p:spPr>
          <a:xfrm>
            <a:off x="5341071" y="2023026"/>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77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Step2: Calculate annual cost and income using real estate financial formulas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A8C262-556E-4987-AC6C-0E05437064A4}"/>
              </a:ext>
            </a:extLst>
          </p:cNvPr>
          <p:cNvSpPr txBox="1"/>
          <p:nvPr/>
        </p:nvSpPr>
        <p:spPr>
          <a:xfrm>
            <a:off x="1470582" y="4572255"/>
            <a:ext cx="6422002" cy="523220"/>
          </a:xfrm>
          <a:prstGeom prst="rect">
            <a:avLst/>
          </a:prstGeom>
          <a:noFill/>
          <a:ln>
            <a:noFill/>
          </a:ln>
        </p:spPr>
        <p:txBody>
          <a:bodyPr wrap="square" rtlCol="0">
            <a:spAutoFit/>
          </a:bodyPr>
          <a:lstStyle>
            <a:defPPr>
              <a:defRPr lang="en-US"/>
            </a:defPPr>
            <a:lvl1pPr algn="ctr">
              <a:defRPr sz="1400"/>
            </a:lvl1pPr>
          </a:lstStyle>
          <a:p>
            <a:r>
              <a:rPr lang="en-US" altLang="zh-CN" dirty="0"/>
              <a:t>If NOI&lt;=0, the shopping center is labeled with high operating loss risk(1)</a:t>
            </a:r>
          </a:p>
          <a:p>
            <a:r>
              <a:rPr lang="en-US" altLang="zh-CN" dirty="0"/>
              <a:t>Otherwise, it’s classified as low operating loss risk(0)</a:t>
            </a:r>
          </a:p>
        </p:txBody>
      </p:sp>
      <p:sp>
        <p:nvSpPr>
          <p:cNvPr id="2" name="TextBox 1">
            <a:extLst>
              <a:ext uri="{FF2B5EF4-FFF2-40B4-BE49-F238E27FC236}">
                <a16:creationId xmlns:a16="http://schemas.microsoft.com/office/drawing/2014/main" id="{21698776-79F5-49FB-B7E7-61DD938277F0}"/>
              </a:ext>
            </a:extLst>
          </p:cNvPr>
          <p:cNvSpPr txBox="1"/>
          <p:nvPr/>
        </p:nvSpPr>
        <p:spPr>
          <a:xfrm>
            <a:off x="3067153" y="3733200"/>
            <a:ext cx="3108976" cy="584775"/>
          </a:xfrm>
          <a:prstGeom prst="rect">
            <a:avLst/>
          </a:prstGeom>
          <a:solidFill>
            <a:schemeClr val="bg2">
              <a:lumMod val="75000"/>
            </a:schemeClr>
          </a:solidFill>
          <a:ln>
            <a:noFill/>
          </a:ln>
        </p:spPr>
        <p:txBody>
          <a:bodyPr wrap="square" rtlCol="0">
            <a:spAutoFit/>
          </a:bodyPr>
          <a:lstStyle/>
          <a:p>
            <a:r>
              <a:rPr lang="en-US" altLang="zh-CN" sz="1400" dirty="0">
                <a:solidFill>
                  <a:schemeClr val="bg1"/>
                </a:solidFill>
              </a:rPr>
              <a:t>Operating Income –Operating expenses</a:t>
            </a:r>
          </a:p>
          <a:p>
            <a:pPr algn="ctr"/>
            <a:r>
              <a:rPr lang="en-US" altLang="zh-CN" b="1" dirty="0">
                <a:solidFill>
                  <a:schemeClr val="lt1"/>
                </a:solidFill>
              </a:rPr>
              <a:t>=NOI(Net Operation Income)</a:t>
            </a:r>
            <a:endParaRPr lang="zh-CN" altLang="en-US" b="1" dirty="0">
              <a:solidFill>
                <a:schemeClr val="lt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47463" y="1751021"/>
            <a:ext cx="2309567" cy="307777"/>
          </a:xfrm>
          <a:prstGeom prst="rect">
            <a:avLst/>
          </a:prstGeom>
          <a:noFill/>
          <a:ln>
            <a:solidFill>
              <a:schemeClr val="tx1"/>
            </a:solidFill>
          </a:ln>
        </p:spPr>
        <p:txBody>
          <a:bodyPr wrap="square" rtlCol="0">
            <a:spAutoFit/>
          </a:bodyPr>
          <a:lstStyle/>
          <a:p>
            <a:pPr algn="ctr"/>
            <a:r>
              <a:rPr lang="en-US" altLang="zh-CN" sz="1400" dirty="0"/>
              <a:t>Number of Customers</a:t>
            </a:r>
            <a:endParaRPr lang="zh-CN" altLang="en-US" sz="1400" dirty="0"/>
          </a:p>
        </p:txBody>
      </p:sp>
      <p:sp>
        <p:nvSpPr>
          <p:cNvPr id="14" name="TextBox 13">
            <a:extLst>
              <a:ext uri="{FF2B5EF4-FFF2-40B4-BE49-F238E27FC236}">
                <a16:creationId xmlns:a16="http://schemas.microsoft.com/office/drawing/2014/main" id="{64E0C93B-02A5-4691-89E5-5EBCD516C275}"/>
              </a:ext>
            </a:extLst>
          </p:cNvPr>
          <p:cNvSpPr txBox="1"/>
          <p:nvPr/>
        </p:nvSpPr>
        <p:spPr>
          <a:xfrm>
            <a:off x="247463" y="2222392"/>
            <a:ext cx="2309567" cy="307777"/>
          </a:xfrm>
          <a:prstGeom prst="rect">
            <a:avLst/>
          </a:prstGeom>
          <a:noFill/>
          <a:ln>
            <a:solidFill>
              <a:schemeClr val="tx1"/>
            </a:solidFill>
          </a:ln>
        </p:spPr>
        <p:txBody>
          <a:bodyPr wrap="square" rtlCol="0">
            <a:spAutoFit/>
          </a:bodyPr>
          <a:lstStyle/>
          <a:p>
            <a:pPr algn="ctr"/>
            <a:r>
              <a:rPr lang="en-US" altLang="zh-CN" sz="1400" dirty="0"/>
              <a:t>Annual Consumption </a:t>
            </a:r>
            <a:endParaRPr lang="zh-CN" altLang="en-US" sz="1400" dirty="0"/>
          </a:p>
        </p:txBody>
      </p:sp>
      <p:sp>
        <p:nvSpPr>
          <p:cNvPr id="15" name="TextBox 14">
            <a:extLst>
              <a:ext uri="{FF2B5EF4-FFF2-40B4-BE49-F238E27FC236}">
                <a16:creationId xmlns:a16="http://schemas.microsoft.com/office/drawing/2014/main" id="{A7B67132-C3C4-4515-B63A-38DB8FE85A25}"/>
              </a:ext>
            </a:extLst>
          </p:cNvPr>
          <p:cNvSpPr txBox="1"/>
          <p:nvPr/>
        </p:nvSpPr>
        <p:spPr>
          <a:xfrm>
            <a:off x="247463" y="2733178"/>
            <a:ext cx="2309567" cy="307777"/>
          </a:xfrm>
          <a:prstGeom prst="rect">
            <a:avLst/>
          </a:prstGeom>
          <a:noFill/>
          <a:ln>
            <a:solidFill>
              <a:schemeClr val="tx1"/>
            </a:solidFill>
          </a:ln>
        </p:spPr>
        <p:txBody>
          <a:bodyPr wrap="square" rtlCol="0">
            <a:spAutoFit/>
          </a:bodyPr>
          <a:lstStyle/>
          <a:p>
            <a:pPr algn="ctr"/>
            <a:r>
              <a:rPr lang="en-US" altLang="zh-CN" sz="1400" dirty="0"/>
              <a:t>Market Penetration Rate</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658385" y="3646570"/>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Income</a:t>
            </a:r>
          </a:p>
          <a:p>
            <a:pPr algn="ctr"/>
            <a:r>
              <a:rPr lang="en-US" altLang="zh-CN" b="1" dirty="0"/>
              <a:t>Formula</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a:cxnSpLocks/>
          </p:cNvCxnSpPr>
          <p:nvPr/>
        </p:nvCxnSpPr>
        <p:spPr>
          <a:xfrm>
            <a:off x="1402246" y="3050083"/>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a:cxnSpLocks/>
          </p:cNvCxnSpPr>
          <p:nvPr/>
        </p:nvCxnSpPr>
        <p:spPr>
          <a:xfrm>
            <a:off x="2146106" y="4015902"/>
            <a:ext cx="681935" cy="9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1470582" y="318255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20" name="TextBox 19">
            <a:extLst>
              <a:ext uri="{FF2B5EF4-FFF2-40B4-BE49-F238E27FC236}">
                <a16:creationId xmlns:a16="http://schemas.microsoft.com/office/drawing/2014/main" id="{BA4D488B-E61A-4C02-B657-98035CA2CD8C}"/>
              </a:ext>
            </a:extLst>
          </p:cNvPr>
          <p:cNvSpPr txBox="1"/>
          <p:nvPr/>
        </p:nvSpPr>
        <p:spPr>
          <a:xfrm>
            <a:off x="6497081" y="1751021"/>
            <a:ext cx="2309567" cy="307777"/>
          </a:xfrm>
          <a:prstGeom prst="rect">
            <a:avLst/>
          </a:prstGeom>
          <a:noFill/>
          <a:ln>
            <a:solidFill>
              <a:schemeClr val="tx1"/>
            </a:solidFill>
          </a:ln>
        </p:spPr>
        <p:txBody>
          <a:bodyPr wrap="square" rtlCol="0">
            <a:spAutoFit/>
          </a:bodyPr>
          <a:lstStyle/>
          <a:p>
            <a:pPr algn="ctr"/>
            <a:r>
              <a:rPr lang="en-US" altLang="zh-CN" sz="1400" dirty="0"/>
              <a:t>Building Area</a:t>
            </a:r>
            <a:endParaRPr lang="zh-CN" altLang="en-US" sz="1400" dirty="0"/>
          </a:p>
        </p:txBody>
      </p:sp>
      <p:sp>
        <p:nvSpPr>
          <p:cNvPr id="21" name="TextBox 20">
            <a:extLst>
              <a:ext uri="{FF2B5EF4-FFF2-40B4-BE49-F238E27FC236}">
                <a16:creationId xmlns:a16="http://schemas.microsoft.com/office/drawing/2014/main" id="{F3453B08-4C55-4C0A-A70E-D4A578FCCBAC}"/>
              </a:ext>
            </a:extLst>
          </p:cNvPr>
          <p:cNvSpPr txBox="1"/>
          <p:nvPr/>
        </p:nvSpPr>
        <p:spPr>
          <a:xfrm>
            <a:off x="6497081" y="2222392"/>
            <a:ext cx="2309567" cy="523220"/>
          </a:xfrm>
          <a:prstGeom prst="rect">
            <a:avLst/>
          </a:prstGeom>
          <a:noFill/>
          <a:ln>
            <a:solidFill>
              <a:schemeClr val="tx1"/>
            </a:solidFill>
          </a:ln>
        </p:spPr>
        <p:txBody>
          <a:bodyPr wrap="square" rtlCol="0">
            <a:spAutoFit/>
          </a:bodyPr>
          <a:lstStyle/>
          <a:p>
            <a:pPr algn="ctr"/>
            <a:r>
              <a:rPr lang="en-US" altLang="zh-CN" sz="1400" dirty="0"/>
              <a:t>Operation Expense per Square Meter</a:t>
            </a:r>
            <a:endParaRPr lang="zh-CN" altLang="en-US" sz="1400" dirty="0"/>
          </a:p>
        </p:txBody>
      </p:sp>
      <p:sp>
        <p:nvSpPr>
          <p:cNvPr id="23" name="Rectangle 22">
            <a:extLst>
              <a:ext uri="{FF2B5EF4-FFF2-40B4-BE49-F238E27FC236}">
                <a16:creationId xmlns:a16="http://schemas.microsoft.com/office/drawing/2014/main" id="{1BECDE97-D62B-47BB-8C9F-07C95DC5CCB9}"/>
              </a:ext>
            </a:extLst>
          </p:cNvPr>
          <p:cNvSpPr/>
          <p:nvPr/>
        </p:nvSpPr>
        <p:spPr>
          <a:xfrm>
            <a:off x="6908003" y="3646570"/>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Cost</a:t>
            </a:r>
          </a:p>
          <a:p>
            <a:pPr algn="ctr"/>
            <a:r>
              <a:rPr lang="en-US" altLang="zh-CN" b="1" dirty="0"/>
              <a:t>Formula</a:t>
            </a:r>
            <a:endParaRPr lang="zh-CN" altLang="en-US" b="1" dirty="0"/>
          </a:p>
        </p:txBody>
      </p:sp>
      <p:cxnSp>
        <p:nvCxnSpPr>
          <p:cNvPr id="24" name="Straight Arrow Connector 23">
            <a:extLst>
              <a:ext uri="{FF2B5EF4-FFF2-40B4-BE49-F238E27FC236}">
                <a16:creationId xmlns:a16="http://schemas.microsoft.com/office/drawing/2014/main" id="{6E26C19A-1A87-42D9-9F8D-03A27DEAF4F9}"/>
              </a:ext>
            </a:extLst>
          </p:cNvPr>
          <p:cNvCxnSpPr>
            <a:cxnSpLocks/>
            <a:stCxn id="21" idx="2"/>
          </p:cNvCxnSpPr>
          <p:nvPr/>
        </p:nvCxnSpPr>
        <p:spPr>
          <a:xfrm flipH="1">
            <a:off x="7651864" y="2745612"/>
            <a:ext cx="1" cy="846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0EC4BCA-05F5-42A2-B3FC-2A126C4E5961}"/>
              </a:ext>
            </a:extLst>
          </p:cNvPr>
          <p:cNvSpPr txBox="1"/>
          <p:nvPr/>
        </p:nvSpPr>
        <p:spPr>
          <a:xfrm>
            <a:off x="7720200" y="318255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cxnSp>
        <p:nvCxnSpPr>
          <p:cNvPr id="26" name="Straight Arrow Connector 25">
            <a:extLst>
              <a:ext uri="{FF2B5EF4-FFF2-40B4-BE49-F238E27FC236}">
                <a16:creationId xmlns:a16="http://schemas.microsoft.com/office/drawing/2014/main" id="{37748E97-5D9D-4025-8281-37D52CA73CAD}"/>
              </a:ext>
            </a:extLst>
          </p:cNvPr>
          <p:cNvCxnSpPr>
            <a:cxnSpLocks/>
          </p:cNvCxnSpPr>
          <p:nvPr/>
        </p:nvCxnSpPr>
        <p:spPr>
          <a:xfrm flipH="1" flipV="1">
            <a:off x="6246031" y="3999538"/>
            <a:ext cx="661972" cy="9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EB17F62-8504-42FC-809E-6BD7EEEB57AA}"/>
              </a:ext>
            </a:extLst>
          </p:cNvPr>
          <p:cNvCxnSpPr>
            <a:cxnSpLocks/>
          </p:cNvCxnSpPr>
          <p:nvPr/>
        </p:nvCxnSpPr>
        <p:spPr>
          <a:xfrm>
            <a:off x="4572000" y="5095475"/>
            <a:ext cx="0" cy="441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0C07EF6-6A48-45F1-B74D-08236DF3FE66}"/>
              </a:ext>
            </a:extLst>
          </p:cNvPr>
          <p:cNvSpPr txBox="1"/>
          <p:nvPr/>
        </p:nvSpPr>
        <p:spPr>
          <a:xfrm>
            <a:off x="2814644" y="5658791"/>
            <a:ext cx="3682437" cy="523220"/>
          </a:xfrm>
          <a:prstGeom prst="rect">
            <a:avLst/>
          </a:prstGeom>
          <a:solidFill>
            <a:schemeClr val="bg2">
              <a:lumMod val="75000"/>
            </a:schemeClr>
          </a:solidFill>
          <a:ln>
            <a:noFill/>
          </a:ln>
        </p:spPr>
        <p:txBody>
          <a:bodyPr wrap="square" rtlCol="0">
            <a:spAutoFit/>
          </a:bodyPr>
          <a:lstStyle/>
          <a:p>
            <a:pPr marL="285750" indent="-285750">
              <a:buFont typeface="Arial" panose="020B0604020202020204" pitchFamily="34" charset="0"/>
              <a:buChar char="•"/>
            </a:pPr>
            <a:r>
              <a:rPr lang="en-US" altLang="zh-CN" sz="1400" dirty="0">
                <a:solidFill>
                  <a:schemeClr val="bg1"/>
                </a:solidFill>
              </a:rPr>
              <a:t>Number of identified malls (X)</a:t>
            </a:r>
          </a:p>
          <a:p>
            <a:pPr marL="285750" indent="-285750">
              <a:buFont typeface="Arial" panose="020B0604020202020204" pitchFamily="34" charset="0"/>
              <a:buChar char="•"/>
            </a:pPr>
            <a:r>
              <a:rPr lang="en-US" altLang="zh-CN" sz="1400" dirty="0">
                <a:solidFill>
                  <a:schemeClr val="bg1"/>
                </a:solidFill>
              </a:rPr>
              <a:t>Two lists of malls with high and low risk</a:t>
            </a:r>
            <a:endParaRPr lang="zh-CN" altLang="en-US" dirty="0">
              <a:solidFill>
                <a:schemeClr val="lt1"/>
              </a:solidFill>
            </a:endParaRPr>
          </a:p>
        </p:txBody>
      </p:sp>
      <p:sp>
        <p:nvSpPr>
          <p:cNvPr id="34" name="TextBox 33">
            <a:extLst>
              <a:ext uri="{FF2B5EF4-FFF2-40B4-BE49-F238E27FC236}">
                <a16:creationId xmlns:a16="http://schemas.microsoft.com/office/drawing/2014/main" id="{BB65D946-7B75-4225-8C35-E5FBBC376926}"/>
              </a:ext>
            </a:extLst>
          </p:cNvPr>
          <p:cNvSpPr txBox="1"/>
          <p:nvPr/>
        </p:nvSpPr>
        <p:spPr>
          <a:xfrm>
            <a:off x="4621641" y="509547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41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Step3: Test the accuracy using actual operating data from social media</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4E0C93B-02A5-4691-89E5-5EBCD516C275}"/>
              </a:ext>
            </a:extLst>
          </p:cNvPr>
          <p:cNvSpPr txBox="1"/>
          <p:nvPr/>
        </p:nvSpPr>
        <p:spPr>
          <a:xfrm>
            <a:off x="1722369" y="1541336"/>
            <a:ext cx="3832754" cy="738664"/>
          </a:xfrm>
          <a:prstGeom prst="rect">
            <a:avLst/>
          </a:prstGeom>
          <a:noFill/>
          <a:ln>
            <a:solidFill>
              <a:schemeClr val="tx1"/>
            </a:solidFill>
          </a:ln>
        </p:spPr>
        <p:txBody>
          <a:bodyPr wrap="square" rtlCol="0">
            <a:spAutoFit/>
          </a:bodyPr>
          <a:lstStyle/>
          <a:p>
            <a:pPr algn="ctr"/>
            <a:r>
              <a:rPr lang="en-US" altLang="zh-CN" sz="1400" dirty="0"/>
              <a:t>Average consumption*Number of comments</a:t>
            </a:r>
          </a:p>
          <a:p>
            <a:pPr algn="ctr"/>
            <a:endParaRPr lang="en-US" altLang="zh-CN" sz="1400" dirty="0"/>
          </a:p>
          <a:p>
            <a:pPr algn="ctr"/>
            <a:r>
              <a:rPr lang="en-US" altLang="zh-CN" sz="1400" dirty="0"/>
              <a:t>Building area</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2644479" y="2846513"/>
            <a:ext cx="1988533"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Operating</a:t>
            </a:r>
          </a:p>
          <a:p>
            <a:pPr algn="ctr"/>
            <a:r>
              <a:rPr lang="en-US" altLang="zh-CN" b="1" dirty="0"/>
              <a:t>Metric</a:t>
            </a:r>
          </a:p>
        </p:txBody>
      </p:sp>
      <p:cxnSp>
        <p:nvCxnSpPr>
          <p:cNvPr id="9" name="Straight Arrow Connector 8">
            <a:extLst>
              <a:ext uri="{FF2B5EF4-FFF2-40B4-BE49-F238E27FC236}">
                <a16:creationId xmlns:a16="http://schemas.microsoft.com/office/drawing/2014/main" id="{3A9CF211-C157-46B2-9747-A9EF9C1076D8}"/>
              </a:ext>
            </a:extLst>
          </p:cNvPr>
          <p:cNvCxnSpPr>
            <a:cxnSpLocks/>
          </p:cNvCxnSpPr>
          <p:nvPr/>
        </p:nvCxnSpPr>
        <p:spPr>
          <a:xfrm>
            <a:off x="3638746" y="2286511"/>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FB66DA3-249B-49C3-A97A-50E11934497F}"/>
              </a:ext>
            </a:extLst>
          </p:cNvPr>
          <p:cNvSpPr txBox="1"/>
          <p:nvPr/>
        </p:nvSpPr>
        <p:spPr>
          <a:xfrm>
            <a:off x="1981971" y="3652691"/>
            <a:ext cx="3334741" cy="523220"/>
          </a:xfrm>
          <a:prstGeom prst="rect">
            <a:avLst/>
          </a:prstGeom>
          <a:noFill/>
          <a:ln>
            <a:noFill/>
          </a:ln>
        </p:spPr>
        <p:txBody>
          <a:bodyPr wrap="square" rtlCol="0">
            <a:spAutoFit/>
          </a:bodyPr>
          <a:lstStyle>
            <a:defPPr>
              <a:defRPr lang="en-US"/>
            </a:defPPr>
            <a:lvl1pPr algn="ctr">
              <a:defRPr sz="1400"/>
            </a:lvl1pPr>
          </a:lstStyle>
          <a:p>
            <a:r>
              <a:rPr lang="en-US" altLang="zh-CN" dirty="0"/>
              <a:t>Subset [X] number of malls with smallest index as high operating loss risk</a:t>
            </a:r>
          </a:p>
        </p:txBody>
      </p:sp>
      <p:sp>
        <p:nvSpPr>
          <p:cNvPr id="27" name="TextBox 26">
            <a:extLst>
              <a:ext uri="{FF2B5EF4-FFF2-40B4-BE49-F238E27FC236}">
                <a16:creationId xmlns:a16="http://schemas.microsoft.com/office/drawing/2014/main" id="{5309B70D-4458-4DB3-BCD9-4834A58784FD}"/>
              </a:ext>
            </a:extLst>
          </p:cNvPr>
          <p:cNvSpPr txBox="1"/>
          <p:nvPr/>
        </p:nvSpPr>
        <p:spPr>
          <a:xfrm>
            <a:off x="2165535" y="4696263"/>
            <a:ext cx="3108976" cy="523220"/>
          </a:xfrm>
          <a:prstGeom prst="rect">
            <a:avLst/>
          </a:prstGeom>
          <a:solidFill>
            <a:schemeClr val="bg2">
              <a:lumMod val="75000"/>
            </a:schemeClr>
          </a:solidFill>
          <a:ln>
            <a:noFill/>
          </a:ln>
        </p:spPr>
        <p:txBody>
          <a:bodyPr wrap="square" rtlCol="0">
            <a:spAutoFit/>
          </a:bodyPr>
          <a:lstStyle/>
          <a:p>
            <a:pPr marL="285750" indent="-285750">
              <a:buFont typeface="Arial" panose="020B0604020202020204" pitchFamily="34" charset="0"/>
              <a:buChar char="•"/>
            </a:pPr>
            <a:r>
              <a:rPr lang="en-US" altLang="zh-CN" sz="1400" dirty="0">
                <a:solidFill>
                  <a:schemeClr val="bg1"/>
                </a:solidFill>
              </a:rPr>
              <a:t>List of malls with high risk</a:t>
            </a:r>
          </a:p>
          <a:p>
            <a:pPr marL="285750" indent="-285750">
              <a:buFont typeface="Arial" panose="020B0604020202020204" pitchFamily="34" charset="0"/>
              <a:buChar char="•"/>
            </a:pPr>
            <a:r>
              <a:rPr lang="en-US" altLang="zh-CN" sz="1400" dirty="0">
                <a:solidFill>
                  <a:schemeClr val="bg1"/>
                </a:solidFill>
              </a:rPr>
              <a:t>List of malls with low risk</a:t>
            </a:r>
            <a:endParaRPr lang="zh-CN" altLang="en-US" dirty="0">
              <a:solidFill>
                <a:schemeClr val="lt1"/>
              </a:solidFill>
            </a:endParaRPr>
          </a:p>
        </p:txBody>
      </p:sp>
      <p:cxnSp>
        <p:nvCxnSpPr>
          <p:cNvPr id="28" name="Straight Arrow Connector 27">
            <a:extLst>
              <a:ext uri="{FF2B5EF4-FFF2-40B4-BE49-F238E27FC236}">
                <a16:creationId xmlns:a16="http://schemas.microsoft.com/office/drawing/2014/main" id="{D8625648-88CA-4932-A23D-41DEA5A9984D}"/>
              </a:ext>
            </a:extLst>
          </p:cNvPr>
          <p:cNvCxnSpPr>
            <a:cxnSpLocks/>
          </p:cNvCxnSpPr>
          <p:nvPr/>
        </p:nvCxnSpPr>
        <p:spPr>
          <a:xfrm>
            <a:off x="3638746" y="4154329"/>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82DDB6A-6871-43AE-8A6A-E4B071F0BB7A}"/>
              </a:ext>
            </a:extLst>
          </p:cNvPr>
          <p:cNvSpPr txBox="1"/>
          <p:nvPr/>
        </p:nvSpPr>
        <p:spPr>
          <a:xfrm>
            <a:off x="3723588" y="4286796"/>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
        <p:nvSpPr>
          <p:cNvPr id="30" name="TextBox 29">
            <a:extLst>
              <a:ext uri="{FF2B5EF4-FFF2-40B4-BE49-F238E27FC236}">
                <a16:creationId xmlns:a16="http://schemas.microsoft.com/office/drawing/2014/main" id="{2078F694-182C-4BDE-A6CA-555FAA157A2A}"/>
              </a:ext>
            </a:extLst>
          </p:cNvPr>
          <p:cNvSpPr txBox="1"/>
          <p:nvPr/>
        </p:nvSpPr>
        <p:spPr>
          <a:xfrm>
            <a:off x="6473602" y="4803984"/>
            <a:ext cx="2165897" cy="307777"/>
          </a:xfrm>
          <a:prstGeom prst="rect">
            <a:avLst/>
          </a:prstGeom>
          <a:noFill/>
          <a:ln>
            <a:solidFill>
              <a:schemeClr val="tx1"/>
            </a:solidFill>
          </a:ln>
        </p:spPr>
        <p:txBody>
          <a:bodyPr wrap="square" rtlCol="0">
            <a:spAutoFit/>
          </a:bodyPr>
          <a:lstStyle>
            <a:defPPr>
              <a:defRPr lang="en-US"/>
            </a:defPPr>
            <a:lvl1pPr algn="ctr">
              <a:defRPr sz="1400"/>
            </a:lvl1pPr>
          </a:lstStyle>
          <a:p>
            <a:r>
              <a:rPr lang="en-US" altLang="zh-CN" dirty="0"/>
              <a:t>Model classification result </a:t>
            </a:r>
            <a:endParaRPr lang="zh-CN" altLang="en-US" dirty="0"/>
          </a:p>
        </p:txBody>
      </p:sp>
      <p:cxnSp>
        <p:nvCxnSpPr>
          <p:cNvPr id="31" name="Straight Arrow Connector 30">
            <a:extLst>
              <a:ext uri="{FF2B5EF4-FFF2-40B4-BE49-F238E27FC236}">
                <a16:creationId xmlns:a16="http://schemas.microsoft.com/office/drawing/2014/main" id="{3C42698C-2AC4-4309-9774-30B045ECA95B}"/>
              </a:ext>
            </a:extLst>
          </p:cNvPr>
          <p:cNvCxnSpPr>
            <a:cxnSpLocks/>
            <a:stCxn id="30" idx="1"/>
          </p:cNvCxnSpPr>
          <p:nvPr/>
        </p:nvCxnSpPr>
        <p:spPr>
          <a:xfrm flipH="1">
            <a:off x="5286146" y="4957873"/>
            <a:ext cx="1187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DBFF954-E127-4A16-88D4-2BB1AC0A06E9}"/>
              </a:ext>
            </a:extLst>
          </p:cNvPr>
          <p:cNvSpPr txBox="1"/>
          <p:nvPr/>
        </p:nvSpPr>
        <p:spPr>
          <a:xfrm>
            <a:off x="3167406" y="5763747"/>
            <a:ext cx="942680" cy="307777"/>
          </a:xfrm>
          <a:prstGeom prst="rect">
            <a:avLst/>
          </a:prstGeom>
          <a:solidFill>
            <a:schemeClr val="tx1"/>
          </a:solidFill>
          <a:ln>
            <a:noFill/>
          </a:ln>
        </p:spPr>
        <p:txBody>
          <a:bodyPr wrap="square" rtlCol="0">
            <a:spAutoFit/>
          </a:bodyPr>
          <a:lstStyle/>
          <a:p>
            <a:pPr algn="ctr"/>
            <a:r>
              <a:rPr lang="en-US" altLang="zh-CN" sz="1400" b="1" dirty="0">
                <a:solidFill>
                  <a:schemeClr val="bg1"/>
                </a:solidFill>
              </a:rPr>
              <a:t>Accuracy</a:t>
            </a:r>
            <a:endParaRPr lang="zh-CN" altLang="en-US" b="1" dirty="0">
              <a:solidFill>
                <a:schemeClr val="lt1"/>
              </a:solidFill>
            </a:endParaRPr>
          </a:p>
        </p:txBody>
      </p:sp>
      <p:cxnSp>
        <p:nvCxnSpPr>
          <p:cNvPr id="33" name="Straight Arrow Connector 32">
            <a:extLst>
              <a:ext uri="{FF2B5EF4-FFF2-40B4-BE49-F238E27FC236}">
                <a16:creationId xmlns:a16="http://schemas.microsoft.com/office/drawing/2014/main" id="{64A6CCB2-A23C-4165-AD6E-C30B89083E9A}"/>
              </a:ext>
            </a:extLst>
          </p:cNvPr>
          <p:cNvCxnSpPr>
            <a:cxnSpLocks/>
          </p:cNvCxnSpPr>
          <p:nvPr/>
        </p:nvCxnSpPr>
        <p:spPr>
          <a:xfrm>
            <a:off x="3638746" y="5207174"/>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0705A71-E27F-4308-94D8-A53735F1B48F}"/>
              </a:ext>
            </a:extLst>
          </p:cNvPr>
          <p:cNvSpPr txBox="1"/>
          <p:nvPr/>
        </p:nvSpPr>
        <p:spPr>
          <a:xfrm>
            <a:off x="5286146" y="4665484"/>
            <a:ext cx="138836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Compare with</a:t>
            </a:r>
            <a:endParaRPr lang="zh-CN" altLang="en-US" sz="1200" dirty="0">
              <a:latin typeface="微软雅黑" panose="020B0503020204020204" pitchFamily="34" charset="-122"/>
              <a:ea typeface="微软雅黑" panose="020B0503020204020204" pitchFamily="34" charset="-122"/>
            </a:endParaRPr>
          </a:p>
        </p:txBody>
      </p:sp>
      <p:sp>
        <p:nvSpPr>
          <p:cNvPr id="35" name="TextBox 34">
            <a:extLst>
              <a:ext uri="{FF2B5EF4-FFF2-40B4-BE49-F238E27FC236}">
                <a16:creationId xmlns:a16="http://schemas.microsoft.com/office/drawing/2014/main" id="{E6BF2702-9636-4B81-9A64-8BF6EF5E8AEC}"/>
              </a:ext>
            </a:extLst>
          </p:cNvPr>
          <p:cNvSpPr txBox="1"/>
          <p:nvPr/>
        </p:nvSpPr>
        <p:spPr>
          <a:xfrm>
            <a:off x="3790988" y="5410102"/>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cxnSp>
        <p:nvCxnSpPr>
          <p:cNvPr id="4" name="Straight Connector 3">
            <a:extLst>
              <a:ext uri="{FF2B5EF4-FFF2-40B4-BE49-F238E27FC236}">
                <a16:creationId xmlns:a16="http://schemas.microsoft.com/office/drawing/2014/main" id="{F879B3F8-3697-4A8C-A64A-884C5B6F7266}"/>
              </a:ext>
            </a:extLst>
          </p:cNvPr>
          <p:cNvCxnSpPr/>
          <p:nvPr/>
        </p:nvCxnSpPr>
        <p:spPr>
          <a:xfrm>
            <a:off x="1882885" y="1912883"/>
            <a:ext cx="339896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809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7389</TotalTime>
  <Words>1833</Words>
  <Application>Microsoft Office PowerPoint</Application>
  <PresentationFormat>On-screen Show (4:3)</PresentationFormat>
  <Paragraphs>364</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等线</vt:lpstr>
      <vt:lpstr>微软雅黑</vt: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zhangcc</dc:creator>
  <cp:lastModifiedBy>zhangcc</cp:lastModifiedBy>
  <cp:revision>12</cp:revision>
  <dcterms:created xsi:type="dcterms:W3CDTF">2022-02-04T20:39:08Z</dcterms:created>
  <dcterms:modified xsi:type="dcterms:W3CDTF">2022-04-29T05:45:47Z</dcterms:modified>
</cp:coreProperties>
</file>