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3" r:id="rId5"/>
    <p:sldId id="261" r:id="rId6"/>
    <p:sldId id="267" r:id="rId7"/>
    <p:sldId id="268" r:id="rId8"/>
    <p:sldId id="264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06B"/>
    <a:srgbClr val="C00000"/>
    <a:srgbClr val="E1E1E1"/>
    <a:srgbClr val="C7B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598" y="62"/>
      </p:cViewPr>
      <p:guideLst>
        <p:guide orient="horz" pos="20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i\Desktop\shanghai\explor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Booming of shopping centers since 2009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5560810352876951E-2"/>
          <c:y val="0.16339246509177136"/>
          <c:w val="0.82887837929424613"/>
          <c:h val="0.61213766035492567"/>
        </c:manualLayout>
      </c:layout>
      <c:lineChart>
        <c:grouping val="standard"/>
        <c:varyColors val="0"/>
        <c:ser>
          <c:idx val="0"/>
          <c:order val="0"/>
          <c:tx>
            <c:strRef>
              <c:f>Sheet2!$B$32</c:f>
              <c:strCache>
                <c:ptCount val="1"/>
                <c:pt idx="0">
                  <c:v>Sum of area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Sheet2!$A$33:$A$53</c:f>
              <c:numCache>
                <c:formatCode>General</c:formatCode>
                <c:ptCount val="2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</c:numCache>
            </c:numRef>
          </c:cat>
          <c:val>
            <c:numRef>
              <c:f>Sheet2!$B$33:$B$53</c:f>
              <c:numCache>
                <c:formatCode>General</c:formatCode>
                <c:ptCount val="21"/>
                <c:pt idx="0">
                  <c:v>13</c:v>
                </c:pt>
                <c:pt idx="1">
                  <c:v>8.56</c:v>
                </c:pt>
                <c:pt idx="2">
                  <c:v>2.25</c:v>
                </c:pt>
                <c:pt idx="3">
                  <c:v>24.3</c:v>
                </c:pt>
                <c:pt idx="4">
                  <c:v>6.56</c:v>
                </c:pt>
                <c:pt idx="5">
                  <c:v>48.1</c:v>
                </c:pt>
                <c:pt idx="6">
                  <c:v>49.95</c:v>
                </c:pt>
                <c:pt idx="7">
                  <c:v>69.800000000000011</c:v>
                </c:pt>
                <c:pt idx="8">
                  <c:v>23.36</c:v>
                </c:pt>
                <c:pt idx="9">
                  <c:v>20</c:v>
                </c:pt>
                <c:pt idx="10">
                  <c:v>61.459999999999994</c:v>
                </c:pt>
                <c:pt idx="11">
                  <c:v>134.23000000000002</c:v>
                </c:pt>
                <c:pt idx="12">
                  <c:v>108.68</c:v>
                </c:pt>
                <c:pt idx="13">
                  <c:v>105.82999999999997</c:v>
                </c:pt>
                <c:pt idx="14">
                  <c:v>165.41</c:v>
                </c:pt>
                <c:pt idx="15">
                  <c:v>189.81000000000003</c:v>
                </c:pt>
                <c:pt idx="16">
                  <c:v>226.64999999999998</c:v>
                </c:pt>
                <c:pt idx="17">
                  <c:v>220.08000000000004</c:v>
                </c:pt>
                <c:pt idx="18">
                  <c:v>256.12</c:v>
                </c:pt>
                <c:pt idx="19">
                  <c:v>447.7299999999999</c:v>
                </c:pt>
                <c:pt idx="20">
                  <c:v>646.23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43-42A1-83FA-0A08FCBE59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2154336"/>
        <c:axId val="1832154752"/>
      </c:lineChart>
      <c:lineChart>
        <c:grouping val="standard"/>
        <c:varyColors val="0"/>
        <c:ser>
          <c:idx val="1"/>
          <c:order val="1"/>
          <c:tx>
            <c:strRef>
              <c:f>Sheet2!$C$32</c:f>
              <c:strCache>
                <c:ptCount val="1"/>
                <c:pt idx="0">
                  <c:v>Count of shopping centers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Sheet2!$A$33:$A$53</c:f>
              <c:numCache>
                <c:formatCode>General</c:formatCode>
                <c:ptCount val="2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</c:numCache>
            </c:numRef>
          </c:cat>
          <c:val>
            <c:numRef>
              <c:f>Sheet2!$C$33:$C$53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6</c:v>
                </c:pt>
                <c:pt idx="6">
                  <c:v>8</c:v>
                </c:pt>
                <c:pt idx="7">
                  <c:v>8</c:v>
                </c:pt>
                <c:pt idx="8">
                  <c:v>5</c:v>
                </c:pt>
                <c:pt idx="9">
                  <c:v>5</c:v>
                </c:pt>
                <c:pt idx="10">
                  <c:v>10</c:v>
                </c:pt>
                <c:pt idx="11">
                  <c:v>17</c:v>
                </c:pt>
                <c:pt idx="12">
                  <c:v>18</c:v>
                </c:pt>
                <c:pt idx="13">
                  <c:v>20</c:v>
                </c:pt>
                <c:pt idx="14">
                  <c:v>21</c:v>
                </c:pt>
                <c:pt idx="15">
                  <c:v>26</c:v>
                </c:pt>
                <c:pt idx="16">
                  <c:v>39</c:v>
                </c:pt>
                <c:pt idx="17">
                  <c:v>34</c:v>
                </c:pt>
                <c:pt idx="18">
                  <c:v>35</c:v>
                </c:pt>
                <c:pt idx="19">
                  <c:v>53</c:v>
                </c:pt>
                <c:pt idx="20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43-42A1-83FA-0A08FCBE59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8273856"/>
        <c:axId val="148678032"/>
      </c:lineChart>
      <c:catAx>
        <c:axId val="1832154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32154752"/>
        <c:crosses val="autoZero"/>
        <c:auto val="1"/>
        <c:lblAlgn val="ctr"/>
        <c:lblOffset val="100"/>
        <c:noMultiLvlLbl val="0"/>
      </c:catAx>
      <c:valAx>
        <c:axId val="183215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32154336"/>
        <c:crosses val="autoZero"/>
        <c:crossBetween val="between"/>
      </c:valAx>
      <c:valAx>
        <c:axId val="148678032"/>
        <c:scaling>
          <c:orientation val="minMax"/>
          <c:max val="2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8273856"/>
        <c:crosses val="max"/>
        <c:crossBetween val="between"/>
      </c:valAx>
      <c:catAx>
        <c:axId val="20382738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8678032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Shopping</a:t>
            </a:r>
            <a:r>
              <a:rPr lang="en-US" baseline="0" dirty="0"/>
              <a:t> center </a:t>
            </a:r>
            <a:r>
              <a:rPr lang="en-US" dirty="0"/>
              <a:t>vacancy rate</a:t>
            </a:r>
            <a:r>
              <a:rPr lang="en-US" baseline="0" dirty="0"/>
              <a:t> in Shanghai 2019Q1-2021Q1</a:t>
            </a:r>
            <a:endParaRPr lang="en-US" dirty="0"/>
          </a:p>
        </c:rich>
      </c:tx>
      <c:layout>
        <c:manualLayout>
          <c:xMode val="edge"/>
          <c:yMode val="edge"/>
          <c:x val="0.19521981439910394"/>
          <c:y val="5.75557826566752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Vacancy rate(%)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2019Q1</c:v>
                </c:pt>
                <c:pt idx="1">
                  <c:v>2019Q2</c:v>
                </c:pt>
                <c:pt idx="2">
                  <c:v>2019Q3</c:v>
                </c:pt>
                <c:pt idx="3">
                  <c:v>2019Q4</c:v>
                </c:pt>
                <c:pt idx="4">
                  <c:v>2020Q2</c:v>
                </c:pt>
                <c:pt idx="5">
                  <c:v>2020Q3</c:v>
                </c:pt>
                <c:pt idx="6">
                  <c:v>2020Q4</c:v>
                </c:pt>
                <c:pt idx="7">
                  <c:v>2021Q1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5.3</c:v>
                </c:pt>
                <c:pt idx="1">
                  <c:v>6.1</c:v>
                </c:pt>
                <c:pt idx="2">
                  <c:v>4.8</c:v>
                </c:pt>
                <c:pt idx="3">
                  <c:v>6.1</c:v>
                </c:pt>
                <c:pt idx="4">
                  <c:v>7.5</c:v>
                </c:pt>
                <c:pt idx="5">
                  <c:v>8</c:v>
                </c:pt>
                <c:pt idx="6">
                  <c:v>9.8000000000000007</c:v>
                </c:pt>
                <c:pt idx="7">
                  <c:v>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FF-4187-95ED-68CC1B31D0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2650912"/>
        <c:axId val="432644672"/>
      </c:barChart>
      <c:catAx>
        <c:axId val="43265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2644672"/>
        <c:crosses val="autoZero"/>
        <c:auto val="1"/>
        <c:lblAlgn val="ctr"/>
        <c:lblOffset val="100"/>
        <c:noMultiLvlLbl val="0"/>
      </c:catAx>
      <c:valAx>
        <c:axId val="432644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2650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dirty="0"/>
              <a:t>Malls with operating loss risk account</a:t>
            </a:r>
            <a:r>
              <a:rPr lang="en-US" altLang="zh-CN" sz="1400" baseline="0" dirty="0"/>
              <a:t> for 15%</a:t>
            </a:r>
            <a:r>
              <a:rPr lang="en-US" altLang="zh-CN" sz="1400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CC-449D-A96B-CE825C94E47E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7CC-449D-A96B-CE825C94E47E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E7CC-449D-A96B-CE825C94E4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With operating loss risk</c:v>
                </c:pt>
                <c:pt idx="1">
                  <c:v>Without operating loss risk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57</c:v>
                </c:pt>
                <c:pt idx="1">
                  <c:v>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CC-449D-A96B-CE825C94E4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C1C45-8F03-4C55-95C8-5035834EE5BD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2788B-738F-4507-BCDD-9561930E3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99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Commercial real estate market in Shanghai is oversupplied because of rising vacancies, current and future shopping malls may face the risk of operating loss.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788B-738F-4507-BCDD-9561930E3BE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8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D7FA-0B25-4E1E-81B4-B0BC00DBCA6E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5349-6749-408A-9FDA-2F3721CCD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80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D7FA-0B25-4E1E-81B4-B0BC00DBCA6E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5349-6749-408A-9FDA-2F3721CCD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49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D7FA-0B25-4E1E-81B4-B0BC00DBCA6E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5349-6749-408A-9FDA-2F3721CCD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01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D7FA-0B25-4E1E-81B4-B0BC00DBCA6E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5349-6749-408A-9FDA-2F3721CCD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14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D7FA-0B25-4E1E-81B4-B0BC00DBCA6E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5349-6749-408A-9FDA-2F3721CCD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18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D7FA-0B25-4E1E-81B4-B0BC00DBCA6E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5349-6749-408A-9FDA-2F3721CCD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22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D7FA-0B25-4E1E-81B4-B0BC00DBCA6E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5349-6749-408A-9FDA-2F3721CCD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78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D7FA-0B25-4E1E-81B4-B0BC00DBCA6E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5349-6749-408A-9FDA-2F3721CCD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D7FA-0B25-4E1E-81B4-B0BC00DBCA6E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5349-6749-408A-9FDA-2F3721CCD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39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D7FA-0B25-4E1E-81B4-B0BC00DBCA6E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5349-6749-408A-9FDA-2F3721CCD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78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D7FA-0B25-4E1E-81B4-B0BC00DBCA6E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5349-6749-408A-9FDA-2F3721CCD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2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2D7FA-0B25-4E1E-81B4-B0BC00DBCA6E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85349-6749-408A-9FDA-2F3721CCD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38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E88134-3035-4476-8E3E-08D49FA23666}"/>
              </a:ext>
            </a:extLst>
          </p:cNvPr>
          <p:cNvSpPr txBox="1"/>
          <p:nvPr/>
        </p:nvSpPr>
        <p:spPr>
          <a:xfrm>
            <a:off x="228600" y="2175405"/>
            <a:ext cx="4414422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Identifying </a:t>
            </a:r>
            <a:r>
              <a:rPr lang="en-US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shopping centers 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with</a:t>
            </a:r>
            <a:r>
              <a:rPr lang="en-US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high operating loss risk 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 potential redevelopment opportunities</a:t>
            </a:r>
          </a:p>
          <a:p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400" b="1" kern="1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Mid Point Presentation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Chi Zhang</a:t>
            </a:r>
          </a:p>
          <a:p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MUSA, 2022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6" descr="A picture containing outdoor, building&#10;&#10;Description automatically generated">
            <a:extLst>
              <a:ext uri="{FF2B5EF4-FFF2-40B4-BE49-F238E27FC236}">
                <a16:creationId xmlns:a16="http://schemas.microsoft.com/office/drawing/2014/main" id="{5139E8C7-CBC9-4295-B16A-B9B68966A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2" r="16289" b="1230"/>
          <a:stretch/>
        </p:blipFill>
        <p:spPr>
          <a:xfrm>
            <a:off x="5113537" y="0"/>
            <a:ext cx="4030463" cy="686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23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E88134-3035-4476-8E3E-08D49FA23666}"/>
              </a:ext>
            </a:extLst>
          </p:cNvPr>
          <p:cNvSpPr txBox="1"/>
          <p:nvPr/>
        </p:nvSpPr>
        <p:spPr>
          <a:xfrm>
            <a:off x="247463" y="550791"/>
            <a:ext cx="855918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Next steps</a:t>
            </a:r>
          </a:p>
          <a:p>
            <a:r>
              <a:rPr lang="en-US" altLang="zh-CN" sz="1600" b="1" kern="1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Model improvement Identify shopping centers with redevelopment potential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50F056-6106-4699-B9EE-57B0475EF8FE}"/>
              </a:ext>
            </a:extLst>
          </p:cNvPr>
          <p:cNvCxnSpPr/>
          <p:nvPr/>
        </p:nvCxnSpPr>
        <p:spPr>
          <a:xfrm>
            <a:off x="247463" y="577425"/>
            <a:ext cx="0" cy="49677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AAC886-F4F2-4786-B636-A5BCD1528292}"/>
              </a:ext>
            </a:extLst>
          </p:cNvPr>
          <p:cNvSpPr txBox="1"/>
          <p:nvPr/>
        </p:nvSpPr>
        <p:spPr>
          <a:xfrm>
            <a:off x="4687488" y="1335662"/>
            <a:ext cx="37208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Entropy weight method</a:t>
            </a:r>
          </a:p>
          <a:p>
            <a:r>
              <a:rPr lang="en-US" altLang="zh-CN" sz="1400" dirty="0"/>
              <a:t>Quantify location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Regression model</a:t>
            </a:r>
          </a:p>
          <a:p>
            <a:r>
              <a:rPr lang="en-US" altLang="zh-CN" sz="1400" dirty="0"/>
              <a:t>Identify outliers with high location value but low operating value(high</a:t>
            </a:r>
            <a:r>
              <a:rPr lang="zh-CN" altLang="en-US" sz="1400" dirty="0"/>
              <a:t> </a:t>
            </a:r>
            <a:r>
              <a:rPr lang="en-US" altLang="zh-CN" sz="1400" dirty="0"/>
              <a:t>risk</a:t>
            </a:r>
            <a:r>
              <a:rPr lang="zh-CN" altLang="en-US" sz="1400" dirty="0"/>
              <a:t> </a:t>
            </a:r>
            <a:r>
              <a:rPr lang="en-US" altLang="zh-CN" sz="1400" dirty="0"/>
              <a:t>of operating loss)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08D5DD-7E4A-4F40-A17F-5614C62808A4}"/>
              </a:ext>
            </a:extLst>
          </p:cNvPr>
          <p:cNvGrpSpPr/>
          <p:nvPr/>
        </p:nvGrpSpPr>
        <p:grpSpPr>
          <a:xfrm>
            <a:off x="4552780" y="2894103"/>
            <a:ext cx="4957021" cy="3482309"/>
            <a:chOff x="337351" y="3539341"/>
            <a:chExt cx="3904205" cy="274270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238646F-125D-4967-8C5A-F803E8658D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1315"/>
            <a:stretch/>
          </p:blipFill>
          <p:spPr>
            <a:xfrm>
              <a:off x="337351" y="3539341"/>
              <a:ext cx="3904205" cy="258955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41597C-DC3B-4091-80A8-20608661781A}"/>
                </a:ext>
              </a:extLst>
            </p:cNvPr>
            <p:cNvSpPr txBox="1"/>
            <p:nvPr/>
          </p:nvSpPr>
          <p:spPr>
            <a:xfrm>
              <a:off x="2445514" y="6039638"/>
              <a:ext cx="1419476" cy="24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Operating Value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96D12C9-CF13-4E34-977A-2135093DFD0E}"/>
              </a:ext>
            </a:extLst>
          </p:cNvPr>
          <p:cNvSpPr txBox="1"/>
          <p:nvPr/>
        </p:nvSpPr>
        <p:spPr>
          <a:xfrm>
            <a:off x="5581315" y="2699658"/>
            <a:ext cx="225199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Shopping centers with redevelopment potential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AA0373-A511-4EF4-8AA6-5DD54FE1D80A}"/>
              </a:ext>
            </a:extLst>
          </p:cNvPr>
          <p:cNvSpPr txBox="1"/>
          <p:nvPr/>
        </p:nvSpPr>
        <p:spPr>
          <a:xfrm>
            <a:off x="303378" y="1335662"/>
            <a:ext cx="37208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Model improvement</a:t>
            </a:r>
          </a:p>
          <a:p>
            <a:r>
              <a:rPr lang="en-US" altLang="zh-CN" sz="1400" dirty="0"/>
              <a:t>Consider location effects in gravity model by Wi adjustment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Accuracy comparison</a:t>
            </a:r>
          </a:p>
        </p:txBody>
      </p:sp>
      <p:pic>
        <p:nvPicPr>
          <p:cNvPr id="14" name="Picture 2" descr="Huff formula">
            <a:extLst>
              <a:ext uri="{FF2B5EF4-FFF2-40B4-BE49-F238E27FC236}">
                <a16:creationId xmlns:a16="http://schemas.microsoft.com/office/drawing/2014/main" id="{8A2E34A0-E621-461E-9CF7-C69600BD8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92" y="3328036"/>
            <a:ext cx="1395220" cy="124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495DFE-D5D6-429A-94DD-FA78DD33E966}"/>
              </a:ext>
            </a:extLst>
          </p:cNvPr>
          <p:cNvSpPr txBox="1"/>
          <p:nvPr/>
        </p:nvSpPr>
        <p:spPr>
          <a:xfrm>
            <a:off x="303378" y="4683640"/>
            <a:ext cx="308810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Pij</a:t>
            </a:r>
            <a:r>
              <a:rPr lang="en-US" altLang="zh-CN" sz="1400" dirty="0"/>
              <a:t> = the probability of consumer j shopping at mall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Wi = a measure of the attractiveness of each mall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Dij</a:t>
            </a:r>
            <a:r>
              <a:rPr lang="en-US" altLang="zh-CN" sz="1400" dirty="0"/>
              <a:t> = the distance from consumer j to store or site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7168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indoor, plaza&#10;&#10;Description automatically generated">
            <a:extLst>
              <a:ext uri="{FF2B5EF4-FFF2-40B4-BE49-F238E27FC236}">
                <a16:creationId xmlns:a16="http://schemas.microsoft.com/office/drawing/2014/main" id="{BE06348B-7E9A-4FE9-9643-3CB6163B5B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" t="126" r="7542" b="-126"/>
          <a:stretch/>
        </p:blipFill>
        <p:spPr>
          <a:xfrm>
            <a:off x="4572000" y="8612"/>
            <a:ext cx="457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E88134-3035-4476-8E3E-08D49FA23666}"/>
              </a:ext>
            </a:extLst>
          </p:cNvPr>
          <p:cNvSpPr txBox="1"/>
          <p:nvPr/>
        </p:nvSpPr>
        <p:spPr>
          <a:xfrm>
            <a:off x="264112" y="5879388"/>
            <a:ext cx="44144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 you</a:t>
            </a: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!</a:t>
            </a:r>
          </a:p>
          <a:p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Q&amp;A</a:t>
            </a:r>
            <a:endParaRPr lang="zh-CN" altLang="zh-CN" sz="2000" b="1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04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E88134-3035-4476-8E3E-08D49FA23666}"/>
              </a:ext>
            </a:extLst>
          </p:cNvPr>
          <p:cNvSpPr txBox="1"/>
          <p:nvPr/>
        </p:nvSpPr>
        <p:spPr>
          <a:xfrm>
            <a:off x="247463" y="550791"/>
            <a:ext cx="85591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Background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1A46AAB-BD0A-40E0-9165-EE2D440443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7810846"/>
              </p:ext>
            </p:extLst>
          </p:nvPr>
        </p:nvGraphicFramePr>
        <p:xfrm>
          <a:off x="337351" y="3429001"/>
          <a:ext cx="4234649" cy="2960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AE9C04-2CBA-4506-B785-7BF85B5AE250}"/>
              </a:ext>
            </a:extLst>
          </p:cNvPr>
          <p:cNvCxnSpPr/>
          <p:nvPr/>
        </p:nvCxnSpPr>
        <p:spPr>
          <a:xfrm flipV="1">
            <a:off x="2281561" y="3844031"/>
            <a:ext cx="0" cy="18820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DE940C-AF01-47EC-B8B1-74037A419780}"/>
              </a:ext>
            </a:extLst>
          </p:cNvPr>
          <p:cNvCxnSpPr/>
          <p:nvPr/>
        </p:nvCxnSpPr>
        <p:spPr>
          <a:xfrm>
            <a:off x="247463" y="577425"/>
            <a:ext cx="0" cy="49677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C485700-6FA8-42AA-85BF-3F8A0A2D5510}"/>
              </a:ext>
            </a:extLst>
          </p:cNvPr>
          <p:cNvSpPr txBox="1"/>
          <p:nvPr/>
        </p:nvSpPr>
        <p:spPr>
          <a:xfrm>
            <a:off x="247463" y="1365931"/>
            <a:ext cx="86768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Risk of operating loss in an oversupplied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Mismatch of operation value and location value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Since most of operation data is business secret, how can we quantify two questions above with accessible dataset and perhaps foresee the risk before construction?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14D357FA-D56C-4FAA-969D-3DD8C7633F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1044146"/>
              </p:ext>
            </p:extLst>
          </p:nvPr>
        </p:nvGraphicFramePr>
        <p:xfrm>
          <a:off x="4744129" y="3321050"/>
          <a:ext cx="4399871" cy="3089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5434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F79D8ED6-23FA-499B-8D04-37E99CCE78A0}"/>
              </a:ext>
            </a:extLst>
          </p:cNvPr>
          <p:cNvSpPr txBox="1"/>
          <p:nvPr/>
        </p:nvSpPr>
        <p:spPr>
          <a:xfrm>
            <a:off x="6249880" y="2366993"/>
            <a:ext cx="2894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Researchers</a:t>
            </a:r>
            <a:r>
              <a:rPr lang="en-US" altLang="zh-CN" sz="1400" dirty="0"/>
              <a:t>: Creative application of gravity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Government</a:t>
            </a:r>
            <a:r>
              <a:rPr lang="en-US" altLang="zh-CN" sz="1400" dirty="0"/>
              <a:t>: Land use planning and urban regeneration adjustments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Investors</a:t>
            </a:r>
            <a:r>
              <a:rPr lang="en-US" altLang="zh-CN" sz="1400" dirty="0"/>
              <a:t>: Risk evaluation and seize redevelopment opportunities</a:t>
            </a:r>
            <a:endParaRPr lang="zh-CN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88134-3035-4476-8E3E-08D49FA23666}"/>
              </a:ext>
            </a:extLst>
          </p:cNvPr>
          <p:cNvSpPr txBox="1"/>
          <p:nvPr/>
        </p:nvSpPr>
        <p:spPr>
          <a:xfrm>
            <a:off x="247463" y="550791"/>
            <a:ext cx="855918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Goals and values</a:t>
            </a:r>
          </a:p>
          <a:p>
            <a:r>
              <a:rPr lang="en-US" altLang="zh-CN" sz="1600" b="1" kern="1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From the perspective of researchers, government and investors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50F056-6106-4699-B9EE-57B0475EF8FE}"/>
              </a:ext>
            </a:extLst>
          </p:cNvPr>
          <p:cNvCxnSpPr/>
          <p:nvPr/>
        </p:nvCxnSpPr>
        <p:spPr>
          <a:xfrm>
            <a:off x="247463" y="577425"/>
            <a:ext cx="0" cy="49677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004314-8E6B-41B8-A0C1-721FD7D1E015}"/>
              </a:ext>
            </a:extLst>
          </p:cNvPr>
          <p:cNvSpPr/>
          <p:nvPr/>
        </p:nvSpPr>
        <p:spPr>
          <a:xfrm>
            <a:off x="4572000" y="1955219"/>
            <a:ext cx="1544715" cy="3089430"/>
          </a:xfrm>
          <a:custGeom>
            <a:avLst/>
            <a:gdLst>
              <a:gd name="connsiteX0" fmla="*/ 0 w 1544715"/>
              <a:gd name="connsiteY0" fmla="*/ 0 h 3089430"/>
              <a:gd name="connsiteX1" fmla="*/ 1544715 w 1544715"/>
              <a:gd name="connsiteY1" fmla="*/ 1544715 h 3089430"/>
              <a:gd name="connsiteX2" fmla="*/ 0 w 1544715"/>
              <a:gd name="connsiteY2" fmla="*/ 3089430 h 308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5" h="3089430">
                <a:moveTo>
                  <a:pt x="0" y="0"/>
                </a:moveTo>
                <a:cubicBezTo>
                  <a:pt x="853123" y="0"/>
                  <a:pt x="1544715" y="691592"/>
                  <a:pt x="1544715" y="1544715"/>
                </a:cubicBezTo>
                <a:cubicBezTo>
                  <a:pt x="1544715" y="2397838"/>
                  <a:pt x="853123" y="3089430"/>
                  <a:pt x="0" y="308943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D57B3A1-5BA1-4305-B903-3E38270CFB13}"/>
              </a:ext>
            </a:extLst>
          </p:cNvPr>
          <p:cNvSpPr/>
          <p:nvPr/>
        </p:nvSpPr>
        <p:spPr>
          <a:xfrm flipH="1">
            <a:off x="3027285" y="1955219"/>
            <a:ext cx="1544715" cy="3089430"/>
          </a:xfrm>
          <a:custGeom>
            <a:avLst/>
            <a:gdLst>
              <a:gd name="connsiteX0" fmla="*/ 0 w 1544715"/>
              <a:gd name="connsiteY0" fmla="*/ 0 h 3089430"/>
              <a:gd name="connsiteX1" fmla="*/ 1544715 w 1544715"/>
              <a:gd name="connsiteY1" fmla="*/ 1544715 h 3089430"/>
              <a:gd name="connsiteX2" fmla="*/ 0 w 1544715"/>
              <a:gd name="connsiteY2" fmla="*/ 3089430 h 308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5" h="3089430">
                <a:moveTo>
                  <a:pt x="0" y="0"/>
                </a:moveTo>
                <a:cubicBezTo>
                  <a:pt x="853123" y="0"/>
                  <a:pt x="1544715" y="691592"/>
                  <a:pt x="1544715" y="1544715"/>
                </a:cubicBezTo>
                <a:cubicBezTo>
                  <a:pt x="1544715" y="2397838"/>
                  <a:pt x="853123" y="3089430"/>
                  <a:pt x="0" y="308943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A59E2C-4BD3-41D4-85B2-BABFAFD529E5}"/>
              </a:ext>
            </a:extLst>
          </p:cNvPr>
          <p:cNvSpPr txBox="1"/>
          <p:nvPr/>
        </p:nvSpPr>
        <p:spPr>
          <a:xfrm>
            <a:off x="177552" y="2570774"/>
            <a:ext cx="282309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Finding out shopping centers with operating loss risk with </a:t>
            </a:r>
            <a:r>
              <a:rPr lang="en-US" altLang="zh-CN" sz="1400" b="1" dirty="0"/>
              <a:t>gravity model </a:t>
            </a:r>
            <a:r>
              <a:rPr lang="en-US" altLang="zh-CN" sz="1400" dirty="0"/>
              <a:t>and </a:t>
            </a:r>
            <a:r>
              <a:rPr lang="en-US" altLang="zh-CN" sz="1400" b="1" dirty="0"/>
              <a:t>real estate finance formulas</a:t>
            </a:r>
            <a:r>
              <a:rPr lang="en-US" altLang="zh-CN" sz="1400" dirty="0"/>
              <a:t>. Test the result with social media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Analyzing mismatch of operation value and location value with </a:t>
            </a:r>
            <a:r>
              <a:rPr lang="en-US" altLang="zh-CN" sz="1400" b="1" dirty="0"/>
              <a:t>entropy weight method</a:t>
            </a:r>
          </a:p>
        </p:txBody>
      </p:sp>
      <p:pic>
        <p:nvPicPr>
          <p:cNvPr id="18" name="Graphic 17" descr="Scientific Thought with solid fill">
            <a:extLst>
              <a:ext uri="{FF2B5EF4-FFF2-40B4-BE49-F238E27FC236}">
                <a16:creationId xmlns:a16="http://schemas.microsoft.com/office/drawing/2014/main" id="{EB603AFB-C706-4B48-AFD6-B1ACE419B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1649" y="1913812"/>
            <a:ext cx="534799" cy="534799"/>
          </a:xfrm>
          <a:prstGeom prst="rect">
            <a:avLst/>
          </a:prstGeom>
        </p:spPr>
      </p:pic>
      <p:pic>
        <p:nvPicPr>
          <p:cNvPr id="20" name="Graphic 19" descr="Tax with solid fill">
            <a:extLst>
              <a:ext uri="{FF2B5EF4-FFF2-40B4-BE49-F238E27FC236}">
                <a16:creationId xmlns:a16="http://schemas.microsoft.com/office/drawing/2014/main" id="{ED1BA947-34EA-49DC-8A8C-62ED85FB6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0577" y="2906669"/>
            <a:ext cx="534799" cy="534799"/>
          </a:xfrm>
          <a:prstGeom prst="rect">
            <a:avLst/>
          </a:prstGeom>
        </p:spPr>
      </p:pic>
      <p:pic>
        <p:nvPicPr>
          <p:cNvPr id="22" name="Graphic 21" descr="Group brainstorm with solid fill">
            <a:extLst>
              <a:ext uri="{FF2B5EF4-FFF2-40B4-BE49-F238E27FC236}">
                <a16:creationId xmlns:a16="http://schemas.microsoft.com/office/drawing/2014/main" id="{DA64AD09-0286-4709-BF15-AC4A286E07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1649" y="4324133"/>
            <a:ext cx="534799" cy="534799"/>
          </a:xfrm>
          <a:prstGeom prst="rect">
            <a:avLst/>
          </a:prstGeom>
        </p:spPr>
      </p:pic>
      <p:pic>
        <p:nvPicPr>
          <p:cNvPr id="24" name="Graphic 23" descr="Calculator with solid fill">
            <a:extLst>
              <a:ext uri="{FF2B5EF4-FFF2-40B4-BE49-F238E27FC236}">
                <a16:creationId xmlns:a16="http://schemas.microsoft.com/office/drawing/2014/main" id="{A018E9AD-B244-42B1-BF65-3E00AC549B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487" y="2060831"/>
            <a:ext cx="534799" cy="534799"/>
          </a:xfrm>
          <a:prstGeom prst="rect">
            <a:avLst/>
          </a:prstGeom>
        </p:spPr>
      </p:pic>
      <p:pic>
        <p:nvPicPr>
          <p:cNvPr id="26" name="Graphic 25" descr="Mining tools with solid fill">
            <a:extLst>
              <a:ext uri="{FF2B5EF4-FFF2-40B4-BE49-F238E27FC236}">
                <a16:creationId xmlns:a16="http://schemas.microsoft.com/office/drawing/2014/main" id="{242A26E5-9188-48DA-BB49-694E8C0214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3587" y="3949475"/>
            <a:ext cx="534799" cy="53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8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E88134-3035-4476-8E3E-08D49FA23666}"/>
              </a:ext>
            </a:extLst>
          </p:cNvPr>
          <p:cNvSpPr txBox="1"/>
          <p:nvPr/>
        </p:nvSpPr>
        <p:spPr>
          <a:xfrm>
            <a:off x="247463" y="550791"/>
            <a:ext cx="855918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Data</a:t>
            </a:r>
          </a:p>
          <a:p>
            <a:r>
              <a:rPr lang="en-US" altLang="zh-CN" sz="1600" b="1" kern="1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Multivariate data resources are involved to build the model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50F056-6106-4699-B9EE-57B0475EF8FE}"/>
              </a:ext>
            </a:extLst>
          </p:cNvPr>
          <p:cNvCxnSpPr/>
          <p:nvPr/>
        </p:nvCxnSpPr>
        <p:spPr>
          <a:xfrm>
            <a:off x="247463" y="577425"/>
            <a:ext cx="0" cy="49677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5C5986CB-5DDA-4650-8594-ABBFA9EA8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220712"/>
              </p:ext>
            </p:extLst>
          </p:nvPr>
        </p:nvGraphicFramePr>
        <p:xfrm>
          <a:off x="247462" y="1296143"/>
          <a:ext cx="8630206" cy="50110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02463">
                  <a:extLst>
                    <a:ext uri="{9D8B030D-6E8A-4147-A177-3AD203B41FA5}">
                      <a16:colId xmlns:a16="http://schemas.microsoft.com/office/drawing/2014/main" val="2551726699"/>
                    </a:ext>
                  </a:extLst>
                </a:gridCol>
                <a:gridCol w="2359414">
                  <a:extLst>
                    <a:ext uri="{9D8B030D-6E8A-4147-A177-3AD203B41FA5}">
                      <a16:colId xmlns:a16="http://schemas.microsoft.com/office/drawing/2014/main" val="3563898917"/>
                    </a:ext>
                  </a:extLst>
                </a:gridCol>
                <a:gridCol w="2383501">
                  <a:extLst>
                    <a:ext uri="{9D8B030D-6E8A-4147-A177-3AD203B41FA5}">
                      <a16:colId xmlns:a16="http://schemas.microsoft.com/office/drawing/2014/main" val="2805520591"/>
                    </a:ext>
                  </a:extLst>
                </a:gridCol>
                <a:gridCol w="1384828">
                  <a:extLst>
                    <a:ext uri="{9D8B030D-6E8A-4147-A177-3AD203B41FA5}">
                      <a16:colId xmlns:a16="http://schemas.microsoft.com/office/drawing/2014/main" val="873610495"/>
                    </a:ext>
                  </a:extLst>
                </a:gridCol>
              </a:tblGrid>
              <a:tr h="3579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Categories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Resources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Columns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Type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002377"/>
                  </a:ext>
                </a:extLst>
              </a:tr>
              <a:tr h="357933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Shopping centers</a:t>
                      </a:r>
                      <a:endParaRPr lang="zh-CN" altLang="en-US" sz="1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Wrangled from Yingshang.com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building_area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float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787191"/>
                  </a:ext>
                </a:extLst>
              </a:tr>
              <a:tr h="357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rentable_area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float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684242"/>
                  </a:ext>
                </a:extLst>
              </a:tr>
              <a:tr h="357933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built_year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integer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735827"/>
                  </a:ext>
                </a:extLst>
              </a:tr>
              <a:tr h="357933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Baidu Map API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coordinate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geometry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46577"/>
                  </a:ext>
                </a:extLst>
              </a:tr>
              <a:tr h="35793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Socioeconomics</a:t>
                      </a:r>
                      <a:endParaRPr lang="zh-CN" altLang="en-US" sz="1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Chinese socioeconomical year book of (2020)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population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integer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21633"/>
                  </a:ext>
                </a:extLst>
              </a:tr>
              <a:tr h="357933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disposable_income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integer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187564"/>
                  </a:ext>
                </a:extLst>
              </a:tr>
              <a:tr h="357933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consumption expense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integer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066584"/>
                  </a:ext>
                </a:extLst>
              </a:tr>
              <a:tr h="357933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Urban environment</a:t>
                      </a:r>
                      <a:endParaRPr lang="zh-CN" altLang="en-US" sz="12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Purchased from third party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road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geometry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553478"/>
                  </a:ext>
                </a:extLst>
              </a:tr>
              <a:tr h="357933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parks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geometry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545134"/>
                  </a:ext>
                </a:extLst>
              </a:tr>
              <a:tr h="357933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subway_station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geometry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649183"/>
                  </a:ext>
                </a:extLst>
              </a:tr>
              <a:tr h="357933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POIs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geometry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5439541"/>
                  </a:ext>
                </a:extLst>
              </a:tr>
              <a:tr h="35793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Social Media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Dianping.com</a:t>
                      </a:r>
                    </a:p>
                    <a:p>
                      <a:pPr algn="ctr"/>
                      <a:r>
                        <a:rPr lang="en-US" altLang="zh-CN" sz="1200" dirty="0"/>
                        <a:t>(2022, March)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number of comments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integer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31048"/>
                  </a:ext>
                </a:extLst>
              </a:tr>
              <a:tr h="357933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average consumption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integer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865478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A21DED3B-AF70-4EF6-A6B9-0B86CCBE3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05567" y="3765023"/>
            <a:ext cx="3790764" cy="268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AEEA78C-F882-45FC-89AD-7395EE340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39645" y="405564"/>
            <a:ext cx="4331661" cy="277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8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E88134-3035-4476-8E3E-08D49FA23666}"/>
              </a:ext>
            </a:extLst>
          </p:cNvPr>
          <p:cNvSpPr txBox="1"/>
          <p:nvPr/>
        </p:nvSpPr>
        <p:spPr>
          <a:xfrm>
            <a:off x="247463" y="550791"/>
            <a:ext cx="855918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Method</a:t>
            </a:r>
          </a:p>
          <a:p>
            <a:r>
              <a:rPr lang="en-US" altLang="zh-CN" sz="1600" b="1" kern="1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Step1: Use gravity model to estimate number of customers of each shopping mall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50F056-6106-4699-B9EE-57B0475EF8FE}"/>
              </a:ext>
            </a:extLst>
          </p:cNvPr>
          <p:cNvCxnSpPr/>
          <p:nvPr/>
        </p:nvCxnSpPr>
        <p:spPr>
          <a:xfrm>
            <a:off x="247463" y="577425"/>
            <a:ext cx="0" cy="49677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731AD69-67A6-48BF-8F33-881BF64AD9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2"/>
          <a:stretch/>
        </p:blipFill>
        <p:spPr>
          <a:xfrm>
            <a:off x="174777" y="3717777"/>
            <a:ext cx="8704551" cy="25943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6B49AD-1E6E-43B2-B295-6E6AEFC94985}"/>
              </a:ext>
            </a:extLst>
          </p:cNvPr>
          <p:cNvSpPr txBox="1"/>
          <p:nvPr/>
        </p:nvSpPr>
        <p:spPr>
          <a:xfrm>
            <a:off x="3744155" y="3382140"/>
            <a:ext cx="282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Part of Gravity model results</a:t>
            </a:r>
          </a:p>
          <a:p>
            <a:endParaRPr lang="en-US" altLang="zh-CN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A8C262-556E-4987-AC6C-0E05437064A4}"/>
              </a:ext>
            </a:extLst>
          </p:cNvPr>
          <p:cNvSpPr txBox="1"/>
          <p:nvPr/>
        </p:nvSpPr>
        <p:spPr>
          <a:xfrm>
            <a:off x="247463" y="6280575"/>
            <a:ext cx="8417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Note:</a:t>
            </a:r>
            <a:r>
              <a:rPr lang="zh-CN" altLang="en-US" sz="1200" dirty="0"/>
              <a:t> </a:t>
            </a:r>
            <a:r>
              <a:rPr lang="en-US" altLang="zh-CN" sz="1200" dirty="0"/>
              <a:t>Columns</a:t>
            </a:r>
            <a:r>
              <a:rPr lang="zh-CN" altLang="en-US" sz="1200" dirty="0"/>
              <a:t> </a:t>
            </a:r>
            <a:r>
              <a:rPr lang="en-US" altLang="zh-CN" sz="1200" dirty="0"/>
              <a:t>represents</a:t>
            </a:r>
            <a:r>
              <a:rPr lang="zh-CN" altLang="en-US" sz="1200" dirty="0"/>
              <a:t> </a:t>
            </a:r>
            <a:r>
              <a:rPr lang="en-US" altLang="zh-CN" sz="1200" dirty="0"/>
              <a:t>each neighborhood, row index is the ID of each shopping center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698776-79F5-49FB-B7E7-61DD938277F0}"/>
              </a:ext>
            </a:extLst>
          </p:cNvPr>
          <p:cNvSpPr txBox="1"/>
          <p:nvPr/>
        </p:nvSpPr>
        <p:spPr>
          <a:xfrm>
            <a:off x="6240545" y="1904910"/>
            <a:ext cx="2309567" cy="7386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Matrix of customer share from each neighborhood and target shopping centers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633DE-6B35-4713-BB93-837600062786}"/>
              </a:ext>
            </a:extLst>
          </p:cNvPr>
          <p:cNvSpPr txBox="1"/>
          <p:nvPr/>
        </p:nvSpPr>
        <p:spPr>
          <a:xfrm>
            <a:off x="247463" y="1751021"/>
            <a:ext cx="230956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Area and location of malls</a:t>
            </a:r>
            <a:endParaRPr lang="zh-CN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E0C93B-02A5-4691-89E5-5EBCD516C275}"/>
              </a:ext>
            </a:extLst>
          </p:cNvPr>
          <p:cNvSpPr txBox="1"/>
          <p:nvPr/>
        </p:nvSpPr>
        <p:spPr>
          <a:xfrm>
            <a:off x="247463" y="2222392"/>
            <a:ext cx="230956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Population by neighborhood</a:t>
            </a:r>
            <a:endParaRPr lang="zh-CN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B67132-C3C4-4515-B63A-38DB8FE85A25}"/>
              </a:ext>
            </a:extLst>
          </p:cNvPr>
          <p:cNvSpPr txBox="1"/>
          <p:nvPr/>
        </p:nvSpPr>
        <p:spPr>
          <a:xfrm>
            <a:off x="247463" y="2733178"/>
            <a:ext cx="230956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Distance matrix</a:t>
            </a:r>
            <a:endParaRPr lang="zh-CN" alt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81A3EB-B2A3-4136-AF33-AB568ED9E471}"/>
              </a:ext>
            </a:extLst>
          </p:cNvPr>
          <p:cNvSpPr/>
          <p:nvPr/>
        </p:nvSpPr>
        <p:spPr>
          <a:xfrm>
            <a:off x="3712173" y="1911587"/>
            <a:ext cx="1487721" cy="738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Gravity Model</a:t>
            </a:r>
            <a:endParaRPr lang="zh-CN" alt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9CF211-C157-46B2-9747-A9EF9C1076D8}"/>
              </a:ext>
            </a:extLst>
          </p:cNvPr>
          <p:cNvCxnSpPr/>
          <p:nvPr/>
        </p:nvCxnSpPr>
        <p:spPr>
          <a:xfrm>
            <a:off x="2743200" y="2280919"/>
            <a:ext cx="848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5C751B-E3F2-40AA-93F7-8CD9AE1C844A}"/>
              </a:ext>
            </a:extLst>
          </p:cNvPr>
          <p:cNvCxnSpPr/>
          <p:nvPr/>
        </p:nvCxnSpPr>
        <p:spPr>
          <a:xfrm>
            <a:off x="5308862" y="2274242"/>
            <a:ext cx="848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1C521B-E08C-4843-A068-02DB111A15DC}"/>
              </a:ext>
            </a:extLst>
          </p:cNvPr>
          <p:cNvSpPr txBox="1"/>
          <p:nvPr/>
        </p:nvSpPr>
        <p:spPr>
          <a:xfrm>
            <a:off x="2848745" y="2011305"/>
            <a:ext cx="848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10F6C3-3300-45B9-8056-63EC7D6AA63E}"/>
              </a:ext>
            </a:extLst>
          </p:cNvPr>
          <p:cNvSpPr txBox="1"/>
          <p:nvPr/>
        </p:nvSpPr>
        <p:spPr>
          <a:xfrm>
            <a:off x="5341071" y="2023026"/>
            <a:ext cx="848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77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E88134-3035-4476-8E3E-08D49FA23666}"/>
              </a:ext>
            </a:extLst>
          </p:cNvPr>
          <p:cNvSpPr txBox="1"/>
          <p:nvPr/>
        </p:nvSpPr>
        <p:spPr>
          <a:xfrm>
            <a:off x="247463" y="550791"/>
            <a:ext cx="855918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Method</a:t>
            </a:r>
          </a:p>
          <a:p>
            <a:r>
              <a:rPr lang="en-US" altLang="zh-CN" sz="1600" b="1" kern="1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Step2: Calculate annual cost and income with real estate financial formulas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50F056-6106-4699-B9EE-57B0475EF8FE}"/>
              </a:ext>
            </a:extLst>
          </p:cNvPr>
          <p:cNvCxnSpPr/>
          <p:nvPr/>
        </p:nvCxnSpPr>
        <p:spPr>
          <a:xfrm>
            <a:off x="247463" y="577425"/>
            <a:ext cx="0" cy="49677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0A8C262-556E-4987-AC6C-0E05437064A4}"/>
              </a:ext>
            </a:extLst>
          </p:cNvPr>
          <p:cNvSpPr txBox="1"/>
          <p:nvPr/>
        </p:nvSpPr>
        <p:spPr>
          <a:xfrm>
            <a:off x="1470582" y="4572255"/>
            <a:ext cx="64220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altLang="zh-CN" dirty="0"/>
              <a:t>If NOI&lt;=0, the shopping center is classified as an asset with high operating loss risk(1)</a:t>
            </a:r>
          </a:p>
          <a:p>
            <a:r>
              <a:rPr lang="en-US" altLang="zh-CN" dirty="0"/>
              <a:t>Otherwise, it’s classified as with low operating loss risk(0)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698776-79F5-49FB-B7E7-61DD938277F0}"/>
              </a:ext>
            </a:extLst>
          </p:cNvPr>
          <p:cNvSpPr txBox="1"/>
          <p:nvPr/>
        </p:nvSpPr>
        <p:spPr>
          <a:xfrm>
            <a:off x="3067153" y="3733200"/>
            <a:ext cx="3108976" cy="5847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Operating Income –Operating expenses</a:t>
            </a:r>
          </a:p>
          <a:p>
            <a:pPr algn="ctr"/>
            <a:r>
              <a:rPr lang="en-US" altLang="zh-CN" b="1" dirty="0">
                <a:solidFill>
                  <a:schemeClr val="lt1"/>
                </a:solidFill>
              </a:rPr>
              <a:t>=NOI(Net Operation Income)</a:t>
            </a:r>
            <a:endParaRPr lang="zh-CN" altLang="en-US" b="1" dirty="0">
              <a:solidFill>
                <a:schemeClr val="l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633DE-6B35-4713-BB93-837600062786}"/>
              </a:ext>
            </a:extLst>
          </p:cNvPr>
          <p:cNvSpPr txBox="1"/>
          <p:nvPr/>
        </p:nvSpPr>
        <p:spPr>
          <a:xfrm>
            <a:off x="247463" y="1751021"/>
            <a:ext cx="230956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Number of customers</a:t>
            </a:r>
            <a:endParaRPr lang="zh-CN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E0C93B-02A5-4691-89E5-5EBCD516C275}"/>
              </a:ext>
            </a:extLst>
          </p:cNvPr>
          <p:cNvSpPr txBox="1"/>
          <p:nvPr/>
        </p:nvSpPr>
        <p:spPr>
          <a:xfrm>
            <a:off x="247463" y="2222392"/>
            <a:ext cx="230956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Annual Consumption </a:t>
            </a:r>
            <a:endParaRPr lang="zh-CN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B67132-C3C4-4515-B63A-38DB8FE85A25}"/>
              </a:ext>
            </a:extLst>
          </p:cNvPr>
          <p:cNvSpPr txBox="1"/>
          <p:nvPr/>
        </p:nvSpPr>
        <p:spPr>
          <a:xfrm>
            <a:off x="247463" y="2733178"/>
            <a:ext cx="230956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Market Penetration Rate</a:t>
            </a:r>
            <a:endParaRPr lang="zh-CN" alt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81A3EB-B2A3-4136-AF33-AB568ED9E471}"/>
              </a:ext>
            </a:extLst>
          </p:cNvPr>
          <p:cNvSpPr/>
          <p:nvPr/>
        </p:nvSpPr>
        <p:spPr>
          <a:xfrm>
            <a:off x="658385" y="3646570"/>
            <a:ext cx="1487721" cy="738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Income</a:t>
            </a:r>
          </a:p>
          <a:p>
            <a:pPr algn="ctr"/>
            <a:r>
              <a:rPr lang="en-US" altLang="zh-CN" b="1" dirty="0"/>
              <a:t>Formula</a:t>
            </a:r>
            <a:endParaRPr lang="zh-CN" alt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9CF211-C157-46B2-9747-A9EF9C1076D8}"/>
              </a:ext>
            </a:extLst>
          </p:cNvPr>
          <p:cNvCxnSpPr>
            <a:cxnSpLocks/>
          </p:cNvCxnSpPr>
          <p:nvPr/>
        </p:nvCxnSpPr>
        <p:spPr>
          <a:xfrm>
            <a:off x="1402246" y="3050083"/>
            <a:ext cx="0" cy="54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5C751B-E3F2-40AA-93F7-8CD9AE1C844A}"/>
              </a:ext>
            </a:extLst>
          </p:cNvPr>
          <p:cNvCxnSpPr>
            <a:cxnSpLocks/>
          </p:cNvCxnSpPr>
          <p:nvPr/>
        </p:nvCxnSpPr>
        <p:spPr>
          <a:xfrm>
            <a:off x="2146106" y="4015902"/>
            <a:ext cx="681935" cy="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1C521B-E08C-4843-A068-02DB111A15DC}"/>
              </a:ext>
            </a:extLst>
          </p:cNvPr>
          <p:cNvSpPr txBox="1"/>
          <p:nvPr/>
        </p:nvSpPr>
        <p:spPr>
          <a:xfrm>
            <a:off x="1470582" y="3182550"/>
            <a:ext cx="848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4D488B-E61A-4C02-B657-98035CA2CD8C}"/>
              </a:ext>
            </a:extLst>
          </p:cNvPr>
          <p:cNvSpPr txBox="1"/>
          <p:nvPr/>
        </p:nvSpPr>
        <p:spPr>
          <a:xfrm>
            <a:off x="6497081" y="1751021"/>
            <a:ext cx="230956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Building Area</a:t>
            </a:r>
            <a:endParaRPr lang="zh-CN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453B08-4C55-4C0A-A70E-D4A578FCCBAC}"/>
              </a:ext>
            </a:extLst>
          </p:cNvPr>
          <p:cNvSpPr txBox="1"/>
          <p:nvPr/>
        </p:nvSpPr>
        <p:spPr>
          <a:xfrm>
            <a:off x="6497081" y="2222392"/>
            <a:ext cx="23095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Operation Expense per square meter</a:t>
            </a:r>
            <a:endParaRPr lang="zh-CN" alt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ECDE97-D62B-47BB-8C9F-07C95DC5CCB9}"/>
              </a:ext>
            </a:extLst>
          </p:cNvPr>
          <p:cNvSpPr/>
          <p:nvPr/>
        </p:nvSpPr>
        <p:spPr>
          <a:xfrm>
            <a:off x="6908003" y="3646570"/>
            <a:ext cx="1487721" cy="738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Cost</a:t>
            </a:r>
          </a:p>
          <a:p>
            <a:pPr algn="ctr"/>
            <a:r>
              <a:rPr lang="en-US" altLang="zh-CN" b="1" dirty="0"/>
              <a:t>Formula</a:t>
            </a:r>
            <a:endParaRPr lang="zh-CN" altLang="en-US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26C19A-1A87-42D9-9F8D-03A27DEAF4F9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7651864" y="2745612"/>
            <a:ext cx="1" cy="846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EC4BCA-05F5-42A2-B3FC-2A126C4E5961}"/>
              </a:ext>
            </a:extLst>
          </p:cNvPr>
          <p:cNvSpPr txBox="1"/>
          <p:nvPr/>
        </p:nvSpPr>
        <p:spPr>
          <a:xfrm>
            <a:off x="7720200" y="3182550"/>
            <a:ext cx="848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748E97-5D9D-4025-8281-37D52CA73CAD}"/>
              </a:ext>
            </a:extLst>
          </p:cNvPr>
          <p:cNvCxnSpPr>
            <a:cxnSpLocks/>
          </p:cNvCxnSpPr>
          <p:nvPr/>
        </p:nvCxnSpPr>
        <p:spPr>
          <a:xfrm flipH="1" flipV="1">
            <a:off x="6246031" y="3999538"/>
            <a:ext cx="661972" cy="9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B17F62-8504-42FC-809E-6BD7EEEB57AA}"/>
              </a:ext>
            </a:extLst>
          </p:cNvPr>
          <p:cNvCxnSpPr>
            <a:cxnSpLocks/>
          </p:cNvCxnSpPr>
          <p:nvPr/>
        </p:nvCxnSpPr>
        <p:spPr>
          <a:xfrm>
            <a:off x="4572000" y="5095475"/>
            <a:ext cx="0" cy="4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0C07EF6-6A48-45F1-B74D-08236DF3FE66}"/>
              </a:ext>
            </a:extLst>
          </p:cNvPr>
          <p:cNvSpPr txBox="1"/>
          <p:nvPr/>
        </p:nvSpPr>
        <p:spPr>
          <a:xfrm>
            <a:off x="3067153" y="5661500"/>
            <a:ext cx="3108976" cy="7386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Number of identified malls(X)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Two lists of malls with high risk and low risk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65D946-7B75-4225-8C35-E5FBBC376926}"/>
              </a:ext>
            </a:extLst>
          </p:cNvPr>
          <p:cNvSpPr txBox="1"/>
          <p:nvPr/>
        </p:nvSpPr>
        <p:spPr>
          <a:xfrm>
            <a:off x="4621641" y="5095475"/>
            <a:ext cx="848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41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E88134-3035-4476-8E3E-08D49FA23666}"/>
              </a:ext>
            </a:extLst>
          </p:cNvPr>
          <p:cNvSpPr txBox="1"/>
          <p:nvPr/>
        </p:nvSpPr>
        <p:spPr>
          <a:xfrm>
            <a:off x="247463" y="550791"/>
            <a:ext cx="855918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Method</a:t>
            </a:r>
          </a:p>
          <a:p>
            <a:r>
              <a:rPr lang="en-US" altLang="zh-CN" sz="1600" b="1" kern="1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Step3: Test the accuracy using actual operating data from social media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50F056-6106-4699-B9EE-57B0475EF8FE}"/>
              </a:ext>
            </a:extLst>
          </p:cNvPr>
          <p:cNvCxnSpPr/>
          <p:nvPr/>
        </p:nvCxnSpPr>
        <p:spPr>
          <a:xfrm>
            <a:off x="247463" y="577425"/>
            <a:ext cx="0" cy="49677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E0C93B-02A5-4691-89E5-5EBCD516C275}"/>
              </a:ext>
            </a:extLst>
          </p:cNvPr>
          <p:cNvSpPr txBox="1"/>
          <p:nvPr/>
        </p:nvSpPr>
        <p:spPr>
          <a:xfrm>
            <a:off x="2483963" y="1541336"/>
            <a:ext cx="230956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Average Consumption</a:t>
            </a:r>
          </a:p>
          <a:p>
            <a:pPr algn="ctr"/>
            <a:r>
              <a:rPr lang="en-US" altLang="zh-CN" sz="1400" dirty="0"/>
              <a:t>*</a:t>
            </a:r>
          </a:p>
          <a:p>
            <a:pPr algn="ctr"/>
            <a:r>
              <a:rPr lang="en-US" altLang="zh-CN" sz="1400" dirty="0"/>
              <a:t>Number of comments</a:t>
            </a:r>
            <a:endParaRPr lang="zh-CN" alt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81A3EB-B2A3-4136-AF33-AB568ED9E471}"/>
              </a:ext>
            </a:extLst>
          </p:cNvPr>
          <p:cNvSpPr/>
          <p:nvPr/>
        </p:nvSpPr>
        <p:spPr>
          <a:xfrm>
            <a:off x="2644479" y="2846513"/>
            <a:ext cx="1988533" cy="738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Operating</a:t>
            </a:r>
          </a:p>
          <a:p>
            <a:pPr algn="ctr"/>
            <a:r>
              <a:rPr lang="en-US" altLang="zh-CN" b="1" dirty="0"/>
              <a:t>Index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9CF211-C157-46B2-9747-A9EF9C1076D8}"/>
              </a:ext>
            </a:extLst>
          </p:cNvPr>
          <p:cNvCxnSpPr>
            <a:cxnSpLocks/>
          </p:cNvCxnSpPr>
          <p:nvPr/>
        </p:nvCxnSpPr>
        <p:spPr>
          <a:xfrm>
            <a:off x="3638746" y="2286511"/>
            <a:ext cx="0" cy="54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FB66DA3-249B-49C3-A97A-50E11934497F}"/>
              </a:ext>
            </a:extLst>
          </p:cNvPr>
          <p:cNvSpPr txBox="1"/>
          <p:nvPr/>
        </p:nvSpPr>
        <p:spPr>
          <a:xfrm>
            <a:off x="2236500" y="3652691"/>
            <a:ext cx="31089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altLang="zh-CN" dirty="0"/>
              <a:t>Subset [X] malls with smallest index as malls with high operating loss risk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09B70D-4458-4DB3-BCD9-4834A58784FD}"/>
              </a:ext>
            </a:extLst>
          </p:cNvPr>
          <p:cNvSpPr txBox="1"/>
          <p:nvPr/>
        </p:nvSpPr>
        <p:spPr>
          <a:xfrm>
            <a:off x="2165535" y="4696263"/>
            <a:ext cx="3108976" cy="5232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List of malls with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List of malls without risk</a:t>
            </a:r>
            <a:endParaRPr lang="zh-CN" altLang="en-US" dirty="0">
              <a:solidFill>
                <a:schemeClr val="lt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625648-88CA-4932-A23D-41DEA5A9984D}"/>
              </a:ext>
            </a:extLst>
          </p:cNvPr>
          <p:cNvCxnSpPr>
            <a:cxnSpLocks/>
          </p:cNvCxnSpPr>
          <p:nvPr/>
        </p:nvCxnSpPr>
        <p:spPr>
          <a:xfrm>
            <a:off x="3638746" y="4154329"/>
            <a:ext cx="0" cy="54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82DDB6A-6871-43AE-8A6A-E4B071F0BB7A}"/>
              </a:ext>
            </a:extLst>
          </p:cNvPr>
          <p:cNvSpPr txBox="1"/>
          <p:nvPr/>
        </p:nvSpPr>
        <p:spPr>
          <a:xfrm>
            <a:off x="3723588" y="4286796"/>
            <a:ext cx="848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78F694-182C-4BDE-A6CA-555FAA157A2A}"/>
              </a:ext>
            </a:extLst>
          </p:cNvPr>
          <p:cNvSpPr txBox="1"/>
          <p:nvPr/>
        </p:nvSpPr>
        <p:spPr>
          <a:xfrm>
            <a:off x="6473603" y="4803984"/>
            <a:ext cx="18392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altLang="zh-CN" dirty="0"/>
              <a:t>Model classify result </a:t>
            </a:r>
            <a:endParaRPr lang="zh-CN" alt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C42698C-2AC4-4309-9774-30B045ECA95B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5286146" y="4957873"/>
            <a:ext cx="1187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DBFF954-E127-4A16-88D4-2BB1AC0A06E9}"/>
              </a:ext>
            </a:extLst>
          </p:cNvPr>
          <p:cNvSpPr txBox="1"/>
          <p:nvPr/>
        </p:nvSpPr>
        <p:spPr>
          <a:xfrm>
            <a:off x="3167406" y="5763747"/>
            <a:ext cx="94268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Accuracy</a:t>
            </a:r>
            <a:endParaRPr lang="zh-CN" altLang="en-US" b="1" dirty="0">
              <a:solidFill>
                <a:schemeClr val="lt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4A6CCB2-A23C-4165-AD6E-C30B89083E9A}"/>
              </a:ext>
            </a:extLst>
          </p:cNvPr>
          <p:cNvCxnSpPr>
            <a:cxnSpLocks/>
          </p:cNvCxnSpPr>
          <p:nvPr/>
        </p:nvCxnSpPr>
        <p:spPr>
          <a:xfrm>
            <a:off x="3638746" y="5207174"/>
            <a:ext cx="0" cy="54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0705A71-E27F-4308-94D8-A53735F1B48F}"/>
              </a:ext>
            </a:extLst>
          </p:cNvPr>
          <p:cNvSpPr txBox="1"/>
          <p:nvPr/>
        </p:nvSpPr>
        <p:spPr>
          <a:xfrm>
            <a:off x="5286146" y="4665484"/>
            <a:ext cx="138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Compare with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BF2702-9636-4B81-9A64-8BF6EF5E8AEC}"/>
              </a:ext>
            </a:extLst>
          </p:cNvPr>
          <p:cNvSpPr txBox="1"/>
          <p:nvPr/>
        </p:nvSpPr>
        <p:spPr>
          <a:xfrm>
            <a:off x="3790988" y="5410102"/>
            <a:ext cx="848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80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D9D38B7-4D4D-435F-9608-50F9ECA8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529" y="3111016"/>
            <a:ext cx="34861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07FE88A-8C29-4595-B297-C7329AB16C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065988"/>
              </p:ext>
            </p:extLst>
          </p:nvPr>
        </p:nvGraphicFramePr>
        <p:xfrm>
          <a:off x="160256" y="3172125"/>
          <a:ext cx="4325660" cy="2903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4E88134-3035-4476-8E3E-08D49FA23666}"/>
              </a:ext>
            </a:extLst>
          </p:cNvPr>
          <p:cNvSpPr txBox="1"/>
          <p:nvPr/>
        </p:nvSpPr>
        <p:spPr>
          <a:xfrm>
            <a:off x="247463" y="550791"/>
            <a:ext cx="855918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Results</a:t>
            </a:r>
          </a:p>
          <a:p>
            <a:r>
              <a:rPr lang="en-US" altLang="zh-CN" sz="1600" b="1" kern="1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overall accuracy is good but still have improvement space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50F056-6106-4699-B9EE-57B0475EF8FE}"/>
              </a:ext>
            </a:extLst>
          </p:cNvPr>
          <p:cNvCxnSpPr/>
          <p:nvPr/>
        </p:nvCxnSpPr>
        <p:spPr>
          <a:xfrm>
            <a:off x="247463" y="577425"/>
            <a:ext cx="0" cy="49677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4176A52-48A9-4EEE-B6A4-19964A048C40}"/>
              </a:ext>
            </a:extLst>
          </p:cNvPr>
          <p:cNvSpPr txBox="1"/>
          <p:nvPr/>
        </p:nvSpPr>
        <p:spPr>
          <a:xfrm>
            <a:off x="3112083" y="3783315"/>
            <a:ext cx="128726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57 out of 392 shopping centers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DB85B01C-A40F-4CE8-A5A4-3CFB615AD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066702"/>
              </p:ext>
            </p:extLst>
          </p:nvPr>
        </p:nvGraphicFramePr>
        <p:xfrm>
          <a:off x="2490576" y="1431661"/>
          <a:ext cx="399068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69270">
                  <a:extLst>
                    <a:ext uri="{9D8B030D-6E8A-4147-A177-3AD203B41FA5}">
                      <a16:colId xmlns:a16="http://schemas.microsoft.com/office/drawing/2014/main" val="3266548465"/>
                    </a:ext>
                  </a:extLst>
                </a:gridCol>
                <a:gridCol w="1621410">
                  <a:extLst>
                    <a:ext uri="{9D8B030D-6E8A-4147-A177-3AD203B41FA5}">
                      <a16:colId xmlns:a16="http://schemas.microsoft.com/office/drawing/2014/main" val="3715301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Accuracy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04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Overall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86.22%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17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High operating loss risk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56.14%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7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Low operating loss risk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91.34%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95867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7AE95CC-67B1-40C2-A553-D9842A2162F8}"/>
              </a:ext>
            </a:extLst>
          </p:cNvPr>
          <p:cNvSpPr txBox="1"/>
          <p:nvPr/>
        </p:nvSpPr>
        <p:spPr>
          <a:xfrm>
            <a:off x="7032397" y="5015061"/>
            <a:ext cx="735248" cy="400110"/>
          </a:xfrm>
          <a:prstGeom prst="rect">
            <a:avLst/>
          </a:prstGeom>
          <a:solidFill>
            <a:srgbClr val="08306B"/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306</a:t>
            </a:r>
          </a:p>
          <a:p>
            <a:endParaRPr lang="zh-CN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67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E88134-3035-4476-8E3E-08D49FA23666}"/>
              </a:ext>
            </a:extLst>
          </p:cNvPr>
          <p:cNvSpPr txBox="1"/>
          <p:nvPr/>
        </p:nvSpPr>
        <p:spPr>
          <a:xfrm>
            <a:off x="247463" y="550791"/>
            <a:ext cx="910072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Data exploration</a:t>
            </a:r>
          </a:p>
          <a:p>
            <a:r>
              <a:rPr lang="en-US" altLang="zh-CN" sz="1600" b="1" kern="1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Surplus malls locate at suburban neighborhoods where consumption capacity is small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50F056-6106-4699-B9EE-57B0475EF8FE}"/>
              </a:ext>
            </a:extLst>
          </p:cNvPr>
          <p:cNvCxnSpPr/>
          <p:nvPr/>
        </p:nvCxnSpPr>
        <p:spPr>
          <a:xfrm>
            <a:off x="247463" y="577425"/>
            <a:ext cx="0" cy="49677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7377E6-974B-4A60-AA7F-214DC7CD78D4}"/>
              </a:ext>
            </a:extLst>
          </p:cNvPr>
          <p:cNvSpPr txBox="1"/>
          <p:nvPr/>
        </p:nvSpPr>
        <p:spPr>
          <a:xfrm>
            <a:off x="247462" y="1725390"/>
            <a:ext cx="36458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Malls with high loss risk are mostly located at suburban area where the total consumption capacity is small.</a:t>
            </a:r>
          </a:p>
          <a:p>
            <a:endParaRPr lang="en-US" altLang="zh-CN" sz="1400" dirty="0"/>
          </a:p>
          <a:p>
            <a:r>
              <a:rPr lang="en-US" altLang="zh-CN" sz="1400" dirty="0"/>
              <a:t>Others are located at urban center periphery where the market is competitive.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A15D35-C993-48FB-A6E7-4AF239535CE8}"/>
              </a:ext>
            </a:extLst>
          </p:cNvPr>
          <p:cNvGrpSpPr/>
          <p:nvPr/>
        </p:nvGrpSpPr>
        <p:grpSpPr>
          <a:xfrm>
            <a:off x="3209212" y="1928952"/>
            <a:ext cx="5771184" cy="4650508"/>
            <a:chOff x="2093327" y="1100873"/>
            <a:chExt cx="6803210" cy="5482130"/>
          </a:xfrm>
        </p:grpSpPr>
        <p:pic>
          <p:nvPicPr>
            <p:cNvPr id="3" name="Picture 2" descr="Diagram, map&#10;&#10;Description automatically generated">
              <a:extLst>
                <a:ext uri="{FF2B5EF4-FFF2-40B4-BE49-F238E27FC236}">
                  <a16:creationId xmlns:a16="http://schemas.microsoft.com/office/drawing/2014/main" id="{08BFBC56-26AE-4CA8-8458-701C0ABF5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3327" y="1100873"/>
              <a:ext cx="6803210" cy="548213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D15D52-20C3-46D4-AADE-CEE2A6082EF7}"/>
                </a:ext>
              </a:extLst>
            </p:cNvPr>
            <p:cNvSpPr/>
            <p:nvPr/>
          </p:nvSpPr>
          <p:spPr>
            <a:xfrm>
              <a:off x="7244179" y="1961958"/>
              <a:ext cx="1411550" cy="2337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Shopping center area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A1D1D6-FD05-4E82-B203-7C360FF55F41}"/>
                </a:ext>
              </a:extLst>
            </p:cNvPr>
            <p:cNvSpPr/>
            <p:nvPr/>
          </p:nvSpPr>
          <p:spPr>
            <a:xfrm>
              <a:off x="7272612" y="2911870"/>
              <a:ext cx="877086" cy="2337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Surplus-No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B7CB50-EC39-4D14-ADF8-37CB4471E8D0}"/>
                </a:ext>
              </a:extLst>
            </p:cNvPr>
            <p:cNvSpPr/>
            <p:nvPr/>
          </p:nvSpPr>
          <p:spPr>
            <a:xfrm>
              <a:off x="7272612" y="3818035"/>
              <a:ext cx="877086" cy="2337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Surplus-Yes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1FED46-4173-4C73-BD86-3044C202AC11}"/>
                </a:ext>
              </a:extLst>
            </p:cNvPr>
            <p:cNvSpPr/>
            <p:nvPr/>
          </p:nvSpPr>
          <p:spPr>
            <a:xfrm>
              <a:off x="7282967" y="4959670"/>
              <a:ext cx="1411550" cy="150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Consumption Capacity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AD167170-E057-445B-B8C0-EE37499DD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04" y="4411743"/>
            <a:ext cx="3191092" cy="217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E46481-C42F-45ED-8B5B-48E8B359DB15}"/>
              </a:ext>
            </a:extLst>
          </p:cNvPr>
          <p:cNvSpPr txBox="1"/>
          <p:nvPr/>
        </p:nvSpPr>
        <p:spPr>
          <a:xfrm>
            <a:off x="215519" y="3884874"/>
            <a:ext cx="3045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Area and customer grading distribution of identified malls</a:t>
            </a:r>
          </a:p>
          <a:p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36658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2609</TotalTime>
  <Words>683</Words>
  <Application>Microsoft Office PowerPoint</Application>
  <PresentationFormat>On-screen Show (4:3)</PresentationFormat>
  <Paragraphs>172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等线</vt:lpstr>
      <vt:lpstr>微软雅黑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zhangcc</dc:creator>
  <cp:lastModifiedBy>zhangcc</cp:lastModifiedBy>
  <cp:revision>5</cp:revision>
  <dcterms:created xsi:type="dcterms:W3CDTF">2022-02-04T20:39:08Z</dcterms:created>
  <dcterms:modified xsi:type="dcterms:W3CDTF">2022-03-18T04:15:51Z</dcterms:modified>
</cp:coreProperties>
</file>