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7" r:id="rId3"/>
    <p:sldId id="259" r:id="rId4"/>
    <p:sldId id="263" r:id="rId5"/>
    <p:sldId id="261" r:id="rId6"/>
    <p:sldId id="267" r:id="rId7"/>
    <p:sldId id="268" r:id="rId8"/>
    <p:sldId id="264" r:id="rId9"/>
    <p:sldId id="262" r:id="rId10"/>
    <p:sldId id="265" r:id="rId11"/>
    <p:sldId id="266"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92"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306B"/>
    <a:srgbClr val="C00000"/>
    <a:srgbClr val="E1E1E1"/>
    <a:srgbClr val="C7B9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80" autoAdjust="0"/>
    <p:restoredTop sz="85678" autoAdjust="0"/>
  </p:normalViewPr>
  <p:slideViewPr>
    <p:cSldViewPr snapToGrid="0" showGuides="1">
      <p:cViewPr varScale="1">
        <p:scale>
          <a:sx n="73" d="100"/>
          <a:sy n="73" d="100"/>
        </p:scale>
        <p:origin x="1838" y="72"/>
      </p:cViewPr>
      <p:guideLst>
        <p:guide orient="horz" pos="2092"/>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Chi\Desktop\shanghai\exploration.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dirty="0"/>
              <a:t>Booming of shopping centers since 2009</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8.5560810352876951E-2"/>
          <c:y val="0.16339246509177136"/>
          <c:w val="0.82887837929424613"/>
          <c:h val="0.61213766035492567"/>
        </c:manualLayout>
      </c:layout>
      <c:lineChart>
        <c:grouping val="standard"/>
        <c:varyColors val="0"/>
        <c:ser>
          <c:idx val="0"/>
          <c:order val="0"/>
          <c:tx>
            <c:strRef>
              <c:f>Sheet2!$B$32</c:f>
              <c:strCache>
                <c:ptCount val="1"/>
                <c:pt idx="0">
                  <c:v>Sum of area</c:v>
                </c:pt>
              </c:strCache>
            </c:strRef>
          </c:tx>
          <c:spPr>
            <a:ln w="28575" cap="rnd">
              <a:solidFill>
                <a:schemeClr val="bg2">
                  <a:lumMod val="75000"/>
                </a:schemeClr>
              </a:solidFill>
              <a:round/>
            </a:ln>
            <a:effectLst/>
          </c:spPr>
          <c:marker>
            <c:symbol val="none"/>
          </c:marker>
          <c:cat>
            <c:numRef>
              <c:f>Sheet2!$A$33:$A$53</c:f>
              <c:numCache>
                <c:formatCode>General</c:formatCode>
                <c:ptCount val="2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numCache>
            </c:numRef>
          </c:cat>
          <c:val>
            <c:numRef>
              <c:f>Sheet2!$B$33:$B$53</c:f>
              <c:numCache>
                <c:formatCode>General</c:formatCode>
                <c:ptCount val="21"/>
                <c:pt idx="0">
                  <c:v>13</c:v>
                </c:pt>
                <c:pt idx="1">
                  <c:v>8.56</c:v>
                </c:pt>
                <c:pt idx="2">
                  <c:v>2.25</c:v>
                </c:pt>
                <c:pt idx="3">
                  <c:v>24.3</c:v>
                </c:pt>
                <c:pt idx="4">
                  <c:v>6.56</c:v>
                </c:pt>
                <c:pt idx="5">
                  <c:v>48.1</c:v>
                </c:pt>
                <c:pt idx="6">
                  <c:v>49.95</c:v>
                </c:pt>
                <c:pt idx="7">
                  <c:v>69.800000000000011</c:v>
                </c:pt>
                <c:pt idx="8">
                  <c:v>23.36</c:v>
                </c:pt>
                <c:pt idx="9">
                  <c:v>20</c:v>
                </c:pt>
                <c:pt idx="10">
                  <c:v>61.459999999999994</c:v>
                </c:pt>
                <c:pt idx="11">
                  <c:v>134.23000000000002</c:v>
                </c:pt>
                <c:pt idx="12">
                  <c:v>108.68</c:v>
                </c:pt>
                <c:pt idx="13">
                  <c:v>105.82999999999997</c:v>
                </c:pt>
                <c:pt idx="14">
                  <c:v>165.41</c:v>
                </c:pt>
                <c:pt idx="15">
                  <c:v>189.81000000000003</c:v>
                </c:pt>
                <c:pt idx="16">
                  <c:v>226.64999999999998</c:v>
                </c:pt>
                <c:pt idx="17">
                  <c:v>220.08000000000004</c:v>
                </c:pt>
                <c:pt idx="18">
                  <c:v>256.12</c:v>
                </c:pt>
                <c:pt idx="19">
                  <c:v>447.7299999999999</c:v>
                </c:pt>
                <c:pt idx="20">
                  <c:v>646.23</c:v>
                </c:pt>
              </c:numCache>
            </c:numRef>
          </c:val>
          <c:smooth val="0"/>
          <c:extLst>
            <c:ext xmlns:c16="http://schemas.microsoft.com/office/drawing/2014/chart" uri="{C3380CC4-5D6E-409C-BE32-E72D297353CC}">
              <c16:uniqueId val="{00000000-4143-42A1-83FA-0A08FCBE594B}"/>
            </c:ext>
          </c:extLst>
        </c:ser>
        <c:dLbls>
          <c:showLegendKey val="0"/>
          <c:showVal val="0"/>
          <c:showCatName val="0"/>
          <c:showSerName val="0"/>
          <c:showPercent val="0"/>
          <c:showBubbleSize val="0"/>
        </c:dLbls>
        <c:marker val="1"/>
        <c:smooth val="0"/>
        <c:axId val="1832154336"/>
        <c:axId val="1832154752"/>
      </c:lineChart>
      <c:lineChart>
        <c:grouping val="standard"/>
        <c:varyColors val="0"/>
        <c:ser>
          <c:idx val="1"/>
          <c:order val="1"/>
          <c:tx>
            <c:strRef>
              <c:f>Sheet2!$C$32</c:f>
              <c:strCache>
                <c:ptCount val="1"/>
                <c:pt idx="0">
                  <c:v>Count of shopping centers</c:v>
                </c:pt>
              </c:strCache>
            </c:strRef>
          </c:tx>
          <c:spPr>
            <a:ln w="28575" cap="rnd">
              <a:solidFill>
                <a:srgbClr val="C00000"/>
              </a:solidFill>
              <a:round/>
            </a:ln>
            <a:effectLst/>
          </c:spPr>
          <c:marker>
            <c:symbol val="none"/>
          </c:marker>
          <c:cat>
            <c:numRef>
              <c:f>Sheet2!$A$33:$A$53</c:f>
              <c:numCache>
                <c:formatCode>General</c:formatCode>
                <c:ptCount val="21"/>
                <c:pt idx="0">
                  <c:v>2000</c:v>
                </c:pt>
                <c:pt idx="1">
                  <c:v>2001</c:v>
                </c:pt>
                <c:pt idx="2">
                  <c:v>2002</c:v>
                </c:pt>
                <c:pt idx="3">
                  <c:v>2003</c:v>
                </c:pt>
                <c:pt idx="4">
                  <c:v>2004</c:v>
                </c:pt>
                <c:pt idx="5">
                  <c:v>2005</c:v>
                </c:pt>
                <c:pt idx="6">
                  <c:v>2006</c:v>
                </c:pt>
                <c:pt idx="7">
                  <c:v>2007</c:v>
                </c:pt>
                <c:pt idx="8">
                  <c:v>2008</c:v>
                </c:pt>
                <c:pt idx="9">
                  <c:v>2009</c:v>
                </c:pt>
                <c:pt idx="10">
                  <c:v>2010</c:v>
                </c:pt>
                <c:pt idx="11">
                  <c:v>2011</c:v>
                </c:pt>
                <c:pt idx="12">
                  <c:v>2012</c:v>
                </c:pt>
                <c:pt idx="13">
                  <c:v>2013</c:v>
                </c:pt>
                <c:pt idx="14">
                  <c:v>2014</c:v>
                </c:pt>
                <c:pt idx="15">
                  <c:v>2015</c:v>
                </c:pt>
                <c:pt idx="16">
                  <c:v>2016</c:v>
                </c:pt>
                <c:pt idx="17">
                  <c:v>2017</c:v>
                </c:pt>
                <c:pt idx="18">
                  <c:v>2018</c:v>
                </c:pt>
                <c:pt idx="19">
                  <c:v>2019</c:v>
                </c:pt>
                <c:pt idx="20">
                  <c:v>2020</c:v>
                </c:pt>
              </c:numCache>
            </c:numRef>
          </c:cat>
          <c:val>
            <c:numRef>
              <c:f>Sheet2!$C$33:$C$53</c:f>
              <c:numCache>
                <c:formatCode>General</c:formatCode>
                <c:ptCount val="21"/>
                <c:pt idx="0">
                  <c:v>1</c:v>
                </c:pt>
                <c:pt idx="1">
                  <c:v>2</c:v>
                </c:pt>
                <c:pt idx="2">
                  <c:v>1</c:v>
                </c:pt>
                <c:pt idx="3">
                  <c:v>1</c:v>
                </c:pt>
                <c:pt idx="4">
                  <c:v>2</c:v>
                </c:pt>
                <c:pt idx="5">
                  <c:v>6</c:v>
                </c:pt>
                <c:pt idx="6">
                  <c:v>8</c:v>
                </c:pt>
                <c:pt idx="7">
                  <c:v>8</c:v>
                </c:pt>
                <c:pt idx="8">
                  <c:v>5</c:v>
                </c:pt>
                <c:pt idx="9">
                  <c:v>5</c:v>
                </c:pt>
                <c:pt idx="10">
                  <c:v>10</c:v>
                </c:pt>
                <c:pt idx="11">
                  <c:v>17</c:v>
                </c:pt>
                <c:pt idx="12">
                  <c:v>18</c:v>
                </c:pt>
                <c:pt idx="13">
                  <c:v>20</c:v>
                </c:pt>
                <c:pt idx="14">
                  <c:v>21</c:v>
                </c:pt>
                <c:pt idx="15">
                  <c:v>26</c:v>
                </c:pt>
                <c:pt idx="16">
                  <c:v>39</c:v>
                </c:pt>
                <c:pt idx="17">
                  <c:v>34</c:v>
                </c:pt>
                <c:pt idx="18">
                  <c:v>35</c:v>
                </c:pt>
                <c:pt idx="19">
                  <c:v>53</c:v>
                </c:pt>
                <c:pt idx="20">
                  <c:v>88</c:v>
                </c:pt>
              </c:numCache>
            </c:numRef>
          </c:val>
          <c:smooth val="0"/>
          <c:extLst>
            <c:ext xmlns:c16="http://schemas.microsoft.com/office/drawing/2014/chart" uri="{C3380CC4-5D6E-409C-BE32-E72D297353CC}">
              <c16:uniqueId val="{00000001-4143-42A1-83FA-0A08FCBE594B}"/>
            </c:ext>
          </c:extLst>
        </c:ser>
        <c:dLbls>
          <c:showLegendKey val="0"/>
          <c:showVal val="0"/>
          <c:showCatName val="0"/>
          <c:showSerName val="0"/>
          <c:showPercent val="0"/>
          <c:showBubbleSize val="0"/>
        </c:dLbls>
        <c:marker val="1"/>
        <c:smooth val="0"/>
        <c:axId val="2038273856"/>
        <c:axId val="148678032"/>
      </c:lineChart>
      <c:catAx>
        <c:axId val="1832154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32154752"/>
        <c:crosses val="autoZero"/>
        <c:auto val="1"/>
        <c:lblAlgn val="ctr"/>
        <c:lblOffset val="100"/>
        <c:noMultiLvlLbl val="0"/>
      </c:catAx>
      <c:valAx>
        <c:axId val="18321547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1832154336"/>
        <c:crosses val="autoZero"/>
        <c:crossBetween val="between"/>
      </c:valAx>
      <c:valAx>
        <c:axId val="148678032"/>
        <c:scaling>
          <c:orientation val="minMax"/>
          <c:max val="200"/>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crossAx val="2038273856"/>
        <c:crosses val="max"/>
        <c:crossBetween val="between"/>
      </c:valAx>
      <c:catAx>
        <c:axId val="2038273856"/>
        <c:scaling>
          <c:orientation val="minMax"/>
        </c:scaling>
        <c:delete val="1"/>
        <c:axPos val="b"/>
        <c:numFmt formatCode="General" sourceLinked="1"/>
        <c:majorTickMark val="out"/>
        <c:minorTickMark val="none"/>
        <c:tickLblPos val="nextTo"/>
        <c:crossAx val="148678032"/>
        <c:crosses val="autoZero"/>
        <c:auto val="1"/>
        <c:lblAlgn val="ctr"/>
        <c:lblOffset val="100"/>
        <c:noMultiLvlLbl val="0"/>
      </c:catAx>
      <c:spPr>
        <a:noFill/>
        <a:ln w="25400">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320" b="0" i="0" u="none" strike="noStrike" kern="1200" spc="0" baseline="0">
                <a:solidFill>
                  <a:schemeClr val="tx1">
                    <a:lumMod val="65000"/>
                    <a:lumOff val="35000"/>
                  </a:schemeClr>
                </a:solidFill>
                <a:latin typeface="+mn-lt"/>
                <a:ea typeface="+mn-ea"/>
                <a:cs typeface="+mn-cs"/>
              </a:defRPr>
            </a:pPr>
            <a:r>
              <a:rPr lang="en-US" dirty="0"/>
              <a:t>Shopping</a:t>
            </a:r>
            <a:r>
              <a:rPr lang="en-US" baseline="0" dirty="0"/>
              <a:t> center </a:t>
            </a:r>
            <a:r>
              <a:rPr lang="en-US" dirty="0"/>
              <a:t>vacancy rate</a:t>
            </a:r>
            <a:r>
              <a:rPr lang="en-US" baseline="0" dirty="0"/>
              <a:t> in Shanghai 2019Q1-2021Q1</a:t>
            </a:r>
            <a:endParaRPr lang="en-US" dirty="0"/>
          </a:p>
        </c:rich>
      </c:tx>
      <c:layout>
        <c:manualLayout>
          <c:xMode val="edge"/>
          <c:yMode val="edge"/>
          <c:x val="0.19521981439910394"/>
          <c:y val="5.7555782656675228E-2"/>
        </c:manualLayout>
      </c:layout>
      <c:overlay val="0"/>
      <c:spPr>
        <a:noFill/>
        <a:ln>
          <a:noFill/>
        </a:ln>
        <a:effectLst/>
      </c:spPr>
      <c:txPr>
        <a:bodyPr rot="0" spcFirstLastPara="1" vertOverflow="ellipsis" vert="horz" wrap="square" anchor="ctr" anchorCtr="1"/>
        <a:lstStyle/>
        <a:p>
          <a:pPr>
            <a:defRPr sz="132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barChart>
        <c:barDir val="col"/>
        <c:grouping val="clustered"/>
        <c:varyColors val="0"/>
        <c:ser>
          <c:idx val="0"/>
          <c:order val="0"/>
          <c:tx>
            <c:strRef>
              <c:f>Sheet1!$B$1</c:f>
              <c:strCache>
                <c:ptCount val="1"/>
                <c:pt idx="0">
                  <c:v>Vacancy rate(%)</c:v>
                </c:pt>
              </c:strCache>
            </c:strRef>
          </c:tx>
          <c:spPr>
            <a:solidFill>
              <a:srgbClr val="C00000"/>
            </a:solidFill>
            <a:ln>
              <a:noFill/>
            </a:ln>
            <a:effectLst/>
          </c:spPr>
          <c:invertIfNegative val="0"/>
          <c:cat>
            <c:strRef>
              <c:f>Sheet1!$A$2:$A$9</c:f>
              <c:strCache>
                <c:ptCount val="8"/>
                <c:pt idx="0">
                  <c:v>2019Q1</c:v>
                </c:pt>
                <c:pt idx="1">
                  <c:v>2019Q2</c:v>
                </c:pt>
                <c:pt idx="2">
                  <c:v>2019Q3</c:v>
                </c:pt>
                <c:pt idx="3">
                  <c:v>2019Q4</c:v>
                </c:pt>
                <c:pt idx="4">
                  <c:v>2020Q2</c:v>
                </c:pt>
                <c:pt idx="5">
                  <c:v>2020Q3</c:v>
                </c:pt>
                <c:pt idx="6">
                  <c:v>2020Q4</c:v>
                </c:pt>
                <c:pt idx="7">
                  <c:v>2021Q1</c:v>
                </c:pt>
              </c:strCache>
            </c:strRef>
          </c:cat>
          <c:val>
            <c:numRef>
              <c:f>Sheet1!$B$2:$B$9</c:f>
              <c:numCache>
                <c:formatCode>General</c:formatCode>
                <c:ptCount val="8"/>
                <c:pt idx="0">
                  <c:v>5.3</c:v>
                </c:pt>
                <c:pt idx="1">
                  <c:v>6.1</c:v>
                </c:pt>
                <c:pt idx="2">
                  <c:v>4.8</c:v>
                </c:pt>
                <c:pt idx="3">
                  <c:v>6.1</c:v>
                </c:pt>
                <c:pt idx="4">
                  <c:v>7.5</c:v>
                </c:pt>
                <c:pt idx="5">
                  <c:v>8</c:v>
                </c:pt>
                <c:pt idx="6">
                  <c:v>9.8000000000000007</c:v>
                </c:pt>
                <c:pt idx="7">
                  <c:v>8.9</c:v>
                </c:pt>
              </c:numCache>
            </c:numRef>
          </c:val>
          <c:extLst>
            <c:ext xmlns:c16="http://schemas.microsoft.com/office/drawing/2014/chart" uri="{C3380CC4-5D6E-409C-BE32-E72D297353CC}">
              <c16:uniqueId val="{00000000-7DFF-4187-95ED-68CC1B31D01D}"/>
            </c:ext>
          </c:extLst>
        </c:ser>
        <c:dLbls>
          <c:showLegendKey val="0"/>
          <c:showVal val="0"/>
          <c:showCatName val="0"/>
          <c:showSerName val="0"/>
          <c:showPercent val="0"/>
          <c:showBubbleSize val="0"/>
        </c:dLbls>
        <c:gapWidth val="219"/>
        <c:overlap val="-27"/>
        <c:axId val="432650912"/>
        <c:axId val="432644672"/>
      </c:barChart>
      <c:catAx>
        <c:axId val="4326509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zh-CN"/>
          </a:p>
        </c:txPr>
        <c:crossAx val="432644672"/>
        <c:crosses val="autoZero"/>
        <c:auto val="1"/>
        <c:lblAlgn val="ctr"/>
        <c:lblOffset val="100"/>
        <c:noMultiLvlLbl val="0"/>
      </c:catAx>
      <c:valAx>
        <c:axId val="432644672"/>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zh-CN"/>
          </a:p>
        </c:txPr>
        <c:crossAx val="43265091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100"/>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ltLang="zh-CN" sz="1400" dirty="0"/>
              <a:t>Malls with operating loss risk account</a:t>
            </a:r>
            <a:r>
              <a:rPr lang="en-US" altLang="zh-CN" sz="1400" baseline="0" dirty="0"/>
              <a:t> for 15%</a:t>
            </a:r>
            <a:r>
              <a:rPr lang="en-US" altLang="zh-CN" sz="1400" dirty="0"/>
              <a:t> </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pieChart>
        <c:varyColors val="1"/>
        <c:ser>
          <c:idx val="0"/>
          <c:order val="0"/>
          <c:tx>
            <c:strRef>
              <c:f>Sheet1!$B$1</c:f>
              <c:strCache>
                <c:ptCount val="1"/>
                <c:pt idx="0">
                  <c:v>Sales</c:v>
                </c:pt>
              </c:strCache>
            </c:strRef>
          </c:tx>
          <c:dPt>
            <c:idx val="0"/>
            <c:bubble3D val="0"/>
            <c:spPr>
              <a:solidFill>
                <a:schemeClr val="bg2">
                  <a:lumMod val="90000"/>
                </a:schemeClr>
              </a:solidFill>
              <a:ln w="19050">
                <a:solidFill>
                  <a:schemeClr val="lt1"/>
                </a:solidFill>
              </a:ln>
              <a:effectLst/>
            </c:spPr>
            <c:extLst>
              <c:ext xmlns:c16="http://schemas.microsoft.com/office/drawing/2014/chart" uri="{C3380CC4-5D6E-409C-BE32-E72D297353CC}">
                <c16:uniqueId val="{00000003-E7CC-449D-A96B-CE825C94E47E}"/>
              </c:ext>
            </c:extLst>
          </c:dPt>
          <c:dPt>
            <c:idx val="1"/>
            <c:bubble3D val="0"/>
            <c:spPr>
              <a:solidFill>
                <a:srgbClr val="C00000"/>
              </a:solidFill>
              <a:ln w="19050">
                <a:solidFill>
                  <a:schemeClr val="lt1"/>
                </a:solidFill>
              </a:ln>
              <a:effectLst/>
            </c:spPr>
            <c:extLst>
              <c:ext xmlns:c16="http://schemas.microsoft.com/office/drawing/2014/chart" uri="{C3380CC4-5D6E-409C-BE32-E72D297353CC}">
                <c16:uniqueId val="{00000002-E7CC-449D-A96B-CE825C94E47E}"/>
              </c:ext>
            </c:extLst>
          </c:dPt>
          <c:dLbls>
            <c:dLbl>
              <c:idx val="1"/>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bg1"/>
                      </a:solidFill>
                      <a:latin typeface="+mn-lt"/>
                      <a:ea typeface="+mn-ea"/>
                      <a:cs typeface="+mn-cs"/>
                    </a:defRPr>
                  </a:pPr>
                  <a:endParaRPr lang="zh-CN"/>
                </a:p>
              </c:txPr>
              <c:dLblPos val="bestFit"/>
              <c:showLegendKey val="0"/>
              <c:showVal val="0"/>
              <c:showCatName val="0"/>
              <c:showSerName val="0"/>
              <c:showPercent val="1"/>
              <c:showBubbleSize val="0"/>
              <c:extLst>
                <c:ext xmlns:c16="http://schemas.microsoft.com/office/drawing/2014/chart" uri="{C3380CC4-5D6E-409C-BE32-E72D297353CC}">
                  <c16:uniqueId val="{00000002-E7CC-449D-A96B-CE825C94E47E}"/>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zh-CN"/>
              </a:p>
            </c:txPr>
            <c:dLblPos val="bestFit"/>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Sheet1!$A$2:$A$3</c:f>
              <c:strCache>
                <c:ptCount val="2"/>
                <c:pt idx="0">
                  <c:v>With operating loss risk</c:v>
                </c:pt>
                <c:pt idx="1">
                  <c:v>Without operating loss risk</c:v>
                </c:pt>
              </c:strCache>
            </c:strRef>
          </c:cat>
          <c:val>
            <c:numRef>
              <c:f>Sheet1!$B$2:$B$3</c:f>
              <c:numCache>
                <c:formatCode>General</c:formatCode>
                <c:ptCount val="2"/>
                <c:pt idx="0">
                  <c:v>57</c:v>
                </c:pt>
                <c:pt idx="1">
                  <c:v>335</c:v>
                </c:pt>
              </c:numCache>
            </c:numRef>
          </c:val>
          <c:extLst>
            <c:ext xmlns:c16="http://schemas.microsoft.com/office/drawing/2014/chart" uri="{C3380CC4-5D6E-409C-BE32-E72D297353CC}">
              <c16:uniqueId val="{00000000-E7CC-449D-A96B-CE825C94E47E}"/>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2C1C45-8F03-4C55-95C8-5035834EE5BD}" type="datetimeFigureOut">
              <a:rPr lang="zh-CN" altLang="en-US" smtClean="0"/>
              <a:t>2022/3/18</a:t>
            </a:fld>
            <a:endParaRPr lang="zh-CN" alt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42788B-738F-4507-BCDD-9561930E3BEF}" type="slidenum">
              <a:rPr lang="zh-CN" altLang="en-US" smtClean="0"/>
              <a:t>‹#›</a:t>
            </a:fld>
            <a:endParaRPr lang="zh-CN" altLang="en-US"/>
          </a:p>
        </p:txBody>
      </p:sp>
    </p:spTree>
    <p:extLst>
      <p:ext uri="{BB962C8B-B14F-4D97-AF65-F5344CB8AC3E}">
        <p14:creationId xmlns:p14="http://schemas.microsoft.com/office/powerpoint/2010/main" val="2854993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I made some changes to the project name. The previous one is identifying the overbuilt shopping centers. But whether a mall is overbuilt or not depends on the market demand which is dynamic and hard to prove. Therefore, I change the title to XXXX.</a:t>
            </a:r>
            <a:endParaRPr lang="zh-CN" altLang="en-US" dirty="0"/>
          </a:p>
        </p:txBody>
      </p:sp>
      <p:sp>
        <p:nvSpPr>
          <p:cNvPr id="4" name="Slide Number Placeholder 3"/>
          <p:cNvSpPr>
            <a:spLocks noGrp="1"/>
          </p:cNvSpPr>
          <p:nvPr>
            <p:ph type="sldNum" sz="quarter" idx="5"/>
          </p:nvPr>
        </p:nvSpPr>
        <p:spPr/>
        <p:txBody>
          <a:bodyPr/>
          <a:lstStyle/>
          <a:p>
            <a:fld id="{2F42788B-738F-4507-BCDD-9561930E3BEF}" type="slidenum">
              <a:rPr lang="zh-CN" altLang="en-US" smtClean="0"/>
              <a:t>1</a:t>
            </a:fld>
            <a:endParaRPr lang="zh-CN" altLang="en-US"/>
          </a:p>
        </p:txBody>
      </p:sp>
    </p:spTree>
    <p:extLst>
      <p:ext uri="{BB962C8B-B14F-4D97-AF65-F5344CB8AC3E}">
        <p14:creationId xmlns:p14="http://schemas.microsoft.com/office/powerpoint/2010/main" val="3881602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In Shanghai, the number of shopping centers is booming since 2009 and the vacancy rate increases recent year. Since the market is oversupplied and competitive. There is high operating loss risk and follows with mismatch of operation and location value. </a:t>
            </a:r>
            <a:r>
              <a:rPr lang="en-US" altLang="zh-CN" sz="1200" b="1" dirty="0">
                <a:latin typeface="微软雅黑" panose="020B0503020204020204" pitchFamily="34" charset="-122"/>
                <a:ea typeface="微软雅黑" panose="020B0503020204020204" pitchFamily="34" charset="-122"/>
              </a:rPr>
              <a:t>Since most of operation data is business secret, how can we quantify two questions above with accessible dataset and perhaps foresee the risk before construction?</a:t>
            </a:r>
          </a:p>
          <a:p>
            <a:endParaRPr lang="zh-CN" altLang="en-US" dirty="0"/>
          </a:p>
        </p:txBody>
      </p:sp>
      <p:sp>
        <p:nvSpPr>
          <p:cNvPr id="4" name="Slide Number Placeholder 3"/>
          <p:cNvSpPr>
            <a:spLocks noGrp="1"/>
          </p:cNvSpPr>
          <p:nvPr>
            <p:ph type="sldNum" sz="quarter" idx="5"/>
          </p:nvPr>
        </p:nvSpPr>
        <p:spPr/>
        <p:txBody>
          <a:bodyPr/>
          <a:lstStyle/>
          <a:p>
            <a:fld id="{2F42788B-738F-4507-BCDD-9561930E3BEF}" type="slidenum">
              <a:rPr lang="zh-CN" altLang="en-US" smtClean="0"/>
              <a:t>2</a:t>
            </a:fld>
            <a:endParaRPr lang="zh-CN" altLang="en-US"/>
          </a:p>
        </p:txBody>
      </p:sp>
    </p:spTree>
    <p:extLst>
      <p:ext uri="{BB962C8B-B14F-4D97-AF65-F5344CB8AC3E}">
        <p14:creationId xmlns:p14="http://schemas.microsoft.com/office/powerpoint/2010/main" val="12970805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 input data includes data of shopping centers, social economics data and urban environment data. The social media data is used to validate accuracy. All input data is historical data before 2020 Social media data used to test accuracy is up to date.</a:t>
            </a:r>
            <a:endParaRPr lang="zh-CN" altLang="en-US" dirty="0"/>
          </a:p>
        </p:txBody>
      </p:sp>
      <p:sp>
        <p:nvSpPr>
          <p:cNvPr id="4" name="Slide Number Placeholder 3"/>
          <p:cNvSpPr>
            <a:spLocks noGrp="1"/>
          </p:cNvSpPr>
          <p:nvPr>
            <p:ph type="sldNum" sz="quarter" idx="5"/>
          </p:nvPr>
        </p:nvSpPr>
        <p:spPr/>
        <p:txBody>
          <a:bodyPr/>
          <a:lstStyle/>
          <a:p>
            <a:fld id="{2F42788B-738F-4507-BCDD-9561930E3BEF}" type="slidenum">
              <a:rPr lang="zh-CN" altLang="en-US" smtClean="0"/>
              <a:t>4</a:t>
            </a:fld>
            <a:endParaRPr lang="zh-CN" altLang="en-US"/>
          </a:p>
        </p:txBody>
      </p:sp>
    </p:spTree>
    <p:extLst>
      <p:ext uri="{BB962C8B-B14F-4D97-AF65-F5344CB8AC3E}">
        <p14:creationId xmlns:p14="http://schemas.microsoft.com/office/powerpoint/2010/main" val="32192279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2F42788B-738F-4507-BCDD-9561930E3BEF}" type="slidenum">
              <a:rPr lang="zh-CN" altLang="en-US" smtClean="0"/>
              <a:t>5</a:t>
            </a:fld>
            <a:endParaRPr lang="zh-CN" altLang="en-US"/>
          </a:p>
        </p:txBody>
      </p:sp>
    </p:spTree>
    <p:extLst>
      <p:ext uri="{BB962C8B-B14F-4D97-AF65-F5344CB8AC3E}">
        <p14:creationId xmlns:p14="http://schemas.microsoft.com/office/powerpoint/2010/main" val="18188454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Financial formulas are utilized to calculate the income and cost of each mall. </a:t>
            </a:r>
            <a:endParaRPr lang="zh-CN" altLang="en-US" dirty="0"/>
          </a:p>
        </p:txBody>
      </p:sp>
      <p:sp>
        <p:nvSpPr>
          <p:cNvPr id="4" name="Slide Number Placeholder 3"/>
          <p:cNvSpPr>
            <a:spLocks noGrp="1"/>
          </p:cNvSpPr>
          <p:nvPr>
            <p:ph type="sldNum" sz="quarter" idx="5"/>
          </p:nvPr>
        </p:nvSpPr>
        <p:spPr/>
        <p:txBody>
          <a:bodyPr/>
          <a:lstStyle/>
          <a:p>
            <a:fld id="{2F42788B-738F-4507-BCDD-9561930E3BEF}" type="slidenum">
              <a:rPr lang="zh-CN" altLang="en-US" smtClean="0"/>
              <a:t>6</a:t>
            </a:fld>
            <a:endParaRPr lang="zh-CN" altLang="en-US"/>
          </a:p>
        </p:txBody>
      </p:sp>
    </p:spTree>
    <p:extLst>
      <p:ext uri="{BB962C8B-B14F-4D97-AF65-F5344CB8AC3E}">
        <p14:creationId xmlns:p14="http://schemas.microsoft.com/office/powerpoint/2010/main" val="3831866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 model identified 57 shopping centers with high risk out of almost 400, which accounts for 15 percent. Seeing from the confusion matrix, the overall accuracy is 86%. However, the current model has limited accuracy to identify shopping centers with high loss risk.</a:t>
            </a:r>
            <a:endParaRPr lang="zh-CN" altLang="en-US" dirty="0"/>
          </a:p>
        </p:txBody>
      </p:sp>
      <p:sp>
        <p:nvSpPr>
          <p:cNvPr id="4" name="Slide Number Placeholder 3"/>
          <p:cNvSpPr>
            <a:spLocks noGrp="1"/>
          </p:cNvSpPr>
          <p:nvPr>
            <p:ph type="sldNum" sz="quarter" idx="5"/>
          </p:nvPr>
        </p:nvSpPr>
        <p:spPr/>
        <p:txBody>
          <a:bodyPr/>
          <a:lstStyle/>
          <a:p>
            <a:fld id="{2F42788B-738F-4507-BCDD-9561930E3BEF}" type="slidenum">
              <a:rPr lang="zh-CN" altLang="en-US" smtClean="0"/>
              <a:t>8</a:t>
            </a:fld>
            <a:endParaRPr lang="zh-CN" altLang="en-US"/>
          </a:p>
        </p:txBody>
      </p:sp>
    </p:spTree>
    <p:extLst>
      <p:ext uri="{BB962C8B-B14F-4D97-AF65-F5344CB8AC3E}">
        <p14:creationId xmlns:p14="http://schemas.microsoft.com/office/powerpoint/2010/main" val="15946039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For the next steps, I’ll try to consider the location effect and make some adjustments to the parameters of gravity model. I’ll compare the accuracy of two models and choose a better one. And I will also continue my next goal to analyze the mismatch of location and operation values with entropy method and regression model. </a:t>
            </a:r>
            <a:r>
              <a:rPr lang="en-US" altLang="zh-CN" sz="1200" dirty="0"/>
              <a:t>Outliers with high location value but low operating value are regarded with redevelopment potential.</a:t>
            </a:r>
            <a:endParaRPr lang="zh-CN" altLang="en-US" dirty="0"/>
          </a:p>
        </p:txBody>
      </p:sp>
      <p:sp>
        <p:nvSpPr>
          <p:cNvPr id="4" name="Slide Number Placeholder 3"/>
          <p:cNvSpPr>
            <a:spLocks noGrp="1"/>
          </p:cNvSpPr>
          <p:nvPr>
            <p:ph type="sldNum" sz="quarter" idx="5"/>
          </p:nvPr>
        </p:nvSpPr>
        <p:spPr/>
        <p:txBody>
          <a:bodyPr/>
          <a:lstStyle/>
          <a:p>
            <a:fld id="{2F42788B-738F-4507-BCDD-9561930E3BEF}" type="slidenum">
              <a:rPr lang="zh-CN" altLang="en-US" smtClean="0"/>
              <a:t>10</a:t>
            </a:fld>
            <a:endParaRPr lang="zh-CN" altLang="en-US"/>
          </a:p>
        </p:txBody>
      </p:sp>
    </p:spTree>
    <p:extLst>
      <p:ext uri="{BB962C8B-B14F-4D97-AF65-F5344CB8AC3E}">
        <p14:creationId xmlns:p14="http://schemas.microsoft.com/office/powerpoint/2010/main" val="24283279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ltLang="zh-CN"/>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en-US" dirty="0"/>
          </a:p>
        </p:txBody>
      </p:sp>
      <p:sp>
        <p:nvSpPr>
          <p:cNvPr id="4" name="Date Placeholder 3"/>
          <p:cNvSpPr>
            <a:spLocks noGrp="1"/>
          </p:cNvSpPr>
          <p:nvPr>
            <p:ph type="dt" sz="half" idx="10"/>
          </p:nvPr>
        </p:nvSpPr>
        <p:spPr/>
        <p:txBody>
          <a:bodyPr/>
          <a:lstStyle/>
          <a:p>
            <a:fld id="{EFA2D7FA-0B25-4E1E-81B4-B0BC00DBCA6E}" type="datetimeFigureOut">
              <a:rPr lang="zh-CN" altLang="en-US" smtClean="0"/>
              <a:t>2022/3/18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2A85349-6749-408A-9FDA-2F3721CCDD1A}" type="slidenum">
              <a:rPr lang="zh-CN" altLang="en-US" smtClean="0"/>
              <a:t>‹#›</a:t>
            </a:fld>
            <a:endParaRPr lang="zh-CN" altLang="en-US"/>
          </a:p>
        </p:txBody>
      </p:sp>
    </p:spTree>
    <p:extLst>
      <p:ext uri="{BB962C8B-B14F-4D97-AF65-F5344CB8AC3E}">
        <p14:creationId xmlns:p14="http://schemas.microsoft.com/office/powerpoint/2010/main" val="1037801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EFA2D7FA-0B25-4E1E-81B4-B0BC00DBCA6E}" type="datetimeFigureOut">
              <a:rPr lang="zh-CN" altLang="en-US" smtClean="0"/>
              <a:t>2022/3/18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2A85349-6749-408A-9FDA-2F3721CCDD1A}" type="slidenum">
              <a:rPr lang="zh-CN" altLang="en-US" smtClean="0"/>
              <a:t>‹#›</a:t>
            </a:fld>
            <a:endParaRPr lang="zh-CN" altLang="en-US"/>
          </a:p>
        </p:txBody>
      </p:sp>
    </p:spTree>
    <p:extLst>
      <p:ext uri="{BB962C8B-B14F-4D97-AF65-F5344CB8AC3E}">
        <p14:creationId xmlns:p14="http://schemas.microsoft.com/office/powerpoint/2010/main" val="39764924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EFA2D7FA-0B25-4E1E-81B4-B0BC00DBCA6E}" type="datetimeFigureOut">
              <a:rPr lang="zh-CN" altLang="en-US" smtClean="0"/>
              <a:t>2022/3/18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2A85349-6749-408A-9FDA-2F3721CCDD1A}" type="slidenum">
              <a:rPr lang="zh-CN" altLang="en-US" smtClean="0"/>
              <a:t>‹#›</a:t>
            </a:fld>
            <a:endParaRPr lang="zh-CN" altLang="en-US"/>
          </a:p>
        </p:txBody>
      </p:sp>
    </p:spTree>
    <p:extLst>
      <p:ext uri="{BB962C8B-B14F-4D97-AF65-F5344CB8AC3E}">
        <p14:creationId xmlns:p14="http://schemas.microsoft.com/office/powerpoint/2010/main" val="2677013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EFA2D7FA-0B25-4E1E-81B4-B0BC00DBCA6E}" type="datetimeFigureOut">
              <a:rPr lang="zh-CN" altLang="en-US" smtClean="0"/>
              <a:t>2022/3/18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2A85349-6749-408A-9FDA-2F3721CCDD1A}" type="slidenum">
              <a:rPr lang="zh-CN" altLang="en-US" smtClean="0"/>
              <a:t>‹#›</a:t>
            </a:fld>
            <a:endParaRPr lang="zh-CN" altLang="en-US"/>
          </a:p>
        </p:txBody>
      </p:sp>
    </p:spTree>
    <p:extLst>
      <p:ext uri="{BB962C8B-B14F-4D97-AF65-F5344CB8AC3E}">
        <p14:creationId xmlns:p14="http://schemas.microsoft.com/office/powerpoint/2010/main" val="1161140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ltLang="zh-CN"/>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EFA2D7FA-0B25-4E1E-81B4-B0BC00DBCA6E}" type="datetimeFigureOut">
              <a:rPr lang="zh-CN" altLang="en-US" smtClean="0"/>
              <a:t>2022/3/18</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2A85349-6749-408A-9FDA-2F3721CCDD1A}" type="slidenum">
              <a:rPr lang="zh-CN" altLang="en-US" smtClean="0"/>
              <a:t>‹#›</a:t>
            </a:fld>
            <a:endParaRPr lang="zh-CN" altLang="en-US"/>
          </a:p>
        </p:txBody>
      </p:sp>
    </p:spTree>
    <p:extLst>
      <p:ext uri="{BB962C8B-B14F-4D97-AF65-F5344CB8AC3E}">
        <p14:creationId xmlns:p14="http://schemas.microsoft.com/office/powerpoint/2010/main" val="30541880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EFA2D7FA-0B25-4E1E-81B4-B0BC00DBCA6E}" type="datetimeFigureOut">
              <a:rPr lang="zh-CN" altLang="en-US" smtClean="0"/>
              <a:t>2022/3/18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2A85349-6749-408A-9FDA-2F3721CCDD1A}" type="slidenum">
              <a:rPr lang="zh-CN" altLang="en-US" smtClean="0"/>
              <a:t>‹#›</a:t>
            </a:fld>
            <a:endParaRPr lang="zh-CN" altLang="en-US"/>
          </a:p>
        </p:txBody>
      </p:sp>
    </p:spTree>
    <p:extLst>
      <p:ext uri="{BB962C8B-B14F-4D97-AF65-F5344CB8AC3E}">
        <p14:creationId xmlns:p14="http://schemas.microsoft.com/office/powerpoint/2010/main" val="551221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EFA2D7FA-0B25-4E1E-81B4-B0BC00DBCA6E}" type="datetimeFigureOut">
              <a:rPr lang="zh-CN" altLang="en-US" smtClean="0"/>
              <a:t>2022/3/18</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2A85349-6749-408A-9FDA-2F3721CCDD1A}" type="slidenum">
              <a:rPr lang="zh-CN" altLang="en-US" smtClean="0"/>
              <a:t>‹#›</a:t>
            </a:fld>
            <a:endParaRPr lang="zh-CN" altLang="en-US"/>
          </a:p>
        </p:txBody>
      </p:sp>
    </p:spTree>
    <p:extLst>
      <p:ext uri="{BB962C8B-B14F-4D97-AF65-F5344CB8AC3E}">
        <p14:creationId xmlns:p14="http://schemas.microsoft.com/office/powerpoint/2010/main" val="17357819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EFA2D7FA-0B25-4E1E-81B4-B0BC00DBCA6E}" type="datetimeFigureOut">
              <a:rPr lang="zh-CN" altLang="en-US" smtClean="0"/>
              <a:t>2022/3/18</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2A85349-6749-408A-9FDA-2F3721CCDD1A}" type="slidenum">
              <a:rPr lang="zh-CN" altLang="en-US" smtClean="0"/>
              <a:t>‹#›</a:t>
            </a:fld>
            <a:endParaRPr lang="zh-CN" altLang="en-US"/>
          </a:p>
        </p:txBody>
      </p:sp>
    </p:spTree>
    <p:extLst>
      <p:ext uri="{BB962C8B-B14F-4D97-AF65-F5344CB8AC3E}">
        <p14:creationId xmlns:p14="http://schemas.microsoft.com/office/powerpoint/2010/main" val="261769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A2D7FA-0B25-4E1E-81B4-B0BC00DBCA6E}" type="datetimeFigureOut">
              <a:rPr lang="zh-CN" altLang="en-US" smtClean="0"/>
              <a:t>2022/3/18</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2A85349-6749-408A-9FDA-2F3721CCDD1A}" type="slidenum">
              <a:rPr lang="zh-CN" altLang="en-US" smtClean="0"/>
              <a:t>‹#›</a:t>
            </a:fld>
            <a:endParaRPr lang="zh-CN" altLang="en-US"/>
          </a:p>
        </p:txBody>
      </p:sp>
    </p:spTree>
    <p:extLst>
      <p:ext uri="{BB962C8B-B14F-4D97-AF65-F5344CB8AC3E}">
        <p14:creationId xmlns:p14="http://schemas.microsoft.com/office/powerpoint/2010/main" val="4293395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EFA2D7FA-0B25-4E1E-81B4-B0BC00DBCA6E}" type="datetimeFigureOut">
              <a:rPr lang="zh-CN" altLang="en-US" smtClean="0"/>
              <a:t>2022/3/18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2A85349-6749-408A-9FDA-2F3721CCDD1A}" type="slidenum">
              <a:rPr lang="zh-CN" altLang="en-US" smtClean="0"/>
              <a:t>‹#›</a:t>
            </a:fld>
            <a:endParaRPr lang="zh-CN" altLang="en-US"/>
          </a:p>
        </p:txBody>
      </p:sp>
    </p:spTree>
    <p:extLst>
      <p:ext uri="{BB962C8B-B14F-4D97-AF65-F5344CB8AC3E}">
        <p14:creationId xmlns:p14="http://schemas.microsoft.com/office/powerpoint/2010/main" val="42057852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EFA2D7FA-0B25-4E1E-81B4-B0BC00DBCA6E}" type="datetimeFigureOut">
              <a:rPr lang="zh-CN" altLang="en-US" smtClean="0"/>
              <a:t>2022/3/18</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2A85349-6749-408A-9FDA-2F3721CCDD1A}" type="slidenum">
              <a:rPr lang="zh-CN" altLang="en-US" smtClean="0"/>
              <a:t>‹#›</a:t>
            </a:fld>
            <a:endParaRPr lang="zh-CN" altLang="en-US"/>
          </a:p>
        </p:txBody>
      </p:sp>
    </p:spTree>
    <p:extLst>
      <p:ext uri="{BB962C8B-B14F-4D97-AF65-F5344CB8AC3E}">
        <p14:creationId xmlns:p14="http://schemas.microsoft.com/office/powerpoint/2010/main" val="42593201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A2D7FA-0B25-4E1E-81B4-B0BC00DBCA6E}" type="datetimeFigureOut">
              <a:rPr lang="zh-CN" altLang="en-US" smtClean="0"/>
              <a:t>2022/3/18</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A85349-6749-408A-9FDA-2F3721CCDD1A}" type="slidenum">
              <a:rPr lang="zh-CN" altLang="en-US" smtClean="0"/>
              <a:t>‹#›</a:t>
            </a:fld>
            <a:endParaRPr lang="zh-CN" altLang="en-US"/>
          </a:p>
        </p:txBody>
      </p:sp>
    </p:spTree>
    <p:extLst>
      <p:ext uri="{BB962C8B-B14F-4D97-AF65-F5344CB8AC3E}">
        <p14:creationId xmlns:p14="http://schemas.microsoft.com/office/powerpoint/2010/main" val="131838639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chart" Target="../charts/char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chart" Target="../charts/chart3.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E88134-3035-4476-8E3E-08D49FA23666}"/>
              </a:ext>
            </a:extLst>
          </p:cNvPr>
          <p:cNvSpPr txBox="1"/>
          <p:nvPr/>
        </p:nvSpPr>
        <p:spPr>
          <a:xfrm>
            <a:off x="228600" y="2175405"/>
            <a:ext cx="4414422" cy="4216539"/>
          </a:xfrm>
          <a:prstGeom prst="rect">
            <a:avLst/>
          </a:prstGeom>
          <a:noFill/>
        </p:spPr>
        <p:txBody>
          <a:bodyPr wrap="square">
            <a:spAutoFit/>
          </a:bodyPr>
          <a:lstStyle/>
          <a:p>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Identifying </a:t>
            </a:r>
            <a:r>
              <a:rPr lang="en-US" altLang="zh-CN" b="1"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shopping centers </a:t>
            </a:r>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with</a:t>
            </a:r>
            <a:r>
              <a:rPr lang="en-US" altLang="zh-CN" b="1" kern="1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 high operating loss risk </a:t>
            </a:r>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and potential redevelopment opportunities</a:t>
            </a:r>
          </a:p>
          <a:p>
            <a:endPar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sz="1400" b="1" kern="100" dirty="0">
                <a:solidFill>
                  <a:schemeClr val="bg2">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Mid Point Presentation</a:t>
            </a:r>
            <a:endPar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1400" kern="100" dirty="0">
              <a:latin typeface="微软雅黑" panose="020B0503020204020204" pitchFamily="34" charset="-122"/>
              <a:ea typeface="微软雅黑" panose="020B0503020204020204" pitchFamily="34" charset="-122"/>
              <a:cs typeface="Times New Roman" panose="02020603050405020304" pitchFamily="18" charset="0"/>
            </a:endParaRPr>
          </a:p>
          <a:p>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Chi Zhang</a:t>
            </a:r>
          </a:p>
          <a:p>
            <a:r>
              <a:rPr lang="en-US" altLang="zh-CN" sz="1200" kern="100" dirty="0">
                <a:latin typeface="微软雅黑" panose="020B0503020204020204" pitchFamily="34" charset="-122"/>
                <a:ea typeface="微软雅黑" panose="020B0503020204020204" pitchFamily="34" charset="-122"/>
                <a:cs typeface="Times New Roman" panose="02020603050405020304" pitchFamily="18" charset="0"/>
              </a:rPr>
              <a:t>MUSA, 2022</a:t>
            </a:r>
            <a:endParaRPr lang="zh-CN" altLang="zh-CN" sz="1200" kern="100"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7" name="Picture 6" descr="A picture containing outdoor, building&#10;&#10;Description automatically generated">
            <a:extLst>
              <a:ext uri="{FF2B5EF4-FFF2-40B4-BE49-F238E27FC236}">
                <a16:creationId xmlns:a16="http://schemas.microsoft.com/office/drawing/2014/main" id="{5139E8C7-CBC9-4295-B16A-B9B68966AFCC}"/>
              </a:ext>
            </a:extLst>
          </p:cNvPr>
          <p:cNvPicPr>
            <a:picLocks noChangeAspect="1"/>
          </p:cNvPicPr>
          <p:nvPr/>
        </p:nvPicPr>
        <p:blipFill rotWithShape="1">
          <a:blip r:embed="rId3">
            <a:extLst>
              <a:ext uri="{28A0092B-C50C-407E-A947-70E740481C1C}">
                <a14:useLocalDpi xmlns:a14="http://schemas.microsoft.com/office/drawing/2010/main" val="0"/>
              </a:ext>
            </a:extLst>
          </a:blip>
          <a:srcRect l="6382" r="16289" b="1230"/>
          <a:stretch/>
        </p:blipFill>
        <p:spPr>
          <a:xfrm>
            <a:off x="5113537" y="0"/>
            <a:ext cx="4030463" cy="6866612"/>
          </a:xfrm>
          <a:prstGeom prst="rect">
            <a:avLst/>
          </a:prstGeom>
        </p:spPr>
      </p:pic>
    </p:spTree>
    <p:extLst>
      <p:ext uri="{BB962C8B-B14F-4D97-AF65-F5344CB8AC3E}">
        <p14:creationId xmlns:p14="http://schemas.microsoft.com/office/powerpoint/2010/main" val="26926237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E88134-3035-4476-8E3E-08D49FA23666}"/>
              </a:ext>
            </a:extLst>
          </p:cNvPr>
          <p:cNvSpPr txBox="1"/>
          <p:nvPr/>
        </p:nvSpPr>
        <p:spPr>
          <a:xfrm>
            <a:off x="247463" y="550791"/>
            <a:ext cx="8559185" cy="615553"/>
          </a:xfrm>
          <a:prstGeom prst="rect">
            <a:avLst/>
          </a:prstGeom>
          <a:noFill/>
        </p:spPr>
        <p:txBody>
          <a:bodyPr wrap="square">
            <a:spAutoFit/>
          </a:bodyPr>
          <a:lstStyle/>
          <a:p>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Next steps</a:t>
            </a:r>
          </a:p>
          <a:p>
            <a:r>
              <a:rPr lang="en-US" altLang="zh-CN" sz="1600" b="1" kern="100" dirty="0">
                <a:solidFill>
                  <a:schemeClr val="bg2">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Model improvement Identify shopping centers with redevelopment potential</a:t>
            </a:r>
          </a:p>
        </p:txBody>
      </p:sp>
      <p:cxnSp>
        <p:nvCxnSpPr>
          <p:cNvPr id="10" name="Straight Connector 9">
            <a:extLst>
              <a:ext uri="{FF2B5EF4-FFF2-40B4-BE49-F238E27FC236}">
                <a16:creationId xmlns:a16="http://schemas.microsoft.com/office/drawing/2014/main" id="{3550F056-6106-4699-B9EE-57B0475EF8FE}"/>
              </a:ext>
            </a:extLst>
          </p:cNvPr>
          <p:cNvCxnSpPr/>
          <p:nvPr/>
        </p:nvCxnSpPr>
        <p:spPr>
          <a:xfrm>
            <a:off x="247463" y="577425"/>
            <a:ext cx="0" cy="496774"/>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8AAC886-F4F2-4786-B636-A5BCD1528292}"/>
              </a:ext>
            </a:extLst>
          </p:cNvPr>
          <p:cNvSpPr txBox="1"/>
          <p:nvPr/>
        </p:nvSpPr>
        <p:spPr>
          <a:xfrm>
            <a:off x="4687488" y="1335662"/>
            <a:ext cx="3720855" cy="1169551"/>
          </a:xfrm>
          <a:prstGeom prst="rect">
            <a:avLst/>
          </a:prstGeom>
          <a:noFill/>
        </p:spPr>
        <p:txBody>
          <a:bodyPr wrap="square" rtlCol="0">
            <a:spAutoFit/>
          </a:bodyPr>
          <a:lstStyle/>
          <a:p>
            <a:pPr marL="285750" indent="-285750">
              <a:buFont typeface="Arial" panose="020B0604020202020204" pitchFamily="34" charset="0"/>
              <a:buChar char="•"/>
            </a:pPr>
            <a:r>
              <a:rPr lang="en-US" altLang="zh-CN" sz="1400" b="1" dirty="0"/>
              <a:t>Entropy weight method</a:t>
            </a:r>
          </a:p>
          <a:p>
            <a:r>
              <a:rPr lang="en-US" altLang="zh-CN" sz="1400" dirty="0"/>
              <a:t>Quantify location value</a:t>
            </a:r>
          </a:p>
          <a:p>
            <a:pPr marL="285750" indent="-285750">
              <a:buFont typeface="Arial" panose="020B0604020202020204" pitchFamily="34" charset="0"/>
              <a:buChar char="•"/>
            </a:pPr>
            <a:r>
              <a:rPr lang="en-US" altLang="zh-CN" sz="1400" b="1" dirty="0"/>
              <a:t>Regression model</a:t>
            </a:r>
          </a:p>
          <a:p>
            <a:r>
              <a:rPr lang="en-US" altLang="zh-CN" sz="1400" dirty="0"/>
              <a:t>Identify outliers with high location value but low operating value(high</a:t>
            </a:r>
            <a:r>
              <a:rPr lang="zh-CN" altLang="en-US" sz="1400" dirty="0"/>
              <a:t> </a:t>
            </a:r>
            <a:r>
              <a:rPr lang="en-US" altLang="zh-CN" sz="1400" dirty="0"/>
              <a:t>risk</a:t>
            </a:r>
            <a:r>
              <a:rPr lang="zh-CN" altLang="en-US" sz="1400" dirty="0"/>
              <a:t> </a:t>
            </a:r>
            <a:r>
              <a:rPr lang="en-US" altLang="zh-CN" sz="1400" dirty="0"/>
              <a:t>of operating loss)</a:t>
            </a:r>
          </a:p>
        </p:txBody>
      </p:sp>
      <p:grpSp>
        <p:nvGrpSpPr>
          <p:cNvPr id="2" name="Group 1">
            <a:extLst>
              <a:ext uri="{FF2B5EF4-FFF2-40B4-BE49-F238E27FC236}">
                <a16:creationId xmlns:a16="http://schemas.microsoft.com/office/drawing/2014/main" id="{2F08D5DD-7E4A-4F40-A17F-5614C62808A4}"/>
              </a:ext>
            </a:extLst>
          </p:cNvPr>
          <p:cNvGrpSpPr/>
          <p:nvPr/>
        </p:nvGrpSpPr>
        <p:grpSpPr>
          <a:xfrm>
            <a:off x="4552780" y="2894103"/>
            <a:ext cx="4957021" cy="3482309"/>
            <a:chOff x="337351" y="3539341"/>
            <a:chExt cx="3904205" cy="2742706"/>
          </a:xfrm>
        </p:grpSpPr>
        <p:pic>
          <p:nvPicPr>
            <p:cNvPr id="11" name="Picture 10">
              <a:extLst>
                <a:ext uri="{FF2B5EF4-FFF2-40B4-BE49-F238E27FC236}">
                  <a16:creationId xmlns:a16="http://schemas.microsoft.com/office/drawing/2014/main" id="{9238646F-125D-4967-8C5A-F803E8658D61}"/>
                </a:ext>
              </a:extLst>
            </p:cNvPr>
            <p:cNvPicPr>
              <a:picLocks noChangeAspect="1"/>
            </p:cNvPicPr>
            <p:nvPr/>
          </p:nvPicPr>
          <p:blipFill rotWithShape="1">
            <a:blip r:embed="rId3"/>
            <a:srcRect b="11315"/>
            <a:stretch/>
          </p:blipFill>
          <p:spPr>
            <a:xfrm>
              <a:off x="337351" y="3539341"/>
              <a:ext cx="3904205" cy="2589559"/>
            </a:xfrm>
            <a:prstGeom prst="rect">
              <a:avLst/>
            </a:prstGeom>
          </p:spPr>
        </p:pic>
        <p:sp>
          <p:nvSpPr>
            <p:cNvPr id="7" name="TextBox 6">
              <a:extLst>
                <a:ext uri="{FF2B5EF4-FFF2-40B4-BE49-F238E27FC236}">
                  <a16:creationId xmlns:a16="http://schemas.microsoft.com/office/drawing/2014/main" id="{4941597C-DC3B-4091-80A8-20608661781A}"/>
                </a:ext>
              </a:extLst>
            </p:cNvPr>
            <p:cNvSpPr txBox="1"/>
            <p:nvPr/>
          </p:nvSpPr>
          <p:spPr>
            <a:xfrm>
              <a:off x="2445514" y="6039638"/>
              <a:ext cx="1419476" cy="242409"/>
            </a:xfrm>
            <a:prstGeom prst="rect">
              <a:avLst/>
            </a:prstGeom>
            <a:noFill/>
          </p:spPr>
          <p:txBody>
            <a:bodyPr wrap="square" rtlCol="0">
              <a:spAutoFit/>
            </a:bodyPr>
            <a:lstStyle/>
            <a:p>
              <a:r>
                <a:rPr lang="en-US" altLang="zh-CN" sz="1400" dirty="0"/>
                <a:t>Operating Value</a:t>
              </a:r>
            </a:p>
          </p:txBody>
        </p:sp>
      </p:grpSp>
      <p:sp>
        <p:nvSpPr>
          <p:cNvPr id="9" name="TextBox 8">
            <a:extLst>
              <a:ext uri="{FF2B5EF4-FFF2-40B4-BE49-F238E27FC236}">
                <a16:creationId xmlns:a16="http://schemas.microsoft.com/office/drawing/2014/main" id="{F96D12C9-CF13-4E34-977A-2135093DFD0E}"/>
              </a:ext>
            </a:extLst>
          </p:cNvPr>
          <p:cNvSpPr txBox="1"/>
          <p:nvPr/>
        </p:nvSpPr>
        <p:spPr>
          <a:xfrm>
            <a:off x="5581315" y="2699658"/>
            <a:ext cx="2251993" cy="584775"/>
          </a:xfrm>
          <a:prstGeom prst="rect">
            <a:avLst/>
          </a:prstGeom>
          <a:solidFill>
            <a:schemeClr val="bg1"/>
          </a:solidFill>
        </p:spPr>
        <p:txBody>
          <a:bodyPr wrap="square" rtlCol="0">
            <a:spAutoFit/>
          </a:bodyPr>
          <a:lstStyle/>
          <a:p>
            <a:r>
              <a:rPr lang="en-US" altLang="zh-CN" sz="1600" dirty="0"/>
              <a:t>Shopping centers with redevelopment potential</a:t>
            </a:r>
          </a:p>
        </p:txBody>
      </p:sp>
      <p:sp>
        <p:nvSpPr>
          <p:cNvPr id="12" name="TextBox 11">
            <a:extLst>
              <a:ext uri="{FF2B5EF4-FFF2-40B4-BE49-F238E27FC236}">
                <a16:creationId xmlns:a16="http://schemas.microsoft.com/office/drawing/2014/main" id="{AEAA0373-A511-4EF4-8AA6-5DD54FE1D80A}"/>
              </a:ext>
            </a:extLst>
          </p:cNvPr>
          <p:cNvSpPr txBox="1"/>
          <p:nvPr/>
        </p:nvSpPr>
        <p:spPr>
          <a:xfrm>
            <a:off x="303378" y="1335662"/>
            <a:ext cx="3720855" cy="954107"/>
          </a:xfrm>
          <a:prstGeom prst="rect">
            <a:avLst/>
          </a:prstGeom>
          <a:noFill/>
        </p:spPr>
        <p:txBody>
          <a:bodyPr wrap="square" rtlCol="0">
            <a:spAutoFit/>
          </a:bodyPr>
          <a:lstStyle/>
          <a:p>
            <a:pPr marL="285750" indent="-285750">
              <a:buFont typeface="Arial" panose="020B0604020202020204" pitchFamily="34" charset="0"/>
              <a:buChar char="•"/>
            </a:pPr>
            <a:r>
              <a:rPr lang="en-US" altLang="zh-CN" sz="1400" b="1" dirty="0"/>
              <a:t>Model improvement</a:t>
            </a:r>
          </a:p>
          <a:p>
            <a:r>
              <a:rPr lang="en-US" altLang="zh-CN" sz="1400" dirty="0"/>
              <a:t>Consider location effects in gravity model by Wi adjustment</a:t>
            </a:r>
          </a:p>
          <a:p>
            <a:pPr marL="285750" indent="-285750">
              <a:buFont typeface="Arial" panose="020B0604020202020204" pitchFamily="34" charset="0"/>
              <a:buChar char="•"/>
            </a:pPr>
            <a:r>
              <a:rPr lang="en-US" altLang="zh-CN" sz="1400" b="1" dirty="0"/>
              <a:t>Accuracy comparison</a:t>
            </a:r>
          </a:p>
        </p:txBody>
      </p:sp>
      <p:pic>
        <p:nvPicPr>
          <p:cNvPr id="14" name="Picture 2" descr="Huff formula">
            <a:extLst>
              <a:ext uri="{FF2B5EF4-FFF2-40B4-BE49-F238E27FC236}">
                <a16:creationId xmlns:a16="http://schemas.microsoft.com/office/drawing/2014/main" id="{8A2E34A0-E621-461E-9CF7-C69600BD81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3492" y="3328036"/>
            <a:ext cx="1395220" cy="1240196"/>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ED495DFE-D5D6-429A-94DD-FA78DD33E966}"/>
              </a:ext>
            </a:extLst>
          </p:cNvPr>
          <p:cNvSpPr txBox="1"/>
          <p:nvPr/>
        </p:nvSpPr>
        <p:spPr>
          <a:xfrm>
            <a:off x="303378" y="4683640"/>
            <a:ext cx="3088103" cy="1384995"/>
          </a:xfrm>
          <a:prstGeom prst="rect">
            <a:avLst/>
          </a:prstGeom>
          <a:noFill/>
        </p:spPr>
        <p:txBody>
          <a:bodyPr wrap="square">
            <a:spAutoFit/>
          </a:bodyPr>
          <a:lstStyle/>
          <a:p>
            <a:pPr marL="285750" indent="-285750">
              <a:buFont typeface="Arial" panose="020B0604020202020204" pitchFamily="34" charset="0"/>
              <a:buChar char="•"/>
            </a:pPr>
            <a:r>
              <a:rPr lang="en-US" altLang="zh-CN" sz="1400" dirty="0" err="1"/>
              <a:t>Pij</a:t>
            </a:r>
            <a:r>
              <a:rPr lang="en-US" altLang="zh-CN" sz="1400" dirty="0"/>
              <a:t> = the probability of consumer j shopping at mall </a:t>
            </a:r>
            <a:r>
              <a:rPr lang="en-US" altLang="zh-CN" sz="1400" dirty="0" err="1"/>
              <a:t>i</a:t>
            </a:r>
            <a:r>
              <a:rPr lang="en-US" altLang="zh-CN" sz="1400" dirty="0"/>
              <a:t>.</a:t>
            </a:r>
          </a:p>
          <a:p>
            <a:pPr marL="285750" indent="-285750">
              <a:buFont typeface="Arial" panose="020B0604020202020204" pitchFamily="34" charset="0"/>
              <a:buChar char="•"/>
            </a:pPr>
            <a:r>
              <a:rPr lang="en-US" altLang="zh-CN" sz="1400" dirty="0"/>
              <a:t>Wi = a measure of the attractiveness of each mall </a:t>
            </a:r>
            <a:r>
              <a:rPr lang="en-US" altLang="zh-CN" sz="1400" dirty="0" err="1"/>
              <a:t>i</a:t>
            </a:r>
            <a:r>
              <a:rPr lang="en-US" altLang="zh-CN" sz="1400" dirty="0"/>
              <a:t>.</a:t>
            </a:r>
          </a:p>
          <a:p>
            <a:pPr marL="285750" indent="-285750">
              <a:buFont typeface="Arial" panose="020B0604020202020204" pitchFamily="34" charset="0"/>
              <a:buChar char="•"/>
            </a:pPr>
            <a:r>
              <a:rPr lang="en-US" altLang="zh-CN" sz="1400" dirty="0" err="1"/>
              <a:t>Dij</a:t>
            </a:r>
            <a:r>
              <a:rPr lang="en-US" altLang="zh-CN" sz="1400" dirty="0"/>
              <a:t> = the distance from consumer j to store or site </a:t>
            </a:r>
            <a:r>
              <a:rPr lang="en-US" altLang="zh-CN" sz="1400" dirty="0" err="1"/>
              <a:t>i</a:t>
            </a:r>
            <a:r>
              <a:rPr lang="en-US" altLang="zh-CN" sz="1400" dirty="0"/>
              <a:t>.</a:t>
            </a:r>
            <a:endParaRPr lang="zh-CN" altLang="en-US" sz="1400" dirty="0"/>
          </a:p>
        </p:txBody>
      </p:sp>
    </p:spTree>
    <p:extLst>
      <p:ext uri="{BB962C8B-B14F-4D97-AF65-F5344CB8AC3E}">
        <p14:creationId xmlns:p14="http://schemas.microsoft.com/office/powerpoint/2010/main" val="1417168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indoor, plaza&#10;&#10;Description automatically generated">
            <a:extLst>
              <a:ext uri="{FF2B5EF4-FFF2-40B4-BE49-F238E27FC236}">
                <a16:creationId xmlns:a16="http://schemas.microsoft.com/office/drawing/2014/main" id="{BE06348B-7E9A-4FE9-9643-3CB6163B5B8E}"/>
              </a:ext>
            </a:extLst>
          </p:cNvPr>
          <p:cNvPicPr>
            <a:picLocks noChangeAspect="1"/>
          </p:cNvPicPr>
          <p:nvPr/>
        </p:nvPicPr>
        <p:blipFill rotWithShape="1">
          <a:blip r:embed="rId2">
            <a:extLst>
              <a:ext uri="{28A0092B-C50C-407E-A947-70E740481C1C}">
                <a14:useLocalDpi xmlns:a14="http://schemas.microsoft.com/office/drawing/2010/main" val="0"/>
              </a:ext>
            </a:extLst>
          </a:blip>
          <a:srcRect l="3569" t="126" r="7542" b="-126"/>
          <a:stretch/>
        </p:blipFill>
        <p:spPr>
          <a:xfrm>
            <a:off x="4572000" y="8612"/>
            <a:ext cx="4572000" cy="6858000"/>
          </a:xfrm>
          <a:prstGeom prst="rect">
            <a:avLst/>
          </a:prstGeom>
        </p:spPr>
      </p:pic>
      <p:sp>
        <p:nvSpPr>
          <p:cNvPr id="5" name="TextBox 4">
            <a:extLst>
              <a:ext uri="{FF2B5EF4-FFF2-40B4-BE49-F238E27FC236}">
                <a16:creationId xmlns:a16="http://schemas.microsoft.com/office/drawing/2014/main" id="{44E88134-3035-4476-8E3E-08D49FA23666}"/>
              </a:ext>
            </a:extLst>
          </p:cNvPr>
          <p:cNvSpPr txBox="1"/>
          <p:nvPr/>
        </p:nvSpPr>
        <p:spPr>
          <a:xfrm>
            <a:off x="264112" y="5879388"/>
            <a:ext cx="4414422" cy="707886"/>
          </a:xfrm>
          <a:prstGeom prst="rect">
            <a:avLst/>
          </a:prstGeom>
          <a:noFill/>
        </p:spPr>
        <p:txBody>
          <a:bodyPr wrap="square">
            <a:spAutoFit/>
          </a:bodyPr>
          <a:lstStyle/>
          <a:p>
            <a:r>
              <a:rPr lang="en-US" altLang="zh-CN" sz="2000" b="1" kern="100" dirty="0">
                <a:latin typeface="微软雅黑" panose="020B0503020204020204" pitchFamily="34" charset="-122"/>
                <a:ea typeface="微软雅黑" panose="020B0503020204020204" pitchFamily="34" charset="-122"/>
                <a:cs typeface="Times New Roman" panose="02020603050405020304" pitchFamily="18" charset="0"/>
              </a:rPr>
              <a:t>Thank you</a:t>
            </a:r>
            <a:r>
              <a:rPr lang="en-US" altLang="zh-CN" sz="20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a:t>
            </a:r>
          </a:p>
          <a:p>
            <a:r>
              <a:rPr lang="en-US" altLang="zh-CN" sz="20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Q&amp;A</a:t>
            </a:r>
            <a:endParaRPr lang="zh-CN" altLang="zh-CN" sz="2000"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2720485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E88134-3035-4476-8E3E-08D49FA23666}"/>
              </a:ext>
            </a:extLst>
          </p:cNvPr>
          <p:cNvSpPr txBox="1"/>
          <p:nvPr/>
        </p:nvSpPr>
        <p:spPr>
          <a:xfrm>
            <a:off x="247463" y="550791"/>
            <a:ext cx="8559185" cy="400110"/>
          </a:xfrm>
          <a:prstGeom prst="rect">
            <a:avLst/>
          </a:prstGeom>
          <a:noFill/>
        </p:spPr>
        <p:txBody>
          <a:bodyPr wrap="square">
            <a:spAutoFit/>
          </a:bodyPr>
          <a:lstStyle/>
          <a:p>
            <a:r>
              <a:rPr lang="en-US" altLang="zh-CN" sz="2000" b="1" kern="100" dirty="0">
                <a:latin typeface="微软雅黑" panose="020B0503020204020204" pitchFamily="34" charset="-122"/>
                <a:ea typeface="微软雅黑" panose="020B0503020204020204" pitchFamily="34" charset="-122"/>
                <a:cs typeface="Times New Roman" panose="02020603050405020304" pitchFamily="18" charset="0"/>
              </a:rPr>
              <a:t>Background</a:t>
            </a:r>
          </a:p>
        </p:txBody>
      </p:sp>
      <p:graphicFrame>
        <p:nvGraphicFramePr>
          <p:cNvPr id="4" name="Chart 3">
            <a:extLst>
              <a:ext uri="{FF2B5EF4-FFF2-40B4-BE49-F238E27FC236}">
                <a16:creationId xmlns:a16="http://schemas.microsoft.com/office/drawing/2014/main" id="{71A46AAB-BD0A-40E0-9165-EE2D44044313}"/>
              </a:ext>
            </a:extLst>
          </p:cNvPr>
          <p:cNvGraphicFramePr>
            <a:graphicFrameLocks/>
          </p:cNvGraphicFramePr>
          <p:nvPr>
            <p:extLst>
              <p:ext uri="{D42A27DB-BD31-4B8C-83A1-F6EECF244321}">
                <p14:modId xmlns:p14="http://schemas.microsoft.com/office/powerpoint/2010/main" val="1507810846"/>
              </p:ext>
            </p:extLst>
          </p:nvPr>
        </p:nvGraphicFramePr>
        <p:xfrm>
          <a:off x="337351" y="3429001"/>
          <a:ext cx="4234649" cy="2960620"/>
        </p:xfrm>
        <a:graphic>
          <a:graphicData uri="http://schemas.openxmlformats.org/drawingml/2006/chart">
            <c:chart xmlns:c="http://schemas.openxmlformats.org/drawingml/2006/chart" xmlns:r="http://schemas.openxmlformats.org/officeDocument/2006/relationships" r:id="rId3"/>
          </a:graphicData>
        </a:graphic>
      </p:graphicFrame>
      <p:cxnSp>
        <p:nvCxnSpPr>
          <p:cNvPr id="11" name="Straight Connector 10">
            <a:extLst>
              <a:ext uri="{FF2B5EF4-FFF2-40B4-BE49-F238E27FC236}">
                <a16:creationId xmlns:a16="http://schemas.microsoft.com/office/drawing/2014/main" id="{BDAE9C04-2CBA-4506-B785-7BF85B5AE250}"/>
              </a:ext>
            </a:extLst>
          </p:cNvPr>
          <p:cNvCxnSpPr/>
          <p:nvPr/>
        </p:nvCxnSpPr>
        <p:spPr>
          <a:xfrm flipV="1">
            <a:off x="2281561" y="3844031"/>
            <a:ext cx="0" cy="1882066"/>
          </a:xfrm>
          <a:prstGeom prst="line">
            <a:avLst/>
          </a:prstGeom>
          <a:ln>
            <a:prstDash val="dash"/>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02DE940C-AF01-47EC-B8B1-74037A419780}"/>
              </a:ext>
            </a:extLst>
          </p:cNvPr>
          <p:cNvCxnSpPr/>
          <p:nvPr/>
        </p:nvCxnSpPr>
        <p:spPr>
          <a:xfrm>
            <a:off x="247463" y="577425"/>
            <a:ext cx="0" cy="496774"/>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C485700-6FA8-42AA-85BF-3F8A0A2D5510}"/>
              </a:ext>
            </a:extLst>
          </p:cNvPr>
          <p:cNvSpPr txBox="1"/>
          <p:nvPr/>
        </p:nvSpPr>
        <p:spPr>
          <a:xfrm>
            <a:off x="247463" y="1365931"/>
            <a:ext cx="8676809" cy="1384995"/>
          </a:xfrm>
          <a:prstGeom prst="rect">
            <a:avLst/>
          </a:prstGeom>
          <a:noFill/>
        </p:spPr>
        <p:txBody>
          <a:bodyPr wrap="square" rtlCol="0">
            <a:spAutoFit/>
          </a:bodyPr>
          <a:lstStyle/>
          <a:p>
            <a:pPr marL="285750" indent="-285750">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rPr>
              <a:t>Operating loss risk in an oversupplied market</a:t>
            </a:r>
          </a:p>
          <a:p>
            <a:pPr marL="285750" indent="-285750">
              <a:buFont typeface="Arial" panose="020B0604020202020204" pitchFamily="34" charset="0"/>
              <a:buChar char="•"/>
            </a:pPr>
            <a:r>
              <a:rPr lang="en-US" altLang="zh-CN" sz="1400" dirty="0">
                <a:latin typeface="微软雅黑" panose="020B0503020204020204" pitchFamily="34" charset="-122"/>
                <a:ea typeface="微软雅黑" panose="020B0503020204020204" pitchFamily="34" charset="-122"/>
              </a:rPr>
              <a:t>Mismatch of operation value and location value</a:t>
            </a:r>
          </a:p>
          <a:p>
            <a:endParaRPr lang="en-US" altLang="zh-CN" sz="14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1400" b="1" dirty="0">
                <a:latin typeface="微软雅黑" panose="020B0503020204020204" pitchFamily="34" charset="-122"/>
                <a:ea typeface="微软雅黑" panose="020B0503020204020204" pitchFamily="34" charset="-122"/>
              </a:rPr>
              <a:t>Since most of operation data is business secret, how can we quantify two questions above with accessible dataset and perhaps foresee the risk before construction?</a:t>
            </a:r>
          </a:p>
          <a:p>
            <a:pPr marL="285750" indent="-285750">
              <a:buFont typeface="Arial" panose="020B0604020202020204" pitchFamily="34" charset="0"/>
              <a:buChar char="•"/>
            </a:pPr>
            <a:endParaRPr lang="en-US" altLang="zh-CN" sz="1400" b="1" dirty="0">
              <a:latin typeface="微软雅黑" panose="020B0503020204020204" pitchFamily="34" charset="-122"/>
              <a:ea typeface="微软雅黑" panose="020B0503020204020204" pitchFamily="34" charset="-122"/>
            </a:endParaRPr>
          </a:p>
        </p:txBody>
      </p:sp>
      <p:graphicFrame>
        <p:nvGraphicFramePr>
          <p:cNvPr id="18" name="Chart 17">
            <a:extLst>
              <a:ext uri="{FF2B5EF4-FFF2-40B4-BE49-F238E27FC236}">
                <a16:creationId xmlns:a16="http://schemas.microsoft.com/office/drawing/2014/main" id="{14D357FA-D56C-4FAA-969D-3DD8C7633F5E}"/>
              </a:ext>
            </a:extLst>
          </p:cNvPr>
          <p:cNvGraphicFramePr/>
          <p:nvPr>
            <p:extLst>
              <p:ext uri="{D42A27DB-BD31-4B8C-83A1-F6EECF244321}">
                <p14:modId xmlns:p14="http://schemas.microsoft.com/office/powerpoint/2010/main" val="3831044146"/>
              </p:ext>
            </p:extLst>
          </p:nvPr>
        </p:nvGraphicFramePr>
        <p:xfrm>
          <a:off x="4744129" y="3321050"/>
          <a:ext cx="4399871" cy="308917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154343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F79D8ED6-23FA-499B-8D04-37E99CCE78A0}"/>
              </a:ext>
            </a:extLst>
          </p:cNvPr>
          <p:cNvSpPr txBox="1"/>
          <p:nvPr/>
        </p:nvSpPr>
        <p:spPr>
          <a:xfrm>
            <a:off x="6249880" y="2366993"/>
            <a:ext cx="2894120" cy="3323987"/>
          </a:xfrm>
          <a:prstGeom prst="rect">
            <a:avLst/>
          </a:prstGeom>
          <a:noFill/>
        </p:spPr>
        <p:txBody>
          <a:bodyPr wrap="square" rtlCol="0">
            <a:spAutoFit/>
          </a:bodyPr>
          <a:lstStyle/>
          <a:p>
            <a:pPr marL="285750" indent="-285750">
              <a:buFont typeface="Arial" panose="020B0604020202020204" pitchFamily="34" charset="0"/>
              <a:buChar char="•"/>
            </a:pPr>
            <a:r>
              <a:rPr lang="en-US" altLang="zh-CN" sz="1400" b="1" dirty="0"/>
              <a:t>Researchers</a:t>
            </a:r>
            <a:r>
              <a:rPr lang="en-US" altLang="zh-CN" sz="1400" dirty="0"/>
              <a:t>: Creative application of gravity model</a:t>
            </a:r>
          </a:p>
          <a:p>
            <a:pPr marL="285750" indent="-285750">
              <a:buFont typeface="Arial" panose="020B0604020202020204" pitchFamily="34" charset="0"/>
              <a:buChar char="•"/>
            </a:pPr>
            <a:endParaRPr lang="en-US" altLang="zh-CN" sz="1400" dirty="0"/>
          </a:p>
          <a:p>
            <a:pPr marL="285750" indent="-285750">
              <a:buFont typeface="Arial" panose="020B0604020202020204" pitchFamily="34" charset="0"/>
              <a:buChar char="•"/>
            </a:pPr>
            <a:endParaRPr lang="en-US" altLang="zh-CN" sz="1400" dirty="0"/>
          </a:p>
          <a:p>
            <a:pPr marL="285750" indent="-285750">
              <a:buFont typeface="Arial" panose="020B0604020202020204" pitchFamily="34" charset="0"/>
              <a:buChar char="•"/>
            </a:pPr>
            <a:endParaRPr lang="en-US" altLang="zh-CN" sz="1400" dirty="0"/>
          </a:p>
          <a:p>
            <a:pPr marL="285750" indent="-285750">
              <a:buFont typeface="Arial" panose="020B0604020202020204" pitchFamily="34" charset="0"/>
              <a:buChar char="•"/>
            </a:pPr>
            <a:endParaRPr lang="en-US" altLang="zh-CN" sz="1400" dirty="0"/>
          </a:p>
          <a:p>
            <a:pPr marL="285750" indent="-285750">
              <a:buFont typeface="Arial" panose="020B0604020202020204" pitchFamily="34" charset="0"/>
              <a:buChar char="•"/>
            </a:pPr>
            <a:r>
              <a:rPr lang="en-US" altLang="zh-CN" sz="1400" b="1" dirty="0"/>
              <a:t>Government</a:t>
            </a:r>
            <a:r>
              <a:rPr lang="en-US" altLang="zh-CN" sz="1400" dirty="0"/>
              <a:t>: Land use planning and urban regeneration adjustments</a:t>
            </a:r>
          </a:p>
          <a:p>
            <a:pPr marL="285750" indent="-285750">
              <a:buFont typeface="Arial" panose="020B0604020202020204" pitchFamily="34" charset="0"/>
              <a:buChar char="•"/>
            </a:pPr>
            <a:endParaRPr lang="en-US" altLang="zh-CN" sz="1400" dirty="0"/>
          </a:p>
          <a:p>
            <a:pPr marL="285750" indent="-285750">
              <a:buFont typeface="Arial" panose="020B0604020202020204" pitchFamily="34" charset="0"/>
              <a:buChar char="•"/>
            </a:pPr>
            <a:endParaRPr lang="en-US" altLang="zh-CN" sz="1400" dirty="0"/>
          </a:p>
          <a:p>
            <a:pPr marL="285750" indent="-285750">
              <a:buFont typeface="Arial" panose="020B0604020202020204" pitchFamily="34" charset="0"/>
              <a:buChar char="•"/>
            </a:pPr>
            <a:endParaRPr lang="en-US" altLang="zh-CN" sz="1400" dirty="0"/>
          </a:p>
          <a:p>
            <a:pPr marL="285750" indent="-285750">
              <a:buFont typeface="Arial" panose="020B0604020202020204" pitchFamily="34" charset="0"/>
              <a:buChar char="•"/>
            </a:pPr>
            <a:r>
              <a:rPr lang="en-US" altLang="zh-CN" sz="1400" b="1" dirty="0"/>
              <a:t>Investors</a:t>
            </a:r>
            <a:r>
              <a:rPr lang="en-US" altLang="zh-CN" sz="1400" dirty="0"/>
              <a:t>: Risk evaluation and seize redevelopment opportunities</a:t>
            </a:r>
            <a:endParaRPr lang="zh-CN" altLang="en-US" sz="1400" dirty="0"/>
          </a:p>
        </p:txBody>
      </p:sp>
      <p:sp>
        <p:nvSpPr>
          <p:cNvPr id="5" name="TextBox 4">
            <a:extLst>
              <a:ext uri="{FF2B5EF4-FFF2-40B4-BE49-F238E27FC236}">
                <a16:creationId xmlns:a16="http://schemas.microsoft.com/office/drawing/2014/main" id="{44E88134-3035-4476-8E3E-08D49FA23666}"/>
              </a:ext>
            </a:extLst>
          </p:cNvPr>
          <p:cNvSpPr txBox="1"/>
          <p:nvPr/>
        </p:nvSpPr>
        <p:spPr>
          <a:xfrm>
            <a:off x="247463" y="550791"/>
            <a:ext cx="8559185" cy="615553"/>
          </a:xfrm>
          <a:prstGeom prst="rect">
            <a:avLst/>
          </a:prstGeom>
          <a:noFill/>
        </p:spPr>
        <p:txBody>
          <a:bodyPr wrap="square">
            <a:spAutoFit/>
          </a:bodyPr>
          <a:lstStyle/>
          <a:p>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Goals and values</a:t>
            </a:r>
          </a:p>
          <a:p>
            <a:r>
              <a:rPr lang="en-US" altLang="zh-CN" sz="1600" b="1" kern="100" dirty="0">
                <a:solidFill>
                  <a:schemeClr val="bg2">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From the perspective of researchers, government and investors</a:t>
            </a:r>
          </a:p>
        </p:txBody>
      </p:sp>
      <p:cxnSp>
        <p:nvCxnSpPr>
          <p:cNvPr id="10" name="Straight Connector 9">
            <a:extLst>
              <a:ext uri="{FF2B5EF4-FFF2-40B4-BE49-F238E27FC236}">
                <a16:creationId xmlns:a16="http://schemas.microsoft.com/office/drawing/2014/main" id="{3550F056-6106-4699-B9EE-57B0475EF8FE}"/>
              </a:ext>
            </a:extLst>
          </p:cNvPr>
          <p:cNvCxnSpPr/>
          <p:nvPr/>
        </p:nvCxnSpPr>
        <p:spPr>
          <a:xfrm>
            <a:off x="247463" y="577425"/>
            <a:ext cx="0" cy="496774"/>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4" name="Freeform: Shape 13">
            <a:extLst>
              <a:ext uri="{FF2B5EF4-FFF2-40B4-BE49-F238E27FC236}">
                <a16:creationId xmlns:a16="http://schemas.microsoft.com/office/drawing/2014/main" id="{EA004314-8E6B-41B8-A0C1-721FD7D1E015}"/>
              </a:ext>
            </a:extLst>
          </p:cNvPr>
          <p:cNvSpPr/>
          <p:nvPr/>
        </p:nvSpPr>
        <p:spPr>
          <a:xfrm>
            <a:off x="4572000" y="1955219"/>
            <a:ext cx="1544715" cy="3089430"/>
          </a:xfrm>
          <a:custGeom>
            <a:avLst/>
            <a:gdLst>
              <a:gd name="connsiteX0" fmla="*/ 0 w 1544715"/>
              <a:gd name="connsiteY0" fmla="*/ 0 h 3089430"/>
              <a:gd name="connsiteX1" fmla="*/ 1544715 w 1544715"/>
              <a:gd name="connsiteY1" fmla="*/ 1544715 h 3089430"/>
              <a:gd name="connsiteX2" fmla="*/ 0 w 1544715"/>
              <a:gd name="connsiteY2" fmla="*/ 3089430 h 3089430"/>
            </a:gdLst>
            <a:ahLst/>
            <a:cxnLst>
              <a:cxn ang="0">
                <a:pos x="connsiteX0" y="connsiteY0"/>
              </a:cxn>
              <a:cxn ang="0">
                <a:pos x="connsiteX1" y="connsiteY1"/>
              </a:cxn>
              <a:cxn ang="0">
                <a:pos x="connsiteX2" y="connsiteY2"/>
              </a:cxn>
            </a:cxnLst>
            <a:rect l="l" t="t" r="r" b="b"/>
            <a:pathLst>
              <a:path w="1544715" h="3089430">
                <a:moveTo>
                  <a:pt x="0" y="0"/>
                </a:moveTo>
                <a:cubicBezTo>
                  <a:pt x="853123" y="0"/>
                  <a:pt x="1544715" y="691592"/>
                  <a:pt x="1544715" y="1544715"/>
                </a:cubicBezTo>
                <a:cubicBezTo>
                  <a:pt x="1544715" y="2397838"/>
                  <a:pt x="853123" y="3089430"/>
                  <a:pt x="0" y="308943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4400" b="1" dirty="0">
                <a:solidFill>
                  <a:schemeClr val="tx1"/>
                </a:solidFill>
                <a:latin typeface="微软雅黑" panose="020B0503020204020204" pitchFamily="34" charset="-122"/>
                <a:ea typeface="微软雅黑" panose="020B0503020204020204" pitchFamily="34" charset="-122"/>
              </a:rPr>
              <a:t>3</a:t>
            </a:r>
          </a:p>
          <a:p>
            <a:pPr algn="ctr"/>
            <a:r>
              <a:rPr lang="en-US" altLang="zh-CN" sz="2400" b="1" dirty="0">
                <a:solidFill>
                  <a:schemeClr val="tx1"/>
                </a:solidFill>
                <a:latin typeface="微软雅黑" panose="020B0503020204020204" pitchFamily="34" charset="-122"/>
                <a:ea typeface="微软雅黑" panose="020B0503020204020204" pitchFamily="34" charset="-122"/>
              </a:rPr>
              <a:t>Values</a:t>
            </a:r>
          </a:p>
        </p:txBody>
      </p:sp>
      <p:sp>
        <p:nvSpPr>
          <p:cNvPr id="15" name="Freeform: Shape 14">
            <a:extLst>
              <a:ext uri="{FF2B5EF4-FFF2-40B4-BE49-F238E27FC236}">
                <a16:creationId xmlns:a16="http://schemas.microsoft.com/office/drawing/2014/main" id="{7D57B3A1-5BA1-4305-B903-3E38270CFB13}"/>
              </a:ext>
            </a:extLst>
          </p:cNvPr>
          <p:cNvSpPr/>
          <p:nvPr/>
        </p:nvSpPr>
        <p:spPr>
          <a:xfrm flipH="1">
            <a:off x="3027285" y="1955219"/>
            <a:ext cx="1544715" cy="3089430"/>
          </a:xfrm>
          <a:custGeom>
            <a:avLst/>
            <a:gdLst>
              <a:gd name="connsiteX0" fmla="*/ 0 w 1544715"/>
              <a:gd name="connsiteY0" fmla="*/ 0 h 3089430"/>
              <a:gd name="connsiteX1" fmla="*/ 1544715 w 1544715"/>
              <a:gd name="connsiteY1" fmla="*/ 1544715 h 3089430"/>
              <a:gd name="connsiteX2" fmla="*/ 0 w 1544715"/>
              <a:gd name="connsiteY2" fmla="*/ 3089430 h 3089430"/>
            </a:gdLst>
            <a:ahLst/>
            <a:cxnLst>
              <a:cxn ang="0">
                <a:pos x="connsiteX0" y="connsiteY0"/>
              </a:cxn>
              <a:cxn ang="0">
                <a:pos x="connsiteX1" y="connsiteY1"/>
              </a:cxn>
              <a:cxn ang="0">
                <a:pos x="connsiteX2" y="connsiteY2"/>
              </a:cxn>
            </a:cxnLst>
            <a:rect l="l" t="t" r="r" b="b"/>
            <a:pathLst>
              <a:path w="1544715" h="3089430">
                <a:moveTo>
                  <a:pt x="0" y="0"/>
                </a:moveTo>
                <a:cubicBezTo>
                  <a:pt x="853123" y="0"/>
                  <a:pt x="1544715" y="691592"/>
                  <a:pt x="1544715" y="1544715"/>
                </a:cubicBezTo>
                <a:cubicBezTo>
                  <a:pt x="1544715" y="2397838"/>
                  <a:pt x="853123" y="3089430"/>
                  <a:pt x="0" y="308943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US" altLang="zh-CN" sz="4400" b="1" dirty="0">
                <a:latin typeface="微软雅黑" panose="020B0503020204020204" pitchFamily="34" charset="-122"/>
                <a:ea typeface="微软雅黑" panose="020B0503020204020204" pitchFamily="34" charset="-122"/>
              </a:rPr>
              <a:t>2</a:t>
            </a:r>
          </a:p>
          <a:p>
            <a:pPr algn="ctr"/>
            <a:r>
              <a:rPr lang="en-US" altLang="zh-CN" sz="2400" b="1" dirty="0">
                <a:latin typeface="微软雅黑" panose="020B0503020204020204" pitchFamily="34" charset="-122"/>
                <a:ea typeface="微软雅黑" panose="020B0503020204020204" pitchFamily="34" charset="-122"/>
              </a:rPr>
              <a:t>Goals</a:t>
            </a:r>
          </a:p>
        </p:txBody>
      </p:sp>
      <p:sp>
        <p:nvSpPr>
          <p:cNvPr id="16" name="TextBox 15">
            <a:extLst>
              <a:ext uri="{FF2B5EF4-FFF2-40B4-BE49-F238E27FC236}">
                <a16:creationId xmlns:a16="http://schemas.microsoft.com/office/drawing/2014/main" id="{99A59E2C-4BD3-41D4-85B2-BABFAFD529E5}"/>
              </a:ext>
            </a:extLst>
          </p:cNvPr>
          <p:cNvSpPr txBox="1"/>
          <p:nvPr/>
        </p:nvSpPr>
        <p:spPr>
          <a:xfrm>
            <a:off x="177552" y="2570774"/>
            <a:ext cx="2823099" cy="2893100"/>
          </a:xfrm>
          <a:prstGeom prst="rect">
            <a:avLst/>
          </a:prstGeom>
          <a:noFill/>
        </p:spPr>
        <p:txBody>
          <a:bodyPr wrap="square" rtlCol="0">
            <a:spAutoFit/>
          </a:bodyPr>
          <a:lstStyle/>
          <a:p>
            <a:pPr marL="285750" indent="-285750">
              <a:buFont typeface="Arial" panose="020B0604020202020204" pitchFamily="34" charset="0"/>
              <a:buChar char="•"/>
            </a:pPr>
            <a:r>
              <a:rPr lang="en-US" altLang="zh-CN" sz="1400" dirty="0"/>
              <a:t>Finding out shopping centers with operating loss risk with </a:t>
            </a:r>
            <a:r>
              <a:rPr lang="en-US" altLang="zh-CN" sz="1400" b="1" dirty="0"/>
              <a:t>gravity model </a:t>
            </a:r>
            <a:r>
              <a:rPr lang="en-US" altLang="zh-CN" sz="1400" dirty="0"/>
              <a:t>and </a:t>
            </a:r>
            <a:r>
              <a:rPr lang="en-US" altLang="zh-CN" sz="1400" b="1" dirty="0"/>
              <a:t>real estate finance formulas</a:t>
            </a:r>
            <a:r>
              <a:rPr lang="en-US" altLang="zh-CN" sz="1400" dirty="0"/>
              <a:t>. The result are tested with social media data.</a:t>
            </a:r>
          </a:p>
          <a:p>
            <a:pPr marL="285750" indent="-285750">
              <a:buFont typeface="Arial" panose="020B0604020202020204" pitchFamily="34" charset="0"/>
              <a:buChar char="•"/>
            </a:pPr>
            <a:endParaRPr lang="en-US" altLang="zh-CN" sz="1400" dirty="0"/>
          </a:p>
          <a:p>
            <a:pPr marL="285750" indent="-285750">
              <a:buFont typeface="Arial" panose="020B0604020202020204" pitchFamily="34" charset="0"/>
              <a:buChar char="•"/>
            </a:pPr>
            <a:endParaRPr lang="en-US" altLang="zh-CN" sz="1400" dirty="0"/>
          </a:p>
          <a:p>
            <a:pPr marL="285750" indent="-285750">
              <a:buFont typeface="Arial" panose="020B0604020202020204" pitchFamily="34" charset="0"/>
              <a:buChar char="•"/>
            </a:pPr>
            <a:endParaRPr lang="en-US" altLang="zh-CN" sz="1400" dirty="0"/>
          </a:p>
          <a:p>
            <a:pPr marL="285750" indent="-285750">
              <a:buFont typeface="Arial" panose="020B0604020202020204" pitchFamily="34" charset="0"/>
              <a:buChar char="•"/>
            </a:pPr>
            <a:endParaRPr lang="en-US" altLang="zh-CN" sz="1400" dirty="0"/>
          </a:p>
          <a:p>
            <a:pPr marL="285750" indent="-285750">
              <a:buFont typeface="Arial" panose="020B0604020202020204" pitchFamily="34" charset="0"/>
              <a:buChar char="•"/>
            </a:pPr>
            <a:r>
              <a:rPr lang="en-US" altLang="zh-CN" sz="1400" dirty="0"/>
              <a:t>Analyzing mismatch of operation and location value with </a:t>
            </a:r>
            <a:r>
              <a:rPr lang="en-US" altLang="zh-CN" sz="1400" b="1" dirty="0"/>
              <a:t>entropy weight method </a:t>
            </a:r>
            <a:r>
              <a:rPr lang="en-US" altLang="zh-CN" sz="1400" dirty="0"/>
              <a:t>and</a:t>
            </a:r>
            <a:r>
              <a:rPr lang="en-US" altLang="zh-CN" sz="1400" b="1" dirty="0"/>
              <a:t> regression model</a:t>
            </a:r>
          </a:p>
        </p:txBody>
      </p:sp>
      <p:pic>
        <p:nvPicPr>
          <p:cNvPr id="18" name="Graphic 17" descr="Scientific Thought with solid fill">
            <a:extLst>
              <a:ext uri="{FF2B5EF4-FFF2-40B4-BE49-F238E27FC236}">
                <a16:creationId xmlns:a16="http://schemas.microsoft.com/office/drawing/2014/main" id="{EB603AFB-C706-4B48-AFD6-B1ACE419B55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431649" y="1913812"/>
            <a:ext cx="534799" cy="534799"/>
          </a:xfrm>
          <a:prstGeom prst="rect">
            <a:avLst/>
          </a:prstGeom>
        </p:spPr>
      </p:pic>
      <p:pic>
        <p:nvPicPr>
          <p:cNvPr id="20" name="Graphic 19" descr="Tax with solid fill">
            <a:extLst>
              <a:ext uri="{FF2B5EF4-FFF2-40B4-BE49-F238E27FC236}">
                <a16:creationId xmlns:a16="http://schemas.microsoft.com/office/drawing/2014/main" id="{ED1BA947-34EA-49DC-8A8C-62ED85FB6C3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400577" y="2906669"/>
            <a:ext cx="534799" cy="534799"/>
          </a:xfrm>
          <a:prstGeom prst="rect">
            <a:avLst/>
          </a:prstGeom>
        </p:spPr>
      </p:pic>
      <p:pic>
        <p:nvPicPr>
          <p:cNvPr id="22" name="Graphic 21" descr="Group brainstorm with solid fill">
            <a:extLst>
              <a:ext uri="{FF2B5EF4-FFF2-40B4-BE49-F238E27FC236}">
                <a16:creationId xmlns:a16="http://schemas.microsoft.com/office/drawing/2014/main" id="{DA64AD09-0286-4709-BF15-AC4A286E07B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431649" y="4324133"/>
            <a:ext cx="534799" cy="534799"/>
          </a:xfrm>
          <a:prstGeom prst="rect">
            <a:avLst/>
          </a:prstGeom>
        </p:spPr>
      </p:pic>
      <p:pic>
        <p:nvPicPr>
          <p:cNvPr id="24" name="Graphic 23" descr="Calculator with solid fill">
            <a:extLst>
              <a:ext uri="{FF2B5EF4-FFF2-40B4-BE49-F238E27FC236}">
                <a16:creationId xmlns:a16="http://schemas.microsoft.com/office/drawing/2014/main" id="{A018E9AD-B244-42B1-BF65-3E00AC549B1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31487" y="2060831"/>
            <a:ext cx="534799" cy="534799"/>
          </a:xfrm>
          <a:prstGeom prst="rect">
            <a:avLst/>
          </a:prstGeom>
        </p:spPr>
      </p:pic>
      <p:pic>
        <p:nvPicPr>
          <p:cNvPr id="26" name="Graphic 25" descr="Mining tools with solid fill">
            <a:extLst>
              <a:ext uri="{FF2B5EF4-FFF2-40B4-BE49-F238E27FC236}">
                <a16:creationId xmlns:a16="http://schemas.microsoft.com/office/drawing/2014/main" id="{242A26E5-9188-48DA-BB49-694E8C02142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73587" y="3949475"/>
            <a:ext cx="534799" cy="534799"/>
          </a:xfrm>
          <a:prstGeom prst="rect">
            <a:avLst/>
          </a:prstGeom>
        </p:spPr>
      </p:pic>
    </p:spTree>
    <p:extLst>
      <p:ext uri="{BB962C8B-B14F-4D97-AF65-F5344CB8AC3E}">
        <p14:creationId xmlns:p14="http://schemas.microsoft.com/office/powerpoint/2010/main" val="21908872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E88134-3035-4476-8E3E-08D49FA23666}"/>
              </a:ext>
            </a:extLst>
          </p:cNvPr>
          <p:cNvSpPr txBox="1"/>
          <p:nvPr/>
        </p:nvSpPr>
        <p:spPr>
          <a:xfrm>
            <a:off x="247463" y="550791"/>
            <a:ext cx="8559185" cy="615553"/>
          </a:xfrm>
          <a:prstGeom prst="rect">
            <a:avLst/>
          </a:prstGeom>
          <a:noFill/>
        </p:spPr>
        <p:txBody>
          <a:bodyPr wrap="square">
            <a:spAutoFit/>
          </a:bodyPr>
          <a:lstStyle/>
          <a:p>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Data</a:t>
            </a:r>
          </a:p>
          <a:p>
            <a:r>
              <a:rPr lang="en-US" altLang="zh-CN" sz="1600" b="1" kern="100" dirty="0">
                <a:solidFill>
                  <a:schemeClr val="bg2">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Multivariate data resources are involved to build the model</a:t>
            </a:r>
          </a:p>
        </p:txBody>
      </p:sp>
      <p:cxnSp>
        <p:nvCxnSpPr>
          <p:cNvPr id="10" name="Straight Connector 9">
            <a:extLst>
              <a:ext uri="{FF2B5EF4-FFF2-40B4-BE49-F238E27FC236}">
                <a16:creationId xmlns:a16="http://schemas.microsoft.com/office/drawing/2014/main" id="{3550F056-6106-4699-B9EE-57B0475EF8FE}"/>
              </a:ext>
            </a:extLst>
          </p:cNvPr>
          <p:cNvCxnSpPr/>
          <p:nvPr/>
        </p:nvCxnSpPr>
        <p:spPr>
          <a:xfrm>
            <a:off x="247463" y="577425"/>
            <a:ext cx="0" cy="496774"/>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graphicFrame>
        <p:nvGraphicFramePr>
          <p:cNvPr id="28" name="Table 28">
            <a:extLst>
              <a:ext uri="{FF2B5EF4-FFF2-40B4-BE49-F238E27FC236}">
                <a16:creationId xmlns:a16="http://schemas.microsoft.com/office/drawing/2014/main" id="{5C5986CB-5DDA-4650-8594-ABBFA9EA891F}"/>
              </a:ext>
            </a:extLst>
          </p:cNvPr>
          <p:cNvGraphicFramePr>
            <a:graphicFrameLocks noGrp="1"/>
          </p:cNvGraphicFramePr>
          <p:nvPr>
            <p:extLst>
              <p:ext uri="{D42A27DB-BD31-4B8C-83A1-F6EECF244321}">
                <p14:modId xmlns:p14="http://schemas.microsoft.com/office/powerpoint/2010/main" val="671220712"/>
              </p:ext>
            </p:extLst>
          </p:nvPr>
        </p:nvGraphicFramePr>
        <p:xfrm>
          <a:off x="247462" y="1296143"/>
          <a:ext cx="8630206" cy="5011062"/>
        </p:xfrm>
        <a:graphic>
          <a:graphicData uri="http://schemas.openxmlformats.org/drawingml/2006/table">
            <a:tbl>
              <a:tblPr firstRow="1" bandRow="1">
                <a:tableStyleId>{F5AB1C69-6EDB-4FF4-983F-18BD219EF322}</a:tableStyleId>
              </a:tblPr>
              <a:tblGrid>
                <a:gridCol w="2502463">
                  <a:extLst>
                    <a:ext uri="{9D8B030D-6E8A-4147-A177-3AD203B41FA5}">
                      <a16:colId xmlns:a16="http://schemas.microsoft.com/office/drawing/2014/main" val="2551726699"/>
                    </a:ext>
                  </a:extLst>
                </a:gridCol>
                <a:gridCol w="2359414">
                  <a:extLst>
                    <a:ext uri="{9D8B030D-6E8A-4147-A177-3AD203B41FA5}">
                      <a16:colId xmlns:a16="http://schemas.microsoft.com/office/drawing/2014/main" val="3563898917"/>
                    </a:ext>
                  </a:extLst>
                </a:gridCol>
                <a:gridCol w="2383501">
                  <a:extLst>
                    <a:ext uri="{9D8B030D-6E8A-4147-A177-3AD203B41FA5}">
                      <a16:colId xmlns:a16="http://schemas.microsoft.com/office/drawing/2014/main" val="2805520591"/>
                    </a:ext>
                  </a:extLst>
                </a:gridCol>
                <a:gridCol w="1384828">
                  <a:extLst>
                    <a:ext uri="{9D8B030D-6E8A-4147-A177-3AD203B41FA5}">
                      <a16:colId xmlns:a16="http://schemas.microsoft.com/office/drawing/2014/main" val="873610495"/>
                    </a:ext>
                  </a:extLst>
                </a:gridCol>
              </a:tblGrid>
              <a:tr h="357933">
                <a:tc>
                  <a:txBody>
                    <a:bodyPr/>
                    <a:lstStyle/>
                    <a:p>
                      <a:pPr algn="ctr"/>
                      <a:r>
                        <a:rPr lang="en-US" altLang="zh-CN" sz="1200" dirty="0"/>
                        <a:t>Categories</a:t>
                      </a:r>
                      <a:endParaRPr lang="zh-CN" altLang="en-US" sz="1200" dirty="0"/>
                    </a:p>
                  </a:txBody>
                  <a:tcPr/>
                </a:tc>
                <a:tc>
                  <a:txBody>
                    <a:bodyPr/>
                    <a:lstStyle/>
                    <a:p>
                      <a:pPr algn="ctr"/>
                      <a:r>
                        <a:rPr lang="en-US" altLang="zh-CN" sz="1200" dirty="0"/>
                        <a:t>Resources</a:t>
                      </a:r>
                      <a:endParaRPr lang="zh-CN" altLang="en-US" sz="1200" dirty="0"/>
                    </a:p>
                  </a:txBody>
                  <a:tcPr/>
                </a:tc>
                <a:tc>
                  <a:txBody>
                    <a:bodyPr/>
                    <a:lstStyle/>
                    <a:p>
                      <a:pPr algn="ctr"/>
                      <a:r>
                        <a:rPr lang="en-US" altLang="zh-CN" sz="1200" dirty="0"/>
                        <a:t>Columns</a:t>
                      </a:r>
                      <a:endParaRPr lang="zh-CN" altLang="en-US" sz="1200" dirty="0"/>
                    </a:p>
                  </a:txBody>
                  <a:tcPr/>
                </a:tc>
                <a:tc>
                  <a:txBody>
                    <a:bodyPr/>
                    <a:lstStyle/>
                    <a:p>
                      <a:pPr algn="ctr"/>
                      <a:r>
                        <a:rPr lang="en-US" altLang="zh-CN" sz="1200" dirty="0"/>
                        <a:t>Type</a:t>
                      </a:r>
                      <a:endParaRPr lang="zh-CN" altLang="en-US" sz="1200" dirty="0"/>
                    </a:p>
                  </a:txBody>
                  <a:tcPr/>
                </a:tc>
                <a:extLst>
                  <a:ext uri="{0D108BD9-81ED-4DB2-BD59-A6C34878D82A}">
                    <a16:rowId xmlns:a16="http://schemas.microsoft.com/office/drawing/2014/main" val="1077002377"/>
                  </a:ext>
                </a:extLst>
              </a:tr>
              <a:tr h="357933">
                <a:tc rowSpan="4">
                  <a:txBody>
                    <a:bodyPr/>
                    <a:lstStyle/>
                    <a:p>
                      <a:pPr algn="ctr"/>
                      <a:r>
                        <a:rPr lang="en-US" altLang="zh-CN" sz="1200" dirty="0"/>
                        <a:t>Shopping centers</a:t>
                      </a:r>
                      <a:endParaRPr lang="zh-CN" altLang="en-US" sz="1200" dirty="0"/>
                    </a:p>
                  </a:txBody>
                  <a:tcPr anchor="ctr"/>
                </a:tc>
                <a:tc rowSpan="3">
                  <a:txBody>
                    <a:bodyPr/>
                    <a:lstStyle/>
                    <a:p>
                      <a:pPr algn="ctr"/>
                      <a:r>
                        <a:rPr lang="en-US" altLang="zh-CN" sz="1200" dirty="0"/>
                        <a:t>Wrangled from Yingshang.com</a:t>
                      </a:r>
                      <a:endParaRPr lang="zh-CN" altLang="en-US" sz="1200" dirty="0"/>
                    </a:p>
                  </a:txBody>
                  <a:tcPr anchor="ctr"/>
                </a:tc>
                <a:tc>
                  <a:txBody>
                    <a:bodyPr/>
                    <a:lstStyle/>
                    <a:p>
                      <a:pPr algn="ctr"/>
                      <a:r>
                        <a:rPr lang="en-US" altLang="zh-CN" sz="1200" dirty="0" err="1"/>
                        <a:t>building_area</a:t>
                      </a:r>
                      <a:endParaRPr lang="zh-CN" altLang="en-US" sz="1200" dirty="0"/>
                    </a:p>
                  </a:txBody>
                  <a:tcPr anchor="ctr"/>
                </a:tc>
                <a:tc>
                  <a:txBody>
                    <a:bodyPr/>
                    <a:lstStyle/>
                    <a:p>
                      <a:pPr algn="ctr"/>
                      <a:r>
                        <a:rPr lang="en-US" altLang="zh-CN" sz="1200" dirty="0"/>
                        <a:t>float</a:t>
                      </a:r>
                      <a:endParaRPr lang="zh-CN" altLang="en-US" sz="1200" dirty="0"/>
                    </a:p>
                  </a:txBody>
                  <a:tcPr anchor="ctr"/>
                </a:tc>
                <a:extLst>
                  <a:ext uri="{0D108BD9-81ED-4DB2-BD59-A6C34878D82A}">
                    <a16:rowId xmlns:a16="http://schemas.microsoft.com/office/drawing/2014/main" val="540787191"/>
                  </a:ext>
                </a:extLst>
              </a:tr>
              <a:tr h="357933">
                <a:tc vMerge="1">
                  <a:txBody>
                    <a:bodyPr/>
                    <a:lstStyle/>
                    <a:p>
                      <a:endParaRPr lang="zh-CN" altLang="en-US"/>
                    </a:p>
                  </a:txBody>
                  <a:tcPr/>
                </a:tc>
                <a:tc vMerge="1">
                  <a:txBody>
                    <a:bodyPr/>
                    <a:lstStyle/>
                    <a:p>
                      <a:pPr algn="ctr"/>
                      <a:endParaRPr lang="zh-CN" altLang="en-US" sz="1400" dirty="0"/>
                    </a:p>
                  </a:txBody>
                  <a:tcPr anchor="ctr"/>
                </a:tc>
                <a:tc>
                  <a:txBody>
                    <a:bodyPr/>
                    <a:lstStyle/>
                    <a:p>
                      <a:pPr algn="ctr"/>
                      <a:r>
                        <a:rPr lang="en-US" altLang="zh-CN" sz="1200" dirty="0" err="1"/>
                        <a:t>rentable_area</a:t>
                      </a:r>
                      <a:endParaRPr lang="zh-CN" altLang="en-US" sz="1200" dirty="0"/>
                    </a:p>
                  </a:txBody>
                  <a:tcPr anchor="ctr"/>
                </a:tc>
                <a:tc>
                  <a:txBody>
                    <a:bodyPr/>
                    <a:lstStyle/>
                    <a:p>
                      <a:pPr algn="ctr"/>
                      <a:r>
                        <a:rPr lang="en-US" altLang="zh-CN" sz="1200" dirty="0"/>
                        <a:t>float</a:t>
                      </a:r>
                      <a:endParaRPr lang="zh-CN" altLang="en-US" sz="1200" dirty="0"/>
                    </a:p>
                  </a:txBody>
                  <a:tcPr anchor="ctr"/>
                </a:tc>
                <a:extLst>
                  <a:ext uri="{0D108BD9-81ED-4DB2-BD59-A6C34878D82A}">
                    <a16:rowId xmlns:a16="http://schemas.microsoft.com/office/drawing/2014/main" val="3726684242"/>
                  </a:ext>
                </a:extLst>
              </a:tr>
              <a:tr h="357933">
                <a:tc vMerge="1">
                  <a:txBody>
                    <a:bodyPr/>
                    <a:lstStyle/>
                    <a:p>
                      <a:endParaRPr lang="zh-CN" altLang="en-US" sz="1400" dirty="0"/>
                    </a:p>
                  </a:txBody>
                  <a:tcPr/>
                </a:tc>
                <a:tc vMerge="1">
                  <a:txBody>
                    <a:bodyPr/>
                    <a:lstStyle/>
                    <a:p>
                      <a:pPr algn="ctr"/>
                      <a:endParaRPr lang="zh-CN" altLang="en-US" sz="1400" dirty="0"/>
                    </a:p>
                  </a:txBody>
                  <a:tcPr anchor="ctr"/>
                </a:tc>
                <a:tc>
                  <a:txBody>
                    <a:bodyPr/>
                    <a:lstStyle/>
                    <a:p>
                      <a:pPr algn="ctr"/>
                      <a:r>
                        <a:rPr lang="en-US" altLang="zh-CN" sz="1200" dirty="0" err="1"/>
                        <a:t>built_year</a:t>
                      </a:r>
                      <a:endParaRPr lang="zh-CN" altLang="en-US" sz="1200" dirty="0"/>
                    </a:p>
                  </a:txBody>
                  <a:tcPr anchor="ctr"/>
                </a:tc>
                <a:tc>
                  <a:txBody>
                    <a:bodyPr/>
                    <a:lstStyle/>
                    <a:p>
                      <a:pPr algn="ctr"/>
                      <a:r>
                        <a:rPr lang="en-US" altLang="zh-CN" sz="1200" dirty="0"/>
                        <a:t>integer</a:t>
                      </a:r>
                      <a:endParaRPr lang="zh-CN" altLang="en-US" sz="1200" dirty="0"/>
                    </a:p>
                  </a:txBody>
                  <a:tcPr anchor="ctr"/>
                </a:tc>
                <a:extLst>
                  <a:ext uri="{0D108BD9-81ED-4DB2-BD59-A6C34878D82A}">
                    <a16:rowId xmlns:a16="http://schemas.microsoft.com/office/drawing/2014/main" val="853735827"/>
                  </a:ext>
                </a:extLst>
              </a:tr>
              <a:tr h="357933">
                <a:tc vMerge="1">
                  <a:txBody>
                    <a:bodyPr/>
                    <a:lstStyle/>
                    <a:p>
                      <a:endParaRPr lang="zh-CN" altLang="en-US" sz="1400" dirty="0"/>
                    </a:p>
                  </a:txBody>
                  <a:tcPr/>
                </a:tc>
                <a:tc>
                  <a:txBody>
                    <a:bodyPr/>
                    <a:lstStyle/>
                    <a:p>
                      <a:pPr algn="ctr"/>
                      <a:r>
                        <a:rPr lang="en-US" altLang="zh-CN" sz="1200" dirty="0"/>
                        <a:t>Baidu Map API</a:t>
                      </a:r>
                      <a:endParaRPr lang="zh-CN" altLang="en-US" sz="1200" dirty="0"/>
                    </a:p>
                  </a:txBody>
                  <a:tcPr anchor="ctr"/>
                </a:tc>
                <a:tc>
                  <a:txBody>
                    <a:bodyPr/>
                    <a:lstStyle/>
                    <a:p>
                      <a:pPr algn="ctr"/>
                      <a:r>
                        <a:rPr lang="en-US" altLang="zh-CN" sz="1200" dirty="0"/>
                        <a:t>coordinate</a:t>
                      </a:r>
                      <a:endParaRPr lang="zh-CN" altLang="en-US" sz="1200" dirty="0"/>
                    </a:p>
                  </a:txBody>
                  <a:tcPr anchor="ctr"/>
                </a:tc>
                <a:tc>
                  <a:txBody>
                    <a:bodyPr/>
                    <a:lstStyle/>
                    <a:p>
                      <a:pPr algn="ctr"/>
                      <a:r>
                        <a:rPr lang="en-US" altLang="zh-CN" sz="1200" dirty="0"/>
                        <a:t>geometry</a:t>
                      </a:r>
                      <a:endParaRPr lang="zh-CN" altLang="en-US" sz="1200" dirty="0"/>
                    </a:p>
                  </a:txBody>
                  <a:tcPr anchor="ctr"/>
                </a:tc>
                <a:extLst>
                  <a:ext uri="{0D108BD9-81ED-4DB2-BD59-A6C34878D82A}">
                    <a16:rowId xmlns:a16="http://schemas.microsoft.com/office/drawing/2014/main" val="294946577"/>
                  </a:ext>
                </a:extLst>
              </a:tr>
              <a:tr h="357933">
                <a:tc rowSpan="3">
                  <a:txBody>
                    <a:bodyPr/>
                    <a:lstStyle/>
                    <a:p>
                      <a:pPr algn="ctr"/>
                      <a:r>
                        <a:rPr lang="en-US" altLang="zh-CN" sz="1200" dirty="0"/>
                        <a:t>Socioeconomics</a:t>
                      </a:r>
                      <a:endParaRPr lang="zh-CN" altLang="en-US" sz="1200" dirty="0"/>
                    </a:p>
                  </a:txBody>
                  <a:tcPr anchor="ctr"/>
                </a:tc>
                <a:tc rowSpan="3">
                  <a:txBody>
                    <a:bodyPr/>
                    <a:lstStyle/>
                    <a:p>
                      <a:pPr algn="ctr"/>
                      <a:r>
                        <a:rPr lang="en-US" altLang="zh-CN" sz="1200" dirty="0"/>
                        <a:t>Chinese socioeconomical year book of (2020)</a:t>
                      </a:r>
                      <a:endParaRPr lang="zh-CN" altLang="en-US" sz="1200" dirty="0"/>
                    </a:p>
                  </a:txBody>
                  <a:tcPr anchor="ctr"/>
                </a:tc>
                <a:tc>
                  <a:txBody>
                    <a:bodyPr/>
                    <a:lstStyle/>
                    <a:p>
                      <a:pPr algn="ctr"/>
                      <a:r>
                        <a:rPr lang="en-US" altLang="zh-CN" sz="1200" dirty="0"/>
                        <a:t>population</a:t>
                      </a:r>
                      <a:endParaRPr lang="zh-CN" altLang="en-US" sz="1200" dirty="0"/>
                    </a:p>
                  </a:txBody>
                  <a:tcPr anchor="ctr"/>
                </a:tc>
                <a:tc>
                  <a:txBody>
                    <a:bodyPr/>
                    <a:lstStyle/>
                    <a:p>
                      <a:pPr algn="ctr"/>
                      <a:r>
                        <a:rPr lang="en-US" altLang="zh-CN" sz="1200" dirty="0"/>
                        <a:t>integer</a:t>
                      </a:r>
                      <a:endParaRPr lang="zh-CN" altLang="en-US" sz="1200" dirty="0"/>
                    </a:p>
                  </a:txBody>
                  <a:tcPr anchor="ctr"/>
                </a:tc>
                <a:extLst>
                  <a:ext uri="{0D108BD9-81ED-4DB2-BD59-A6C34878D82A}">
                    <a16:rowId xmlns:a16="http://schemas.microsoft.com/office/drawing/2014/main" val="2609221633"/>
                  </a:ext>
                </a:extLst>
              </a:tr>
              <a:tr h="357933">
                <a:tc vMerge="1">
                  <a:txBody>
                    <a:bodyPr/>
                    <a:lstStyle/>
                    <a:p>
                      <a:endParaRPr lang="zh-CN" altLang="en-US" sz="1400" dirty="0"/>
                    </a:p>
                  </a:txBody>
                  <a:tcPr/>
                </a:tc>
                <a:tc vMerge="1">
                  <a:txBody>
                    <a:bodyPr/>
                    <a:lstStyle/>
                    <a:p>
                      <a:pPr algn="ctr"/>
                      <a:endParaRPr lang="zh-CN" altLang="en-US" sz="1400" dirty="0"/>
                    </a:p>
                  </a:txBody>
                  <a:tcPr anchor="ctr"/>
                </a:tc>
                <a:tc>
                  <a:txBody>
                    <a:bodyPr/>
                    <a:lstStyle/>
                    <a:p>
                      <a:pPr algn="ctr"/>
                      <a:r>
                        <a:rPr lang="en-US" altLang="zh-CN" sz="1200" dirty="0" err="1"/>
                        <a:t>disposable_income</a:t>
                      </a:r>
                      <a:endParaRPr lang="zh-CN" altLang="en-US" sz="1200" dirty="0"/>
                    </a:p>
                  </a:txBody>
                  <a:tcPr anchor="ctr"/>
                </a:tc>
                <a:tc>
                  <a:txBody>
                    <a:bodyPr/>
                    <a:lstStyle/>
                    <a:p>
                      <a:pPr algn="ctr"/>
                      <a:r>
                        <a:rPr lang="en-US" altLang="zh-CN" sz="1200" dirty="0"/>
                        <a:t>integer</a:t>
                      </a:r>
                      <a:endParaRPr lang="zh-CN" altLang="en-US" sz="1200" dirty="0"/>
                    </a:p>
                  </a:txBody>
                  <a:tcPr anchor="ctr"/>
                </a:tc>
                <a:extLst>
                  <a:ext uri="{0D108BD9-81ED-4DB2-BD59-A6C34878D82A}">
                    <a16:rowId xmlns:a16="http://schemas.microsoft.com/office/drawing/2014/main" val="2861187564"/>
                  </a:ext>
                </a:extLst>
              </a:tr>
              <a:tr h="357933">
                <a:tc vMerge="1">
                  <a:txBody>
                    <a:bodyPr/>
                    <a:lstStyle/>
                    <a:p>
                      <a:endParaRPr lang="zh-CN" altLang="en-US" sz="1400" dirty="0"/>
                    </a:p>
                  </a:txBody>
                  <a:tcPr/>
                </a:tc>
                <a:tc vMerge="1">
                  <a:txBody>
                    <a:bodyPr/>
                    <a:lstStyle/>
                    <a:p>
                      <a:pPr algn="ctr"/>
                      <a:endParaRPr lang="zh-CN" altLang="en-US" sz="1400" dirty="0"/>
                    </a:p>
                  </a:txBody>
                  <a:tcPr anchor="ctr"/>
                </a:tc>
                <a:tc>
                  <a:txBody>
                    <a:bodyPr/>
                    <a:lstStyle/>
                    <a:p>
                      <a:pPr algn="ctr"/>
                      <a:r>
                        <a:rPr lang="en-US" altLang="zh-CN" sz="1200" dirty="0"/>
                        <a:t>consumption expense</a:t>
                      </a:r>
                      <a:endParaRPr lang="zh-CN" altLang="en-US" sz="1200" dirty="0"/>
                    </a:p>
                  </a:txBody>
                  <a:tcPr anchor="ctr"/>
                </a:tc>
                <a:tc>
                  <a:txBody>
                    <a:bodyPr/>
                    <a:lstStyle/>
                    <a:p>
                      <a:pPr algn="ctr"/>
                      <a:r>
                        <a:rPr lang="en-US" altLang="zh-CN" sz="1200" dirty="0"/>
                        <a:t>integer</a:t>
                      </a:r>
                      <a:endParaRPr lang="zh-CN" altLang="en-US" sz="1200" dirty="0"/>
                    </a:p>
                  </a:txBody>
                  <a:tcPr anchor="ctr"/>
                </a:tc>
                <a:extLst>
                  <a:ext uri="{0D108BD9-81ED-4DB2-BD59-A6C34878D82A}">
                    <a16:rowId xmlns:a16="http://schemas.microsoft.com/office/drawing/2014/main" val="3329066584"/>
                  </a:ext>
                </a:extLst>
              </a:tr>
              <a:tr h="357933">
                <a:tc rowSpan="4">
                  <a:txBody>
                    <a:bodyPr/>
                    <a:lstStyle/>
                    <a:p>
                      <a:pPr algn="ctr"/>
                      <a:r>
                        <a:rPr lang="en-US" altLang="zh-CN" sz="1200" dirty="0"/>
                        <a:t>Urban environment</a:t>
                      </a:r>
                      <a:endParaRPr lang="zh-CN" altLang="en-US" sz="1200" dirty="0"/>
                    </a:p>
                  </a:txBody>
                  <a:tcPr anchor="ctr"/>
                </a:tc>
                <a:tc rowSpan="4">
                  <a:txBody>
                    <a:bodyPr/>
                    <a:lstStyle/>
                    <a:p>
                      <a:pPr algn="ctr"/>
                      <a:r>
                        <a:rPr lang="en-US" altLang="zh-CN" sz="1200" dirty="0"/>
                        <a:t>Purchased from third party</a:t>
                      </a:r>
                      <a:endParaRPr lang="zh-CN" altLang="en-US" sz="1200" dirty="0"/>
                    </a:p>
                  </a:txBody>
                  <a:tcPr anchor="ctr"/>
                </a:tc>
                <a:tc>
                  <a:txBody>
                    <a:bodyPr/>
                    <a:lstStyle/>
                    <a:p>
                      <a:pPr algn="ctr"/>
                      <a:r>
                        <a:rPr lang="en-US" altLang="zh-CN" sz="1200" dirty="0"/>
                        <a:t>road</a:t>
                      </a:r>
                      <a:endParaRPr lang="zh-CN" altLang="en-US" sz="1200" dirty="0"/>
                    </a:p>
                  </a:txBody>
                  <a:tcPr anchor="ctr"/>
                </a:tc>
                <a:tc>
                  <a:txBody>
                    <a:bodyPr/>
                    <a:lstStyle/>
                    <a:p>
                      <a:pPr algn="ctr"/>
                      <a:r>
                        <a:rPr lang="en-US" altLang="zh-CN" sz="1200" dirty="0"/>
                        <a:t>geometry</a:t>
                      </a:r>
                      <a:endParaRPr lang="zh-CN" altLang="en-US" sz="1200" dirty="0"/>
                    </a:p>
                  </a:txBody>
                  <a:tcPr anchor="ctr"/>
                </a:tc>
                <a:extLst>
                  <a:ext uri="{0D108BD9-81ED-4DB2-BD59-A6C34878D82A}">
                    <a16:rowId xmlns:a16="http://schemas.microsoft.com/office/drawing/2014/main" val="3720553478"/>
                  </a:ext>
                </a:extLst>
              </a:tr>
              <a:tr h="357933">
                <a:tc vMerge="1">
                  <a:txBody>
                    <a:bodyPr/>
                    <a:lstStyle/>
                    <a:p>
                      <a:pPr algn="ctr"/>
                      <a:endParaRPr lang="zh-CN" altLang="en-US" sz="1200" dirty="0"/>
                    </a:p>
                  </a:txBody>
                  <a:tcPr anchor="ctr"/>
                </a:tc>
                <a:tc vMerge="1">
                  <a:txBody>
                    <a:bodyPr/>
                    <a:lstStyle/>
                    <a:p>
                      <a:pPr algn="ctr"/>
                      <a:endParaRPr lang="zh-CN" altLang="en-US" sz="1200" dirty="0"/>
                    </a:p>
                  </a:txBody>
                  <a:tcPr anchor="ctr"/>
                </a:tc>
                <a:tc>
                  <a:txBody>
                    <a:bodyPr/>
                    <a:lstStyle/>
                    <a:p>
                      <a:pPr algn="ctr"/>
                      <a:r>
                        <a:rPr lang="en-US" altLang="zh-CN" sz="1200" dirty="0"/>
                        <a:t>parks</a:t>
                      </a:r>
                      <a:endParaRPr lang="zh-CN" altLang="en-US" sz="1200" dirty="0"/>
                    </a:p>
                  </a:txBody>
                  <a:tcPr anchor="ctr"/>
                </a:tc>
                <a:tc>
                  <a:txBody>
                    <a:bodyPr/>
                    <a:lstStyle/>
                    <a:p>
                      <a:pPr algn="ctr"/>
                      <a:r>
                        <a:rPr lang="en-US" altLang="zh-CN" sz="1200" dirty="0"/>
                        <a:t>geometry</a:t>
                      </a:r>
                      <a:endParaRPr lang="zh-CN" altLang="en-US" sz="1200" dirty="0"/>
                    </a:p>
                  </a:txBody>
                  <a:tcPr anchor="ctr"/>
                </a:tc>
                <a:extLst>
                  <a:ext uri="{0D108BD9-81ED-4DB2-BD59-A6C34878D82A}">
                    <a16:rowId xmlns:a16="http://schemas.microsoft.com/office/drawing/2014/main" val="1046545134"/>
                  </a:ext>
                </a:extLst>
              </a:tr>
              <a:tr h="357933">
                <a:tc vMerge="1">
                  <a:txBody>
                    <a:bodyPr/>
                    <a:lstStyle/>
                    <a:p>
                      <a:pPr algn="ctr"/>
                      <a:endParaRPr lang="zh-CN" altLang="en-US" sz="1200" dirty="0"/>
                    </a:p>
                  </a:txBody>
                  <a:tcPr anchor="ctr"/>
                </a:tc>
                <a:tc vMerge="1">
                  <a:txBody>
                    <a:bodyPr/>
                    <a:lstStyle/>
                    <a:p>
                      <a:pPr algn="ctr"/>
                      <a:endParaRPr lang="zh-CN" altLang="en-US" sz="1200" dirty="0"/>
                    </a:p>
                  </a:txBody>
                  <a:tcPr anchor="ctr"/>
                </a:tc>
                <a:tc>
                  <a:txBody>
                    <a:bodyPr/>
                    <a:lstStyle/>
                    <a:p>
                      <a:pPr algn="ctr"/>
                      <a:r>
                        <a:rPr lang="en-US" altLang="zh-CN" sz="1200" dirty="0" err="1"/>
                        <a:t>subway_station</a:t>
                      </a:r>
                      <a:endParaRPr lang="zh-CN" altLang="en-US" sz="1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dirty="0"/>
                        <a:t>geometry</a:t>
                      </a:r>
                      <a:endParaRPr lang="zh-CN" altLang="en-US" sz="1200" dirty="0"/>
                    </a:p>
                  </a:txBody>
                  <a:tcPr anchor="ctr"/>
                </a:tc>
                <a:extLst>
                  <a:ext uri="{0D108BD9-81ED-4DB2-BD59-A6C34878D82A}">
                    <a16:rowId xmlns:a16="http://schemas.microsoft.com/office/drawing/2014/main" val="2864649183"/>
                  </a:ext>
                </a:extLst>
              </a:tr>
              <a:tr h="357933">
                <a:tc vMerge="1">
                  <a:txBody>
                    <a:bodyPr/>
                    <a:lstStyle/>
                    <a:p>
                      <a:pPr algn="ctr"/>
                      <a:endParaRPr lang="zh-CN" altLang="en-US" sz="1200" dirty="0"/>
                    </a:p>
                  </a:txBody>
                  <a:tcPr anchor="ctr"/>
                </a:tc>
                <a:tc vMerge="1">
                  <a:txBody>
                    <a:bodyPr/>
                    <a:lstStyle/>
                    <a:p>
                      <a:pPr algn="ctr"/>
                      <a:endParaRPr lang="zh-CN" altLang="en-US" sz="1200" dirty="0"/>
                    </a:p>
                  </a:txBody>
                  <a:tcPr anchor="ctr"/>
                </a:tc>
                <a:tc>
                  <a:txBody>
                    <a:bodyPr/>
                    <a:lstStyle/>
                    <a:p>
                      <a:pPr algn="ctr"/>
                      <a:r>
                        <a:rPr lang="en-US" altLang="zh-CN" sz="1200" dirty="0"/>
                        <a:t>POIs</a:t>
                      </a:r>
                      <a:endParaRPr lang="zh-CN" altLang="en-US" sz="1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dirty="0"/>
                        <a:t>geometry</a:t>
                      </a:r>
                      <a:endParaRPr lang="zh-CN" altLang="en-US" sz="1200" dirty="0"/>
                    </a:p>
                  </a:txBody>
                  <a:tcPr anchor="ctr"/>
                </a:tc>
                <a:extLst>
                  <a:ext uri="{0D108BD9-81ED-4DB2-BD59-A6C34878D82A}">
                    <a16:rowId xmlns:a16="http://schemas.microsoft.com/office/drawing/2014/main" val="3695439541"/>
                  </a:ext>
                </a:extLst>
              </a:tr>
              <a:tr h="357933">
                <a:tc rowSpan="2">
                  <a:txBody>
                    <a:bodyPr/>
                    <a:lstStyle/>
                    <a:p>
                      <a:pPr algn="ctr"/>
                      <a:r>
                        <a:rPr lang="en-US" altLang="zh-CN" sz="1200" dirty="0"/>
                        <a:t>Social Media</a:t>
                      </a:r>
                      <a:endParaRPr lang="zh-CN" altLang="en-US" sz="1200" dirty="0"/>
                    </a:p>
                  </a:txBody>
                  <a:tcPr anchor="ctr">
                    <a:solidFill>
                      <a:srgbClr val="E1E1E1"/>
                    </a:solidFill>
                  </a:tcPr>
                </a:tc>
                <a:tc rowSpan="2">
                  <a:txBody>
                    <a:bodyPr/>
                    <a:lstStyle/>
                    <a:p>
                      <a:pPr algn="ctr"/>
                      <a:r>
                        <a:rPr lang="en-US" altLang="zh-CN" sz="1200" dirty="0"/>
                        <a:t>Dianping.com</a:t>
                      </a:r>
                    </a:p>
                    <a:p>
                      <a:pPr algn="ctr"/>
                      <a:r>
                        <a:rPr lang="en-US" altLang="zh-CN" sz="1200" dirty="0"/>
                        <a:t>(2022, March)</a:t>
                      </a:r>
                      <a:endParaRPr lang="zh-CN" altLang="en-US" sz="1200" dirty="0"/>
                    </a:p>
                  </a:txBody>
                  <a:tcPr anchor="ctr"/>
                </a:tc>
                <a:tc>
                  <a:txBody>
                    <a:bodyPr/>
                    <a:lstStyle/>
                    <a:p>
                      <a:pPr algn="ctr"/>
                      <a:r>
                        <a:rPr lang="en-US" altLang="zh-CN" sz="1200" dirty="0"/>
                        <a:t>number of comments</a:t>
                      </a:r>
                      <a:endParaRPr lang="zh-CN" altLang="en-US" sz="1200" dirty="0"/>
                    </a:p>
                  </a:txBody>
                  <a:tcPr anchor="ctr"/>
                </a:tc>
                <a:tc>
                  <a:txBody>
                    <a:bodyPr/>
                    <a:lstStyle/>
                    <a:p>
                      <a:pPr algn="ctr"/>
                      <a:r>
                        <a:rPr lang="en-US" altLang="zh-CN" sz="1200" dirty="0"/>
                        <a:t>integer</a:t>
                      </a:r>
                      <a:endParaRPr lang="zh-CN" altLang="en-US" sz="1200" dirty="0"/>
                    </a:p>
                  </a:txBody>
                  <a:tcPr anchor="ctr"/>
                </a:tc>
                <a:extLst>
                  <a:ext uri="{0D108BD9-81ED-4DB2-BD59-A6C34878D82A}">
                    <a16:rowId xmlns:a16="http://schemas.microsoft.com/office/drawing/2014/main" val="141131048"/>
                  </a:ext>
                </a:extLst>
              </a:tr>
              <a:tr h="357933">
                <a:tc vMerge="1">
                  <a:txBody>
                    <a:bodyPr/>
                    <a:lstStyle/>
                    <a:p>
                      <a:pPr algn="ctr"/>
                      <a:endParaRPr lang="zh-CN" altLang="en-US" sz="1200" dirty="0"/>
                    </a:p>
                  </a:txBody>
                  <a:tcPr anchor="ctr">
                    <a:solidFill>
                      <a:srgbClr val="E1E1E1"/>
                    </a:solidFill>
                  </a:tcPr>
                </a:tc>
                <a:tc vMerge="1">
                  <a:txBody>
                    <a:bodyPr/>
                    <a:lstStyle/>
                    <a:p>
                      <a:pPr algn="ctr"/>
                      <a:endParaRPr lang="zh-CN" altLang="en-US" sz="1200" dirty="0"/>
                    </a:p>
                  </a:txBody>
                  <a:tcPr anchor="ctr"/>
                </a:tc>
                <a:tc>
                  <a:txBody>
                    <a:bodyPr/>
                    <a:lstStyle/>
                    <a:p>
                      <a:pPr algn="ctr"/>
                      <a:r>
                        <a:rPr lang="en-US" altLang="zh-CN" sz="1200" dirty="0"/>
                        <a:t>average consumption</a:t>
                      </a:r>
                      <a:endParaRPr lang="zh-CN" altLang="en-US" sz="12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dirty="0"/>
                        <a:t>integer</a:t>
                      </a:r>
                      <a:endParaRPr lang="zh-CN" altLang="en-US" sz="1200" dirty="0"/>
                    </a:p>
                  </a:txBody>
                  <a:tcPr anchor="ctr"/>
                </a:tc>
                <a:extLst>
                  <a:ext uri="{0D108BD9-81ED-4DB2-BD59-A6C34878D82A}">
                    <a16:rowId xmlns:a16="http://schemas.microsoft.com/office/drawing/2014/main" val="3393865478"/>
                  </a:ext>
                </a:extLst>
              </a:tr>
            </a:tbl>
          </a:graphicData>
        </a:graphic>
      </p:graphicFrame>
    </p:spTree>
    <p:extLst>
      <p:ext uri="{BB962C8B-B14F-4D97-AF65-F5344CB8AC3E}">
        <p14:creationId xmlns:p14="http://schemas.microsoft.com/office/powerpoint/2010/main" val="1782835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E88134-3035-4476-8E3E-08D49FA23666}"/>
              </a:ext>
            </a:extLst>
          </p:cNvPr>
          <p:cNvSpPr txBox="1"/>
          <p:nvPr/>
        </p:nvSpPr>
        <p:spPr>
          <a:xfrm>
            <a:off x="247463" y="550791"/>
            <a:ext cx="8559185" cy="615553"/>
          </a:xfrm>
          <a:prstGeom prst="rect">
            <a:avLst/>
          </a:prstGeom>
          <a:noFill/>
        </p:spPr>
        <p:txBody>
          <a:bodyPr wrap="square">
            <a:spAutoFit/>
          </a:bodyPr>
          <a:lstStyle/>
          <a:p>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Method</a:t>
            </a:r>
          </a:p>
          <a:p>
            <a:r>
              <a:rPr lang="en-US" altLang="zh-CN" sz="1600" b="1" kern="100" dirty="0">
                <a:solidFill>
                  <a:schemeClr val="bg2">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Step1: Use gravity model to estimate number of customers of each shopping mall</a:t>
            </a:r>
          </a:p>
        </p:txBody>
      </p:sp>
      <p:cxnSp>
        <p:nvCxnSpPr>
          <p:cNvPr id="10" name="Straight Connector 9">
            <a:extLst>
              <a:ext uri="{FF2B5EF4-FFF2-40B4-BE49-F238E27FC236}">
                <a16:creationId xmlns:a16="http://schemas.microsoft.com/office/drawing/2014/main" id="{3550F056-6106-4699-B9EE-57B0475EF8FE}"/>
              </a:ext>
            </a:extLst>
          </p:cNvPr>
          <p:cNvCxnSpPr/>
          <p:nvPr/>
        </p:nvCxnSpPr>
        <p:spPr>
          <a:xfrm>
            <a:off x="247463" y="577425"/>
            <a:ext cx="0" cy="496774"/>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pic>
        <p:nvPicPr>
          <p:cNvPr id="6" name="Picture 5" descr="Graphical user interface, table&#10;&#10;Description automatically generated">
            <a:extLst>
              <a:ext uri="{FF2B5EF4-FFF2-40B4-BE49-F238E27FC236}">
                <a16:creationId xmlns:a16="http://schemas.microsoft.com/office/drawing/2014/main" id="{8731AD69-67A6-48BF-8F33-881BF64AD93E}"/>
              </a:ext>
            </a:extLst>
          </p:cNvPr>
          <p:cNvPicPr>
            <a:picLocks noChangeAspect="1"/>
          </p:cNvPicPr>
          <p:nvPr/>
        </p:nvPicPr>
        <p:blipFill rotWithShape="1">
          <a:blip r:embed="rId3">
            <a:extLst>
              <a:ext uri="{28A0092B-C50C-407E-A947-70E740481C1C}">
                <a14:useLocalDpi xmlns:a14="http://schemas.microsoft.com/office/drawing/2010/main" val="0"/>
              </a:ext>
            </a:extLst>
          </a:blip>
          <a:srcRect r="3262"/>
          <a:stretch/>
        </p:blipFill>
        <p:spPr>
          <a:xfrm>
            <a:off x="174777" y="3717777"/>
            <a:ext cx="8704551" cy="2594383"/>
          </a:xfrm>
          <a:prstGeom prst="rect">
            <a:avLst/>
          </a:prstGeom>
        </p:spPr>
      </p:pic>
      <p:sp>
        <p:nvSpPr>
          <p:cNvPr id="11" name="TextBox 10">
            <a:extLst>
              <a:ext uri="{FF2B5EF4-FFF2-40B4-BE49-F238E27FC236}">
                <a16:creationId xmlns:a16="http://schemas.microsoft.com/office/drawing/2014/main" id="{656B49AD-1E6E-43B2-B295-6E6AEFC94985}"/>
              </a:ext>
            </a:extLst>
          </p:cNvPr>
          <p:cNvSpPr txBox="1"/>
          <p:nvPr/>
        </p:nvSpPr>
        <p:spPr>
          <a:xfrm>
            <a:off x="3744155" y="3382140"/>
            <a:ext cx="2823099" cy="523220"/>
          </a:xfrm>
          <a:prstGeom prst="rect">
            <a:avLst/>
          </a:prstGeom>
          <a:noFill/>
        </p:spPr>
        <p:txBody>
          <a:bodyPr wrap="square" rtlCol="0">
            <a:spAutoFit/>
          </a:bodyPr>
          <a:lstStyle/>
          <a:p>
            <a:r>
              <a:rPr lang="en-US" altLang="zh-CN" sz="1400" dirty="0"/>
              <a:t>Part of Gravity model results</a:t>
            </a:r>
          </a:p>
          <a:p>
            <a:endParaRPr lang="en-US" altLang="zh-CN" sz="1400" dirty="0"/>
          </a:p>
        </p:txBody>
      </p:sp>
      <p:sp>
        <p:nvSpPr>
          <p:cNvPr id="12" name="TextBox 11">
            <a:extLst>
              <a:ext uri="{FF2B5EF4-FFF2-40B4-BE49-F238E27FC236}">
                <a16:creationId xmlns:a16="http://schemas.microsoft.com/office/drawing/2014/main" id="{80A8C262-556E-4987-AC6C-0E05437064A4}"/>
              </a:ext>
            </a:extLst>
          </p:cNvPr>
          <p:cNvSpPr txBox="1"/>
          <p:nvPr/>
        </p:nvSpPr>
        <p:spPr>
          <a:xfrm>
            <a:off x="247463" y="6280575"/>
            <a:ext cx="8417143" cy="276999"/>
          </a:xfrm>
          <a:prstGeom prst="rect">
            <a:avLst/>
          </a:prstGeom>
          <a:noFill/>
        </p:spPr>
        <p:txBody>
          <a:bodyPr wrap="square" rtlCol="0">
            <a:spAutoFit/>
          </a:bodyPr>
          <a:lstStyle/>
          <a:p>
            <a:r>
              <a:rPr lang="en-US" altLang="zh-CN" sz="1200" dirty="0"/>
              <a:t>Note:</a:t>
            </a:r>
            <a:r>
              <a:rPr lang="zh-CN" altLang="en-US" sz="1200" dirty="0"/>
              <a:t> </a:t>
            </a:r>
            <a:r>
              <a:rPr lang="en-US" altLang="zh-CN" sz="1200" dirty="0"/>
              <a:t>Columns</a:t>
            </a:r>
            <a:r>
              <a:rPr lang="zh-CN" altLang="en-US" sz="1200" dirty="0"/>
              <a:t> </a:t>
            </a:r>
            <a:r>
              <a:rPr lang="en-US" altLang="zh-CN" sz="1200" dirty="0"/>
              <a:t>represent each neighborhood, row index is the ID of each shopping center</a:t>
            </a:r>
          </a:p>
        </p:txBody>
      </p:sp>
      <p:sp>
        <p:nvSpPr>
          <p:cNvPr id="2" name="TextBox 1">
            <a:extLst>
              <a:ext uri="{FF2B5EF4-FFF2-40B4-BE49-F238E27FC236}">
                <a16:creationId xmlns:a16="http://schemas.microsoft.com/office/drawing/2014/main" id="{21698776-79F5-49FB-B7E7-61DD938277F0}"/>
              </a:ext>
            </a:extLst>
          </p:cNvPr>
          <p:cNvSpPr txBox="1"/>
          <p:nvPr/>
        </p:nvSpPr>
        <p:spPr>
          <a:xfrm>
            <a:off x="6240545" y="1904910"/>
            <a:ext cx="2309567" cy="738664"/>
          </a:xfrm>
          <a:prstGeom prst="rect">
            <a:avLst/>
          </a:prstGeom>
          <a:solidFill>
            <a:schemeClr val="bg2">
              <a:lumMod val="75000"/>
            </a:schemeClr>
          </a:solidFill>
          <a:ln>
            <a:noFill/>
          </a:ln>
        </p:spPr>
        <p:txBody>
          <a:bodyPr wrap="square" rtlCol="0">
            <a:spAutoFit/>
          </a:bodyPr>
          <a:lstStyle/>
          <a:p>
            <a:r>
              <a:rPr lang="en-US" altLang="zh-CN" sz="1400" dirty="0">
                <a:solidFill>
                  <a:schemeClr val="bg1"/>
                </a:solidFill>
              </a:rPr>
              <a:t>Matrix of customer share from each neighborhood and target shopping centers</a:t>
            </a:r>
            <a:endParaRPr lang="zh-CN" altLang="en-US" sz="1400" dirty="0">
              <a:solidFill>
                <a:schemeClr val="bg1"/>
              </a:solidFill>
            </a:endParaRPr>
          </a:p>
        </p:txBody>
      </p:sp>
      <p:sp>
        <p:nvSpPr>
          <p:cNvPr id="13" name="TextBox 12">
            <a:extLst>
              <a:ext uri="{FF2B5EF4-FFF2-40B4-BE49-F238E27FC236}">
                <a16:creationId xmlns:a16="http://schemas.microsoft.com/office/drawing/2014/main" id="{EB1633DE-6B35-4713-BB93-837600062786}"/>
              </a:ext>
            </a:extLst>
          </p:cNvPr>
          <p:cNvSpPr txBox="1"/>
          <p:nvPr/>
        </p:nvSpPr>
        <p:spPr>
          <a:xfrm>
            <a:off x="247463" y="1751021"/>
            <a:ext cx="2309567" cy="307777"/>
          </a:xfrm>
          <a:prstGeom prst="rect">
            <a:avLst/>
          </a:prstGeom>
          <a:noFill/>
          <a:ln>
            <a:solidFill>
              <a:schemeClr val="tx1"/>
            </a:solidFill>
          </a:ln>
        </p:spPr>
        <p:txBody>
          <a:bodyPr wrap="square" rtlCol="0">
            <a:spAutoFit/>
          </a:bodyPr>
          <a:lstStyle/>
          <a:p>
            <a:pPr algn="ctr"/>
            <a:r>
              <a:rPr lang="en-US" altLang="zh-CN" sz="1400" dirty="0"/>
              <a:t>Area and location of malls</a:t>
            </a:r>
            <a:endParaRPr lang="zh-CN" altLang="en-US" sz="1400" dirty="0"/>
          </a:p>
        </p:txBody>
      </p:sp>
      <p:sp>
        <p:nvSpPr>
          <p:cNvPr id="14" name="TextBox 13">
            <a:extLst>
              <a:ext uri="{FF2B5EF4-FFF2-40B4-BE49-F238E27FC236}">
                <a16:creationId xmlns:a16="http://schemas.microsoft.com/office/drawing/2014/main" id="{64E0C93B-02A5-4691-89E5-5EBCD516C275}"/>
              </a:ext>
            </a:extLst>
          </p:cNvPr>
          <p:cNvSpPr txBox="1"/>
          <p:nvPr/>
        </p:nvSpPr>
        <p:spPr>
          <a:xfrm>
            <a:off x="247463" y="2222392"/>
            <a:ext cx="2309567" cy="307777"/>
          </a:xfrm>
          <a:prstGeom prst="rect">
            <a:avLst/>
          </a:prstGeom>
          <a:noFill/>
          <a:ln>
            <a:solidFill>
              <a:schemeClr val="tx1"/>
            </a:solidFill>
          </a:ln>
        </p:spPr>
        <p:txBody>
          <a:bodyPr wrap="square" rtlCol="0">
            <a:spAutoFit/>
          </a:bodyPr>
          <a:lstStyle/>
          <a:p>
            <a:pPr algn="ctr"/>
            <a:r>
              <a:rPr lang="en-US" altLang="zh-CN" sz="1400" dirty="0"/>
              <a:t>Population by neighborhood</a:t>
            </a:r>
            <a:endParaRPr lang="zh-CN" altLang="en-US" sz="1400" dirty="0"/>
          </a:p>
        </p:txBody>
      </p:sp>
      <p:sp>
        <p:nvSpPr>
          <p:cNvPr id="15" name="TextBox 14">
            <a:extLst>
              <a:ext uri="{FF2B5EF4-FFF2-40B4-BE49-F238E27FC236}">
                <a16:creationId xmlns:a16="http://schemas.microsoft.com/office/drawing/2014/main" id="{A7B67132-C3C4-4515-B63A-38DB8FE85A25}"/>
              </a:ext>
            </a:extLst>
          </p:cNvPr>
          <p:cNvSpPr txBox="1"/>
          <p:nvPr/>
        </p:nvSpPr>
        <p:spPr>
          <a:xfrm>
            <a:off x="247463" y="2733178"/>
            <a:ext cx="2309567" cy="307777"/>
          </a:xfrm>
          <a:prstGeom prst="rect">
            <a:avLst/>
          </a:prstGeom>
          <a:noFill/>
          <a:ln>
            <a:solidFill>
              <a:schemeClr val="tx1"/>
            </a:solidFill>
          </a:ln>
        </p:spPr>
        <p:txBody>
          <a:bodyPr wrap="square" rtlCol="0">
            <a:spAutoFit/>
          </a:bodyPr>
          <a:lstStyle/>
          <a:p>
            <a:pPr algn="ctr"/>
            <a:r>
              <a:rPr lang="en-US" altLang="zh-CN" sz="1400" dirty="0"/>
              <a:t>Distance matrix</a:t>
            </a:r>
            <a:endParaRPr lang="zh-CN" altLang="en-US" sz="1400" dirty="0"/>
          </a:p>
        </p:txBody>
      </p:sp>
      <p:sp>
        <p:nvSpPr>
          <p:cNvPr id="3" name="Rectangle 2">
            <a:extLst>
              <a:ext uri="{FF2B5EF4-FFF2-40B4-BE49-F238E27FC236}">
                <a16:creationId xmlns:a16="http://schemas.microsoft.com/office/drawing/2014/main" id="{D781A3EB-B2A3-4136-AF33-AB568ED9E471}"/>
              </a:ext>
            </a:extLst>
          </p:cNvPr>
          <p:cNvSpPr/>
          <p:nvPr/>
        </p:nvSpPr>
        <p:spPr>
          <a:xfrm>
            <a:off x="3712173" y="1911587"/>
            <a:ext cx="1487721" cy="73866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Gravity Model</a:t>
            </a:r>
            <a:endParaRPr lang="zh-CN" altLang="en-US" b="1" dirty="0"/>
          </a:p>
        </p:txBody>
      </p:sp>
      <p:cxnSp>
        <p:nvCxnSpPr>
          <p:cNvPr id="9" name="Straight Arrow Connector 8">
            <a:extLst>
              <a:ext uri="{FF2B5EF4-FFF2-40B4-BE49-F238E27FC236}">
                <a16:creationId xmlns:a16="http://schemas.microsoft.com/office/drawing/2014/main" id="{3A9CF211-C157-46B2-9747-A9EF9C1076D8}"/>
              </a:ext>
            </a:extLst>
          </p:cNvPr>
          <p:cNvCxnSpPr/>
          <p:nvPr/>
        </p:nvCxnSpPr>
        <p:spPr>
          <a:xfrm>
            <a:off x="2743200" y="2280919"/>
            <a:ext cx="8484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D55C751B-E3F2-40AA-93F7-8CD9AE1C844A}"/>
              </a:ext>
            </a:extLst>
          </p:cNvPr>
          <p:cNvCxnSpPr/>
          <p:nvPr/>
        </p:nvCxnSpPr>
        <p:spPr>
          <a:xfrm>
            <a:off x="5308862" y="2274242"/>
            <a:ext cx="84841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EA1C521B-E08C-4843-A068-02DB111A15DC}"/>
              </a:ext>
            </a:extLst>
          </p:cNvPr>
          <p:cNvSpPr txBox="1"/>
          <p:nvPr/>
        </p:nvSpPr>
        <p:spPr>
          <a:xfrm>
            <a:off x="2848745" y="2011305"/>
            <a:ext cx="848412" cy="276999"/>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input</a:t>
            </a:r>
            <a:endParaRPr lang="zh-CN" altLang="en-US" sz="1200" dirty="0">
              <a:latin typeface="微软雅黑" panose="020B0503020204020204" pitchFamily="34" charset="-122"/>
              <a:ea typeface="微软雅黑" panose="020B0503020204020204" pitchFamily="34" charset="-122"/>
            </a:endParaRPr>
          </a:p>
        </p:txBody>
      </p:sp>
      <p:sp>
        <p:nvSpPr>
          <p:cNvPr id="19" name="TextBox 18">
            <a:extLst>
              <a:ext uri="{FF2B5EF4-FFF2-40B4-BE49-F238E27FC236}">
                <a16:creationId xmlns:a16="http://schemas.microsoft.com/office/drawing/2014/main" id="{E510F6C3-3300-45B9-8056-63EC7D6AA63E}"/>
              </a:ext>
            </a:extLst>
          </p:cNvPr>
          <p:cNvSpPr txBox="1"/>
          <p:nvPr/>
        </p:nvSpPr>
        <p:spPr>
          <a:xfrm>
            <a:off x="5341071" y="2023026"/>
            <a:ext cx="848412" cy="276999"/>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output</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71770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E88134-3035-4476-8E3E-08D49FA23666}"/>
              </a:ext>
            </a:extLst>
          </p:cNvPr>
          <p:cNvSpPr txBox="1"/>
          <p:nvPr/>
        </p:nvSpPr>
        <p:spPr>
          <a:xfrm>
            <a:off x="247463" y="550791"/>
            <a:ext cx="8559185" cy="615553"/>
          </a:xfrm>
          <a:prstGeom prst="rect">
            <a:avLst/>
          </a:prstGeom>
          <a:noFill/>
        </p:spPr>
        <p:txBody>
          <a:bodyPr wrap="square">
            <a:spAutoFit/>
          </a:bodyPr>
          <a:lstStyle/>
          <a:p>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Method</a:t>
            </a:r>
          </a:p>
          <a:p>
            <a:r>
              <a:rPr lang="en-US" altLang="zh-CN" sz="1600" b="1" kern="100" dirty="0">
                <a:solidFill>
                  <a:schemeClr val="bg2">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Step2: Calculate annual cost and income with real estate financial formulas</a:t>
            </a:r>
          </a:p>
        </p:txBody>
      </p:sp>
      <p:cxnSp>
        <p:nvCxnSpPr>
          <p:cNvPr id="10" name="Straight Connector 9">
            <a:extLst>
              <a:ext uri="{FF2B5EF4-FFF2-40B4-BE49-F238E27FC236}">
                <a16:creationId xmlns:a16="http://schemas.microsoft.com/office/drawing/2014/main" id="{3550F056-6106-4699-B9EE-57B0475EF8FE}"/>
              </a:ext>
            </a:extLst>
          </p:cNvPr>
          <p:cNvCxnSpPr/>
          <p:nvPr/>
        </p:nvCxnSpPr>
        <p:spPr>
          <a:xfrm>
            <a:off x="247463" y="577425"/>
            <a:ext cx="0" cy="496774"/>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80A8C262-556E-4987-AC6C-0E05437064A4}"/>
              </a:ext>
            </a:extLst>
          </p:cNvPr>
          <p:cNvSpPr txBox="1"/>
          <p:nvPr/>
        </p:nvSpPr>
        <p:spPr>
          <a:xfrm>
            <a:off x="1470582" y="4572255"/>
            <a:ext cx="6422002" cy="523220"/>
          </a:xfrm>
          <a:prstGeom prst="rect">
            <a:avLst/>
          </a:prstGeom>
          <a:noFill/>
          <a:ln>
            <a:noFill/>
          </a:ln>
        </p:spPr>
        <p:txBody>
          <a:bodyPr wrap="square" rtlCol="0">
            <a:spAutoFit/>
          </a:bodyPr>
          <a:lstStyle>
            <a:defPPr>
              <a:defRPr lang="en-US"/>
            </a:defPPr>
            <a:lvl1pPr algn="ctr">
              <a:defRPr sz="1400"/>
            </a:lvl1pPr>
          </a:lstStyle>
          <a:p>
            <a:r>
              <a:rPr lang="en-US" altLang="zh-CN" dirty="0"/>
              <a:t>If NOI&lt;=0, the shopping center is classified with high operating loss risk(1)</a:t>
            </a:r>
          </a:p>
          <a:p>
            <a:r>
              <a:rPr lang="en-US" altLang="zh-CN" dirty="0"/>
              <a:t>Otherwise, it’s classified as with low operating loss risk(0)</a:t>
            </a:r>
          </a:p>
        </p:txBody>
      </p:sp>
      <p:sp>
        <p:nvSpPr>
          <p:cNvPr id="2" name="TextBox 1">
            <a:extLst>
              <a:ext uri="{FF2B5EF4-FFF2-40B4-BE49-F238E27FC236}">
                <a16:creationId xmlns:a16="http://schemas.microsoft.com/office/drawing/2014/main" id="{21698776-79F5-49FB-B7E7-61DD938277F0}"/>
              </a:ext>
            </a:extLst>
          </p:cNvPr>
          <p:cNvSpPr txBox="1"/>
          <p:nvPr/>
        </p:nvSpPr>
        <p:spPr>
          <a:xfrm>
            <a:off x="3067153" y="3733200"/>
            <a:ext cx="3108976" cy="584775"/>
          </a:xfrm>
          <a:prstGeom prst="rect">
            <a:avLst/>
          </a:prstGeom>
          <a:solidFill>
            <a:schemeClr val="bg2">
              <a:lumMod val="75000"/>
            </a:schemeClr>
          </a:solidFill>
          <a:ln>
            <a:noFill/>
          </a:ln>
        </p:spPr>
        <p:txBody>
          <a:bodyPr wrap="square" rtlCol="0">
            <a:spAutoFit/>
          </a:bodyPr>
          <a:lstStyle/>
          <a:p>
            <a:r>
              <a:rPr lang="en-US" altLang="zh-CN" sz="1400" dirty="0">
                <a:solidFill>
                  <a:schemeClr val="bg1"/>
                </a:solidFill>
              </a:rPr>
              <a:t>Operating Income –Operating expenses</a:t>
            </a:r>
          </a:p>
          <a:p>
            <a:pPr algn="ctr"/>
            <a:r>
              <a:rPr lang="en-US" altLang="zh-CN" b="1" dirty="0">
                <a:solidFill>
                  <a:schemeClr val="lt1"/>
                </a:solidFill>
              </a:rPr>
              <a:t>=NOI(Net Operation Income)</a:t>
            </a:r>
            <a:endParaRPr lang="zh-CN" altLang="en-US" b="1" dirty="0">
              <a:solidFill>
                <a:schemeClr val="lt1"/>
              </a:solidFill>
            </a:endParaRPr>
          </a:p>
        </p:txBody>
      </p:sp>
      <p:sp>
        <p:nvSpPr>
          <p:cNvPr id="13" name="TextBox 12">
            <a:extLst>
              <a:ext uri="{FF2B5EF4-FFF2-40B4-BE49-F238E27FC236}">
                <a16:creationId xmlns:a16="http://schemas.microsoft.com/office/drawing/2014/main" id="{EB1633DE-6B35-4713-BB93-837600062786}"/>
              </a:ext>
            </a:extLst>
          </p:cNvPr>
          <p:cNvSpPr txBox="1"/>
          <p:nvPr/>
        </p:nvSpPr>
        <p:spPr>
          <a:xfrm>
            <a:off x="247463" y="1751021"/>
            <a:ext cx="2309567" cy="307777"/>
          </a:xfrm>
          <a:prstGeom prst="rect">
            <a:avLst/>
          </a:prstGeom>
          <a:noFill/>
          <a:ln>
            <a:solidFill>
              <a:schemeClr val="tx1"/>
            </a:solidFill>
          </a:ln>
        </p:spPr>
        <p:txBody>
          <a:bodyPr wrap="square" rtlCol="0">
            <a:spAutoFit/>
          </a:bodyPr>
          <a:lstStyle/>
          <a:p>
            <a:pPr algn="ctr"/>
            <a:r>
              <a:rPr lang="en-US" altLang="zh-CN" sz="1400" dirty="0"/>
              <a:t>Number of customers</a:t>
            </a:r>
            <a:endParaRPr lang="zh-CN" altLang="en-US" sz="1400" dirty="0"/>
          </a:p>
        </p:txBody>
      </p:sp>
      <p:sp>
        <p:nvSpPr>
          <p:cNvPr id="14" name="TextBox 13">
            <a:extLst>
              <a:ext uri="{FF2B5EF4-FFF2-40B4-BE49-F238E27FC236}">
                <a16:creationId xmlns:a16="http://schemas.microsoft.com/office/drawing/2014/main" id="{64E0C93B-02A5-4691-89E5-5EBCD516C275}"/>
              </a:ext>
            </a:extLst>
          </p:cNvPr>
          <p:cNvSpPr txBox="1"/>
          <p:nvPr/>
        </p:nvSpPr>
        <p:spPr>
          <a:xfrm>
            <a:off x="247463" y="2222392"/>
            <a:ext cx="2309567" cy="307777"/>
          </a:xfrm>
          <a:prstGeom prst="rect">
            <a:avLst/>
          </a:prstGeom>
          <a:noFill/>
          <a:ln>
            <a:solidFill>
              <a:schemeClr val="tx1"/>
            </a:solidFill>
          </a:ln>
        </p:spPr>
        <p:txBody>
          <a:bodyPr wrap="square" rtlCol="0">
            <a:spAutoFit/>
          </a:bodyPr>
          <a:lstStyle/>
          <a:p>
            <a:pPr algn="ctr"/>
            <a:r>
              <a:rPr lang="en-US" altLang="zh-CN" sz="1400" dirty="0"/>
              <a:t>Annual Consumption </a:t>
            </a:r>
            <a:endParaRPr lang="zh-CN" altLang="en-US" sz="1400" dirty="0"/>
          </a:p>
        </p:txBody>
      </p:sp>
      <p:sp>
        <p:nvSpPr>
          <p:cNvPr id="15" name="TextBox 14">
            <a:extLst>
              <a:ext uri="{FF2B5EF4-FFF2-40B4-BE49-F238E27FC236}">
                <a16:creationId xmlns:a16="http://schemas.microsoft.com/office/drawing/2014/main" id="{A7B67132-C3C4-4515-B63A-38DB8FE85A25}"/>
              </a:ext>
            </a:extLst>
          </p:cNvPr>
          <p:cNvSpPr txBox="1"/>
          <p:nvPr/>
        </p:nvSpPr>
        <p:spPr>
          <a:xfrm>
            <a:off x="247463" y="2733178"/>
            <a:ext cx="2309567" cy="307777"/>
          </a:xfrm>
          <a:prstGeom prst="rect">
            <a:avLst/>
          </a:prstGeom>
          <a:noFill/>
          <a:ln>
            <a:solidFill>
              <a:schemeClr val="tx1"/>
            </a:solidFill>
          </a:ln>
        </p:spPr>
        <p:txBody>
          <a:bodyPr wrap="square" rtlCol="0">
            <a:spAutoFit/>
          </a:bodyPr>
          <a:lstStyle/>
          <a:p>
            <a:pPr algn="ctr"/>
            <a:r>
              <a:rPr lang="en-US" altLang="zh-CN" sz="1400" dirty="0"/>
              <a:t>Market Penetration Rate</a:t>
            </a:r>
            <a:endParaRPr lang="zh-CN" altLang="en-US" sz="1400" dirty="0"/>
          </a:p>
        </p:txBody>
      </p:sp>
      <p:sp>
        <p:nvSpPr>
          <p:cNvPr id="3" name="Rectangle 2">
            <a:extLst>
              <a:ext uri="{FF2B5EF4-FFF2-40B4-BE49-F238E27FC236}">
                <a16:creationId xmlns:a16="http://schemas.microsoft.com/office/drawing/2014/main" id="{D781A3EB-B2A3-4136-AF33-AB568ED9E471}"/>
              </a:ext>
            </a:extLst>
          </p:cNvPr>
          <p:cNvSpPr/>
          <p:nvPr/>
        </p:nvSpPr>
        <p:spPr>
          <a:xfrm>
            <a:off x="658385" y="3646570"/>
            <a:ext cx="1487721" cy="73866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Income</a:t>
            </a:r>
          </a:p>
          <a:p>
            <a:pPr algn="ctr"/>
            <a:r>
              <a:rPr lang="en-US" altLang="zh-CN" b="1" dirty="0"/>
              <a:t>Formula</a:t>
            </a:r>
            <a:endParaRPr lang="zh-CN" altLang="en-US" b="1" dirty="0"/>
          </a:p>
        </p:txBody>
      </p:sp>
      <p:cxnSp>
        <p:nvCxnSpPr>
          <p:cNvPr id="9" name="Straight Arrow Connector 8">
            <a:extLst>
              <a:ext uri="{FF2B5EF4-FFF2-40B4-BE49-F238E27FC236}">
                <a16:creationId xmlns:a16="http://schemas.microsoft.com/office/drawing/2014/main" id="{3A9CF211-C157-46B2-9747-A9EF9C1076D8}"/>
              </a:ext>
            </a:extLst>
          </p:cNvPr>
          <p:cNvCxnSpPr>
            <a:cxnSpLocks/>
          </p:cNvCxnSpPr>
          <p:nvPr/>
        </p:nvCxnSpPr>
        <p:spPr>
          <a:xfrm>
            <a:off x="1402246" y="3050083"/>
            <a:ext cx="0" cy="5419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D55C751B-E3F2-40AA-93F7-8CD9AE1C844A}"/>
              </a:ext>
            </a:extLst>
          </p:cNvPr>
          <p:cNvCxnSpPr>
            <a:cxnSpLocks/>
          </p:cNvCxnSpPr>
          <p:nvPr/>
        </p:nvCxnSpPr>
        <p:spPr>
          <a:xfrm>
            <a:off x="2146106" y="4015902"/>
            <a:ext cx="681935" cy="96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EA1C521B-E08C-4843-A068-02DB111A15DC}"/>
              </a:ext>
            </a:extLst>
          </p:cNvPr>
          <p:cNvSpPr txBox="1"/>
          <p:nvPr/>
        </p:nvSpPr>
        <p:spPr>
          <a:xfrm>
            <a:off x="1470582" y="3182550"/>
            <a:ext cx="848412" cy="276999"/>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input</a:t>
            </a:r>
            <a:endParaRPr lang="zh-CN" altLang="en-US" sz="1200" dirty="0">
              <a:latin typeface="微软雅黑" panose="020B0503020204020204" pitchFamily="34" charset="-122"/>
              <a:ea typeface="微软雅黑" panose="020B0503020204020204" pitchFamily="34" charset="-122"/>
            </a:endParaRPr>
          </a:p>
        </p:txBody>
      </p:sp>
      <p:sp>
        <p:nvSpPr>
          <p:cNvPr id="20" name="TextBox 19">
            <a:extLst>
              <a:ext uri="{FF2B5EF4-FFF2-40B4-BE49-F238E27FC236}">
                <a16:creationId xmlns:a16="http://schemas.microsoft.com/office/drawing/2014/main" id="{BA4D488B-E61A-4C02-B657-98035CA2CD8C}"/>
              </a:ext>
            </a:extLst>
          </p:cNvPr>
          <p:cNvSpPr txBox="1"/>
          <p:nvPr/>
        </p:nvSpPr>
        <p:spPr>
          <a:xfrm>
            <a:off x="6497081" y="1751021"/>
            <a:ext cx="2309567" cy="307777"/>
          </a:xfrm>
          <a:prstGeom prst="rect">
            <a:avLst/>
          </a:prstGeom>
          <a:noFill/>
          <a:ln>
            <a:solidFill>
              <a:schemeClr val="tx1"/>
            </a:solidFill>
          </a:ln>
        </p:spPr>
        <p:txBody>
          <a:bodyPr wrap="square" rtlCol="0">
            <a:spAutoFit/>
          </a:bodyPr>
          <a:lstStyle/>
          <a:p>
            <a:pPr algn="ctr"/>
            <a:r>
              <a:rPr lang="en-US" altLang="zh-CN" sz="1400" dirty="0"/>
              <a:t>Building Area</a:t>
            </a:r>
            <a:endParaRPr lang="zh-CN" altLang="en-US" sz="1400" dirty="0"/>
          </a:p>
        </p:txBody>
      </p:sp>
      <p:sp>
        <p:nvSpPr>
          <p:cNvPr id="21" name="TextBox 20">
            <a:extLst>
              <a:ext uri="{FF2B5EF4-FFF2-40B4-BE49-F238E27FC236}">
                <a16:creationId xmlns:a16="http://schemas.microsoft.com/office/drawing/2014/main" id="{F3453B08-4C55-4C0A-A70E-D4A578FCCBAC}"/>
              </a:ext>
            </a:extLst>
          </p:cNvPr>
          <p:cNvSpPr txBox="1"/>
          <p:nvPr/>
        </p:nvSpPr>
        <p:spPr>
          <a:xfrm>
            <a:off x="6497081" y="2222392"/>
            <a:ext cx="2309567" cy="523220"/>
          </a:xfrm>
          <a:prstGeom prst="rect">
            <a:avLst/>
          </a:prstGeom>
          <a:noFill/>
          <a:ln>
            <a:solidFill>
              <a:schemeClr val="tx1"/>
            </a:solidFill>
          </a:ln>
        </p:spPr>
        <p:txBody>
          <a:bodyPr wrap="square" rtlCol="0">
            <a:spAutoFit/>
          </a:bodyPr>
          <a:lstStyle/>
          <a:p>
            <a:pPr algn="ctr"/>
            <a:r>
              <a:rPr lang="en-US" altLang="zh-CN" sz="1400" dirty="0"/>
              <a:t>Operation Expense per square meter</a:t>
            </a:r>
            <a:endParaRPr lang="zh-CN" altLang="en-US" sz="1400" dirty="0"/>
          </a:p>
        </p:txBody>
      </p:sp>
      <p:sp>
        <p:nvSpPr>
          <p:cNvPr id="23" name="Rectangle 22">
            <a:extLst>
              <a:ext uri="{FF2B5EF4-FFF2-40B4-BE49-F238E27FC236}">
                <a16:creationId xmlns:a16="http://schemas.microsoft.com/office/drawing/2014/main" id="{1BECDE97-D62B-47BB-8C9F-07C95DC5CCB9}"/>
              </a:ext>
            </a:extLst>
          </p:cNvPr>
          <p:cNvSpPr/>
          <p:nvPr/>
        </p:nvSpPr>
        <p:spPr>
          <a:xfrm>
            <a:off x="6908003" y="3646570"/>
            <a:ext cx="1487721" cy="73866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Cost</a:t>
            </a:r>
          </a:p>
          <a:p>
            <a:pPr algn="ctr"/>
            <a:r>
              <a:rPr lang="en-US" altLang="zh-CN" b="1" dirty="0"/>
              <a:t>Formula</a:t>
            </a:r>
            <a:endParaRPr lang="zh-CN" altLang="en-US" b="1" dirty="0"/>
          </a:p>
        </p:txBody>
      </p:sp>
      <p:cxnSp>
        <p:nvCxnSpPr>
          <p:cNvPr id="24" name="Straight Arrow Connector 23">
            <a:extLst>
              <a:ext uri="{FF2B5EF4-FFF2-40B4-BE49-F238E27FC236}">
                <a16:creationId xmlns:a16="http://schemas.microsoft.com/office/drawing/2014/main" id="{6E26C19A-1A87-42D9-9F8D-03A27DEAF4F9}"/>
              </a:ext>
            </a:extLst>
          </p:cNvPr>
          <p:cNvCxnSpPr>
            <a:cxnSpLocks/>
            <a:stCxn id="21" idx="2"/>
          </p:cNvCxnSpPr>
          <p:nvPr/>
        </p:nvCxnSpPr>
        <p:spPr>
          <a:xfrm flipH="1">
            <a:off x="7651864" y="2745612"/>
            <a:ext cx="1" cy="8464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20EC4BCA-05F5-42A2-B3FC-2A126C4E5961}"/>
              </a:ext>
            </a:extLst>
          </p:cNvPr>
          <p:cNvSpPr txBox="1"/>
          <p:nvPr/>
        </p:nvSpPr>
        <p:spPr>
          <a:xfrm>
            <a:off x="7720200" y="3182550"/>
            <a:ext cx="848412" cy="276999"/>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input</a:t>
            </a:r>
            <a:endParaRPr lang="zh-CN" altLang="en-US" sz="1200" dirty="0">
              <a:latin typeface="微软雅黑" panose="020B0503020204020204" pitchFamily="34" charset="-122"/>
              <a:ea typeface="微软雅黑" panose="020B0503020204020204" pitchFamily="34" charset="-122"/>
            </a:endParaRPr>
          </a:p>
        </p:txBody>
      </p:sp>
      <p:cxnSp>
        <p:nvCxnSpPr>
          <p:cNvPr id="26" name="Straight Arrow Connector 25">
            <a:extLst>
              <a:ext uri="{FF2B5EF4-FFF2-40B4-BE49-F238E27FC236}">
                <a16:creationId xmlns:a16="http://schemas.microsoft.com/office/drawing/2014/main" id="{37748E97-5D9D-4025-8281-37D52CA73CAD}"/>
              </a:ext>
            </a:extLst>
          </p:cNvPr>
          <p:cNvCxnSpPr>
            <a:cxnSpLocks/>
          </p:cNvCxnSpPr>
          <p:nvPr/>
        </p:nvCxnSpPr>
        <p:spPr>
          <a:xfrm flipH="1" flipV="1">
            <a:off x="6246031" y="3999538"/>
            <a:ext cx="661972" cy="940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3EB17F62-8504-42FC-809E-6BD7EEEB57AA}"/>
              </a:ext>
            </a:extLst>
          </p:cNvPr>
          <p:cNvCxnSpPr>
            <a:cxnSpLocks/>
          </p:cNvCxnSpPr>
          <p:nvPr/>
        </p:nvCxnSpPr>
        <p:spPr>
          <a:xfrm>
            <a:off x="4572000" y="5095475"/>
            <a:ext cx="0" cy="4411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3" name="TextBox 32">
            <a:extLst>
              <a:ext uri="{FF2B5EF4-FFF2-40B4-BE49-F238E27FC236}">
                <a16:creationId xmlns:a16="http://schemas.microsoft.com/office/drawing/2014/main" id="{E0C07EF6-6A48-45F1-B74D-08236DF3FE66}"/>
              </a:ext>
            </a:extLst>
          </p:cNvPr>
          <p:cNvSpPr txBox="1"/>
          <p:nvPr/>
        </p:nvSpPr>
        <p:spPr>
          <a:xfrm>
            <a:off x="2814644" y="5658791"/>
            <a:ext cx="3682437" cy="523220"/>
          </a:xfrm>
          <a:prstGeom prst="rect">
            <a:avLst/>
          </a:prstGeom>
          <a:solidFill>
            <a:schemeClr val="bg2">
              <a:lumMod val="75000"/>
            </a:schemeClr>
          </a:solidFill>
          <a:ln>
            <a:noFill/>
          </a:ln>
        </p:spPr>
        <p:txBody>
          <a:bodyPr wrap="square" rtlCol="0">
            <a:spAutoFit/>
          </a:bodyPr>
          <a:lstStyle/>
          <a:p>
            <a:pPr marL="285750" indent="-285750">
              <a:buFont typeface="Arial" panose="020B0604020202020204" pitchFamily="34" charset="0"/>
              <a:buChar char="•"/>
            </a:pPr>
            <a:r>
              <a:rPr lang="en-US" altLang="zh-CN" sz="1400" dirty="0">
                <a:solidFill>
                  <a:schemeClr val="bg1"/>
                </a:solidFill>
              </a:rPr>
              <a:t>Number of identified malls (X)</a:t>
            </a:r>
          </a:p>
          <a:p>
            <a:pPr marL="285750" indent="-285750">
              <a:buFont typeface="Arial" panose="020B0604020202020204" pitchFamily="34" charset="0"/>
              <a:buChar char="•"/>
            </a:pPr>
            <a:r>
              <a:rPr lang="en-US" altLang="zh-CN" sz="1400" dirty="0">
                <a:solidFill>
                  <a:schemeClr val="bg1"/>
                </a:solidFill>
              </a:rPr>
              <a:t>Two lists of malls with high and low risk</a:t>
            </a:r>
            <a:endParaRPr lang="zh-CN" altLang="en-US" dirty="0">
              <a:solidFill>
                <a:schemeClr val="lt1"/>
              </a:solidFill>
            </a:endParaRPr>
          </a:p>
        </p:txBody>
      </p:sp>
      <p:sp>
        <p:nvSpPr>
          <p:cNvPr id="34" name="TextBox 33">
            <a:extLst>
              <a:ext uri="{FF2B5EF4-FFF2-40B4-BE49-F238E27FC236}">
                <a16:creationId xmlns:a16="http://schemas.microsoft.com/office/drawing/2014/main" id="{BB65D946-7B75-4225-8C35-E5FBBC376926}"/>
              </a:ext>
            </a:extLst>
          </p:cNvPr>
          <p:cNvSpPr txBox="1"/>
          <p:nvPr/>
        </p:nvSpPr>
        <p:spPr>
          <a:xfrm>
            <a:off x="4621641" y="5095475"/>
            <a:ext cx="848412" cy="276999"/>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output</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26410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4E88134-3035-4476-8E3E-08D49FA23666}"/>
              </a:ext>
            </a:extLst>
          </p:cNvPr>
          <p:cNvSpPr txBox="1"/>
          <p:nvPr/>
        </p:nvSpPr>
        <p:spPr>
          <a:xfrm>
            <a:off x="247463" y="550791"/>
            <a:ext cx="8559185" cy="615553"/>
          </a:xfrm>
          <a:prstGeom prst="rect">
            <a:avLst/>
          </a:prstGeom>
          <a:noFill/>
        </p:spPr>
        <p:txBody>
          <a:bodyPr wrap="square">
            <a:spAutoFit/>
          </a:bodyPr>
          <a:lstStyle/>
          <a:p>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Method</a:t>
            </a:r>
          </a:p>
          <a:p>
            <a:r>
              <a:rPr lang="en-US" altLang="zh-CN" sz="1600" b="1" kern="100" dirty="0">
                <a:solidFill>
                  <a:schemeClr val="bg2">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Step3: Test the accuracy using actual operating data from social media</a:t>
            </a:r>
          </a:p>
        </p:txBody>
      </p:sp>
      <p:cxnSp>
        <p:nvCxnSpPr>
          <p:cNvPr id="10" name="Straight Connector 9">
            <a:extLst>
              <a:ext uri="{FF2B5EF4-FFF2-40B4-BE49-F238E27FC236}">
                <a16:creationId xmlns:a16="http://schemas.microsoft.com/office/drawing/2014/main" id="{3550F056-6106-4699-B9EE-57B0475EF8FE}"/>
              </a:ext>
            </a:extLst>
          </p:cNvPr>
          <p:cNvCxnSpPr/>
          <p:nvPr/>
        </p:nvCxnSpPr>
        <p:spPr>
          <a:xfrm>
            <a:off x="247463" y="577425"/>
            <a:ext cx="0" cy="496774"/>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64E0C93B-02A5-4691-89E5-5EBCD516C275}"/>
              </a:ext>
            </a:extLst>
          </p:cNvPr>
          <p:cNvSpPr txBox="1"/>
          <p:nvPr/>
        </p:nvSpPr>
        <p:spPr>
          <a:xfrm>
            <a:off x="2483963" y="1541336"/>
            <a:ext cx="2309567" cy="738664"/>
          </a:xfrm>
          <a:prstGeom prst="rect">
            <a:avLst/>
          </a:prstGeom>
          <a:noFill/>
          <a:ln>
            <a:solidFill>
              <a:schemeClr val="tx1"/>
            </a:solidFill>
          </a:ln>
        </p:spPr>
        <p:txBody>
          <a:bodyPr wrap="square" rtlCol="0">
            <a:spAutoFit/>
          </a:bodyPr>
          <a:lstStyle/>
          <a:p>
            <a:pPr algn="ctr"/>
            <a:r>
              <a:rPr lang="en-US" altLang="zh-CN" sz="1400" dirty="0"/>
              <a:t>Average Consumption</a:t>
            </a:r>
          </a:p>
          <a:p>
            <a:pPr algn="ctr"/>
            <a:r>
              <a:rPr lang="en-US" altLang="zh-CN" sz="1400" dirty="0"/>
              <a:t>*</a:t>
            </a:r>
          </a:p>
          <a:p>
            <a:pPr algn="ctr"/>
            <a:r>
              <a:rPr lang="en-US" altLang="zh-CN" sz="1400" dirty="0"/>
              <a:t>Number of comments</a:t>
            </a:r>
            <a:endParaRPr lang="zh-CN" altLang="en-US" sz="1400" dirty="0"/>
          </a:p>
        </p:txBody>
      </p:sp>
      <p:sp>
        <p:nvSpPr>
          <p:cNvPr id="3" name="Rectangle 2">
            <a:extLst>
              <a:ext uri="{FF2B5EF4-FFF2-40B4-BE49-F238E27FC236}">
                <a16:creationId xmlns:a16="http://schemas.microsoft.com/office/drawing/2014/main" id="{D781A3EB-B2A3-4136-AF33-AB568ED9E471}"/>
              </a:ext>
            </a:extLst>
          </p:cNvPr>
          <p:cNvSpPr/>
          <p:nvPr/>
        </p:nvSpPr>
        <p:spPr>
          <a:xfrm>
            <a:off x="2644479" y="2846513"/>
            <a:ext cx="1988533" cy="738664"/>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Operating</a:t>
            </a:r>
          </a:p>
          <a:p>
            <a:pPr algn="ctr"/>
            <a:r>
              <a:rPr lang="en-US" altLang="zh-CN" b="1" dirty="0"/>
              <a:t>Index</a:t>
            </a:r>
          </a:p>
        </p:txBody>
      </p:sp>
      <p:cxnSp>
        <p:nvCxnSpPr>
          <p:cNvPr id="9" name="Straight Arrow Connector 8">
            <a:extLst>
              <a:ext uri="{FF2B5EF4-FFF2-40B4-BE49-F238E27FC236}">
                <a16:creationId xmlns:a16="http://schemas.microsoft.com/office/drawing/2014/main" id="{3A9CF211-C157-46B2-9747-A9EF9C1076D8}"/>
              </a:ext>
            </a:extLst>
          </p:cNvPr>
          <p:cNvCxnSpPr>
            <a:cxnSpLocks/>
          </p:cNvCxnSpPr>
          <p:nvPr/>
        </p:nvCxnSpPr>
        <p:spPr>
          <a:xfrm>
            <a:off x="3638746" y="2286511"/>
            <a:ext cx="0" cy="5419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2FB66DA3-249B-49C3-A97A-50E11934497F}"/>
              </a:ext>
            </a:extLst>
          </p:cNvPr>
          <p:cNvSpPr txBox="1"/>
          <p:nvPr/>
        </p:nvSpPr>
        <p:spPr>
          <a:xfrm>
            <a:off x="1981971" y="3652691"/>
            <a:ext cx="3334741" cy="523220"/>
          </a:xfrm>
          <a:prstGeom prst="rect">
            <a:avLst/>
          </a:prstGeom>
          <a:noFill/>
          <a:ln>
            <a:noFill/>
          </a:ln>
        </p:spPr>
        <p:txBody>
          <a:bodyPr wrap="square" rtlCol="0">
            <a:spAutoFit/>
          </a:bodyPr>
          <a:lstStyle>
            <a:defPPr>
              <a:defRPr lang="en-US"/>
            </a:defPPr>
            <a:lvl1pPr algn="ctr">
              <a:defRPr sz="1400"/>
            </a:lvl1pPr>
          </a:lstStyle>
          <a:p>
            <a:r>
              <a:rPr lang="en-US" altLang="zh-CN" dirty="0"/>
              <a:t>Subset [X] number of malls with smallest index as high operating loss risk</a:t>
            </a:r>
          </a:p>
        </p:txBody>
      </p:sp>
      <p:sp>
        <p:nvSpPr>
          <p:cNvPr id="27" name="TextBox 26">
            <a:extLst>
              <a:ext uri="{FF2B5EF4-FFF2-40B4-BE49-F238E27FC236}">
                <a16:creationId xmlns:a16="http://schemas.microsoft.com/office/drawing/2014/main" id="{5309B70D-4458-4DB3-BCD9-4834A58784FD}"/>
              </a:ext>
            </a:extLst>
          </p:cNvPr>
          <p:cNvSpPr txBox="1"/>
          <p:nvPr/>
        </p:nvSpPr>
        <p:spPr>
          <a:xfrm>
            <a:off x="2165535" y="4696263"/>
            <a:ext cx="3108976" cy="523220"/>
          </a:xfrm>
          <a:prstGeom prst="rect">
            <a:avLst/>
          </a:prstGeom>
          <a:solidFill>
            <a:schemeClr val="bg2">
              <a:lumMod val="75000"/>
            </a:schemeClr>
          </a:solidFill>
          <a:ln>
            <a:noFill/>
          </a:ln>
        </p:spPr>
        <p:txBody>
          <a:bodyPr wrap="square" rtlCol="0">
            <a:spAutoFit/>
          </a:bodyPr>
          <a:lstStyle/>
          <a:p>
            <a:pPr marL="285750" indent="-285750">
              <a:buFont typeface="Arial" panose="020B0604020202020204" pitchFamily="34" charset="0"/>
              <a:buChar char="•"/>
            </a:pPr>
            <a:r>
              <a:rPr lang="en-US" altLang="zh-CN" sz="1400" dirty="0">
                <a:solidFill>
                  <a:schemeClr val="bg1"/>
                </a:solidFill>
              </a:rPr>
              <a:t>List of malls with high risk</a:t>
            </a:r>
          </a:p>
          <a:p>
            <a:pPr marL="285750" indent="-285750">
              <a:buFont typeface="Arial" panose="020B0604020202020204" pitchFamily="34" charset="0"/>
              <a:buChar char="•"/>
            </a:pPr>
            <a:r>
              <a:rPr lang="en-US" altLang="zh-CN" sz="1400" dirty="0">
                <a:solidFill>
                  <a:schemeClr val="bg1"/>
                </a:solidFill>
              </a:rPr>
              <a:t>List of malls with low risk</a:t>
            </a:r>
            <a:endParaRPr lang="zh-CN" altLang="en-US" dirty="0">
              <a:solidFill>
                <a:schemeClr val="lt1"/>
              </a:solidFill>
            </a:endParaRPr>
          </a:p>
        </p:txBody>
      </p:sp>
      <p:cxnSp>
        <p:nvCxnSpPr>
          <p:cNvPr id="28" name="Straight Arrow Connector 27">
            <a:extLst>
              <a:ext uri="{FF2B5EF4-FFF2-40B4-BE49-F238E27FC236}">
                <a16:creationId xmlns:a16="http://schemas.microsoft.com/office/drawing/2014/main" id="{D8625648-88CA-4932-A23D-41DEA5A9984D}"/>
              </a:ext>
            </a:extLst>
          </p:cNvPr>
          <p:cNvCxnSpPr>
            <a:cxnSpLocks/>
          </p:cNvCxnSpPr>
          <p:nvPr/>
        </p:nvCxnSpPr>
        <p:spPr>
          <a:xfrm>
            <a:off x="3638746" y="4154329"/>
            <a:ext cx="0" cy="5419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A82DDB6A-6871-43AE-8A6A-E4B071F0BB7A}"/>
              </a:ext>
            </a:extLst>
          </p:cNvPr>
          <p:cNvSpPr txBox="1"/>
          <p:nvPr/>
        </p:nvSpPr>
        <p:spPr>
          <a:xfrm>
            <a:off x="3723588" y="4286796"/>
            <a:ext cx="848412" cy="276999"/>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output</a:t>
            </a:r>
            <a:endParaRPr lang="zh-CN" altLang="en-US" sz="1200" dirty="0">
              <a:latin typeface="微软雅黑" panose="020B0503020204020204" pitchFamily="34" charset="-122"/>
              <a:ea typeface="微软雅黑" panose="020B0503020204020204" pitchFamily="34" charset="-122"/>
            </a:endParaRPr>
          </a:p>
        </p:txBody>
      </p:sp>
      <p:sp>
        <p:nvSpPr>
          <p:cNvPr id="30" name="TextBox 29">
            <a:extLst>
              <a:ext uri="{FF2B5EF4-FFF2-40B4-BE49-F238E27FC236}">
                <a16:creationId xmlns:a16="http://schemas.microsoft.com/office/drawing/2014/main" id="{2078F694-182C-4BDE-A6CA-555FAA157A2A}"/>
              </a:ext>
            </a:extLst>
          </p:cNvPr>
          <p:cNvSpPr txBox="1"/>
          <p:nvPr/>
        </p:nvSpPr>
        <p:spPr>
          <a:xfrm>
            <a:off x="6473603" y="4803984"/>
            <a:ext cx="1839286" cy="307777"/>
          </a:xfrm>
          <a:prstGeom prst="rect">
            <a:avLst/>
          </a:prstGeom>
          <a:noFill/>
          <a:ln>
            <a:solidFill>
              <a:schemeClr val="tx1"/>
            </a:solidFill>
          </a:ln>
        </p:spPr>
        <p:txBody>
          <a:bodyPr wrap="square" rtlCol="0">
            <a:spAutoFit/>
          </a:bodyPr>
          <a:lstStyle>
            <a:defPPr>
              <a:defRPr lang="en-US"/>
            </a:defPPr>
            <a:lvl1pPr algn="ctr">
              <a:defRPr sz="1400"/>
            </a:lvl1pPr>
          </a:lstStyle>
          <a:p>
            <a:r>
              <a:rPr lang="en-US" altLang="zh-CN" dirty="0"/>
              <a:t>Model classify result </a:t>
            </a:r>
            <a:endParaRPr lang="zh-CN" altLang="en-US" dirty="0"/>
          </a:p>
        </p:txBody>
      </p:sp>
      <p:cxnSp>
        <p:nvCxnSpPr>
          <p:cNvPr id="31" name="Straight Arrow Connector 30">
            <a:extLst>
              <a:ext uri="{FF2B5EF4-FFF2-40B4-BE49-F238E27FC236}">
                <a16:creationId xmlns:a16="http://schemas.microsoft.com/office/drawing/2014/main" id="{3C42698C-2AC4-4309-9774-30B045ECA95B}"/>
              </a:ext>
            </a:extLst>
          </p:cNvPr>
          <p:cNvCxnSpPr>
            <a:cxnSpLocks/>
            <a:stCxn id="30" idx="1"/>
          </p:cNvCxnSpPr>
          <p:nvPr/>
        </p:nvCxnSpPr>
        <p:spPr>
          <a:xfrm flipH="1">
            <a:off x="5286146" y="4957873"/>
            <a:ext cx="118745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TextBox 31">
            <a:extLst>
              <a:ext uri="{FF2B5EF4-FFF2-40B4-BE49-F238E27FC236}">
                <a16:creationId xmlns:a16="http://schemas.microsoft.com/office/drawing/2014/main" id="{FDBFF954-E127-4A16-88D4-2BB1AC0A06E9}"/>
              </a:ext>
            </a:extLst>
          </p:cNvPr>
          <p:cNvSpPr txBox="1"/>
          <p:nvPr/>
        </p:nvSpPr>
        <p:spPr>
          <a:xfrm>
            <a:off x="3167406" y="5763747"/>
            <a:ext cx="942680" cy="307777"/>
          </a:xfrm>
          <a:prstGeom prst="rect">
            <a:avLst/>
          </a:prstGeom>
          <a:solidFill>
            <a:schemeClr val="tx1"/>
          </a:solidFill>
          <a:ln>
            <a:noFill/>
          </a:ln>
        </p:spPr>
        <p:txBody>
          <a:bodyPr wrap="square" rtlCol="0">
            <a:spAutoFit/>
          </a:bodyPr>
          <a:lstStyle/>
          <a:p>
            <a:pPr algn="ctr"/>
            <a:r>
              <a:rPr lang="en-US" altLang="zh-CN" sz="1400" b="1" dirty="0">
                <a:solidFill>
                  <a:schemeClr val="bg1"/>
                </a:solidFill>
              </a:rPr>
              <a:t>Accuracy</a:t>
            </a:r>
            <a:endParaRPr lang="zh-CN" altLang="en-US" b="1" dirty="0">
              <a:solidFill>
                <a:schemeClr val="lt1"/>
              </a:solidFill>
            </a:endParaRPr>
          </a:p>
        </p:txBody>
      </p:sp>
      <p:cxnSp>
        <p:nvCxnSpPr>
          <p:cNvPr id="33" name="Straight Arrow Connector 32">
            <a:extLst>
              <a:ext uri="{FF2B5EF4-FFF2-40B4-BE49-F238E27FC236}">
                <a16:creationId xmlns:a16="http://schemas.microsoft.com/office/drawing/2014/main" id="{64A6CCB2-A23C-4165-AD6E-C30B89083E9A}"/>
              </a:ext>
            </a:extLst>
          </p:cNvPr>
          <p:cNvCxnSpPr>
            <a:cxnSpLocks/>
          </p:cNvCxnSpPr>
          <p:nvPr/>
        </p:nvCxnSpPr>
        <p:spPr>
          <a:xfrm>
            <a:off x="3638746" y="5207174"/>
            <a:ext cx="0" cy="5419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40705A71-E27F-4308-94D8-A53735F1B48F}"/>
              </a:ext>
            </a:extLst>
          </p:cNvPr>
          <p:cNvSpPr txBox="1"/>
          <p:nvPr/>
        </p:nvSpPr>
        <p:spPr>
          <a:xfrm>
            <a:off x="5286146" y="4665484"/>
            <a:ext cx="1388369" cy="276999"/>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Compare with</a:t>
            </a:r>
            <a:endParaRPr lang="zh-CN" altLang="en-US" sz="1200" dirty="0">
              <a:latin typeface="微软雅黑" panose="020B0503020204020204" pitchFamily="34" charset="-122"/>
              <a:ea typeface="微软雅黑" panose="020B0503020204020204" pitchFamily="34" charset="-122"/>
            </a:endParaRPr>
          </a:p>
        </p:txBody>
      </p:sp>
      <p:sp>
        <p:nvSpPr>
          <p:cNvPr id="35" name="TextBox 34">
            <a:extLst>
              <a:ext uri="{FF2B5EF4-FFF2-40B4-BE49-F238E27FC236}">
                <a16:creationId xmlns:a16="http://schemas.microsoft.com/office/drawing/2014/main" id="{E6BF2702-9636-4B81-9A64-8BF6EF5E8AEC}"/>
              </a:ext>
            </a:extLst>
          </p:cNvPr>
          <p:cNvSpPr txBox="1"/>
          <p:nvPr/>
        </p:nvSpPr>
        <p:spPr>
          <a:xfrm>
            <a:off x="3790988" y="5410102"/>
            <a:ext cx="848412" cy="276999"/>
          </a:xfrm>
          <a:prstGeom prst="rect">
            <a:avLst/>
          </a:prstGeom>
          <a:noFill/>
        </p:spPr>
        <p:txBody>
          <a:bodyPr wrap="square" rtlCol="0">
            <a:spAutoFit/>
          </a:bodyPr>
          <a:lstStyle/>
          <a:p>
            <a:r>
              <a:rPr lang="en-US" altLang="zh-CN" sz="1200" dirty="0">
                <a:latin typeface="微软雅黑" panose="020B0503020204020204" pitchFamily="34" charset="-122"/>
                <a:ea typeface="微软雅黑" panose="020B0503020204020204" pitchFamily="34" charset="-122"/>
              </a:rPr>
              <a:t>output</a:t>
            </a:r>
            <a:endParaRPr lang="zh-CN" altLang="en-US" sz="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2809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6D9D38B7-4D4D-435F-9608-50F9ECA8FE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40529" y="3111016"/>
            <a:ext cx="3486150" cy="30480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Chart 5">
            <a:extLst>
              <a:ext uri="{FF2B5EF4-FFF2-40B4-BE49-F238E27FC236}">
                <a16:creationId xmlns:a16="http://schemas.microsoft.com/office/drawing/2014/main" id="{607FE88A-8C29-4595-B297-C7329AB16C86}"/>
              </a:ext>
            </a:extLst>
          </p:cNvPr>
          <p:cNvGraphicFramePr/>
          <p:nvPr>
            <p:extLst>
              <p:ext uri="{D42A27DB-BD31-4B8C-83A1-F6EECF244321}">
                <p14:modId xmlns:p14="http://schemas.microsoft.com/office/powerpoint/2010/main" val="111065988"/>
              </p:ext>
            </p:extLst>
          </p:nvPr>
        </p:nvGraphicFramePr>
        <p:xfrm>
          <a:off x="160256" y="3172125"/>
          <a:ext cx="4325660" cy="2903401"/>
        </p:xfrm>
        <a:graphic>
          <a:graphicData uri="http://schemas.openxmlformats.org/drawingml/2006/chart">
            <c:chart xmlns:c="http://schemas.openxmlformats.org/drawingml/2006/chart" xmlns:r="http://schemas.openxmlformats.org/officeDocument/2006/relationships" r:id="rId4"/>
          </a:graphicData>
        </a:graphic>
      </p:graphicFrame>
      <p:sp>
        <p:nvSpPr>
          <p:cNvPr id="5" name="TextBox 4">
            <a:extLst>
              <a:ext uri="{FF2B5EF4-FFF2-40B4-BE49-F238E27FC236}">
                <a16:creationId xmlns:a16="http://schemas.microsoft.com/office/drawing/2014/main" id="{44E88134-3035-4476-8E3E-08D49FA23666}"/>
              </a:ext>
            </a:extLst>
          </p:cNvPr>
          <p:cNvSpPr txBox="1"/>
          <p:nvPr/>
        </p:nvSpPr>
        <p:spPr>
          <a:xfrm>
            <a:off x="247463" y="550791"/>
            <a:ext cx="8559185" cy="615553"/>
          </a:xfrm>
          <a:prstGeom prst="rect">
            <a:avLst/>
          </a:prstGeom>
          <a:noFill/>
        </p:spPr>
        <p:txBody>
          <a:bodyPr wrap="square">
            <a:spAutoFit/>
          </a:bodyPr>
          <a:lstStyle/>
          <a:p>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Results</a:t>
            </a:r>
          </a:p>
          <a:p>
            <a:r>
              <a:rPr lang="en-US" altLang="zh-CN" sz="1600" b="1" kern="100" dirty="0">
                <a:solidFill>
                  <a:schemeClr val="bg2">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The overall accuracy is good but still have improvement space</a:t>
            </a:r>
          </a:p>
        </p:txBody>
      </p:sp>
      <p:cxnSp>
        <p:nvCxnSpPr>
          <p:cNvPr id="10" name="Straight Connector 9">
            <a:extLst>
              <a:ext uri="{FF2B5EF4-FFF2-40B4-BE49-F238E27FC236}">
                <a16:creationId xmlns:a16="http://schemas.microsoft.com/office/drawing/2014/main" id="{3550F056-6106-4699-B9EE-57B0475EF8FE}"/>
              </a:ext>
            </a:extLst>
          </p:cNvPr>
          <p:cNvCxnSpPr/>
          <p:nvPr/>
        </p:nvCxnSpPr>
        <p:spPr>
          <a:xfrm>
            <a:off x="247463" y="577425"/>
            <a:ext cx="0" cy="496774"/>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24176A52-48A9-4EEE-B6A4-19964A048C40}"/>
              </a:ext>
            </a:extLst>
          </p:cNvPr>
          <p:cNvSpPr txBox="1"/>
          <p:nvPr/>
        </p:nvSpPr>
        <p:spPr>
          <a:xfrm>
            <a:off x="3112083" y="3783315"/>
            <a:ext cx="1287262" cy="400110"/>
          </a:xfrm>
          <a:prstGeom prst="rect">
            <a:avLst/>
          </a:prstGeom>
          <a:noFill/>
          <a:ln>
            <a:solidFill>
              <a:schemeClr val="tx1"/>
            </a:solidFill>
          </a:ln>
        </p:spPr>
        <p:txBody>
          <a:bodyPr wrap="square" rtlCol="0">
            <a:spAutoFit/>
          </a:bodyPr>
          <a:lstStyle/>
          <a:p>
            <a:pPr algn="ctr"/>
            <a:r>
              <a:rPr lang="en-US" altLang="zh-CN" sz="1000" dirty="0">
                <a:latin typeface="微软雅黑" panose="020B0503020204020204" pitchFamily="34" charset="-122"/>
                <a:ea typeface="微软雅黑" panose="020B0503020204020204" pitchFamily="34" charset="-122"/>
              </a:rPr>
              <a:t>57 out of 392 shopping centers</a:t>
            </a:r>
            <a:endParaRPr lang="zh-CN" altLang="en-US" sz="1000" dirty="0">
              <a:latin typeface="微软雅黑" panose="020B0503020204020204" pitchFamily="34" charset="-122"/>
              <a:ea typeface="微软雅黑" panose="020B0503020204020204" pitchFamily="34" charset="-122"/>
            </a:endParaRPr>
          </a:p>
        </p:txBody>
      </p:sp>
      <p:graphicFrame>
        <p:nvGraphicFramePr>
          <p:cNvPr id="9" name="Table 10">
            <a:extLst>
              <a:ext uri="{FF2B5EF4-FFF2-40B4-BE49-F238E27FC236}">
                <a16:creationId xmlns:a16="http://schemas.microsoft.com/office/drawing/2014/main" id="{DB85B01C-A40F-4CE8-A5A4-3CFB615AD35C}"/>
              </a:ext>
            </a:extLst>
          </p:cNvPr>
          <p:cNvGraphicFramePr>
            <a:graphicFrameLocks noGrp="1"/>
          </p:cNvGraphicFramePr>
          <p:nvPr>
            <p:extLst>
              <p:ext uri="{D42A27DB-BD31-4B8C-83A1-F6EECF244321}">
                <p14:modId xmlns:p14="http://schemas.microsoft.com/office/powerpoint/2010/main" val="1674066702"/>
              </p:ext>
            </p:extLst>
          </p:nvPr>
        </p:nvGraphicFramePr>
        <p:xfrm>
          <a:off x="2490576" y="1431661"/>
          <a:ext cx="3990680" cy="1483360"/>
        </p:xfrm>
        <a:graphic>
          <a:graphicData uri="http://schemas.openxmlformats.org/drawingml/2006/table">
            <a:tbl>
              <a:tblPr firstRow="1" bandRow="1">
                <a:tableStyleId>{F5AB1C69-6EDB-4FF4-983F-18BD219EF322}</a:tableStyleId>
              </a:tblPr>
              <a:tblGrid>
                <a:gridCol w="2369270">
                  <a:extLst>
                    <a:ext uri="{9D8B030D-6E8A-4147-A177-3AD203B41FA5}">
                      <a16:colId xmlns:a16="http://schemas.microsoft.com/office/drawing/2014/main" val="3266548465"/>
                    </a:ext>
                  </a:extLst>
                </a:gridCol>
                <a:gridCol w="1621410">
                  <a:extLst>
                    <a:ext uri="{9D8B030D-6E8A-4147-A177-3AD203B41FA5}">
                      <a16:colId xmlns:a16="http://schemas.microsoft.com/office/drawing/2014/main" val="3715301192"/>
                    </a:ext>
                  </a:extLst>
                </a:gridCol>
              </a:tblGrid>
              <a:tr h="370840">
                <a:tc>
                  <a:txBody>
                    <a:bodyPr/>
                    <a:lstStyle/>
                    <a:p>
                      <a:endParaRPr lang="zh-CN" altLang="en-US" sz="1400" dirty="0"/>
                    </a:p>
                  </a:txBody>
                  <a:tcPr/>
                </a:tc>
                <a:tc>
                  <a:txBody>
                    <a:bodyPr/>
                    <a:lstStyle/>
                    <a:p>
                      <a:r>
                        <a:rPr lang="en-US" altLang="zh-CN" sz="1400" dirty="0"/>
                        <a:t>Accuracy</a:t>
                      </a:r>
                      <a:endParaRPr lang="zh-CN" altLang="en-US" sz="1400" dirty="0"/>
                    </a:p>
                  </a:txBody>
                  <a:tcPr/>
                </a:tc>
                <a:extLst>
                  <a:ext uri="{0D108BD9-81ED-4DB2-BD59-A6C34878D82A}">
                    <a16:rowId xmlns:a16="http://schemas.microsoft.com/office/drawing/2014/main" val="3380048310"/>
                  </a:ext>
                </a:extLst>
              </a:tr>
              <a:tr h="370840">
                <a:tc>
                  <a:txBody>
                    <a:bodyPr/>
                    <a:lstStyle/>
                    <a:p>
                      <a:r>
                        <a:rPr lang="en-US" altLang="zh-CN" sz="1400" dirty="0"/>
                        <a:t>Overall</a:t>
                      </a:r>
                      <a:endParaRPr lang="zh-CN" altLang="en-US" sz="1400" dirty="0"/>
                    </a:p>
                  </a:txBody>
                  <a:tcPr/>
                </a:tc>
                <a:tc>
                  <a:txBody>
                    <a:bodyPr/>
                    <a:lstStyle/>
                    <a:p>
                      <a:pPr algn="ctr"/>
                      <a:r>
                        <a:rPr lang="en-US" altLang="zh-CN" sz="1400" dirty="0"/>
                        <a:t>86.22%</a:t>
                      </a:r>
                      <a:endParaRPr lang="zh-CN" altLang="en-US" sz="1400" dirty="0"/>
                    </a:p>
                  </a:txBody>
                  <a:tcPr/>
                </a:tc>
                <a:extLst>
                  <a:ext uri="{0D108BD9-81ED-4DB2-BD59-A6C34878D82A}">
                    <a16:rowId xmlns:a16="http://schemas.microsoft.com/office/drawing/2014/main" val="743179292"/>
                  </a:ext>
                </a:extLst>
              </a:tr>
              <a:tr h="370840">
                <a:tc>
                  <a:txBody>
                    <a:bodyPr/>
                    <a:lstStyle/>
                    <a:p>
                      <a:r>
                        <a:rPr lang="en-US" altLang="zh-CN" sz="1400" dirty="0"/>
                        <a:t>High operating loss risk</a:t>
                      </a:r>
                      <a:endParaRPr lang="zh-CN" altLang="en-US" sz="1400" dirty="0"/>
                    </a:p>
                  </a:txBody>
                  <a:tcPr/>
                </a:tc>
                <a:tc>
                  <a:txBody>
                    <a:bodyPr/>
                    <a:lstStyle/>
                    <a:p>
                      <a:pPr algn="ctr"/>
                      <a:r>
                        <a:rPr lang="en-US" altLang="zh-CN" sz="1400" dirty="0"/>
                        <a:t>56.14%</a:t>
                      </a:r>
                      <a:endParaRPr lang="zh-CN" altLang="en-US" sz="1400" dirty="0"/>
                    </a:p>
                  </a:txBody>
                  <a:tcPr/>
                </a:tc>
                <a:extLst>
                  <a:ext uri="{0D108BD9-81ED-4DB2-BD59-A6C34878D82A}">
                    <a16:rowId xmlns:a16="http://schemas.microsoft.com/office/drawing/2014/main" val="3750977923"/>
                  </a:ext>
                </a:extLst>
              </a:tr>
              <a:tr h="370840">
                <a:tc>
                  <a:txBody>
                    <a:bodyPr/>
                    <a:lstStyle/>
                    <a:p>
                      <a:r>
                        <a:rPr lang="en-US" altLang="zh-CN" sz="1400" dirty="0"/>
                        <a:t>Low operating loss risk</a:t>
                      </a:r>
                      <a:endParaRPr lang="zh-CN" altLang="en-US" sz="1400" dirty="0"/>
                    </a:p>
                  </a:txBody>
                  <a:tcPr/>
                </a:tc>
                <a:tc>
                  <a:txBody>
                    <a:bodyPr/>
                    <a:lstStyle/>
                    <a:p>
                      <a:pPr algn="ctr"/>
                      <a:r>
                        <a:rPr lang="en-US" altLang="zh-CN" sz="1400" dirty="0"/>
                        <a:t>91.34%</a:t>
                      </a:r>
                      <a:endParaRPr lang="zh-CN" altLang="en-US" sz="1400" dirty="0"/>
                    </a:p>
                  </a:txBody>
                  <a:tcPr/>
                </a:tc>
                <a:extLst>
                  <a:ext uri="{0D108BD9-81ED-4DB2-BD59-A6C34878D82A}">
                    <a16:rowId xmlns:a16="http://schemas.microsoft.com/office/drawing/2014/main" val="2615958673"/>
                  </a:ext>
                </a:extLst>
              </a:tr>
            </a:tbl>
          </a:graphicData>
        </a:graphic>
      </p:graphicFrame>
      <p:sp>
        <p:nvSpPr>
          <p:cNvPr id="11" name="TextBox 10">
            <a:extLst>
              <a:ext uri="{FF2B5EF4-FFF2-40B4-BE49-F238E27FC236}">
                <a16:creationId xmlns:a16="http://schemas.microsoft.com/office/drawing/2014/main" id="{87AE95CC-67B1-40C2-A553-D9842A2162F8}"/>
              </a:ext>
            </a:extLst>
          </p:cNvPr>
          <p:cNvSpPr txBox="1"/>
          <p:nvPr/>
        </p:nvSpPr>
        <p:spPr>
          <a:xfrm>
            <a:off x="7032397" y="5015061"/>
            <a:ext cx="735248" cy="400110"/>
          </a:xfrm>
          <a:prstGeom prst="rect">
            <a:avLst/>
          </a:prstGeom>
          <a:solidFill>
            <a:srgbClr val="08306B"/>
          </a:solidFill>
        </p:spPr>
        <p:txBody>
          <a:bodyPr wrap="square" rtlCol="0">
            <a:spAutoFit/>
          </a:bodyPr>
          <a:lstStyle/>
          <a:p>
            <a:r>
              <a:rPr lang="en-US" altLang="zh-CN" sz="1000" dirty="0">
                <a:solidFill>
                  <a:schemeClr val="bg1"/>
                </a:solidFill>
              </a:rPr>
              <a:t>306</a:t>
            </a:r>
          </a:p>
          <a:p>
            <a:endParaRPr lang="zh-CN" altLang="en-US" sz="1000" dirty="0">
              <a:solidFill>
                <a:schemeClr val="bg1"/>
              </a:solidFill>
            </a:endParaRPr>
          </a:p>
        </p:txBody>
      </p:sp>
    </p:spTree>
    <p:extLst>
      <p:ext uri="{BB962C8B-B14F-4D97-AF65-F5344CB8AC3E}">
        <p14:creationId xmlns:p14="http://schemas.microsoft.com/office/powerpoint/2010/main" val="14586761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EA15D35-C993-48FB-A6E7-4AF239535CE8}"/>
              </a:ext>
            </a:extLst>
          </p:cNvPr>
          <p:cNvGrpSpPr/>
          <p:nvPr/>
        </p:nvGrpSpPr>
        <p:grpSpPr>
          <a:xfrm>
            <a:off x="3209212" y="1928952"/>
            <a:ext cx="5771184" cy="4650508"/>
            <a:chOff x="2093327" y="1100873"/>
            <a:chExt cx="6803210" cy="5482130"/>
          </a:xfrm>
        </p:grpSpPr>
        <p:pic>
          <p:nvPicPr>
            <p:cNvPr id="3" name="Picture 2" descr="Diagram, map&#10;&#10;Description automatically generated">
              <a:extLst>
                <a:ext uri="{FF2B5EF4-FFF2-40B4-BE49-F238E27FC236}">
                  <a16:creationId xmlns:a16="http://schemas.microsoft.com/office/drawing/2014/main" id="{08BFBC56-26AE-4CA8-8458-701C0ABF5F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3327" y="1100873"/>
              <a:ext cx="6803210" cy="5482130"/>
            </a:xfrm>
            <a:prstGeom prst="rect">
              <a:avLst/>
            </a:prstGeom>
          </p:spPr>
        </p:pic>
        <p:sp>
          <p:nvSpPr>
            <p:cNvPr id="4" name="Rectangle 3">
              <a:extLst>
                <a:ext uri="{FF2B5EF4-FFF2-40B4-BE49-F238E27FC236}">
                  <a16:creationId xmlns:a16="http://schemas.microsoft.com/office/drawing/2014/main" id="{06D15D52-20C3-46D4-AADE-CEE2A6082EF7}"/>
                </a:ext>
              </a:extLst>
            </p:cNvPr>
            <p:cNvSpPr/>
            <p:nvPr/>
          </p:nvSpPr>
          <p:spPr>
            <a:xfrm>
              <a:off x="7244179" y="1961958"/>
              <a:ext cx="1411550" cy="233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Shopping center area</a:t>
              </a:r>
              <a:endParaRPr lang="zh-CN" altLang="en-US" sz="900" dirty="0">
                <a:solidFill>
                  <a:schemeClr val="tx1"/>
                </a:solidFill>
              </a:endParaRPr>
            </a:p>
          </p:txBody>
        </p:sp>
        <p:sp>
          <p:nvSpPr>
            <p:cNvPr id="9" name="Rectangle 8">
              <a:extLst>
                <a:ext uri="{FF2B5EF4-FFF2-40B4-BE49-F238E27FC236}">
                  <a16:creationId xmlns:a16="http://schemas.microsoft.com/office/drawing/2014/main" id="{8CA1D1D6-FD05-4E82-B203-7C360FF55F41}"/>
                </a:ext>
              </a:extLst>
            </p:cNvPr>
            <p:cNvSpPr/>
            <p:nvPr/>
          </p:nvSpPr>
          <p:spPr>
            <a:xfrm>
              <a:off x="7272612" y="2911870"/>
              <a:ext cx="1061133" cy="2337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High loss risk</a:t>
              </a:r>
              <a:endParaRPr lang="zh-CN" altLang="en-US" sz="900" dirty="0">
                <a:solidFill>
                  <a:schemeClr val="tx1"/>
                </a:solidFill>
              </a:endParaRPr>
            </a:p>
          </p:txBody>
        </p:sp>
        <p:sp>
          <p:nvSpPr>
            <p:cNvPr id="11" name="Rectangle 10">
              <a:extLst>
                <a:ext uri="{FF2B5EF4-FFF2-40B4-BE49-F238E27FC236}">
                  <a16:creationId xmlns:a16="http://schemas.microsoft.com/office/drawing/2014/main" id="{C5B7CB50-EC39-4D14-ADF8-37CB4471E8D0}"/>
                </a:ext>
              </a:extLst>
            </p:cNvPr>
            <p:cNvSpPr/>
            <p:nvPr/>
          </p:nvSpPr>
          <p:spPr>
            <a:xfrm>
              <a:off x="7272612" y="3818035"/>
              <a:ext cx="1061133" cy="1917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Low loss risk</a:t>
              </a:r>
              <a:endParaRPr lang="zh-CN" altLang="en-US" sz="900" dirty="0">
                <a:solidFill>
                  <a:schemeClr val="tx1"/>
                </a:solidFill>
              </a:endParaRPr>
            </a:p>
          </p:txBody>
        </p:sp>
        <p:sp>
          <p:nvSpPr>
            <p:cNvPr id="12" name="Rectangle 11">
              <a:extLst>
                <a:ext uri="{FF2B5EF4-FFF2-40B4-BE49-F238E27FC236}">
                  <a16:creationId xmlns:a16="http://schemas.microsoft.com/office/drawing/2014/main" id="{CA1FED46-4173-4C73-BD86-3044C202AC11}"/>
                </a:ext>
              </a:extLst>
            </p:cNvPr>
            <p:cNvSpPr/>
            <p:nvPr/>
          </p:nvSpPr>
          <p:spPr>
            <a:xfrm>
              <a:off x="7282967" y="4959670"/>
              <a:ext cx="1411550" cy="15092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Consumption Capacity</a:t>
              </a:r>
              <a:endParaRPr lang="zh-CN" altLang="en-US" sz="900" dirty="0">
                <a:solidFill>
                  <a:schemeClr val="tx1"/>
                </a:solidFill>
              </a:endParaRPr>
            </a:p>
          </p:txBody>
        </p:sp>
      </p:grpSp>
      <p:sp>
        <p:nvSpPr>
          <p:cNvPr id="5" name="TextBox 4">
            <a:extLst>
              <a:ext uri="{FF2B5EF4-FFF2-40B4-BE49-F238E27FC236}">
                <a16:creationId xmlns:a16="http://schemas.microsoft.com/office/drawing/2014/main" id="{44E88134-3035-4476-8E3E-08D49FA23666}"/>
              </a:ext>
            </a:extLst>
          </p:cNvPr>
          <p:cNvSpPr txBox="1"/>
          <p:nvPr/>
        </p:nvSpPr>
        <p:spPr>
          <a:xfrm>
            <a:off x="247463" y="550791"/>
            <a:ext cx="9100720" cy="615553"/>
          </a:xfrm>
          <a:prstGeom prst="rect">
            <a:avLst/>
          </a:prstGeom>
          <a:noFill/>
        </p:spPr>
        <p:txBody>
          <a:bodyPr wrap="square">
            <a:spAutoFit/>
          </a:bodyPr>
          <a:lstStyle/>
          <a:p>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Data exploration</a:t>
            </a:r>
          </a:p>
          <a:p>
            <a:r>
              <a:rPr lang="en-US" altLang="zh-CN" sz="1600" b="1" kern="100" dirty="0">
                <a:solidFill>
                  <a:schemeClr val="bg2">
                    <a:lumMod val="75000"/>
                  </a:schemeClr>
                </a:solidFill>
                <a:latin typeface="微软雅黑" panose="020B0503020204020204" pitchFamily="34" charset="-122"/>
                <a:ea typeface="微软雅黑" panose="020B0503020204020204" pitchFamily="34" charset="-122"/>
                <a:cs typeface="Times New Roman" panose="02020603050405020304" pitchFamily="18" charset="0"/>
              </a:rPr>
              <a:t>Surplus malls locate at suburban neighborhoods where consumption capacity is small</a:t>
            </a:r>
          </a:p>
        </p:txBody>
      </p:sp>
      <p:cxnSp>
        <p:nvCxnSpPr>
          <p:cNvPr id="10" name="Straight Connector 9">
            <a:extLst>
              <a:ext uri="{FF2B5EF4-FFF2-40B4-BE49-F238E27FC236}">
                <a16:creationId xmlns:a16="http://schemas.microsoft.com/office/drawing/2014/main" id="{3550F056-6106-4699-B9EE-57B0475EF8FE}"/>
              </a:ext>
            </a:extLst>
          </p:cNvPr>
          <p:cNvCxnSpPr/>
          <p:nvPr/>
        </p:nvCxnSpPr>
        <p:spPr>
          <a:xfrm>
            <a:off x="247463" y="577425"/>
            <a:ext cx="0" cy="496774"/>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297377E6-974B-4A60-AA7F-214DC7CD78D4}"/>
              </a:ext>
            </a:extLst>
          </p:cNvPr>
          <p:cNvSpPr txBox="1"/>
          <p:nvPr/>
        </p:nvSpPr>
        <p:spPr>
          <a:xfrm>
            <a:off x="247462" y="1725390"/>
            <a:ext cx="3645807" cy="1384995"/>
          </a:xfrm>
          <a:prstGeom prst="rect">
            <a:avLst/>
          </a:prstGeom>
          <a:noFill/>
        </p:spPr>
        <p:txBody>
          <a:bodyPr wrap="square" rtlCol="0">
            <a:spAutoFit/>
          </a:bodyPr>
          <a:lstStyle/>
          <a:p>
            <a:r>
              <a:rPr lang="en-US" altLang="zh-CN" sz="1400" dirty="0"/>
              <a:t>Malls with high loss risk are mostly located at suburban area where the total consumption capacity is small.</a:t>
            </a:r>
          </a:p>
          <a:p>
            <a:endParaRPr lang="en-US" altLang="zh-CN" sz="1400" dirty="0"/>
          </a:p>
          <a:p>
            <a:r>
              <a:rPr lang="en-US" altLang="zh-CN" sz="1400" dirty="0"/>
              <a:t>Others are located at urban center periphery where the market is competitive.</a:t>
            </a:r>
          </a:p>
        </p:txBody>
      </p:sp>
      <p:pic>
        <p:nvPicPr>
          <p:cNvPr id="13" name="Picture 2">
            <a:extLst>
              <a:ext uri="{FF2B5EF4-FFF2-40B4-BE49-F238E27FC236}">
                <a16:creationId xmlns:a16="http://schemas.microsoft.com/office/drawing/2014/main" id="{AD167170-E057-445B-B8C0-EE37499DD3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604" y="4411743"/>
            <a:ext cx="3191092" cy="2171259"/>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8BE46481-C42F-45ED-8B5B-48E8B359DB15}"/>
              </a:ext>
            </a:extLst>
          </p:cNvPr>
          <p:cNvSpPr txBox="1"/>
          <p:nvPr/>
        </p:nvSpPr>
        <p:spPr>
          <a:xfrm>
            <a:off x="215519" y="3884874"/>
            <a:ext cx="3045608" cy="738664"/>
          </a:xfrm>
          <a:prstGeom prst="rect">
            <a:avLst/>
          </a:prstGeom>
          <a:noFill/>
        </p:spPr>
        <p:txBody>
          <a:bodyPr wrap="square" rtlCol="0">
            <a:spAutoFit/>
          </a:bodyPr>
          <a:lstStyle/>
          <a:p>
            <a:r>
              <a:rPr lang="en-US" altLang="zh-CN" sz="1400" b="1" dirty="0"/>
              <a:t>Area and customer grading distribution of identified malls</a:t>
            </a:r>
          </a:p>
          <a:p>
            <a:endParaRPr lang="en-US" altLang="zh-CN" sz="1400" b="1" dirty="0"/>
          </a:p>
        </p:txBody>
      </p:sp>
    </p:spTree>
    <p:extLst>
      <p:ext uri="{BB962C8B-B14F-4D97-AF65-F5344CB8AC3E}">
        <p14:creationId xmlns:p14="http://schemas.microsoft.com/office/powerpoint/2010/main" val="36658302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2686</TotalTime>
  <Words>973</Words>
  <Application>Microsoft Office PowerPoint</Application>
  <PresentationFormat>On-screen Show (4:3)</PresentationFormat>
  <Paragraphs>184</Paragraphs>
  <Slides>11</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等线</vt:lpstr>
      <vt:lpstr>微软雅黑</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zhangcc</dc:creator>
  <cp:lastModifiedBy>zhangcc</cp:lastModifiedBy>
  <cp:revision>6</cp:revision>
  <dcterms:created xsi:type="dcterms:W3CDTF">2022-02-04T20:39:08Z</dcterms:created>
  <dcterms:modified xsi:type="dcterms:W3CDTF">2022-03-18T05:41:28Z</dcterms:modified>
</cp:coreProperties>
</file>