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9"/>
  </p:notesMasterIdLst>
  <p:sldIdLst>
    <p:sldId id="256" r:id="rId2"/>
    <p:sldId id="264" r:id="rId3"/>
    <p:sldId id="265" r:id="rId4"/>
    <p:sldId id="260" r:id="rId5"/>
    <p:sldId id="261" r:id="rId6"/>
    <p:sldId id="258" r:id="rId7"/>
    <p:sldId id="25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39D4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75627" autoAdjust="0"/>
  </p:normalViewPr>
  <p:slideViewPr>
    <p:cSldViewPr snapToGrid="0">
      <p:cViewPr varScale="1">
        <p:scale>
          <a:sx n="86" d="100"/>
          <a:sy n="86" d="100"/>
        </p:scale>
        <p:origin x="1539"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C8C7B7-3120-4ED0-8F4F-848FA27CDAB5}" type="datetimeFigureOut">
              <a:rPr lang="en-US" smtClean="0"/>
              <a:t>2/10/2022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FE8271-57AB-4B84-8910-71DF6150270A}" type="slidenum">
              <a:rPr lang="en-US" smtClean="0"/>
              <a:t>‹#›</a:t>
            </a:fld>
            <a:endParaRPr lang="en-US"/>
          </a:p>
        </p:txBody>
      </p:sp>
    </p:spTree>
    <p:extLst>
      <p:ext uri="{BB962C8B-B14F-4D97-AF65-F5344CB8AC3E}">
        <p14:creationId xmlns:p14="http://schemas.microsoft.com/office/powerpoint/2010/main" val="309011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FE8271-57AB-4B84-8910-71DF6150270A}" type="slidenum">
              <a:rPr lang="en-US" smtClean="0"/>
              <a:t>1</a:t>
            </a:fld>
            <a:endParaRPr lang="en-US"/>
          </a:p>
        </p:txBody>
      </p:sp>
    </p:spTree>
    <p:extLst>
      <p:ext uri="{BB962C8B-B14F-4D97-AF65-F5344CB8AC3E}">
        <p14:creationId xmlns:p14="http://schemas.microsoft.com/office/powerpoint/2010/main" val="2061679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Arial" panose="020B0604020202020204" pitchFamily="34" charset="0"/>
              </a:rPr>
              <a:t>Although the Delaware River was named as River of the Year for 2020 and serves fifteen million people’s drinking water needs as well as a fishing, kayaking, and other recreation, there is still a 27-mile stretch of the river between Philadelphia, PA, Camden, NJ and Chester, PA that needs improvement. This stretch is considered safe for only secondary contact recreation, which means immersion and ingestion, and any high degree of bodily contact with the water might be dangerous for </a:t>
            </a:r>
            <a:r>
              <a:rPr lang="en-US" b="0" i="0" dirty="0" err="1">
                <a:effectLst/>
                <a:latin typeface="Arial" panose="020B0604020202020204" pitchFamily="34" charset="0"/>
              </a:rPr>
              <a:t>people.The</a:t>
            </a:r>
            <a:r>
              <a:rPr lang="en-US" b="0" i="0" dirty="0">
                <a:effectLst/>
                <a:latin typeface="Arial" panose="020B0604020202020204" pitchFamily="34" charset="0"/>
              </a:rPr>
              <a:t> Water Center at Penn is developing a roadmap for water quality improvements-grounded in science and based on the river's current state. This project will focus on determining the source(s) of pollution of the Delaware River by using technologies such as ArcGIS and Python. </a:t>
            </a:r>
          </a:p>
          <a:p>
            <a:endParaRPr lang="en-US" b="0" i="0" dirty="0">
              <a:effectLst/>
              <a:latin typeface="Arial" panose="020B0604020202020204" pitchFamily="34" charset="0"/>
            </a:endParaRPr>
          </a:p>
          <a:p>
            <a:r>
              <a:rPr lang="en-US" b="0" i="0" dirty="0">
                <a:effectLst/>
                <a:latin typeface="Arial" panose="020B0604020202020204" pitchFamily="34" charset="0"/>
              </a:rPr>
              <a:t>adjacent communities could be informed on the fairest opportunities to access recreational activities for each resident in the safest possible way</a:t>
            </a:r>
            <a:endParaRPr lang="en-US" dirty="0"/>
          </a:p>
        </p:txBody>
      </p:sp>
      <p:sp>
        <p:nvSpPr>
          <p:cNvPr id="4" name="Slide Number Placeholder 3"/>
          <p:cNvSpPr>
            <a:spLocks noGrp="1"/>
          </p:cNvSpPr>
          <p:nvPr>
            <p:ph type="sldNum" sz="quarter" idx="5"/>
          </p:nvPr>
        </p:nvSpPr>
        <p:spPr/>
        <p:txBody>
          <a:bodyPr/>
          <a:lstStyle/>
          <a:p>
            <a:fld id="{9BFE8271-57AB-4B84-8910-71DF6150270A}" type="slidenum">
              <a:rPr lang="en-US" smtClean="0"/>
              <a:t>2</a:t>
            </a:fld>
            <a:endParaRPr lang="en-US"/>
          </a:p>
        </p:txBody>
      </p:sp>
    </p:spTree>
    <p:extLst>
      <p:ext uri="{BB962C8B-B14F-4D97-AF65-F5344CB8AC3E}">
        <p14:creationId xmlns:p14="http://schemas.microsoft.com/office/powerpoint/2010/main" val="838391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FE8271-57AB-4B84-8910-71DF6150270A}" type="slidenum">
              <a:rPr lang="en-US" smtClean="0"/>
              <a:t>3</a:t>
            </a:fld>
            <a:endParaRPr lang="en-US"/>
          </a:p>
        </p:txBody>
      </p:sp>
    </p:spTree>
    <p:extLst>
      <p:ext uri="{BB962C8B-B14F-4D97-AF65-F5344CB8AC3E}">
        <p14:creationId xmlns:p14="http://schemas.microsoft.com/office/powerpoint/2010/main" val="17720102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FE8271-57AB-4B84-8910-71DF6150270A}" type="slidenum">
              <a:rPr lang="en-US" smtClean="0"/>
              <a:t>4</a:t>
            </a:fld>
            <a:endParaRPr lang="en-US"/>
          </a:p>
        </p:txBody>
      </p:sp>
    </p:spTree>
    <p:extLst>
      <p:ext uri="{BB962C8B-B14F-4D97-AF65-F5344CB8AC3E}">
        <p14:creationId xmlns:p14="http://schemas.microsoft.com/office/powerpoint/2010/main" val="975364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2/10/2022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934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2/10/2022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6024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2/10/2022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55143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2/10/2022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3219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2/10/2022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5559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2/10/2022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8088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2/10/2022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8810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2/10/2022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27042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2/10/2022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02986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2/10/2022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506151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2/10/2022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9984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2/10/2022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5125410"/>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914400" rtl="0" eaLnBrk="1" latinLnBrk="0" hangingPunct="1">
        <a:lnSpc>
          <a:spcPct val="90000"/>
        </a:lnSpc>
        <a:spcBef>
          <a:spcPct val="0"/>
        </a:spcBef>
        <a:buNone/>
        <a:defRPr sz="46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hyperlink" Target="https://water.phila.gov/maps/csocast/"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slide" Target="slide7.xml"/><Relationship Id="rId5" Type="http://schemas.openxmlformats.org/officeDocument/2006/relationships/slide" Target="slide6.xml"/><Relationship Id="rId4" Type="http://schemas.openxmlformats.org/officeDocument/2006/relationships/slide" Target="slide5.xml"/></Relationships>
</file>

<file path=ppt/slides/_rels/slide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slide" Target="slide3.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 Target="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9F9543-E358-4ADD-A935-07464E971B08}"/>
              </a:ext>
            </a:extLst>
          </p:cNvPr>
          <p:cNvSpPr>
            <a:spLocks noGrp="1"/>
          </p:cNvSpPr>
          <p:nvPr>
            <p:ph type="ctrTitle"/>
          </p:nvPr>
        </p:nvSpPr>
        <p:spPr>
          <a:xfrm>
            <a:off x="5289754" y="639097"/>
            <a:ext cx="6458901" cy="3686015"/>
          </a:xfrm>
        </p:spPr>
        <p:txBody>
          <a:bodyPr>
            <a:normAutofit fontScale="90000"/>
          </a:bodyPr>
          <a:lstStyle/>
          <a:p>
            <a:r>
              <a:rPr lang="en-US" dirty="0"/>
              <a:t>Waterfront Recreations </a:t>
            </a:r>
            <a:r>
              <a:rPr lang="en-US" altLang="zh-CN" dirty="0"/>
              <a:t>along</a:t>
            </a:r>
            <a:r>
              <a:rPr lang="en-US" dirty="0"/>
              <a:t> Delaware River</a:t>
            </a:r>
          </a:p>
        </p:txBody>
      </p:sp>
      <p:sp>
        <p:nvSpPr>
          <p:cNvPr id="3" name="Subtitle 2">
            <a:extLst>
              <a:ext uri="{FF2B5EF4-FFF2-40B4-BE49-F238E27FC236}">
                <a16:creationId xmlns:a16="http://schemas.microsoft.com/office/drawing/2014/main" id="{B0FE35D5-0CA5-4CA6-8F62-9E3F3A5B31D3}"/>
              </a:ext>
            </a:extLst>
          </p:cNvPr>
          <p:cNvSpPr>
            <a:spLocks noGrp="1"/>
          </p:cNvSpPr>
          <p:nvPr>
            <p:ph type="subTitle" idx="1"/>
          </p:nvPr>
        </p:nvSpPr>
        <p:spPr>
          <a:xfrm>
            <a:off x="5289753" y="4672739"/>
            <a:ext cx="6269347" cy="1021498"/>
          </a:xfrm>
        </p:spPr>
        <p:txBody>
          <a:bodyPr>
            <a:normAutofit fontScale="70000" lnSpcReduction="20000"/>
          </a:bodyPr>
          <a:lstStyle/>
          <a:p>
            <a:pPr>
              <a:lnSpc>
                <a:spcPct val="100000"/>
              </a:lnSpc>
            </a:pPr>
            <a:r>
              <a:rPr lang="en-US" sz="1800" dirty="0">
                <a:solidFill>
                  <a:schemeClr val="tx1">
                    <a:lumMod val="85000"/>
                    <a:lumOff val="15000"/>
                  </a:schemeClr>
                </a:solidFill>
              </a:rPr>
              <a:t>Are there specific places/activities that should be built on the waterfront?</a:t>
            </a:r>
          </a:p>
          <a:p>
            <a:pPr>
              <a:lnSpc>
                <a:spcPct val="100000"/>
              </a:lnSpc>
            </a:pPr>
            <a:r>
              <a:rPr lang="en-US" altLang="zh-CN" sz="1800" dirty="0">
                <a:solidFill>
                  <a:schemeClr val="tx1">
                    <a:lumMod val="85000"/>
                    <a:lumOff val="15000"/>
                  </a:schemeClr>
                </a:solidFill>
              </a:rPr>
              <a:t>	- Current situation</a:t>
            </a:r>
            <a:br>
              <a:rPr lang="en-US" sz="1800" dirty="0">
                <a:solidFill>
                  <a:schemeClr val="tx1">
                    <a:lumMod val="85000"/>
                    <a:lumOff val="15000"/>
                  </a:schemeClr>
                </a:solidFill>
              </a:rPr>
            </a:br>
            <a:r>
              <a:rPr lang="en-US" sz="1800" dirty="0">
                <a:solidFill>
                  <a:schemeClr val="tx1">
                    <a:lumMod val="85000"/>
                    <a:lumOff val="15000"/>
                  </a:schemeClr>
                </a:solidFill>
              </a:rPr>
              <a:t>	- possible improvement</a:t>
            </a:r>
            <a:br>
              <a:rPr lang="en-US" sz="800" dirty="0">
                <a:solidFill>
                  <a:schemeClr val="tx1">
                    <a:lumMod val="85000"/>
                    <a:lumOff val="15000"/>
                  </a:schemeClr>
                </a:solidFill>
              </a:rPr>
            </a:br>
            <a:endParaRPr lang="en-US" sz="800" dirty="0">
              <a:solidFill>
                <a:schemeClr val="tx1">
                  <a:lumMod val="85000"/>
                  <a:lumOff val="15000"/>
                </a:schemeClr>
              </a:solidFill>
            </a:endParaRPr>
          </a:p>
        </p:txBody>
      </p:sp>
      <p:pic>
        <p:nvPicPr>
          <p:cNvPr id="16" name="Picture 3" descr="Canoe on water during sunset">
            <a:extLst>
              <a:ext uri="{FF2B5EF4-FFF2-40B4-BE49-F238E27FC236}">
                <a16:creationId xmlns:a16="http://schemas.microsoft.com/office/drawing/2014/main" id="{C145516C-DFCB-4732-B06E-3FE103FDD4EB}"/>
              </a:ext>
            </a:extLst>
          </p:cNvPr>
          <p:cNvPicPr>
            <a:picLocks noChangeAspect="1"/>
          </p:cNvPicPr>
          <p:nvPr/>
        </p:nvPicPr>
        <p:blipFill rotWithShape="1">
          <a:blip r:embed="rId3"/>
          <a:srcRect l="28356" r="26527" b="-2"/>
          <a:stretch/>
        </p:blipFill>
        <p:spPr>
          <a:xfrm>
            <a:off x="-1" y="1"/>
            <a:ext cx="4635315" cy="6857999"/>
          </a:xfrm>
          <a:prstGeom prst="rect">
            <a:avLst/>
          </a:prstGeom>
        </p:spPr>
      </p:pic>
      <p:cxnSp>
        <p:nvCxnSpPr>
          <p:cNvPr id="17" name="Straight Connector 10">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Arrow: Left 4">
            <a:extLst>
              <a:ext uri="{FF2B5EF4-FFF2-40B4-BE49-F238E27FC236}">
                <a16:creationId xmlns:a16="http://schemas.microsoft.com/office/drawing/2014/main" id="{5F5204EA-9A9E-438F-84A1-C99CE5494786}"/>
              </a:ext>
            </a:extLst>
          </p:cNvPr>
          <p:cNvSpPr/>
          <p:nvPr/>
        </p:nvSpPr>
        <p:spPr>
          <a:xfrm>
            <a:off x="8439325" y="5230536"/>
            <a:ext cx="146807" cy="75501"/>
          </a:xfrm>
          <a:prstGeom prst="leftArrow">
            <a:avLst/>
          </a:prstGeom>
          <a:solidFill>
            <a:schemeClr val="tx1">
              <a:lumMod val="85000"/>
              <a:lumOff val="1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2140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9">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9D1C64C-031B-43E7-9474-54F68ED77516}"/>
              </a:ext>
            </a:extLst>
          </p:cNvPr>
          <p:cNvSpPr>
            <a:spLocks noGrp="1"/>
          </p:cNvSpPr>
          <p:nvPr>
            <p:ph type="title"/>
          </p:nvPr>
        </p:nvSpPr>
        <p:spPr>
          <a:xfrm>
            <a:off x="1097280" y="516835"/>
            <a:ext cx="5977937" cy="1666501"/>
          </a:xfrm>
        </p:spPr>
        <p:txBody>
          <a:bodyPr>
            <a:normAutofit/>
          </a:bodyPr>
          <a:lstStyle/>
          <a:p>
            <a:r>
              <a:rPr lang="en-US" sz="4000">
                <a:solidFill>
                  <a:srgbClr val="FFFFFF"/>
                </a:solidFill>
              </a:rPr>
              <a:t>Background – Delaware River</a:t>
            </a:r>
          </a:p>
        </p:txBody>
      </p:sp>
      <p:cxnSp>
        <p:nvCxnSpPr>
          <p:cNvPr id="15" name="Straight Connector 11">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5896" y="2353592"/>
            <a:ext cx="53035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8AC8494-4484-4C62-A454-F928715D3BBD}"/>
              </a:ext>
            </a:extLst>
          </p:cNvPr>
          <p:cNvSpPr>
            <a:spLocks noGrp="1"/>
          </p:cNvSpPr>
          <p:nvPr>
            <p:ph idx="1"/>
          </p:nvPr>
        </p:nvSpPr>
        <p:spPr>
          <a:xfrm>
            <a:off x="1097279" y="2546224"/>
            <a:ext cx="5977938" cy="3342747"/>
          </a:xfrm>
        </p:spPr>
        <p:txBody>
          <a:bodyPr>
            <a:normAutofit/>
          </a:bodyPr>
          <a:lstStyle/>
          <a:p>
            <a:r>
              <a:rPr lang="en-US" sz="1800" dirty="0">
                <a:solidFill>
                  <a:srgbClr val="FFFFFF"/>
                </a:solidFill>
              </a:rPr>
              <a:t>- the River of the Year for 2020</a:t>
            </a:r>
          </a:p>
          <a:p>
            <a:r>
              <a:rPr lang="en-US" sz="1800" dirty="0">
                <a:solidFill>
                  <a:srgbClr val="FFFFFF"/>
                </a:solidFill>
              </a:rPr>
              <a:t>- serves fifteen million people</a:t>
            </a:r>
          </a:p>
          <a:p>
            <a:r>
              <a:rPr lang="en-US" sz="1800" dirty="0">
                <a:solidFill>
                  <a:srgbClr val="FFFFFF"/>
                </a:solidFill>
              </a:rPr>
              <a:t>- a 27-mile stretch of the river between Philadelphia, PA, Camden, NJ and Chester, PA that needs improvement</a:t>
            </a:r>
          </a:p>
          <a:p>
            <a:r>
              <a:rPr lang="en-US" sz="1800" dirty="0">
                <a:solidFill>
                  <a:srgbClr val="FFFFFF"/>
                </a:solidFill>
              </a:rPr>
              <a:t>- many projects </a:t>
            </a:r>
            <a:r>
              <a:rPr lang="en-US" altLang="zh-CN" sz="1800" dirty="0">
                <a:solidFill>
                  <a:srgbClr val="FFFFFF"/>
                </a:solidFill>
              </a:rPr>
              <a:t>are</a:t>
            </a:r>
            <a:r>
              <a:rPr lang="en-US" sz="1800" dirty="0">
                <a:solidFill>
                  <a:srgbClr val="FFFFFF"/>
                </a:solidFill>
              </a:rPr>
              <a:t> currently working on this improvement</a:t>
            </a:r>
          </a:p>
          <a:p>
            <a:r>
              <a:rPr lang="en-US" sz="1800" dirty="0">
                <a:solidFill>
                  <a:srgbClr val="FFFFFF"/>
                </a:solidFill>
              </a:rPr>
              <a:t>- potential for waterfront recreation</a:t>
            </a:r>
          </a:p>
        </p:txBody>
      </p:sp>
      <p:pic>
        <p:nvPicPr>
          <p:cNvPr id="5" name="Picture 4" descr="A bridge with lights at night&#10;&#10;Description automatically generated with low confidence">
            <a:extLst>
              <a:ext uri="{FF2B5EF4-FFF2-40B4-BE49-F238E27FC236}">
                <a16:creationId xmlns:a16="http://schemas.microsoft.com/office/drawing/2014/main" id="{2F984972-A9FA-41B2-BECA-BA3B92B85AC7}"/>
              </a:ext>
            </a:extLst>
          </p:cNvPr>
          <p:cNvPicPr>
            <a:picLocks noChangeAspect="1"/>
          </p:cNvPicPr>
          <p:nvPr/>
        </p:nvPicPr>
        <p:blipFill rotWithShape="1">
          <a:blip r:embed="rId3">
            <a:extLst>
              <a:ext uri="{28A0092B-C50C-407E-A947-70E740481C1C}">
                <a14:useLocalDpi xmlns:a14="http://schemas.microsoft.com/office/drawing/2010/main" val="0"/>
              </a:ext>
            </a:extLst>
          </a:blip>
          <a:srcRect r="8826"/>
          <a:stretch/>
        </p:blipFill>
        <p:spPr>
          <a:xfrm>
            <a:off x="7611902" y="10"/>
            <a:ext cx="4580097" cy="6857990"/>
          </a:xfrm>
          <a:prstGeom prst="rect">
            <a:avLst/>
          </a:prstGeom>
        </p:spPr>
      </p:pic>
    </p:spTree>
    <p:extLst>
      <p:ext uri="{BB962C8B-B14F-4D97-AF65-F5344CB8AC3E}">
        <p14:creationId xmlns:p14="http://schemas.microsoft.com/office/powerpoint/2010/main" val="206093402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9B834327-03F1-4931-8261-971373A5A6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Rounded Corners 6">
            <a:hlinkClick r:id="rId3" action="ppaction://hlinksldjump"/>
            <a:extLst>
              <a:ext uri="{FF2B5EF4-FFF2-40B4-BE49-F238E27FC236}">
                <a16:creationId xmlns:a16="http://schemas.microsoft.com/office/drawing/2014/main" id="{52FB432C-752F-4FDF-8EE3-743B9F1C2F1B}"/>
              </a:ext>
            </a:extLst>
          </p:cNvPr>
          <p:cNvSpPr/>
          <p:nvPr/>
        </p:nvSpPr>
        <p:spPr>
          <a:xfrm>
            <a:off x="5430964" y="686492"/>
            <a:ext cx="1330037" cy="53201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dirty="0">
                <a:solidFill>
                  <a:schemeClr val="accent2">
                    <a:lumMod val="60000"/>
                    <a:lumOff val="40000"/>
                  </a:schemeClr>
                </a:solidFill>
              </a:rPr>
              <a:t>Recreation</a:t>
            </a:r>
            <a:endParaRPr lang="en-US" dirty="0">
              <a:solidFill>
                <a:schemeClr val="accent2">
                  <a:lumMod val="60000"/>
                  <a:lumOff val="40000"/>
                </a:schemeClr>
              </a:solidFill>
            </a:endParaRPr>
          </a:p>
        </p:txBody>
      </p:sp>
      <p:sp>
        <p:nvSpPr>
          <p:cNvPr id="4" name="TextBox 3">
            <a:extLst>
              <a:ext uri="{FF2B5EF4-FFF2-40B4-BE49-F238E27FC236}">
                <a16:creationId xmlns:a16="http://schemas.microsoft.com/office/drawing/2014/main" id="{E0178CD8-61F1-42BE-AEBE-0C0B434884FF}"/>
              </a:ext>
            </a:extLst>
          </p:cNvPr>
          <p:cNvSpPr txBox="1"/>
          <p:nvPr/>
        </p:nvSpPr>
        <p:spPr>
          <a:xfrm>
            <a:off x="2659384" y="1379803"/>
            <a:ext cx="6873231" cy="369332"/>
          </a:xfrm>
          <a:prstGeom prst="rect">
            <a:avLst/>
          </a:prstGeom>
          <a:noFill/>
        </p:spPr>
        <p:txBody>
          <a:bodyPr wrap="square" rtlCol="0">
            <a:spAutoFit/>
          </a:bodyPr>
          <a:lstStyle/>
          <a:p>
            <a:r>
              <a:rPr lang="en-US" dirty="0">
                <a:solidFill>
                  <a:schemeClr val="bg1"/>
                </a:solidFill>
              </a:rPr>
              <a:t>Clean Up: Waterfront Location, Address, Activity Types, Access to Shore </a:t>
            </a:r>
          </a:p>
        </p:txBody>
      </p:sp>
      <p:cxnSp>
        <p:nvCxnSpPr>
          <p:cNvPr id="6" name="Connector: Elbow 5">
            <a:extLst>
              <a:ext uri="{FF2B5EF4-FFF2-40B4-BE49-F238E27FC236}">
                <a16:creationId xmlns:a16="http://schemas.microsoft.com/office/drawing/2014/main" id="{8184AC6C-9908-436D-AE6C-13E344A60B4C}"/>
              </a:ext>
            </a:extLst>
          </p:cNvPr>
          <p:cNvCxnSpPr>
            <a:cxnSpLocks/>
          </p:cNvCxnSpPr>
          <p:nvPr/>
        </p:nvCxnSpPr>
        <p:spPr>
          <a:xfrm rot="5400000">
            <a:off x="4682851" y="205589"/>
            <a:ext cx="509102" cy="3647198"/>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B604ECB-C7D7-4B86-832E-32E664CEB830}"/>
              </a:ext>
            </a:extLst>
          </p:cNvPr>
          <p:cNvCxnSpPr>
            <a:cxnSpLocks/>
          </p:cNvCxnSpPr>
          <p:nvPr/>
        </p:nvCxnSpPr>
        <p:spPr>
          <a:xfrm>
            <a:off x="3113803" y="2283739"/>
            <a:ext cx="0" cy="293484"/>
          </a:xfrm>
          <a:prstGeom prst="line">
            <a:avLst/>
          </a:prstGeom>
        </p:spPr>
        <p:style>
          <a:lnRef idx="1">
            <a:schemeClr val="accent1"/>
          </a:lnRef>
          <a:fillRef idx="0">
            <a:schemeClr val="accent1"/>
          </a:fillRef>
          <a:effectRef idx="0">
            <a:schemeClr val="accent1"/>
          </a:effectRef>
          <a:fontRef idx="minor">
            <a:schemeClr val="tx1"/>
          </a:fontRef>
        </p:style>
      </p:cxnSp>
      <p:sp>
        <p:nvSpPr>
          <p:cNvPr id="18" name="Rectangle: Rounded Corners 17">
            <a:hlinkClick r:id="rId4" action="ppaction://hlinksldjump"/>
            <a:extLst>
              <a:ext uri="{FF2B5EF4-FFF2-40B4-BE49-F238E27FC236}">
                <a16:creationId xmlns:a16="http://schemas.microsoft.com/office/drawing/2014/main" id="{2CC33E3E-39CA-4044-8D58-0EE4EB88641F}"/>
              </a:ext>
            </a:extLst>
          </p:cNvPr>
          <p:cNvSpPr/>
          <p:nvPr/>
        </p:nvSpPr>
        <p:spPr>
          <a:xfrm>
            <a:off x="2336563" y="2577223"/>
            <a:ext cx="1554480" cy="5320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Bus Stations</a:t>
            </a:r>
          </a:p>
        </p:txBody>
      </p:sp>
      <p:sp>
        <p:nvSpPr>
          <p:cNvPr id="19" name="Rectangle: Rounded Corners 18">
            <a:hlinkClick r:id="rId5" action="ppaction://hlinksldjump"/>
            <a:extLst>
              <a:ext uri="{FF2B5EF4-FFF2-40B4-BE49-F238E27FC236}">
                <a16:creationId xmlns:a16="http://schemas.microsoft.com/office/drawing/2014/main" id="{1FE5CF71-9528-4B61-B8DC-C241C702AFF5}"/>
              </a:ext>
            </a:extLst>
          </p:cNvPr>
          <p:cNvSpPr/>
          <p:nvPr/>
        </p:nvSpPr>
        <p:spPr>
          <a:xfrm>
            <a:off x="5983743" y="2577222"/>
            <a:ext cx="1554480" cy="5320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Combined Sewer Outfall</a:t>
            </a:r>
          </a:p>
        </p:txBody>
      </p:sp>
      <p:sp>
        <p:nvSpPr>
          <p:cNvPr id="20" name="Rectangle: Rounded Corners 19">
            <a:hlinkClick r:id="rId6" action="ppaction://hlinksldjump"/>
            <a:extLst>
              <a:ext uri="{FF2B5EF4-FFF2-40B4-BE49-F238E27FC236}">
                <a16:creationId xmlns:a16="http://schemas.microsoft.com/office/drawing/2014/main" id="{2A144A87-1AA3-4D23-9E3E-502045CEACCC}"/>
              </a:ext>
            </a:extLst>
          </p:cNvPr>
          <p:cNvSpPr/>
          <p:nvPr/>
        </p:nvSpPr>
        <p:spPr>
          <a:xfrm>
            <a:off x="9743143" y="2577221"/>
            <a:ext cx="1484580" cy="5320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Population</a:t>
            </a:r>
          </a:p>
        </p:txBody>
      </p:sp>
      <p:cxnSp>
        <p:nvCxnSpPr>
          <p:cNvPr id="26" name="Connector: Elbow 25">
            <a:extLst>
              <a:ext uri="{FF2B5EF4-FFF2-40B4-BE49-F238E27FC236}">
                <a16:creationId xmlns:a16="http://schemas.microsoft.com/office/drawing/2014/main" id="{9B70FCF2-A4DB-4A60-B746-BE7B18647062}"/>
              </a:ext>
            </a:extLst>
          </p:cNvPr>
          <p:cNvCxnSpPr>
            <a:cxnSpLocks/>
          </p:cNvCxnSpPr>
          <p:nvPr/>
        </p:nvCxnSpPr>
        <p:spPr>
          <a:xfrm>
            <a:off x="6760983" y="2283739"/>
            <a:ext cx="3647179" cy="287940"/>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91580AC7-66F9-499B-BAFA-2BA8199CF655}"/>
              </a:ext>
            </a:extLst>
          </p:cNvPr>
          <p:cNvSpPr txBox="1"/>
          <p:nvPr/>
        </p:nvSpPr>
        <p:spPr>
          <a:xfrm>
            <a:off x="318653" y="4758751"/>
            <a:ext cx="1670861" cy="646331"/>
          </a:xfrm>
          <a:prstGeom prst="rect">
            <a:avLst/>
          </a:prstGeom>
          <a:noFill/>
        </p:spPr>
        <p:txBody>
          <a:bodyPr wrap="square" rtlCol="0">
            <a:spAutoFit/>
          </a:bodyPr>
          <a:lstStyle/>
          <a:p>
            <a:r>
              <a:rPr lang="en-US" b="1" dirty="0">
                <a:solidFill>
                  <a:srgbClr val="C39D4D"/>
                </a:solidFill>
              </a:rPr>
              <a:t>Possible Improvement</a:t>
            </a:r>
          </a:p>
        </p:txBody>
      </p:sp>
      <p:sp>
        <p:nvSpPr>
          <p:cNvPr id="32" name="TextBox 31">
            <a:extLst>
              <a:ext uri="{FF2B5EF4-FFF2-40B4-BE49-F238E27FC236}">
                <a16:creationId xmlns:a16="http://schemas.microsoft.com/office/drawing/2014/main" id="{B0A167A7-5162-4275-87D3-C8ED3C72F591}"/>
              </a:ext>
            </a:extLst>
          </p:cNvPr>
          <p:cNvSpPr txBox="1"/>
          <p:nvPr/>
        </p:nvSpPr>
        <p:spPr>
          <a:xfrm>
            <a:off x="318653" y="3581400"/>
            <a:ext cx="1102823" cy="646331"/>
          </a:xfrm>
          <a:prstGeom prst="rect">
            <a:avLst/>
          </a:prstGeom>
          <a:noFill/>
        </p:spPr>
        <p:txBody>
          <a:bodyPr wrap="square" rtlCol="0">
            <a:spAutoFit/>
          </a:bodyPr>
          <a:lstStyle/>
          <a:p>
            <a:r>
              <a:rPr lang="en-US" b="1" dirty="0">
                <a:solidFill>
                  <a:srgbClr val="C39D4D"/>
                </a:solidFill>
              </a:rPr>
              <a:t>Current Situation</a:t>
            </a:r>
          </a:p>
        </p:txBody>
      </p:sp>
      <p:cxnSp>
        <p:nvCxnSpPr>
          <p:cNvPr id="34" name="Straight Connector 33">
            <a:extLst>
              <a:ext uri="{FF2B5EF4-FFF2-40B4-BE49-F238E27FC236}">
                <a16:creationId xmlns:a16="http://schemas.microsoft.com/office/drawing/2014/main" id="{6757FD30-81BF-4B7B-B2F2-06936405E839}"/>
              </a:ext>
            </a:extLst>
          </p:cNvPr>
          <p:cNvCxnSpPr>
            <a:endCxn id="19" idx="0"/>
          </p:cNvCxnSpPr>
          <p:nvPr/>
        </p:nvCxnSpPr>
        <p:spPr>
          <a:xfrm>
            <a:off x="6760983" y="2283739"/>
            <a:ext cx="0" cy="293483"/>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7270BB2A-7A32-4FF9-A1D3-6393C6EAD0E4}"/>
              </a:ext>
            </a:extLst>
          </p:cNvPr>
          <p:cNvSpPr txBox="1"/>
          <p:nvPr/>
        </p:nvSpPr>
        <p:spPr>
          <a:xfrm>
            <a:off x="1824287" y="2266743"/>
            <a:ext cx="1377838" cy="338554"/>
          </a:xfrm>
          <a:prstGeom prst="rect">
            <a:avLst/>
          </a:prstGeom>
          <a:noFill/>
        </p:spPr>
        <p:txBody>
          <a:bodyPr wrap="square" rtlCol="0">
            <a:spAutoFit/>
          </a:bodyPr>
          <a:lstStyle/>
          <a:p>
            <a:r>
              <a:rPr lang="en-US" sz="1600" dirty="0"/>
              <a:t>Transportation</a:t>
            </a:r>
          </a:p>
        </p:txBody>
      </p:sp>
      <p:sp>
        <p:nvSpPr>
          <p:cNvPr id="36" name="TextBox 35">
            <a:extLst>
              <a:ext uri="{FF2B5EF4-FFF2-40B4-BE49-F238E27FC236}">
                <a16:creationId xmlns:a16="http://schemas.microsoft.com/office/drawing/2014/main" id="{F30A9496-84FF-4E66-92EC-FE888D8E5795}"/>
              </a:ext>
            </a:extLst>
          </p:cNvPr>
          <p:cNvSpPr txBox="1"/>
          <p:nvPr/>
        </p:nvSpPr>
        <p:spPr>
          <a:xfrm>
            <a:off x="5452841" y="2258432"/>
            <a:ext cx="1328942" cy="338554"/>
          </a:xfrm>
          <a:prstGeom prst="rect">
            <a:avLst/>
          </a:prstGeom>
          <a:noFill/>
        </p:spPr>
        <p:txBody>
          <a:bodyPr wrap="square" rtlCol="0">
            <a:spAutoFit/>
          </a:bodyPr>
          <a:lstStyle/>
          <a:p>
            <a:r>
              <a:rPr lang="en-US" sz="1600" dirty="0"/>
              <a:t>Water Quality</a:t>
            </a:r>
          </a:p>
        </p:txBody>
      </p:sp>
      <p:sp>
        <p:nvSpPr>
          <p:cNvPr id="37" name="TextBox 36">
            <a:extLst>
              <a:ext uri="{FF2B5EF4-FFF2-40B4-BE49-F238E27FC236}">
                <a16:creationId xmlns:a16="http://schemas.microsoft.com/office/drawing/2014/main" id="{CBA5873A-707A-424C-AA97-023AEB800AC8}"/>
              </a:ext>
            </a:extLst>
          </p:cNvPr>
          <p:cNvSpPr txBox="1"/>
          <p:nvPr/>
        </p:nvSpPr>
        <p:spPr>
          <a:xfrm>
            <a:off x="9359124" y="2252079"/>
            <a:ext cx="1273552" cy="338554"/>
          </a:xfrm>
          <a:prstGeom prst="rect">
            <a:avLst/>
          </a:prstGeom>
          <a:noFill/>
        </p:spPr>
        <p:txBody>
          <a:bodyPr wrap="square" rtlCol="0">
            <a:spAutoFit/>
          </a:bodyPr>
          <a:lstStyle/>
          <a:p>
            <a:r>
              <a:rPr lang="en-US" sz="1600" dirty="0"/>
              <a:t>Community</a:t>
            </a:r>
          </a:p>
        </p:txBody>
      </p:sp>
      <p:sp>
        <p:nvSpPr>
          <p:cNvPr id="38" name="Rectangle: Rounded Corners 37">
            <a:extLst>
              <a:ext uri="{FF2B5EF4-FFF2-40B4-BE49-F238E27FC236}">
                <a16:creationId xmlns:a16="http://schemas.microsoft.com/office/drawing/2014/main" id="{E8A1B707-6F71-4774-9B69-1CC0BE7B74E4}"/>
              </a:ext>
            </a:extLst>
          </p:cNvPr>
          <p:cNvSpPr/>
          <p:nvPr/>
        </p:nvSpPr>
        <p:spPr>
          <a:xfrm>
            <a:off x="2336563" y="3215216"/>
            <a:ext cx="1554480" cy="532015"/>
          </a:xfrm>
          <a:prstGeom prst="roundRect">
            <a:avLst/>
          </a:prstGeom>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Subway</a:t>
            </a:r>
          </a:p>
        </p:txBody>
      </p:sp>
      <p:sp>
        <p:nvSpPr>
          <p:cNvPr id="39" name="Rectangle: Rounded Corners 38">
            <a:extLst>
              <a:ext uri="{FF2B5EF4-FFF2-40B4-BE49-F238E27FC236}">
                <a16:creationId xmlns:a16="http://schemas.microsoft.com/office/drawing/2014/main" id="{96EE8892-DE56-4999-9B4E-99B8F8CE4B56}"/>
              </a:ext>
            </a:extLst>
          </p:cNvPr>
          <p:cNvSpPr/>
          <p:nvPr/>
        </p:nvSpPr>
        <p:spPr>
          <a:xfrm>
            <a:off x="2336563" y="3853209"/>
            <a:ext cx="1554480" cy="532015"/>
          </a:xfrm>
          <a:prstGeom prst="roundRect">
            <a:avLst/>
          </a:prstGeom>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Parking</a:t>
            </a:r>
          </a:p>
        </p:txBody>
      </p:sp>
      <p:sp>
        <p:nvSpPr>
          <p:cNvPr id="40" name="Rectangle: Rounded Corners 39">
            <a:extLst>
              <a:ext uri="{FF2B5EF4-FFF2-40B4-BE49-F238E27FC236}">
                <a16:creationId xmlns:a16="http://schemas.microsoft.com/office/drawing/2014/main" id="{975CDCF6-1646-487E-A35D-F83105D841A4}"/>
              </a:ext>
            </a:extLst>
          </p:cNvPr>
          <p:cNvSpPr/>
          <p:nvPr/>
        </p:nvSpPr>
        <p:spPr>
          <a:xfrm>
            <a:off x="6004543" y="3213831"/>
            <a:ext cx="1554480" cy="532015"/>
          </a:xfrm>
          <a:prstGeom prst="roundRect">
            <a:avLst/>
          </a:prstGeom>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Precipitation</a:t>
            </a:r>
          </a:p>
        </p:txBody>
      </p:sp>
      <p:sp>
        <p:nvSpPr>
          <p:cNvPr id="41" name="Rectangle: Rounded Corners 40">
            <a:extLst>
              <a:ext uri="{FF2B5EF4-FFF2-40B4-BE49-F238E27FC236}">
                <a16:creationId xmlns:a16="http://schemas.microsoft.com/office/drawing/2014/main" id="{76953516-D76F-43A1-B407-037F9AA4336F}"/>
              </a:ext>
            </a:extLst>
          </p:cNvPr>
          <p:cNvSpPr/>
          <p:nvPr/>
        </p:nvSpPr>
        <p:spPr>
          <a:xfrm>
            <a:off x="6004543" y="3851824"/>
            <a:ext cx="1554480" cy="532015"/>
          </a:xfrm>
          <a:prstGeom prst="roundRect">
            <a:avLst/>
          </a:prstGeom>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Bacteria</a:t>
            </a:r>
          </a:p>
        </p:txBody>
      </p:sp>
      <p:sp>
        <p:nvSpPr>
          <p:cNvPr id="42" name="Rectangle: Rounded Corners 41">
            <a:extLst>
              <a:ext uri="{FF2B5EF4-FFF2-40B4-BE49-F238E27FC236}">
                <a16:creationId xmlns:a16="http://schemas.microsoft.com/office/drawing/2014/main" id="{D2FFC0D9-A415-44A1-940E-79631E173533}"/>
              </a:ext>
            </a:extLst>
          </p:cNvPr>
          <p:cNvSpPr/>
          <p:nvPr/>
        </p:nvSpPr>
        <p:spPr>
          <a:xfrm>
            <a:off x="9743142" y="3341553"/>
            <a:ext cx="1484581" cy="532015"/>
          </a:xfrm>
          <a:prstGeom prst="roundRect">
            <a:avLst/>
          </a:prstGeom>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Social Vulnerability </a:t>
            </a:r>
          </a:p>
        </p:txBody>
      </p:sp>
      <p:sp>
        <p:nvSpPr>
          <p:cNvPr id="45" name="Rectangle: Rounded Corners 44">
            <a:extLst>
              <a:ext uri="{FF2B5EF4-FFF2-40B4-BE49-F238E27FC236}">
                <a16:creationId xmlns:a16="http://schemas.microsoft.com/office/drawing/2014/main" id="{19786615-A824-43D1-B3AC-BF7A73B8EBA3}"/>
              </a:ext>
            </a:extLst>
          </p:cNvPr>
          <p:cNvSpPr/>
          <p:nvPr/>
        </p:nvSpPr>
        <p:spPr>
          <a:xfrm>
            <a:off x="2336563" y="4644045"/>
            <a:ext cx="1554480" cy="53201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39D4D"/>
                </a:solidFill>
              </a:rPr>
              <a:t>Shuttle</a:t>
            </a:r>
          </a:p>
        </p:txBody>
      </p:sp>
      <p:sp>
        <p:nvSpPr>
          <p:cNvPr id="46" name="Rectangle: Rounded Corners 45">
            <a:extLst>
              <a:ext uri="{FF2B5EF4-FFF2-40B4-BE49-F238E27FC236}">
                <a16:creationId xmlns:a16="http://schemas.microsoft.com/office/drawing/2014/main" id="{CEF355CA-4F82-4CDE-AFDF-F41C72EFFEAD}"/>
              </a:ext>
            </a:extLst>
          </p:cNvPr>
          <p:cNvSpPr/>
          <p:nvPr/>
        </p:nvSpPr>
        <p:spPr>
          <a:xfrm>
            <a:off x="2336563" y="5278630"/>
            <a:ext cx="1554480" cy="53201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39D4D"/>
                </a:solidFill>
              </a:rPr>
              <a:t>Propaganda</a:t>
            </a:r>
          </a:p>
        </p:txBody>
      </p:sp>
      <p:sp>
        <p:nvSpPr>
          <p:cNvPr id="50" name="Rectangle 2">
            <a:extLst>
              <a:ext uri="{FF2B5EF4-FFF2-40B4-BE49-F238E27FC236}">
                <a16:creationId xmlns:a16="http://schemas.microsoft.com/office/drawing/2014/main" id="{1E1FF28C-3F7E-454A-85FF-B5837A75ABAB}"/>
              </a:ext>
            </a:extLst>
          </p:cNvPr>
          <p:cNvSpPr>
            <a:spLocks noChangeArrowheads="1"/>
          </p:cNvSpPr>
          <p:nvPr/>
        </p:nvSpPr>
        <p:spPr bwMode="auto">
          <a:xfrm>
            <a:off x="4564063" y="36004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1" name="Rectangle: Rounded Corners 50">
            <a:hlinkClick r:id="rId7"/>
            <a:extLst>
              <a:ext uri="{FF2B5EF4-FFF2-40B4-BE49-F238E27FC236}">
                <a16:creationId xmlns:a16="http://schemas.microsoft.com/office/drawing/2014/main" id="{4B756972-2456-4804-B83B-89F254AFE746}"/>
              </a:ext>
            </a:extLst>
          </p:cNvPr>
          <p:cNvSpPr/>
          <p:nvPr/>
        </p:nvSpPr>
        <p:spPr>
          <a:xfrm>
            <a:off x="6004543" y="4642367"/>
            <a:ext cx="1554480" cy="53201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39D4D"/>
                </a:solidFill>
              </a:rPr>
              <a:t>Forecast</a:t>
            </a:r>
          </a:p>
        </p:txBody>
      </p:sp>
      <p:sp>
        <p:nvSpPr>
          <p:cNvPr id="52" name="Rectangle: Rounded Corners 51">
            <a:hlinkClick r:id="rId7"/>
            <a:extLst>
              <a:ext uri="{FF2B5EF4-FFF2-40B4-BE49-F238E27FC236}">
                <a16:creationId xmlns:a16="http://schemas.microsoft.com/office/drawing/2014/main" id="{66D4BF3F-D6AB-4340-9AC5-495FD223B479}"/>
              </a:ext>
            </a:extLst>
          </p:cNvPr>
          <p:cNvSpPr/>
          <p:nvPr/>
        </p:nvSpPr>
        <p:spPr>
          <a:xfrm>
            <a:off x="6004543" y="5280360"/>
            <a:ext cx="1554480" cy="53201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39D4D"/>
                </a:solidFill>
              </a:rPr>
              <a:t>Guide</a:t>
            </a:r>
          </a:p>
        </p:txBody>
      </p:sp>
      <p:sp>
        <p:nvSpPr>
          <p:cNvPr id="53" name="Rectangle: Rounded Corners 52">
            <a:extLst>
              <a:ext uri="{FF2B5EF4-FFF2-40B4-BE49-F238E27FC236}">
                <a16:creationId xmlns:a16="http://schemas.microsoft.com/office/drawing/2014/main" id="{6603FDE9-72B4-4B64-97D6-B5B4DB8A7301}"/>
              </a:ext>
            </a:extLst>
          </p:cNvPr>
          <p:cNvSpPr/>
          <p:nvPr/>
        </p:nvSpPr>
        <p:spPr>
          <a:xfrm>
            <a:off x="9743142" y="4642366"/>
            <a:ext cx="1554480" cy="116827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39D4D"/>
                </a:solidFill>
              </a:rPr>
              <a:t>Seasonal Activities</a:t>
            </a:r>
          </a:p>
        </p:txBody>
      </p:sp>
    </p:spTree>
    <p:extLst>
      <p:ext uri="{BB962C8B-B14F-4D97-AF65-F5344CB8AC3E}">
        <p14:creationId xmlns:p14="http://schemas.microsoft.com/office/powerpoint/2010/main" val="302867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C39D4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BB3E441-2BF7-4A20-9544-C93BAD5B6219}"/>
              </a:ext>
            </a:extLst>
          </p:cNvPr>
          <p:cNvSpPr>
            <a:spLocks noGrp="1"/>
          </p:cNvSpPr>
          <p:nvPr>
            <p:ph type="title"/>
          </p:nvPr>
        </p:nvSpPr>
        <p:spPr>
          <a:xfrm>
            <a:off x="435869" y="640081"/>
            <a:ext cx="3659246" cy="2042160"/>
          </a:xfrm>
        </p:spPr>
        <p:txBody>
          <a:bodyPr vert="horz" lIns="91440" tIns="45720" rIns="91440" bIns="45720" rtlCol="0" anchor="b">
            <a:normAutofit/>
          </a:bodyPr>
          <a:lstStyle/>
          <a:p>
            <a:r>
              <a:rPr lang="en-US" sz="4400" dirty="0">
                <a:solidFill>
                  <a:srgbClr val="FFFFFF"/>
                </a:solidFill>
              </a:rPr>
              <a:t>Analysis</a:t>
            </a:r>
            <a:br>
              <a:rPr lang="en-US" sz="4400" dirty="0">
                <a:solidFill>
                  <a:srgbClr val="FFFFFF"/>
                </a:solidFill>
              </a:rPr>
            </a:br>
            <a:r>
              <a:rPr lang="en-US" sz="2000" dirty="0">
                <a:solidFill>
                  <a:srgbClr val="FFFFFF"/>
                </a:solidFill>
              </a:rPr>
              <a:t>Recreation</a:t>
            </a:r>
            <a:br>
              <a:rPr lang="en-US" sz="2000" dirty="0">
                <a:solidFill>
                  <a:srgbClr val="FFFFFF"/>
                </a:solidFill>
              </a:rPr>
            </a:br>
            <a:r>
              <a:rPr lang="en-US" sz="2000" dirty="0">
                <a:solidFill>
                  <a:srgbClr val="FFFFFF"/>
                </a:solidFill>
              </a:rPr>
              <a:t>Category</a:t>
            </a:r>
          </a:p>
        </p:txBody>
      </p:sp>
      <p:cxnSp>
        <p:nvCxnSpPr>
          <p:cNvPr id="18" name="Straight Connector 17">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9" name="Picture 8" descr="Map&#10;&#10;Description automatically generated">
            <a:hlinkClick r:id="rId3" action="ppaction://hlinksldjump"/>
            <a:extLst>
              <a:ext uri="{FF2B5EF4-FFF2-40B4-BE49-F238E27FC236}">
                <a16:creationId xmlns:a16="http://schemas.microsoft.com/office/drawing/2014/main" id="{787F6F42-38E3-42E7-A410-C953438DB5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45451" y="0"/>
            <a:ext cx="5141590" cy="6855453"/>
          </a:xfrm>
          <a:prstGeom prst="rect">
            <a:avLst/>
          </a:prstGeom>
        </p:spPr>
      </p:pic>
      <p:sp>
        <p:nvSpPr>
          <p:cNvPr id="13" name="TextBox 12">
            <a:extLst>
              <a:ext uri="{FF2B5EF4-FFF2-40B4-BE49-F238E27FC236}">
                <a16:creationId xmlns:a16="http://schemas.microsoft.com/office/drawing/2014/main" id="{2543C2BF-8282-4287-89B6-CA392B5A88C6}"/>
              </a:ext>
            </a:extLst>
          </p:cNvPr>
          <p:cNvSpPr txBox="1"/>
          <p:nvPr/>
        </p:nvSpPr>
        <p:spPr>
          <a:xfrm>
            <a:off x="498796" y="3427726"/>
            <a:ext cx="4188229" cy="2308324"/>
          </a:xfrm>
          <a:prstGeom prst="rect">
            <a:avLst/>
          </a:prstGeom>
          <a:noFill/>
        </p:spPr>
        <p:txBody>
          <a:bodyPr wrap="square">
            <a:spAutoFit/>
          </a:bodyPr>
          <a:lstStyle/>
          <a:p>
            <a:r>
              <a:rPr lang="en-US" b="1" dirty="0">
                <a:solidFill>
                  <a:schemeClr val="bg1"/>
                </a:solidFill>
              </a:rPr>
              <a:t>Most Immersive: </a:t>
            </a:r>
          </a:p>
          <a:p>
            <a:r>
              <a:rPr lang="en-US" b="1" dirty="0">
                <a:solidFill>
                  <a:schemeClr val="bg1"/>
                </a:solidFill>
              </a:rPr>
              <a:t>	</a:t>
            </a:r>
            <a:r>
              <a:rPr lang="en-US" dirty="0">
                <a:solidFill>
                  <a:schemeClr val="bg1"/>
                </a:solidFill>
              </a:rPr>
              <a:t>Swimming, Wading, Jet Skiing, 	Paddle Boarding, Kayaking</a:t>
            </a:r>
          </a:p>
          <a:p>
            <a:r>
              <a:rPr lang="en-US" b="1" dirty="0">
                <a:solidFill>
                  <a:schemeClr val="bg1"/>
                </a:solidFill>
              </a:rPr>
              <a:t>Moderately Immersive: </a:t>
            </a:r>
          </a:p>
          <a:p>
            <a:r>
              <a:rPr lang="en-US" b="1" dirty="0">
                <a:solidFill>
                  <a:schemeClr val="bg1"/>
                </a:solidFill>
              </a:rPr>
              <a:t>	</a:t>
            </a:r>
            <a:r>
              <a:rPr lang="en-US" dirty="0">
                <a:solidFill>
                  <a:schemeClr val="bg1"/>
                </a:solidFill>
              </a:rPr>
              <a:t>Paddle Boating, Motor Boating, 	Sail Boating</a:t>
            </a:r>
          </a:p>
          <a:p>
            <a:r>
              <a:rPr lang="en-US" b="1" dirty="0">
                <a:solidFill>
                  <a:schemeClr val="bg1"/>
                </a:solidFill>
              </a:rPr>
              <a:t>Least Immersive: </a:t>
            </a:r>
          </a:p>
          <a:p>
            <a:r>
              <a:rPr lang="en-US" b="1" dirty="0">
                <a:solidFill>
                  <a:schemeClr val="bg1"/>
                </a:solidFill>
              </a:rPr>
              <a:t>	</a:t>
            </a:r>
            <a:r>
              <a:rPr lang="en-US" dirty="0">
                <a:solidFill>
                  <a:schemeClr val="bg1"/>
                </a:solidFill>
              </a:rPr>
              <a:t>Fishing</a:t>
            </a:r>
          </a:p>
        </p:txBody>
      </p:sp>
    </p:spTree>
    <p:extLst>
      <p:ext uri="{BB962C8B-B14F-4D97-AF65-F5344CB8AC3E}">
        <p14:creationId xmlns:p14="http://schemas.microsoft.com/office/powerpoint/2010/main" val="2943662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556906" y="0"/>
            <a:ext cx="4641314" cy="6858000"/>
          </a:xfrm>
          <a:prstGeom prst="rect">
            <a:avLst/>
          </a:prstGeom>
          <a:solidFill>
            <a:srgbClr val="C39D4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C022555-3109-4D2C-97FB-505068C93C28}"/>
              </a:ext>
            </a:extLst>
          </p:cNvPr>
          <p:cNvSpPr>
            <a:spLocks noGrp="1"/>
          </p:cNvSpPr>
          <p:nvPr>
            <p:ph type="title"/>
          </p:nvPr>
        </p:nvSpPr>
        <p:spPr>
          <a:xfrm>
            <a:off x="8096885" y="640080"/>
            <a:ext cx="3659246" cy="2886144"/>
          </a:xfrm>
        </p:spPr>
        <p:txBody>
          <a:bodyPr vert="horz" lIns="91440" tIns="45720" rIns="91440" bIns="45720" rtlCol="0" anchor="b">
            <a:normAutofit/>
          </a:bodyPr>
          <a:lstStyle/>
          <a:p>
            <a:r>
              <a:rPr lang="en-US" sz="4400" dirty="0">
                <a:solidFill>
                  <a:srgbClr val="FFFFFF"/>
                </a:solidFill>
              </a:rPr>
              <a:t>Analysis</a:t>
            </a:r>
            <a:br>
              <a:rPr lang="en-US" sz="4400" dirty="0">
                <a:solidFill>
                  <a:srgbClr val="FFFFFF"/>
                </a:solidFill>
              </a:rPr>
            </a:br>
            <a:r>
              <a:rPr lang="en-US" sz="2000" dirty="0">
                <a:solidFill>
                  <a:srgbClr val="FFFFFF"/>
                </a:solidFill>
              </a:rPr>
              <a:t>Bus station</a:t>
            </a:r>
          </a:p>
        </p:txBody>
      </p:sp>
      <p:cxnSp>
        <p:nvCxnSpPr>
          <p:cNvPr id="17" name="Straight Connector 16">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85922" y="3687093"/>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6" name="Picture 5" descr="Map&#10;&#10;Description automatically generated">
            <a:hlinkClick r:id="rId2" action="ppaction://hlinksldjump"/>
            <a:extLst>
              <a:ext uri="{FF2B5EF4-FFF2-40B4-BE49-F238E27FC236}">
                <a16:creationId xmlns:a16="http://schemas.microsoft.com/office/drawing/2014/main" id="{FE82E2A9-1770-41B9-81DF-8DF7DAE8D5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8822" y="0"/>
            <a:ext cx="5143500" cy="6858000"/>
          </a:xfrm>
          <a:prstGeom prst="rect">
            <a:avLst/>
          </a:prstGeom>
        </p:spPr>
      </p:pic>
    </p:spTree>
    <p:extLst>
      <p:ext uri="{BB962C8B-B14F-4D97-AF65-F5344CB8AC3E}">
        <p14:creationId xmlns:p14="http://schemas.microsoft.com/office/powerpoint/2010/main" val="806265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40791F6-715D-481A-9C4A-3645AECFD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3DAC88-1584-4196-86E0-C64B88CCCDEE}"/>
              </a:ext>
            </a:extLst>
          </p:cNvPr>
          <p:cNvSpPr>
            <a:spLocks noGrp="1"/>
          </p:cNvSpPr>
          <p:nvPr>
            <p:ph type="title"/>
          </p:nvPr>
        </p:nvSpPr>
        <p:spPr>
          <a:xfrm>
            <a:off x="642257" y="634946"/>
            <a:ext cx="6432434" cy="1450757"/>
          </a:xfrm>
        </p:spPr>
        <p:txBody>
          <a:bodyPr>
            <a:normAutofit/>
          </a:bodyPr>
          <a:lstStyle/>
          <a:p>
            <a:r>
              <a:rPr lang="en-US" dirty="0"/>
              <a:t>	CSO</a:t>
            </a:r>
          </a:p>
        </p:txBody>
      </p:sp>
      <p:cxnSp>
        <p:nvCxnSpPr>
          <p:cNvPr id="18" name="Straight Connector 17">
            <a:extLst>
              <a:ext uri="{FF2B5EF4-FFF2-40B4-BE49-F238E27FC236}">
                <a16:creationId xmlns:a16="http://schemas.microsoft.com/office/drawing/2014/main" id="{740F83A4-FAC4-4867-95A5-BBFD280C7B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76240" y="2267421"/>
            <a:ext cx="60350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7" name="Picture 6" descr="Calendar&#10;&#10;Description automatically generated">
            <a:extLst>
              <a:ext uri="{FF2B5EF4-FFF2-40B4-BE49-F238E27FC236}">
                <a16:creationId xmlns:a16="http://schemas.microsoft.com/office/drawing/2014/main" id="{ECC9C653-8611-4F2E-8169-93875E6B57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9121" y="1617207"/>
            <a:ext cx="4001315" cy="1300428"/>
          </a:xfrm>
          <a:prstGeom prst="rect">
            <a:avLst/>
          </a:prstGeom>
        </p:spPr>
      </p:pic>
      <p:pic>
        <p:nvPicPr>
          <p:cNvPr id="9" name="Picture 8">
            <a:extLst>
              <a:ext uri="{FF2B5EF4-FFF2-40B4-BE49-F238E27FC236}">
                <a16:creationId xmlns:a16="http://schemas.microsoft.com/office/drawing/2014/main" id="{71D0B53F-E0DD-494B-A2CE-79995439B218}"/>
              </a:ext>
            </a:extLst>
          </p:cNvPr>
          <p:cNvPicPr>
            <a:picLocks noChangeAspect="1"/>
          </p:cNvPicPr>
          <p:nvPr/>
        </p:nvPicPr>
        <p:blipFill>
          <a:blip r:embed="rId3"/>
          <a:stretch>
            <a:fillRect/>
          </a:stretch>
        </p:blipFill>
        <p:spPr>
          <a:xfrm>
            <a:off x="7547747" y="3660274"/>
            <a:ext cx="4001315" cy="1580519"/>
          </a:xfrm>
          <a:prstGeom prst="rect">
            <a:avLst/>
          </a:prstGeom>
        </p:spPr>
      </p:pic>
      <p:sp>
        <p:nvSpPr>
          <p:cNvPr id="20" name="Rectangle 19">
            <a:extLst>
              <a:ext uri="{FF2B5EF4-FFF2-40B4-BE49-F238E27FC236}">
                <a16:creationId xmlns:a16="http://schemas.microsoft.com/office/drawing/2014/main" id="{811CBAFA-D7E0-40A7-BB94-2C05304B4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5" name="Content Placeholder 4" descr="Graphical user interface, text, application, email&#10;&#10;Description automatically generated">
            <a:hlinkClick r:id="rId4" action="ppaction://hlinksldjump"/>
            <a:extLst>
              <a:ext uri="{FF2B5EF4-FFF2-40B4-BE49-F238E27FC236}">
                <a16:creationId xmlns:a16="http://schemas.microsoft.com/office/drawing/2014/main" id="{642CD8EC-161B-41BE-AE68-172330FF9DCE}"/>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642257" y="2622108"/>
            <a:ext cx="6430962" cy="2618685"/>
          </a:xfrm>
        </p:spPr>
      </p:pic>
      <p:cxnSp>
        <p:nvCxnSpPr>
          <p:cNvPr id="13" name="Straight Arrow Connector 12">
            <a:extLst>
              <a:ext uri="{FF2B5EF4-FFF2-40B4-BE49-F238E27FC236}">
                <a16:creationId xmlns:a16="http://schemas.microsoft.com/office/drawing/2014/main" id="{46CA61CE-3D13-401F-BEB6-B034B0C4284D}"/>
              </a:ext>
            </a:extLst>
          </p:cNvPr>
          <p:cNvCxnSpPr>
            <a:cxnSpLocks/>
          </p:cNvCxnSpPr>
          <p:nvPr/>
        </p:nvCxnSpPr>
        <p:spPr>
          <a:xfrm flipH="1">
            <a:off x="9460416" y="2988790"/>
            <a:ext cx="1" cy="6003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4694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8" name="Straight Connector 17">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0" name="Rectangle 19">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C39D4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82E8B23-C4F1-41D9-879C-C460E8EE7465}"/>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dirty="0">
                <a:solidFill>
                  <a:srgbClr val="FFFFFF"/>
                </a:solidFill>
              </a:rPr>
              <a:t>Analysis</a:t>
            </a:r>
            <a:br>
              <a:rPr lang="en-US" sz="4400" dirty="0">
                <a:solidFill>
                  <a:srgbClr val="FFFFFF"/>
                </a:solidFill>
              </a:rPr>
            </a:br>
            <a:r>
              <a:rPr lang="en-US" sz="2000" dirty="0">
                <a:solidFill>
                  <a:srgbClr val="FFFFFF"/>
                </a:solidFill>
              </a:rPr>
              <a:t>Population</a:t>
            </a:r>
          </a:p>
        </p:txBody>
      </p:sp>
      <p:cxnSp>
        <p:nvCxnSpPr>
          <p:cNvPr id="24" name="Straight Connector 23">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3" name="Picture 12" descr="Map&#10;&#10;Description automatically generated">
            <a:hlinkClick r:id="rId2" action="ppaction://hlinksldjump"/>
            <a:extLst>
              <a:ext uri="{FF2B5EF4-FFF2-40B4-BE49-F238E27FC236}">
                <a16:creationId xmlns:a16="http://schemas.microsoft.com/office/drawing/2014/main" id="{495C1C2F-C817-4EF0-AB59-E962DFC4B1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0"/>
            <a:ext cx="5143500" cy="6858000"/>
          </a:xfrm>
          <a:prstGeom prst="rect">
            <a:avLst/>
          </a:prstGeom>
        </p:spPr>
      </p:pic>
    </p:spTree>
    <p:extLst>
      <p:ext uri="{BB962C8B-B14F-4D97-AF65-F5344CB8AC3E}">
        <p14:creationId xmlns:p14="http://schemas.microsoft.com/office/powerpoint/2010/main" val="1062615154"/>
      </p:ext>
    </p:extLst>
  </p:cSld>
  <p:clrMapOvr>
    <a:masterClrMapping/>
  </p:clrMapOvr>
</p:sld>
</file>

<file path=ppt/theme/theme1.xml><?xml version="1.0" encoding="utf-8"?>
<a:theme xmlns:a="http://schemas.openxmlformats.org/drawingml/2006/main" name="RetrospectVTI">
  <a:themeElements>
    <a:clrScheme name="AnalogousFromRegularSeedLeftStep">
      <a:dk1>
        <a:srgbClr val="000000"/>
      </a:dk1>
      <a:lt1>
        <a:srgbClr val="FFFFFF"/>
      </a:lt1>
      <a:dk2>
        <a:srgbClr val="301D1B"/>
      </a:dk2>
      <a:lt2>
        <a:srgbClr val="F0F1F3"/>
      </a:lt2>
      <a:accent1>
        <a:srgbClr val="C39D4D"/>
      </a:accent1>
      <a:accent2>
        <a:srgbClr val="B1593B"/>
      </a:accent2>
      <a:accent3>
        <a:srgbClr val="C34D5F"/>
      </a:accent3>
      <a:accent4>
        <a:srgbClr val="B13B7F"/>
      </a:accent4>
      <a:accent5>
        <a:srgbClr val="C34DC2"/>
      </a:accent5>
      <a:accent6>
        <a:srgbClr val="813BB1"/>
      </a:accent6>
      <a:hlink>
        <a:srgbClr val="426BC0"/>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1167</TotalTime>
  <Words>337</Words>
  <Application>Microsoft Office PowerPoint</Application>
  <PresentationFormat>Widescreen</PresentationFormat>
  <Paragraphs>47</Paragraphs>
  <Slides>7</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Georgia Pro Cond Light</vt:lpstr>
      <vt:lpstr>Speak Pro</vt:lpstr>
      <vt:lpstr>RetrospectVTI</vt:lpstr>
      <vt:lpstr>Waterfront Recreations along Delaware River</vt:lpstr>
      <vt:lpstr>Background – Delaware River</vt:lpstr>
      <vt:lpstr>PowerPoint Presentation</vt:lpstr>
      <vt:lpstr>Analysis Recreation Category</vt:lpstr>
      <vt:lpstr>Analysis Bus station</vt:lpstr>
      <vt:lpstr> CSO</vt:lpstr>
      <vt:lpstr>Analysis Population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Waterfront Recreations in Philly</dc:title>
  <dc:creator>Rachel Jiang</dc:creator>
  <cp:lastModifiedBy>Rachel Jiang</cp:lastModifiedBy>
  <cp:revision>19</cp:revision>
  <dcterms:created xsi:type="dcterms:W3CDTF">2022-02-03T18:46:01Z</dcterms:created>
  <dcterms:modified xsi:type="dcterms:W3CDTF">2022-02-10T22:51:50Z</dcterms:modified>
</cp:coreProperties>
</file>