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9" r:id="rId11"/>
    <p:sldId id="268" r:id="rId12"/>
    <p:sldId id="270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5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9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0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9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8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6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1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0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FBDD0-3B08-4D49-9361-8A7EF3E2B313}"/>
              </a:ext>
            </a:extLst>
          </p:cNvPr>
          <p:cNvSpPr txBox="1"/>
          <p:nvPr/>
        </p:nvSpPr>
        <p:spPr>
          <a:xfrm>
            <a:off x="484814" y="640080"/>
            <a:ext cx="3659246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Burmese Python Detection in the Everglades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grass, outdoor, field, grassy&#10;&#10;Description automatically generated">
            <a:extLst>
              <a:ext uri="{FF2B5EF4-FFF2-40B4-BE49-F238E27FC236}">
                <a16:creationId xmlns:a16="http://schemas.microsoft.com/office/drawing/2014/main" id="{60B5CDB7-5026-4A04-A8FB-9B9D4F69C6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" r="1966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10FBDD0-3B08-4D49-9361-8A7EF3E2B313}"/>
              </a:ext>
            </a:extLst>
          </p:cNvPr>
          <p:cNvSpPr txBox="1"/>
          <p:nvPr/>
        </p:nvSpPr>
        <p:spPr>
          <a:xfrm>
            <a:off x="484814" y="3668605"/>
            <a:ext cx="3659246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Gianluca Mangiapane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 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MUSA Capstone Spring 2022</a:t>
            </a:r>
          </a:p>
        </p:txBody>
      </p:sp>
    </p:spTree>
    <p:extLst>
      <p:ext uri="{BB962C8B-B14F-4D97-AF65-F5344CB8AC3E}">
        <p14:creationId xmlns:p14="http://schemas.microsoft.com/office/powerpoint/2010/main" val="211231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72756" y="36174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Shore Birds Example – Point vs. Point Analysis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03F21-80C4-49BD-BA87-D3FCE8CA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1" y="1344676"/>
            <a:ext cx="4410075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F2684-CA26-43D9-A1D0-23275A51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1" y="3789299"/>
            <a:ext cx="9925050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7E2B63-144D-4713-AED0-0B1D6F8E0BFB}"/>
              </a:ext>
            </a:extLst>
          </p:cNvPr>
          <p:cNvSpPr txBox="1"/>
          <p:nvPr/>
        </p:nvSpPr>
        <p:spPr>
          <a:xfrm>
            <a:off x="253991" y="3429000"/>
            <a:ext cx="359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Shore Bird Habitats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421BB-4CCB-4C9D-9844-2D92C23935CE}"/>
              </a:ext>
            </a:extLst>
          </p:cNvPr>
          <p:cNvSpPr txBox="1"/>
          <p:nvPr/>
        </p:nvSpPr>
        <p:spPr>
          <a:xfrm>
            <a:off x="253991" y="1003556"/>
            <a:ext cx="359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Sightings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151A7-BA7A-477F-8F5D-4D12EB7B2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505" y="1239348"/>
            <a:ext cx="6853805" cy="1934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867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72756" y="36174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Shore Birds Example – Point vs. Point Analysis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3E974F-006D-45B2-8970-845D6954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5" y="1090515"/>
            <a:ext cx="9858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9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72756" y="36174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Shore Birds Example – Point vs. Point Analysis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AAEBA-CB93-42C5-B776-740F79FA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73" y="1008072"/>
            <a:ext cx="5067300" cy="570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DF3DE7-3A18-41B8-9423-31E9DFCB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63" y="2083253"/>
            <a:ext cx="5867400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77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E56D2F-B886-44A9-BF7A-C392F048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13" y="237999"/>
            <a:ext cx="5689615" cy="638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9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64591" y="29908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Feature Engineering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9E6CE-78B1-4438-B272-CBFD7C76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1" y="2006669"/>
            <a:ext cx="3062811" cy="2844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89477-71D8-424D-8603-5D251CA4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500" y="2069330"/>
            <a:ext cx="4395018" cy="2782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32DC51-BC58-44B3-AC56-20E264CBFC05}"/>
              </a:ext>
            </a:extLst>
          </p:cNvPr>
          <p:cNvSpPr txBox="1"/>
          <p:nvPr/>
        </p:nvSpPr>
        <p:spPr>
          <a:xfrm>
            <a:off x="746149" y="1245208"/>
            <a:ext cx="1082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Hex Grid of Florida, resolution of 7, or </a:t>
            </a:r>
            <a:r>
              <a:rPr lang="en-US" sz="2400" dirty="0">
                <a:latin typeface="Avenir Next LT Pro (Body)"/>
                <a:cs typeface="Arial" panose="020B0604020202020204" pitchFamily="34" charset="0"/>
              </a:rPr>
              <a:t>5.16129</a:t>
            </a:r>
            <a:r>
              <a:rPr lang="en-US" sz="2400" i="0" dirty="0">
                <a:solidFill>
                  <a:srgbClr val="1C1E21"/>
                </a:solidFill>
                <a:effectLst/>
                <a:latin typeface="Avenir Next LT Pro (Body)"/>
                <a:cs typeface="Arial" panose="020B0604020202020204" pitchFamily="34" charset="0"/>
              </a:rPr>
              <a:t> (km</a:t>
            </a:r>
            <a:r>
              <a:rPr lang="en-US" sz="2400" i="0" baseline="30000" dirty="0">
                <a:solidFill>
                  <a:srgbClr val="1C1E21"/>
                </a:solidFill>
                <a:effectLst/>
                <a:latin typeface="Avenir Next LT Pro (Body)"/>
                <a:cs typeface="Arial" panose="020B0604020202020204" pitchFamily="34" charset="0"/>
              </a:rPr>
              <a:t>2</a:t>
            </a:r>
            <a:r>
              <a:rPr lang="en-US" sz="2400" i="0" dirty="0">
                <a:solidFill>
                  <a:srgbClr val="1C1E21"/>
                </a:solidFill>
                <a:effectLst/>
                <a:latin typeface="Avenir Next LT Pro (Body)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venir Next LT Pro (Body)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EA3C4-8656-4022-9629-C9F8C7384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619" y="1988912"/>
            <a:ext cx="3229531" cy="29428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A6D776-B2F1-4A2E-9B11-ADB625162756}"/>
              </a:ext>
            </a:extLst>
          </p:cNvPr>
          <p:cNvSpPr txBox="1"/>
          <p:nvPr/>
        </p:nvSpPr>
        <p:spPr>
          <a:xfrm>
            <a:off x="1808997" y="5031489"/>
            <a:ext cx="77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 LT Pro (Body)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venir Next LT Pro (Body)"/>
                <a:cs typeface="Arial" panose="020B0604020202020204" pitchFamily="34" charset="0"/>
              </a:rPr>
              <a:t>eg.</a:t>
            </a:r>
            <a:r>
              <a:rPr lang="en-US" sz="2000" dirty="0">
                <a:latin typeface="Avenir Next LT Pro (Body)"/>
                <a:cs typeface="Arial" panose="020B0604020202020204" pitchFamily="34" charset="0"/>
              </a:rPr>
              <a:t> resolution at 5)</a:t>
            </a:r>
          </a:p>
        </p:txBody>
      </p:sp>
    </p:spTree>
    <p:extLst>
      <p:ext uri="{BB962C8B-B14F-4D97-AF65-F5344CB8AC3E}">
        <p14:creationId xmlns:p14="http://schemas.microsoft.com/office/powerpoint/2010/main" val="352729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72756" y="36174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Feature Engineering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962-DEBB-447D-9415-EA29A19E6FF3}"/>
              </a:ext>
            </a:extLst>
          </p:cNvPr>
          <p:cNvSpPr txBox="1"/>
          <p:nvPr/>
        </p:nvSpPr>
        <p:spPr>
          <a:xfrm>
            <a:off x="702906" y="1263405"/>
            <a:ext cx="7540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 Call Outs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Centroids of each Hexagon, CRS of EPSG=3857, since the distance measurement is in meters.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Min. Distance to Geometry of Prey Animal Datasets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Min distance to Urban Centers/Boundaries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Waterways Dataset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Streams, Lakes, Stormwater, Submerged Land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Traffic Data of all Florida Roads with AADT 2016-2020, min distance to roads, with HEX mean of AADT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2016 ACS Florida Counties Pop. And Med. Income, all H3 hex’s within counties were given the per hex amount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9873F4-220C-4101-93D8-6788970D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062" y="106408"/>
            <a:ext cx="35046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5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72756" y="36174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Multicollinearity </a:t>
            </a:r>
          </a:p>
        </p:txBody>
      </p:sp>
    </p:spTree>
    <p:extLst>
      <p:ext uri="{BB962C8B-B14F-4D97-AF65-F5344CB8AC3E}">
        <p14:creationId xmlns:p14="http://schemas.microsoft.com/office/powerpoint/2010/main" val="71671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72756" y="36174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Feature Engineering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F26AE-FAB2-44CE-8E3E-94E021D8CD92}"/>
              </a:ext>
            </a:extLst>
          </p:cNvPr>
          <p:cNvSpPr txBox="1"/>
          <p:nvPr/>
        </p:nvSpPr>
        <p:spPr>
          <a:xfrm>
            <a:off x="954593" y="117565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H3 </a:t>
            </a:r>
          </a:p>
        </p:txBody>
      </p:sp>
    </p:spTree>
    <p:extLst>
      <p:ext uri="{BB962C8B-B14F-4D97-AF65-F5344CB8AC3E}">
        <p14:creationId xmlns:p14="http://schemas.microsoft.com/office/powerpoint/2010/main" val="84390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72756" y="36174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Feature Engineering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F26AE-FAB2-44CE-8E3E-94E021D8CD92}"/>
              </a:ext>
            </a:extLst>
          </p:cNvPr>
          <p:cNvSpPr txBox="1"/>
          <p:nvPr/>
        </p:nvSpPr>
        <p:spPr>
          <a:xfrm>
            <a:off x="954593" y="117565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H3 </a:t>
            </a:r>
          </a:p>
        </p:txBody>
      </p:sp>
    </p:spTree>
    <p:extLst>
      <p:ext uri="{BB962C8B-B14F-4D97-AF65-F5344CB8AC3E}">
        <p14:creationId xmlns:p14="http://schemas.microsoft.com/office/powerpoint/2010/main" val="282667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72756" y="36174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Feature Engineering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F26AE-FAB2-44CE-8E3E-94E021D8CD92}"/>
              </a:ext>
            </a:extLst>
          </p:cNvPr>
          <p:cNvSpPr txBox="1"/>
          <p:nvPr/>
        </p:nvSpPr>
        <p:spPr>
          <a:xfrm>
            <a:off x="954593" y="117565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H3 </a:t>
            </a:r>
          </a:p>
        </p:txBody>
      </p:sp>
    </p:spTree>
    <p:extLst>
      <p:ext uri="{BB962C8B-B14F-4D97-AF65-F5344CB8AC3E}">
        <p14:creationId xmlns:p14="http://schemas.microsoft.com/office/powerpoint/2010/main" val="38814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E7532-F548-42C1-BEF4-1F17F522CFE4}"/>
              </a:ext>
            </a:extLst>
          </p:cNvPr>
          <p:cNvSpPr txBox="1"/>
          <p:nvPr/>
        </p:nvSpPr>
        <p:spPr>
          <a:xfrm>
            <a:off x="241161" y="207219"/>
            <a:ext cx="970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the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02DE5-D817-4CB1-A55A-3ACB7C6286CD}"/>
              </a:ext>
            </a:extLst>
          </p:cNvPr>
          <p:cNvSpPr txBox="1"/>
          <p:nvPr/>
        </p:nvSpPr>
        <p:spPr>
          <a:xfrm>
            <a:off x="1688123" y="1758462"/>
            <a:ext cx="9505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Burmese Pythons are an invasive species to Southern Florida, since 1979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natural predators in southern Florida, the perfect living conditions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Elusive and naturally camouflaged, hard to detect to try and find, control, and eradicate </a:t>
            </a:r>
          </a:p>
        </p:txBody>
      </p:sp>
    </p:spTree>
    <p:extLst>
      <p:ext uri="{BB962C8B-B14F-4D97-AF65-F5344CB8AC3E}">
        <p14:creationId xmlns:p14="http://schemas.microsoft.com/office/powerpoint/2010/main" val="420709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72756" y="36174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Feature Engineering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F26AE-FAB2-44CE-8E3E-94E021D8CD92}"/>
              </a:ext>
            </a:extLst>
          </p:cNvPr>
          <p:cNvSpPr txBox="1"/>
          <p:nvPr/>
        </p:nvSpPr>
        <p:spPr>
          <a:xfrm>
            <a:off x="954593" y="117565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H3 </a:t>
            </a:r>
          </a:p>
        </p:txBody>
      </p:sp>
    </p:spTree>
    <p:extLst>
      <p:ext uri="{BB962C8B-B14F-4D97-AF65-F5344CB8AC3E}">
        <p14:creationId xmlns:p14="http://schemas.microsoft.com/office/powerpoint/2010/main" val="87883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some grass&#10;&#10;Description automatically generated with low confidence">
            <a:extLst>
              <a:ext uri="{FF2B5EF4-FFF2-40B4-BE49-F238E27FC236}">
                <a16:creationId xmlns:a16="http://schemas.microsoft.com/office/drawing/2014/main" id="{80454FA5-8FB2-4115-95A2-B01830F3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74" y="474784"/>
            <a:ext cx="7616651" cy="57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7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A3EA0F-797C-498C-A1E6-450FBF2B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185135"/>
            <a:ext cx="2549141" cy="60719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BB5869-98BA-4894-99D0-658B96F15BC2}"/>
              </a:ext>
            </a:extLst>
          </p:cNvPr>
          <p:cNvSpPr txBox="1"/>
          <p:nvPr/>
        </p:nvSpPr>
        <p:spPr>
          <a:xfrm>
            <a:off x="599238" y="5139226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E414F"/>
                </a:solidFill>
                <a:effectLst/>
                <a:latin typeface="Courier New" panose="02070309020205020404" pitchFamily="49" charset="0"/>
              </a:rPr>
              <a:t>@article{Willson2010IdentifyingPS, title={Identifying plausible scenarios for the establishment of invasive Burmese pythons (Python </a:t>
            </a:r>
            <a:r>
              <a:rPr lang="en-US" sz="1200" b="0" i="0" dirty="0" err="1">
                <a:solidFill>
                  <a:srgbClr val="2E414F"/>
                </a:solidFill>
                <a:effectLst/>
                <a:latin typeface="Courier New" panose="02070309020205020404" pitchFamily="49" charset="0"/>
              </a:rPr>
              <a:t>molurus</a:t>
            </a:r>
            <a:r>
              <a:rPr lang="en-US" sz="1200" b="0" i="0" dirty="0">
                <a:solidFill>
                  <a:srgbClr val="2E414F"/>
                </a:solidFill>
                <a:effectLst/>
                <a:latin typeface="Courier New" panose="02070309020205020404" pitchFamily="49" charset="0"/>
              </a:rPr>
              <a:t>) in Southern Florida}, author={John D </a:t>
            </a:r>
            <a:r>
              <a:rPr lang="en-US" sz="1200" b="0" i="0" dirty="0" err="1">
                <a:solidFill>
                  <a:srgbClr val="2E414F"/>
                </a:solidFill>
                <a:effectLst/>
                <a:latin typeface="Courier New" panose="02070309020205020404" pitchFamily="49" charset="0"/>
              </a:rPr>
              <a:t>Willson</a:t>
            </a:r>
            <a:r>
              <a:rPr lang="en-US" sz="1200" b="0" i="0" dirty="0">
                <a:solidFill>
                  <a:srgbClr val="2E414F"/>
                </a:solidFill>
                <a:effectLst/>
                <a:latin typeface="Courier New" panose="02070309020205020404" pitchFamily="49" charset="0"/>
              </a:rPr>
              <a:t> and Michael E. Dorcas and Ray W. Snow}, journal={Biological Invasions}, year={2010}, volume={13}, pages={1493-1504} }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312BFA-865D-42F4-8ED0-99357739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8" y="883980"/>
            <a:ext cx="6223252" cy="3768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432CFD-72BE-478D-A6CA-23F8335EA1C6}"/>
              </a:ext>
            </a:extLst>
          </p:cNvPr>
          <p:cNvSpPr txBox="1"/>
          <p:nvPr/>
        </p:nvSpPr>
        <p:spPr>
          <a:xfrm>
            <a:off x="914400" y="185135"/>
            <a:ext cx="590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Hatchling Survival Projections </a:t>
            </a:r>
          </a:p>
        </p:txBody>
      </p:sp>
    </p:spTree>
    <p:extLst>
      <p:ext uri="{BB962C8B-B14F-4D97-AF65-F5344CB8AC3E}">
        <p14:creationId xmlns:p14="http://schemas.microsoft.com/office/powerpoint/2010/main" val="18215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35F3D-A326-47D4-9BE0-46B07BBF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3" y="180871"/>
            <a:ext cx="9187047" cy="5919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D4DD6B-DE49-499A-8719-527362A024A8}"/>
              </a:ext>
            </a:extLst>
          </p:cNvPr>
          <p:cNvSpPr txBox="1"/>
          <p:nvPr/>
        </p:nvSpPr>
        <p:spPr>
          <a:xfrm>
            <a:off x="9867481" y="552659"/>
            <a:ext cx="21202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Burmese python and two Great Egret fledglings, captured on trail camera in a wading bird colony in Everglades National Park.</a:t>
            </a:r>
            <a:r>
              <a:rPr lang="en-US" dirty="0"/>
              <a:t> </a:t>
            </a:r>
            <a:r>
              <a:rPr lang="en-US" dirty="0">
                <a:effectLst/>
              </a:rPr>
              <a:t>Photo:</a:t>
            </a:r>
            <a:r>
              <a:rPr lang="en-US" dirty="0"/>
              <a:t> </a:t>
            </a:r>
            <a:r>
              <a:rPr lang="en-US" dirty="0">
                <a:effectLst/>
              </a:rPr>
              <a:t>Sophia </a:t>
            </a:r>
            <a:r>
              <a:rPr lang="en-US" dirty="0" err="1">
                <a:effectLst/>
              </a:rPr>
              <a:t>Orzechowski</a:t>
            </a:r>
            <a:br>
              <a:rPr lang="en-US" b="0" i="0" dirty="0">
                <a:solidFill>
                  <a:srgbClr val="404040"/>
                </a:solidFill>
                <a:effectLst/>
                <a:latin typeface="Noto Serif" panose="020B0604020202020204" pitchFamily="18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Noto Serif" panose="020B0604020202020204" pitchFamily="18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Noto Serif" panose="020B0604020202020204" pitchFamily="18" charset="0"/>
              </a:rPr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4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B28099-3E31-4F12-BAC0-AB8E45149482}"/>
              </a:ext>
            </a:extLst>
          </p:cNvPr>
          <p:cNvSpPr txBox="1"/>
          <p:nvPr/>
        </p:nvSpPr>
        <p:spPr>
          <a:xfrm>
            <a:off x="1024932" y="251209"/>
            <a:ext cx="1040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Current Detection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0139D-4CBA-43D6-8D1B-490E0A186EF4}"/>
              </a:ext>
            </a:extLst>
          </p:cNvPr>
          <p:cNvSpPr txBox="1"/>
          <p:nvPr/>
        </p:nvSpPr>
        <p:spPr>
          <a:xfrm>
            <a:off x="1483112" y="1427356"/>
            <a:ext cx="9701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Detector Dogs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Remote Sensing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“Judas” snakes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Walkabouts – Camera Traps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Environmental DNA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lot of sightings/recordings are drivers on roads as well</a:t>
            </a:r>
          </a:p>
        </p:txBody>
      </p:sp>
    </p:spTree>
    <p:extLst>
      <p:ext uri="{BB962C8B-B14F-4D97-AF65-F5344CB8AC3E}">
        <p14:creationId xmlns:p14="http://schemas.microsoft.com/office/powerpoint/2010/main" val="282259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CCEC2-4985-4EDC-B5E5-E4849F4D10D6}"/>
              </a:ext>
            </a:extLst>
          </p:cNvPr>
          <p:cNvSpPr txBox="1"/>
          <p:nvPr/>
        </p:nvSpPr>
        <p:spPr>
          <a:xfrm>
            <a:off x="682083" y="1693413"/>
            <a:ext cx="108278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Goal: Create a Model that can help with detecting most likely presence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dirty="0"/>
              <a:t>Are there relationships among features to help guide detection resources?</a:t>
            </a:r>
          </a:p>
        </p:txBody>
      </p:sp>
    </p:spTree>
    <p:extLst>
      <p:ext uri="{BB962C8B-B14F-4D97-AF65-F5344CB8AC3E}">
        <p14:creationId xmlns:p14="http://schemas.microsoft.com/office/powerpoint/2010/main" val="195007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6727352B-2079-4DAC-B1F9-D6052C137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08" y="417058"/>
            <a:ext cx="5516071" cy="5404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Map&#10;&#10;Description automatically generated with medium confidence">
            <a:extLst>
              <a:ext uri="{FF2B5EF4-FFF2-40B4-BE49-F238E27FC236}">
                <a16:creationId xmlns:a16="http://schemas.microsoft.com/office/drawing/2014/main" id="{06E54EF0-7691-41FD-81CA-8534E312C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" y="1411845"/>
            <a:ext cx="7304119" cy="5210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392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72756" y="36174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Datasets – aka features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F26AE-FAB2-44CE-8E3E-94E021D8CD92}"/>
              </a:ext>
            </a:extLst>
          </p:cNvPr>
          <p:cNvSpPr txBox="1"/>
          <p:nvPr/>
        </p:nvSpPr>
        <p:spPr>
          <a:xfrm>
            <a:off x="954593" y="1175657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sightings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Sightings, GPS trackers, Remote Sensing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Flowing Waters and Stream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Bird Habitats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Designated Bird Sanctuaries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Eagle Nesting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Bird Nests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 Mammal Habitation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Shorebird habitats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Snowy Plover Nests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Wading Bird Colonies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Urban Density 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Temperature/Solar Radiation in TIF format – still need to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Environmental DNA sampling sites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Traffic Data along Florida Roads  </a:t>
            </a:r>
          </a:p>
        </p:txBody>
      </p:sp>
    </p:spTree>
    <p:extLst>
      <p:ext uri="{BB962C8B-B14F-4D97-AF65-F5344CB8AC3E}">
        <p14:creationId xmlns:p14="http://schemas.microsoft.com/office/powerpoint/2010/main" val="32034926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430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Avenir Next LT Pro</vt:lpstr>
      <vt:lpstr>Avenir Next LT Pro (Body)</vt:lpstr>
      <vt:lpstr>Avenir Next LT Pro Light</vt:lpstr>
      <vt:lpstr>Calibri</vt:lpstr>
      <vt:lpstr>Courier New</vt:lpstr>
      <vt:lpstr>Noto Serif</vt:lpstr>
      <vt:lpstr>Wingdings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 Mangiapane</dc:creator>
  <cp:lastModifiedBy>Gianluca Mangiapane</cp:lastModifiedBy>
  <cp:revision>6</cp:revision>
  <dcterms:created xsi:type="dcterms:W3CDTF">2022-02-04T02:52:32Z</dcterms:created>
  <dcterms:modified xsi:type="dcterms:W3CDTF">2022-04-15T02:51:42Z</dcterms:modified>
</cp:coreProperties>
</file>