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5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9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0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9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8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6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1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0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FBDD0-3B08-4D49-9361-8A7EF3E2B313}"/>
              </a:ext>
            </a:extLst>
          </p:cNvPr>
          <p:cNvSpPr txBox="1"/>
          <p:nvPr/>
        </p:nvSpPr>
        <p:spPr>
          <a:xfrm>
            <a:off x="484814" y="640080"/>
            <a:ext cx="3659246" cy="285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Burmese Python Detection in the Everglades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grass, outdoor, field, grassy&#10;&#10;Description automatically generated">
            <a:extLst>
              <a:ext uri="{FF2B5EF4-FFF2-40B4-BE49-F238E27FC236}">
                <a16:creationId xmlns:a16="http://schemas.microsoft.com/office/drawing/2014/main" id="{60B5CDB7-5026-4A04-A8FB-9B9D4F69C6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" r="1966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E10FBDD0-3B08-4D49-9361-8A7EF3E2B313}"/>
              </a:ext>
            </a:extLst>
          </p:cNvPr>
          <p:cNvSpPr txBox="1"/>
          <p:nvPr/>
        </p:nvSpPr>
        <p:spPr>
          <a:xfrm>
            <a:off x="484814" y="3668605"/>
            <a:ext cx="3659246" cy="285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Gianluca Mangiapane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Presentation 1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MUSA Capstone Spring 2022</a:t>
            </a:r>
          </a:p>
        </p:txBody>
      </p:sp>
    </p:spTree>
    <p:extLst>
      <p:ext uri="{BB962C8B-B14F-4D97-AF65-F5344CB8AC3E}">
        <p14:creationId xmlns:p14="http://schemas.microsoft.com/office/powerpoint/2010/main" val="211231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2E993-99E7-45D5-BDA4-16C1D7AA8931}"/>
              </a:ext>
            </a:extLst>
          </p:cNvPr>
          <p:cNvSpPr txBox="1"/>
          <p:nvPr/>
        </p:nvSpPr>
        <p:spPr>
          <a:xfrm>
            <a:off x="572756" y="361741"/>
            <a:ext cx="108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Datasets – aka features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F26AE-FAB2-44CE-8E3E-94E021D8CD92}"/>
              </a:ext>
            </a:extLst>
          </p:cNvPr>
          <p:cNvSpPr txBox="1"/>
          <p:nvPr/>
        </p:nvSpPr>
        <p:spPr>
          <a:xfrm>
            <a:off x="954593" y="1175657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sightings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 Sightings, GPS trackers, Remote Sensing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Flowing Waters and Stream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Bird Habitats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Designated Bird Sanctuaries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Eagle Nesting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Bird Nests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 Mammal Habitation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Shorebird habitats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Snowy Plover Nests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Wading Bird Colonies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 Use Cover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Temperature/Solar Radiation in TIF format – still need to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Environmental DNA sampling sites  </a:t>
            </a:r>
          </a:p>
        </p:txBody>
      </p:sp>
    </p:spTree>
    <p:extLst>
      <p:ext uri="{BB962C8B-B14F-4D97-AF65-F5344CB8AC3E}">
        <p14:creationId xmlns:p14="http://schemas.microsoft.com/office/powerpoint/2010/main" val="320349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F72C-9AE2-4149-886F-D251EB3A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Feature Engineer </a:t>
            </a:r>
          </a:p>
          <a:p>
            <a:pPr lvl="1"/>
            <a:r>
              <a:rPr lang="en-US" dirty="0"/>
              <a:t>How to account for human recordings? How many humans per sighting, and add that in?</a:t>
            </a:r>
          </a:p>
          <a:p>
            <a:pPr lvl="1"/>
            <a:r>
              <a:rPr lang="en-US" dirty="0"/>
              <a:t>Workable grid system for the model, might split Florida up into different sections to assess</a:t>
            </a:r>
          </a:p>
          <a:p>
            <a:pPr lvl="1"/>
            <a:r>
              <a:rPr lang="en-US" dirty="0"/>
              <a:t>Account for urban build up </a:t>
            </a:r>
          </a:p>
          <a:p>
            <a:pPr marL="201168" lvl="1" indent="0">
              <a:buNone/>
            </a:pPr>
            <a:r>
              <a:rPr lang="en-US" u="sng" dirty="0"/>
              <a:t>What features am I missing or not thinking of?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Stuck with the concept of how to make this a workable model? </a:t>
            </a:r>
          </a:p>
          <a:p>
            <a:pPr marL="201168" lvl="1" indent="0">
              <a:buNone/>
            </a:pPr>
            <a:r>
              <a:rPr lang="en-US" dirty="0"/>
              <a:t>	-How will this be more useful than 	environmental DNA sampling? </a:t>
            </a:r>
          </a:p>
          <a:p>
            <a:pPr marL="201168" lvl="1" indent="0">
              <a:buNone/>
            </a:pPr>
            <a:r>
              <a:rPr lang="en-US" dirty="0"/>
              <a:t>	-Can we contain the northern and mid-region 	counties? </a:t>
            </a:r>
          </a:p>
          <a:p>
            <a:endParaRPr lang="en-US" dirty="0"/>
          </a:p>
          <a:p>
            <a:r>
              <a:rPr lang="en-US" sz="2800" b="1" dirty="0"/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3B2F1-8DDB-40AF-A54F-6CEF16A35EE7}"/>
              </a:ext>
            </a:extLst>
          </p:cNvPr>
          <p:cNvSpPr txBox="1"/>
          <p:nvPr/>
        </p:nvSpPr>
        <p:spPr>
          <a:xfrm>
            <a:off x="492369" y="673240"/>
            <a:ext cx="31853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NEXT STEPS?</a:t>
            </a:r>
          </a:p>
        </p:txBody>
      </p:sp>
    </p:spTree>
    <p:extLst>
      <p:ext uri="{BB962C8B-B14F-4D97-AF65-F5344CB8AC3E}">
        <p14:creationId xmlns:p14="http://schemas.microsoft.com/office/powerpoint/2010/main" val="201948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E7532-F548-42C1-BEF4-1F17F522CFE4}"/>
              </a:ext>
            </a:extLst>
          </p:cNvPr>
          <p:cNvSpPr txBox="1"/>
          <p:nvPr/>
        </p:nvSpPr>
        <p:spPr>
          <a:xfrm>
            <a:off x="241161" y="207219"/>
            <a:ext cx="970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the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02DE5-D817-4CB1-A55A-3ACB7C6286CD}"/>
              </a:ext>
            </a:extLst>
          </p:cNvPr>
          <p:cNvSpPr txBox="1"/>
          <p:nvPr/>
        </p:nvSpPr>
        <p:spPr>
          <a:xfrm>
            <a:off x="1688123" y="1758462"/>
            <a:ext cx="9505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Burmese Pythons are an invasive species to Southern Florida, since 1979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natural predators in southern Florida, the perfect living conditions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Elusive and naturally camouflaged, hard to detect to try and find, control, and eradicate </a:t>
            </a:r>
          </a:p>
        </p:txBody>
      </p:sp>
    </p:spTree>
    <p:extLst>
      <p:ext uri="{BB962C8B-B14F-4D97-AF65-F5344CB8AC3E}">
        <p14:creationId xmlns:p14="http://schemas.microsoft.com/office/powerpoint/2010/main" val="420709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some grass&#10;&#10;Description automatically generated with low confidence">
            <a:extLst>
              <a:ext uri="{FF2B5EF4-FFF2-40B4-BE49-F238E27FC236}">
                <a16:creationId xmlns:a16="http://schemas.microsoft.com/office/drawing/2014/main" id="{80454FA5-8FB2-4115-95A2-B01830F33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74" y="474784"/>
            <a:ext cx="7616651" cy="57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7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A3EA0F-797C-498C-A1E6-450FBF2B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185135"/>
            <a:ext cx="2549141" cy="60719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BB5869-98BA-4894-99D0-658B96F15BC2}"/>
              </a:ext>
            </a:extLst>
          </p:cNvPr>
          <p:cNvSpPr txBox="1"/>
          <p:nvPr/>
        </p:nvSpPr>
        <p:spPr>
          <a:xfrm>
            <a:off x="599238" y="5139226"/>
            <a:ext cx="6094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E414F"/>
                </a:solidFill>
                <a:effectLst/>
                <a:latin typeface="Courier New" panose="02070309020205020404" pitchFamily="49" charset="0"/>
              </a:rPr>
              <a:t>@article{Willson2010IdentifyingPS, title={Identifying plausible scenarios for the establishment of invasive Burmese pythons (Python </a:t>
            </a:r>
            <a:r>
              <a:rPr lang="en-US" sz="1200" b="0" i="0" dirty="0" err="1">
                <a:solidFill>
                  <a:srgbClr val="2E414F"/>
                </a:solidFill>
                <a:effectLst/>
                <a:latin typeface="Courier New" panose="02070309020205020404" pitchFamily="49" charset="0"/>
              </a:rPr>
              <a:t>molurus</a:t>
            </a:r>
            <a:r>
              <a:rPr lang="en-US" sz="1200" b="0" i="0" dirty="0">
                <a:solidFill>
                  <a:srgbClr val="2E414F"/>
                </a:solidFill>
                <a:effectLst/>
                <a:latin typeface="Courier New" panose="02070309020205020404" pitchFamily="49" charset="0"/>
              </a:rPr>
              <a:t>) in Southern Florida}, author={John D </a:t>
            </a:r>
            <a:r>
              <a:rPr lang="en-US" sz="1200" b="0" i="0" dirty="0" err="1">
                <a:solidFill>
                  <a:srgbClr val="2E414F"/>
                </a:solidFill>
                <a:effectLst/>
                <a:latin typeface="Courier New" panose="02070309020205020404" pitchFamily="49" charset="0"/>
              </a:rPr>
              <a:t>Willson</a:t>
            </a:r>
            <a:r>
              <a:rPr lang="en-US" sz="1200" b="0" i="0" dirty="0">
                <a:solidFill>
                  <a:srgbClr val="2E414F"/>
                </a:solidFill>
                <a:effectLst/>
                <a:latin typeface="Courier New" panose="02070309020205020404" pitchFamily="49" charset="0"/>
              </a:rPr>
              <a:t> and Michael E. Dorcas and Ray W. Snow}, journal={Biological Invasions}, year={2010}, volume={13}, pages={1493-1504} }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312BFA-865D-42F4-8ED0-99357739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8" y="883980"/>
            <a:ext cx="6223252" cy="3768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432CFD-72BE-478D-A6CA-23F8335EA1C6}"/>
              </a:ext>
            </a:extLst>
          </p:cNvPr>
          <p:cNvSpPr txBox="1"/>
          <p:nvPr/>
        </p:nvSpPr>
        <p:spPr>
          <a:xfrm>
            <a:off x="914400" y="185135"/>
            <a:ext cx="590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Hatchling Survival Projections </a:t>
            </a:r>
          </a:p>
        </p:txBody>
      </p:sp>
    </p:spTree>
    <p:extLst>
      <p:ext uri="{BB962C8B-B14F-4D97-AF65-F5344CB8AC3E}">
        <p14:creationId xmlns:p14="http://schemas.microsoft.com/office/powerpoint/2010/main" val="18215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435F3D-A326-47D4-9BE0-46B07BBF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3" y="180871"/>
            <a:ext cx="9187047" cy="5919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D4DD6B-DE49-499A-8719-527362A024A8}"/>
              </a:ext>
            </a:extLst>
          </p:cNvPr>
          <p:cNvSpPr txBox="1"/>
          <p:nvPr/>
        </p:nvSpPr>
        <p:spPr>
          <a:xfrm>
            <a:off x="9867481" y="552659"/>
            <a:ext cx="21202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Burmese python and two Great Egret fledglings, captured on trail camera in a wading bird colony in Everglades National Park.</a:t>
            </a:r>
            <a:r>
              <a:rPr lang="en-US" dirty="0"/>
              <a:t> </a:t>
            </a:r>
            <a:r>
              <a:rPr lang="en-US" dirty="0">
                <a:effectLst/>
              </a:rPr>
              <a:t>Photo:</a:t>
            </a:r>
            <a:r>
              <a:rPr lang="en-US" dirty="0"/>
              <a:t> </a:t>
            </a:r>
            <a:r>
              <a:rPr lang="en-US" dirty="0">
                <a:effectLst/>
              </a:rPr>
              <a:t>Sophia </a:t>
            </a:r>
            <a:r>
              <a:rPr lang="en-US" dirty="0" err="1">
                <a:effectLst/>
              </a:rPr>
              <a:t>Orzechowski</a:t>
            </a:r>
            <a:br>
              <a:rPr lang="en-US" b="0" i="0" dirty="0">
                <a:solidFill>
                  <a:srgbClr val="404040"/>
                </a:solidFill>
                <a:effectLst/>
                <a:latin typeface="Noto Serif" panose="020B0604020202020204" pitchFamily="18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Noto Serif" panose="020B0604020202020204" pitchFamily="18" charset="0"/>
            </a:endParaRPr>
          </a:p>
          <a:p>
            <a:r>
              <a:rPr lang="en-US" dirty="0">
                <a:solidFill>
                  <a:srgbClr val="404040"/>
                </a:solidFill>
                <a:latin typeface="Noto Serif" panose="020B0604020202020204" pitchFamily="18" charset="0"/>
              </a:rPr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4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B28099-3E31-4F12-BAC0-AB8E45149482}"/>
              </a:ext>
            </a:extLst>
          </p:cNvPr>
          <p:cNvSpPr txBox="1"/>
          <p:nvPr/>
        </p:nvSpPr>
        <p:spPr>
          <a:xfrm>
            <a:off x="1024932" y="251209"/>
            <a:ext cx="10400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Current Detection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0139D-4CBA-43D6-8D1B-490E0A186EF4}"/>
              </a:ext>
            </a:extLst>
          </p:cNvPr>
          <p:cNvSpPr txBox="1"/>
          <p:nvPr/>
        </p:nvSpPr>
        <p:spPr>
          <a:xfrm>
            <a:off x="1483112" y="1427356"/>
            <a:ext cx="9701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Detector Dogs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Remote Sensing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“Judas” snakes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Walkabouts – Camera Traps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Environmental DNA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lot of sightings/recordings are drivers on roads as well</a:t>
            </a:r>
          </a:p>
        </p:txBody>
      </p:sp>
    </p:spTree>
    <p:extLst>
      <p:ext uri="{BB962C8B-B14F-4D97-AF65-F5344CB8AC3E}">
        <p14:creationId xmlns:p14="http://schemas.microsoft.com/office/powerpoint/2010/main" val="282259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CCEC2-4985-4EDC-B5E5-E4849F4D10D6}"/>
              </a:ext>
            </a:extLst>
          </p:cNvPr>
          <p:cNvSpPr txBox="1"/>
          <p:nvPr/>
        </p:nvSpPr>
        <p:spPr>
          <a:xfrm>
            <a:off x="682083" y="1693413"/>
            <a:ext cx="108278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Goal: Create a Model that can help with detecting most likely presence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dirty="0"/>
              <a:t>Are there relationships among features to help guide detection resources?</a:t>
            </a:r>
          </a:p>
        </p:txBody>
      </p:sp>
    </p:spTree>
    <p:extLst>
      <p:ext uri="{BB962C8B-B14F-4D97-AF65-F5344CB8AC3E}">
        <p14:creationId xmlns:p14="http://schemas.microsoft.com/office/powerpoint/2010/main" val="195007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6727352B-2079-4DAC-B1F9-D6052C137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08" y="417058"/>
            <a:ext cx="5516071" cy="5404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Map&#10;&#10;Description automatically generated with medium confidence">
            <a:extLst>
              <a:ext uri="{FF2B5EF4-FFF2-40B4-BE49-F238E27FC236}">
                <a16:creationId xmlns:a16="http://schemas.microsoft.com/office/drawing/2014/main" id="{06E54EF0-7691-41FD-81CA-8534E312C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" y="1411845"/>
            <a:ext cx="7304119" cy="5210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392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77DBC6-B1F3-4E8C-844B-EEFB68A1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602" y="133140"/>
            <a:ext cx="5945142" cy="6591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AA1EDB-6943-4B98-A2D7-8C428031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124" y="466935"/>
            <a:ext cx="3152775" cy="3371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C5904F-432D-4AD0-AC6D-640F55C0D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55" y="285959"/>
            <a:ext cx="1988501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32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Courier New</vt:lpstr>
      <vt:lpstr>Noto Serif</vt:lpstr>
      <vt:lpstr>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Gianluca Mangiapane</dc:creator>
  <cp:lastModifiedBy>Gianluca Mangiapane</cp:lastModifiedBy>
  <cp:revision>3</cp:revision>
  <dcterms:created xsi:type="dcterms:W3CDTF">2022-02-04T02:52:32Z</dcterms:created>
  <dcterms:modified xsi:type="dcterms:W3CDTF">2022-02-04T04:03:18Z</dcterms:modified>
</cp:coreProperties>
</file>