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910" autoAdjust="0"/>
  </p:normalViewPr>
  <p:slideViewPr>
    <p:cSldViewPr snapToGrid="0">
      <p:cViewPr varScale="1">
        <p:scale>
          <a:sx n="49" d="100"/>
          <a:sy n="49" d="100"/>
        </p:scale>
        <p:origin x="44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D8FF-5D54-4FF3-A410-DBF7338B0E64}"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45380-5497-4D80-800E-AE7B150BE5EF}" type="slidenum">
              <a:rPr lang="en-US" smtClean="0"/>
              <a:t>‹#›</a:t>
            </a:fld>
            <a:endParaRPr lang="en-US"/>
          </a:p>
        </p:txBody>
      </p:sp>
    </p:spTree>
    <p:extLst>
      <p:ext uri="{BB962C8B-B14F-4D97-AF65-F5344CB8AC3E}">
        <p14:creationId xmlns:p14="http://schemas.microsoft.com/office/powerpoint/2010/main" val="383299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and 2020, the city of Chicago conducted a four-month scooter sharing pilot to evaluate the feasibility of Chicago scooter sharing, test technology and rules, and better understand how to form a more durable program.</a:t>
            </a:r>
          </a:p>
        </p:txBody>
      </p:sp>
      <p:sp>
        <p:nvSpPr>
          <p:cNvPr id="4" name="Slide Number Placeholder 3"/>
          <p:cNvSpPr>
            <a:spLocks noGrp="1"/>
          </p:cNvSpPr>
          <p:nvPr>
            <p:ph type="sldNum" sz="quarter" idx="5"/>
          </p:nvPr>
        </p:nvSpPr>
        <p:spPr/>
        <p:txBody>
          <a:bodyPr/>
          <a:lstStyle/>
          <a:p>
            <a:fld id="{45445380-5497-4D80-800E-AE7B150BE5EF}" type="slidenum">
              <a:rPr lang="en-US" smtClean="0"/>
              <a:t>2</a:t>
            </a:fld>
            <a:endParaRPr lang="en-US"/>
          </a:p>
        </p:txBody>
      </p:sp>
    </p:spTree>
    <p:extLst>
      <p:ext uri="{BB962C8B-B14F-4D97-AF65-F5344CB8AC3E}">
        <p14:creationId xmlns:p14="http://schemas.microsoft.com/office/powerpoint/2010/main" val="286353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Job one for expanding transportation choices is shoring up current transit system, and then helping the communities connect to transit stops. so we need to improve local, block-by-block transit access for folks who are most in need: the middle- and low-income resident who are less likely to live within walking distance of a convenient bus or train option. Every neighbor deserves the same access to our entire city — a neighborhood network. shared e-scooters and e-bikes can provide that missing link, giving people the means to access transit stops that were previously accessible only by a long walk or expensive car ride. </a:t>
            </a:r>
          </a:p>
          <a:p>
            <a:r>
              <a:rPr lang="en-US" altLang="zh-CN" dirty="0"/>
              <a:t>Whether there is an imbalance in demand for Scooter and whether it will give residents an unfair right to use the scooter will be determined by the following features. vehicle flow imbalance happens when riders take more vehicles from one place than other riders bring in. from map m</a:t>
            </a:r>
            <a:r>
              <a:rPr lang="en-US" altLang="zh-CN" b="0" i="0" dirty="0">
                <a:solidFill>
                  <a:srgbClr val="333333"/>
                </a:solidFill>
                <a:effectLst/>
                <a:latin typeface="Source Sans Pro" panose="020B0503030403020204" pitchFamily="34" charset="0"/>
              </a:rPr>
              <a:t>ost trips take place in the North-East of the city. If suppliers do not rebalance aggressively, vehicles will be concentrated in a few regions and user in other region will not have scooter in time.</a:t>
            </a:r>
          </a:p>
          <a:p>
            <a:r>
              <a:rPr lang="en-US" altLang="zh-CN" b="0" i="0" dirty="0">
                <a:solidFill>
                  <a:srgbClr val="333333"/>
                </a:solidFill>
                <a:effectLst/>
                <a:latin typeface="Source Sans Pro" panose="020B0503030403020204" pitchFamily="34" charset="0"/>
              </a:rPr>
              <a:t>To solve this, we will build a model using these features, including the city's demographic characteristics, socioeconomic and natural &amp; built environment characteristics, to make predictions.</a:t>
            </a:r>
          </a:p>
          <a:p>
            <a:r>
              <a:rPr lang="en-US" dirty="0"/>
              <a:t>Designed to help city officials </a:t>
            </a:r>
            <a:r>
              <a:rPr lang="en-US" altLang="zh-CN" dirty="0"/>
              <a:t>have a better understanding of the current scooter accessibility and </a:t>
            </a:r>
            <a:r>
              <a:rPr lang="en-US" dirty="0"/>
              <a:t>predict the geographic distribution of scooter riders in this year and understand its relationship to the social and economic geography of the city.</a:t>
            </a:r>
          </a:p>
        </p:txBody>
      </p:sp>
      <p:sp>
        <p:nvSpPr>
          <p:cNvPr id="4" name="Slide Number Placeholder 3"/>
          <p:cNvSpPr>
            <a:spLocks noGrp="1"/>
          </p:cNvSpPr>
          <p:nvPr>
            <p:ph type="sldNum" sz="quarter" idx="5"/>
          </p:nvPr>
        </p:nvSpPr>
        <p:spPr/>
        <p:txBody>
          <a:bodyPr/>
          <a:lstStyle/>
          <a:p>
            <a:fld id="{45445380-5497-4D80-800E-AE7B150BE5EF}" type="slidenum">
              <a:rPr lang="en-US" smtClean="0"/>
              <a:t>3</a:t>
            </a:fld>
            <a:endParaRPr lang="en-US"/>
          </a:p>
        </p:txBody>
      </p:sp>
    </p:spTree>
    <p:extLst>
      <p:ext uri="{BB962C8B-B14F-4D97-AF65-F5344CB8AC3E}">
        <p14:creationId xmlns:p14="http://schemas.microsoft.com/office/powerpoint/2010/main" val="331387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four months program from summer to winter, we want to know whether natural factors affect people travel or not within a year, or a day, when is the scooter demand more</a:t>
            </a:r>
          </a:p>
          <a:p>
            <a:r>
              <a:rPr lang="en-US" dirty="0"/>
              <a:t>This is the weather condition in Chicago in September 2020, less precipitation, large temperature variation</a:t>
            </a:r>
          </a:p>
          <a:p>
            <a:endParaRPr lang="en-US" dirty="0"/>
          </a:p>
          <a:p>
            <a:r>
              <a:rPr lang="en-US" dirty="0"/>
              <a:t>These variables reflect both the potential demand for scooters in census areas and the likelihood that suppliers will provide more vehicles in an area.</a:t>
            </a:r>
          </a:p>
          <a:p>
            <a:endParaRPr lang="en-US" dirty="0"/>
          </a:p>
          <a:p>
            <a:endParaRPr lang="en-US" dirty="0"/>
          </a:p>
        </p:txBody>
      </p:sp>
      <p:sp>
        <p:nvSpPr>
          <p:cNvPr id="4" name="Slide Number Placeholder 3"/>
          <p:cNvSpPr>
            <a:spLocks noGrp="1"/>
          </p:cNvSpPr>
          <p:nvPr>
            <p:ph type="sldNum" sz="quarter" idx="5"/>
          </p:nvPr>
        </p:nvSpPr>
        <p:spPr/>
        <p:txBody>
          <a:bodyPr/>
          <a:lstStyle/>
          <a:p>
            <a:fld id="{45445380-5497-4D80-800E-AE7B150BE5EF}" type="slidenum">
              <a:rPr lang="en-US" smtClean="0"/>
              <a:t>4</a:t>
            </a:fld>
            <a:endParaRPr lang="en-US"/>
          </a:p>
        </p:txBody>
      </p:sp>
    </p:spTree>
    <p:extLst>
      <p:ext uri="{BB962C8B-B14F-4D97-AF65-F5344CB8AC3E}">
        <p14:creationId xmlns:p14="http://schemas.microsoft.com/office/powerpoint/2010/main" val="14102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the link between the Built Environment and Scooter Demand </a:t>
            </a:r>
          </a:p>
          <a:p>
            <a:r>
              <a:rPr lang="en-US" b="0" i="0" dirty="0">
                <a:solidFill>
                  <a:srgbClr val="212121"/>
                </a:solidFill>
                <a:effectLst/>
                <a:latin typeface="Lora" pitchFamily="2" charset="0"/>
              </a:rPr>
              <a:t>Does no have a pilot program last year, but in October 2021, the City Council approved an ordinance creating a new 2-year scooter sharing business license. Want to have a permanent scooter program from 2022. lime more riders due to its lower price in priority area, combine with demographic and built environment features, it is the current priority area let more people have the access to scooter or need to improve.</a:t>
            </a:r>
            <a:endParaRPr lang="en-US" dirty="0"/>
          </a:p>
        </p:txBody>
      </p:sp>
      <p:sp>
        <p:nvSpPr>
          <p:cNvPr id="4" name="Slide Number Placeholder 3"/>
          <p:cNvSpPr>
            <a:spLocks noGrp="1"/>
          </p:cNvSpPr>
          <p:nvPr>
            <p:ph type="sldNum" sz="quarter" idx="5"/>
          </p:nvPr>
        </p:nvSpPr>
        <p:spPr/>
        <p:txBody>
          <a:bodyPr/>
          <a:lstStyle/>
          <a:p>
            <a:fld id="{45445380-5497-4D80-800E-AE7B150BE5EF}" type="slidenum">
              <a:rPr lang="en-US" smtClean="0"/>
              <a:t>5</a:t>
            </a:fld>
            <a:endParaRPr lang="en-US"/>
          </a:p>
        </p:txBody>
      </p:sp>
    </p:spTree>
    <p:extLst>
      <p:ext uri="{BB962C8B-B14F-4D97-AF65-F5344CB8AC3E}">
        <p14:creationId xmlns:p14="http://schemas.microsoft.com/office/powerpoint/2010/main" val="11107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2/10/2022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7250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528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1289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613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917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96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6805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096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6789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60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2/10/2022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2/10/2022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7643639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hyperlink" Target="https://www.chicago.gov/city/en/depts/cdot/supp_info/escooter-share-pilot-proje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cubes background">
            <a:extLst>
              <a:ext uri="{FF2B5EF4-FFF2-40B4-BE49-F238E27FC236}">
                <a16:creationId xmlns:a16="http://schemas.microsoft.com/office/drawing/2014/main" id="{5B65B7FD-A96E-4443-BB72-141B1A3672C3}"/>
              </a:ext>
            </a:extLst>
          </p:cNvPr>
          <p:cNvPicPr>
            <a:picLocks noChangeAspect="1"/>
          </p:cNvPicPr>
          <p:nvPr/>
        </p:nvPicPr>
        <p:blipFill rotWithShape="1">
          <a:blip r:embed="rId2">
            <a:alphaModFix amt="50000"/>
          </a:blip>
          <a:srcRect t="10336" r="-1" b="-1"/>
          <a:stretch/>
        </p:blipFill>
        <p:spPr>
          <a:xfrm>
            <a:off x="0" y="10"/>
            <a:ext cx="12188930" cy="6857990"/>
          </a:xfrm>
          <a:prstGeom prst="rect">
            <a:avLst/>
          </a:prstGeom>
        </p:spPr>
      </p:pic>
      <p:sp>
        <p:nvSpPr>
          <p:cNvPr id="2" name="Title 1">
            <a:extLst>
              <a:ext uri="{FF2B5EF4-FFF2-40B4-BE49-F238E27FC236}">
                <a16:creationId xmlns:a16="http://schemas.microsoft.com/office/drawing/2014/main" id="{40794166-A1DF-463D-AAA2-B4E8AA4E8C89}"/>
              </a:ext>
            </a:extLst>
          </p:cNvPr>
          <p:cNvSpPr>
            <a:spLocks noGrp="1"/>
          </p:cNvSpPr>
          <p:nvPr>
            <p:ph type="ctrTitle"/>
          </p:nvPr>
        </p:nvSpPr>
        <p:spPr>
          <a:xfrm>
            <a:off x="1524000" y="1122363"/>
            <a:ext cx="9144000" cy="3063240"/>
          </a:xfrm>
        </p:spPr>
        <p:txBody>
          <a:bodyPr>
            <a:normAutofit/>
          </a:bodyPr>
          <a:lstStyle/>
          <a:p>
            <a:pPr algn="ctr"/>
            <a:r>
              <a:rPr lang="en-US" altLang="zh-CN" dirty="0"/>
              <a:t>E-Scooter Share Pilot in Chicago</a:t>
            </a:r>
            <a:endParaRPr lang="en-US" dirty="0"/>
          </a:p>
        </p:txBody>
      </p:sp>
      <p:sp>
        <p:nvSpPr>
          <p:cNvPr id="3" name="Subtitle 2">
            <a:extLst>
              <a:ext uri="{FF2B5EF4-FFF2-40B4-BE49-F238E27FC236}">
                <a16:creationId xmlns:a16="http://schemas.microsoft.com/office/drawing/2014/main" id="{C2293A80-F80B-4645-889A-E9EEE3BF58C7}"/>
              </a:ext>
            </a:extLst>
          </p:cNvPr>
          <p:cNvSpPr>
            <a:spLocks noGrp="1"/>
          </p:cNvSpPr>
          <p:nvPr>
            <p:ph type="subTitle" idx="1"/>
          </p:nvPr>
        </p:nvSpPr>
        <p:spPr>
          <a:xfrm>
            <a:off x="1524000" y="4599432"/>
            <a:ext cx="9144000" cy="1225296"/>
          </a:xfrm>
        </p:spPr>
        <p:txBody>
          <a:bodyPr>
            <a:normAutofit/>
          </a:bodyPr>
          <a:lstStyle/>
          <a:p>
            <a:pPr algn="ctr"/>
            <a:r>
              <a:rPr lang="en-US" altLang="zh-CN" sz="4400" dirty="0"/>
              <a:t>								Ziyi Yang </a:t>
            </a:r>
            <a:endParaRPr lang="en-US" sz="4400" dirty="0"/>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744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D6B8CD-78CF-458B-AEF5-B0E4C74F054D}"/>
              </a:ext>
            </a:extLst>
          </p:cNvPr>
          <p:cNvSpPr txBox="1"/>
          <p:nvPr/>
        </p:nvSpPr>
        <p:spPr>
          <a:xfrm>
            <a:off x="199170" y="539545"/>
            <a:ext cx="6453962" cy="3139321"/>
          </a:xfrm>
          <a:prstGeom prst="rect">
            <a:avLst/>
          </a:prstGeom>
          <a:noFill/>
        </p:spPr>
        <p:txBody>
          <a:bodyPr wrap="square" rtlCol="0">
            <a:spAutoFit/>
          </a:bodyPr>
          <a:lstStyle/>
          <a:p>
            <a:r>
              <a:rPr lang="en-US" dirty="0">
                <a:latin typeface="Amasis MT Pro Black" panose="02040A04050005020304" pitchFamily="18" charset="0"/>
              </a:rPr>
              <a:t>Time:  August 12, 2020 to December 12, 2020</a:t>
            </a:r>
          </a:p>
          <a:p>
            <a:endParaRPr lang="en-US" dirty="0">
              <a:latin typeface="Amasis MT Pro Black" panose="02040A04050005020304" pitchFamily="18" charset="0"/>
            </a:endParaRPr>
          </a:p>
          <a:p>
            <a:r>
              <a:rPr lang="en-US" dirty="0">
                <a:latin typeface="Amasis MT Pro Black" panose="02040A04050005020304" pitchFamily="18" charset="0"/>
              </a:rPr>
              <a:t>Vendors: Bird, Lime and Spin</a:t>
            </a:r>
          </a:p>
          <a:p>
            <a:endParaRPr lang="en-US" dirty="0">
              <a:latin typeface="Amasis MT Pro Black" panose="02040A04050005020304" pitchFamily="18" charset="0"/>
            </a:endParaRPr>
          </a:p>
          <a:p>
            <a:r>
              <a:rPr lang="en-US" dirty="0">
                <a:latin typeface="Abadi" panose="020B0604020104020204" pitchFamily="34" charset="0"/>
              </a:rPr>
              <a:t>Each company can offer 3,333 rentable scooters each day between 5 a.m. and 10 p.m.</a:t>
            </a:r>
          </a:p>
          <a:p>
            <a:endParaRPr lang="en-US" dirty="0">
              <a:latin typeface="Amasis MT Pro Black" panose="02040A04050005020304" pitchFamily="18" charset="0"/>
            </a:endParaRPr>
          </a:p>
          <a:p>
            <a:r>
              <a:rPr lang="en-US" dirty="0">
                <a:latin typeface="Amasis MT Pro Black" panose="02040A04050005020304" pitchFamily="18" charset="0"/>
              </a:rPr>
              <a:t>Price: 1$ to unlock + Bird (32 cents/min)</a:t>
            </a:r>
          </a:p>
          <a:p>
            <a:r>
              <a:rPr lang="en-US" dirty="0">
                <a:latin typeface="Amasis MT Pro Black" panose="02040A04050005020304" pitchFamily="18" charset="0"/>
              </a:rPr>
              <a:t>		         Spin (39 cents/min)</a:t>
            </a:r>
          </a:p>
          <a:p>
            <a:r>
              <a:rPr lang="en-US" dirty="0">
                <a:latin typeface="Amasis MT Pro Black" panose="02040A04050005020304" pitchFamily="18" charset="0"/>
              </a:rPr>
              <a:t>		         Lime (19 cents/min in priority areas and 39 cents/min elsewhere)</a:t>
            </a:r>
          </a:p>
        </p:txBody>
      </p:sp>
      <p:pic>
        <p:nvPicPr>
          <p:cNvPr id="4" name="Picture 3">
            <a:extLst>
              <a:ext uri="{FF2B5EF4-FFF2-40B4-BE49-F238E27FC236}">
                <a16:creationId xmlns:a16="http://schemas.microsoft.com/office/drawing/2014/main" id="{4AB7E236-C732-48CC-80EE-B2E7AE115F38}"/>
              </a:ext>
            </a:extLst>
          </p:cNvPr>
          <p:cNvPicPr>
            <a:picLocks noChangeAspect="1"/>
          </p:cNvPicPr>
          <p:nvPr/>
        </p:nvPicPr>
        <p:blipFill>
          <a:blip r:embed="rId3"/>
          <a:stretch>
            <a:fillRect/>
          </a:stretch>
        </p:blipFill>
        <p:spPr>
          <a:xfrm>
            <a:off x="6627742" y="0"/>
            <a:ext cx="5564258" cy="6560289"/>
          </a:xfrm>
          <a:prstGeom prst="rect">
            <a:avLst/>
          </a:prstGeom>
        </p:spPr>
      </p:pic>
      <p:pic>
        <p:nvPicPr>
          <p:cNvPr id="8" name="Picture 7" descr="Chart, bar chart&#10;&#10;Description automatically generated">
            <a:extLst>
              <a:ext uri="{FF2B5EF4-FFF2-40B4-BE49-F238E27FC236}">
                <a16:creationId xmlns:a16="http://schemas.microsoft.com/office/drawing/2014/main" id="{5244D103-5CE6-43B0-A8A9-835509426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9" y="3625703"/>
            <a:ext cx="5885581" cy="3232297"/>
          </a:xfrm>
          <a:prstGeom prst="rect">
            <a:avLst/>
          </a:prstGeom>
        </p:spPr>
      </p:pic>
      <p:pic>
        <p:nvPicPr>
          <p:cNvPr id="5" name="Picture 4">
            <a:extLst>
              <a:ext uri="{FF2B5EF4-FFF2-40B4-BE49-F238E27FC236}">
                <a16:creationId xmlns:a16="http://schemas.microsoft.com/office/drawing/2014/main" id="{5D89FCAF-DE1B-4078-B030-58F2A981AA8C}"/>
              </a:ext>
            </a:extLst>
          </p:cNvPr>
          <p:cNvPicPr>
            <a:picLocks noChangeAspect="1"/>
          </p:cNvPicPr>
          <p:nvPr/>
        </p:nvPicPr>
        <p:blipFill>
          <a:blip r:embed="rId5"/>
          <a:stretch>
            <a:fillRect/>
          </a:stretch>
        </p:blipFill>
        <p:spPr>
          <a:xfrm>
            <a:off x="5834249" y="3280144"/>
            <a:ext cx="3252164" cy="3487480"/>
          </a:xfrm>
          <a:prstGeom prst="rect">
            <a:avLst/>
          </a:prstGeom>
        </p:spPr>
      </p:pic>
    </p:spTree>
    <p:extLst>
      <p:ext uri="{BB962C8B-B14F-4D97-AF65-F5344CB8AC3E}">
        <p14:creationId xmlns:p14="http://schemas.microsoft.com/office/powerpoint/2010/main" val="2885627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ity of Chicago | Data Portal | City of Chicago | Data Portal">
            <a:extLst>
              <a:ext uri="{FF2B5EF4-FFF2-40B4-BE49-F238E27FC236}">
                <a16:creationId xmlns:a16="http://schemas.microsoft.com/office/drawing/2014/main" id="{57D1C869-D4D0-4093-BCCE-B7F6AD5DA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14" y="123264"/>
            <a:ext cx="5807608" cy="20095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A5D50D0-4F07-49AD-B3AC-60FEE4D3C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70" y="4643605"/>
            <a:ext cx="6637821" cy="1892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8E729FB-DC6E-4758-BDF8-3C81464E8C5D}"/>
              </a:ext>
            </a:extLst>
          </p:cNvPr>
          <p:cNvPicPr>
            <a:picLocks noChangeAspect="1"/>
          </p:cNvPicPr>
          <p:nvPr/>
        </p:nvPicPr>
        <p:blipFill>
          <a:blip r:embed="rId5"/>
          <a:stretch>
            <a:fillRect/>
          </a:stretch>
        </p:blipFill>
        <p:spPr>
          <a:xfrm>
            <a:off x="7456196" y="2179104"/>
            <a:ext cx="4559534" cy="4599121"/>
          </a:xfrm>
          <a:prstGeom prst="rect">
            <a:avLst/>
          </a:prstGeom>
        </p:spPr>
      </p:pic>
      <p:sp>
        <p:nvSpPr>
          <p:cNvPr id="14" name="TextBox 13">
            <a:extLst>
              <a:ext uri="{FF2B5EF4-FFF2-40B4-BE49-F238E27FC236}">
                <a16:creationId xmlns:a16="http://schemas.microsoft.com/office/drawing/2014/main" id="{1349C0FA-F597-4A73-8801-E59576F98D4B}"/>
              </a:ext>
            </a:extLst>
          </p:cNvPr>
          <p:cNvSpPr txBox="1"/>
          <p:nvPr/>
        </p:nvSpPr>
        <p:spPr>
          <a:xfrm>
            <a:off x="367655" y="2997643"/>
            <a:ext cx="6446435"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a:t>E-Scooter Trips 2020 (more than 630,000 trips)</a:t>
            </a:r>
          </a:p>
          <a:p>
            <a:pPr marL="285750" indent="-285750">
              <a:buFont typeface="Arial" panose="020B0604020202020204" pitchFamily="34" charset="0"/>
              <a:buChar char="•"/>
            </a:pPr>
            <a:r>
              <a:rPr lang="en-US" altLang="zh-CN" sz="3200" b="1" dirty="0"/>
              <a:t>Natural and Built Environment (Schools, Transit Stations, </a:t>
            </a:r>
            <a:r>
              <a:rPr lang="en-US" altLang="zh-CN" sz="3200" b="1" dirty="0" err="1"/>
              <a:t>etc</a:t>
            </a:r>
            <a:r>
              <a:rPr lang="en-US" altLang="zh-CN" sz="3200" b="1" dirty="0"/>
              <a:t>)</a:t>
            </a:r>
          </a:p>
          <a:p>
            <a:pPr marL="285750" indent="-285750">
              <a:buFont typeface="Arial" panose="020B0604020202020204" pitchFamily="34" charset="0"/>
              <a:buChar char="•"/>
            </a:pPr>
            <a:r>
              <a:rPr lang="en-US" altLang="zh-CN" sz="3200" b="1" dirty="0"/>
              <a:t>Chicago Demographic Data-- US Census</a:t>
            </a:r>
          </a:p>
        </p:txBody>
      </p:sp>
      <p:sp>
        <p:nvSpPr>
          <p:cNvPr id="2" name="TextBox 1">
            <a:extLst>
              <a:ext uri="{FF2B5EF4-FFF2-40B4-BE49-F238E27FC236}">
                <a16:creationId xmlns:a16="http://schemas.microsoft.com/office/drawing/2014/main" id="{06971F8E-802F-41F4-979B-9A20879F10B2}"/>
              </a:ext>
            </a:extLst>
          </p:cNvPr>
          <p:cNvSpPr txBox="1"/>
          <p:nvPr/>
        </p:nvSpPr>
        <p:spPr>
          <a:xfrm>
            <a:off x="457200" y="2132817"/>
            <a:ext cx="6637821" cy="707886"/>
          </a:xfrm>
          <a:prstGeom prst="rect">
            <a:avLst/>
          </a:prstGeom>
          <a:noFill/>
        </p:spPr>
        <p:txBody>
          <a:bodyPr wrap="square" rtlCol="0">
            <a:spAutoFit/>
          </a:bodyPr>
          <a:lstStyle/>
          <a:p>
            <a:r>
              <a:rPr lang="en-US" altLang="zh-CN" sz="2000" b="1" dirty="0">
                <a:latin typeface="Amasis MT Pro Black" panose="02040A04050005020304" pitchFamily="18" charset="0"/>
              </a:rPr>
              <a:t>Questions: Who currently has access to scooters?</a:t>
            </a:r>
          </a:p>
          <a:p>
            <a:endParaRPr lang="en-US" sz="2000" dirty="0">
              <a:latin typeface="Amasis MT Pro Black" panose="02040A04050005020304" pitchFamily="18" charset="0"/>
            </a:endParaRPr>
          </a:p>
        </p:txBody>
      </p:sp>
      <p:pic>
        <p:nvPicPr>
          <p:cNvPr id="1026" name="Picture 2" descr="OpenStreetMap - Wikipedia">
            <a:extLst>
              <a:ext uri="{FF2B5EF4-FFF2-40B4-BE49-F238E27FC236}">
                <a16:creationId xmlns:a16="http://schemas.microsoft.com/office/drawing/2014/main" id="{28170362-EB9A-44F4-9175-D19402B2FD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8222" y="237342"/>
            <a:ext cx="189547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8F31E05-3893-45D4-9F0E-42E71F899D79}"/>
              </a:ext>
            </a:extLst>
          </p:cNvPr>
          <p:cNvPicPr>
            <a:picLocks noChangeAspect="1"/>
          </p:cNvPicPr>
          <p:nvPr/>
        </p:nvPicPr>
        <p:blipFill>
          <a:blip r:embed="rId7"/>
          <a:stretch>
            <a:fillRect/>
          </a:stretch>
        </p:blipFill>
        <p:spPr>
          <a:xfrm>
            <a:off x="1044315" y="809490"/>
            <a:ext cx="10103369" cy="5239019"/>
          </a:xfrm>
          <a:prstGeom prst="rect">
            <a:avLst/>
          </a:prstGeom>
        </p:spPr>
      </p:pic>
    </p:spTree>
    <p:extLst>
      <p:ext uri="{BB962C8B-B14F-4D97-AF65-F5344CB8AC3E}">
        <p14:creationId xmlns:p14="http://schemas.microsoft.com/office/powerpoint/2010/main" val="3648883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3605F2-5019-412D-A22A-1B5D15CFACAC}"/>
              </a:ext>
            </a:extLst>
          </p:cNvPr>
          <p:cNvSpPr txBox="1"/>
          <p:nvPr/>
        </p:nvSpPr>
        <p:spPr>
          <a:xfrm>
            <a:off x="116958" y="287080"/>
            <a:ext cx="7006856" cy="2554545"/>
          </a:xfrm>
          <a:prstGeom prst="rect">
            <a:avLst/>
          </a:prstGeom>
          <a:noFill/>
        </p:spPr>
        <p:txBody>
          <a:bodyPr wrap="square" rtlCol="0">
            <a:spAutoFit/>
          </a:bodyPr>
          <a:lstStyle/>
          <a:p>
            <a:r>
              <a:rPr lang="en-US" sz="4000" b="1" dirty="0"/>
              <a:t>Factors affecting travel</a:t>
            </a:r>
          </a:p>
          <a:p>
            <a:r>
              <a:rPr lang="en-US" sz="4000" b="1" dirty="0"/>
              <a:t>- Natural (precipitation, temperature, wind)</a:t>
            </a:r>
          </a:p>
          <a:p>
            <a:r>
              <a:rPr lang="en-US" sz="4000" b="1" dirty="0"/>
              <a:t>- Built Environment (</a:t>
            </a:r>
            <a:r>
              <a:rPr lang="en-US" altLang="zh-CN" sz="4000" b="1" dirty="0"/>
              <a:t>transit</a:t>
            </a:r>
            <a:r>
              <a:rPr lang="en-US" sz="4000" b="1" dirty="0"/>
              <a:t>, shopping, </a:t>
            </a:r>
            <a:r>
              <a:rPr lang="en-US" altLang="zh-CN" sz="4000" b="1" dirty="0"/>
              <a:t>restaurant,</a:t>
            </a:r>
            <a:r>
              <a:rPr lang="zh-CN" altLang="en-US" sz="4000" b="1" dirty="0"/>
              <a:t> </a:t>
            </a:r>
            <a:r>
              <a:rPr lang="en-US" altLang="zh-CN" sz="4000" b="1" dirty="0"/>
              <a:t>school) </a:t>
            </a:r>
          </a:p>
          <a:p>
            <a:r>
              <a:rPr lang="en-US" sz="4000" b="1" dirty="0"/>
              <a:t>- Socio-economic (house</a:t>
            </a:r>
            <a:r>
              <a:rPr lang="en-US" altLang="zh-CN" sz="4000" b="1" dirty="0"/>
              <a:t> income, race, age)</a:t>
            </a:r>
            <a:endParaRPr lang="en-US" sz="4000" b="1" dirty="0"/>
          </a:p>
        </p:txBody>
      </p:sp>
      <p:pic>
        <p:nvPicPr>
          <p:cNvPr id="7" name="Picture 6">
            <a:extLst>
              <a:ext uri="{FF2B5EF4-FFF2-40B4-BE49-F238E27FC236}">
                <a16:creationId xmlns:a16="http://schemas.microsoft.com/office/drawing/2014/main" id="{759E3C3D-37F1-495A-8CF0-84874A256A78}"/>
              </a:ext>
            </a:extLst>
          </p:cNvPr>
          <p:cNvPicPr>
            <a:picLocks noChangeAspect="1"/>
          </p:cNvPicPr>
          <p:nvPr/>
        </p:nvPicPr>
        <p:blipFill>
          <a:blip r:embed="rId3"/>
          <a:stretch>
            <a:fillRect/>
          </a:stretch>
        </p:blipFill>
        <p:spPr>
          <a:xfrm>
            <a:off x="7093419" y="79682"/>
            <a:ext cx="4981623" cy="2554545"/>
          </a:xfrm>
          <a:prstGeom prst="rect">
            <a:avLst/>
          </a:prstGeom>
        </p:spPr>
      </p:pic>
      <p:pic>
        <p:nvPicPr>
          <p:cNvPr id="9" name="Picture 8">
            <a:extLst>
              <a:ext uri="{FF2B5EF4-FFF2-40B4-BE49-F238E27FC236}">
                <a16:creationId xmlns:a16="http://schemas.microsoft.com/office/drawing/2014/main" id="{BD4995E7-16E8-4AF0-95C6-2C1514C29BF5}"/>
              </a:ext>
            </a:extLst>
          </p:cNvPr>
          <p:cNvPicPr>
            <a:picLocks noChangeAspect="1"/>
          </p:cNvPicPr>
          <p:nvPr/>
        </p:nvPicPr>
        <p:blipFill>
          <a:blip r:embed="rId4"/>
          <a:stretch>
            <a:fillRect/>
          </a:stretch>
        </p:blipFill>
        <p:spPr>
          <a:xfrm>
            <a:off x="116958" y="3049023"/>
            <a:ext cx="2349795" cy="3829247"/>
          </a:xfrm>
          <a:prstGeom prst="rect">
            <a:avLst/>
          </a:prstGeom>
        </p:spPr>
      </p:pic>
      <p:sp>
        <p:nvSpPr>
          <p:cNvPr id="12" name="TextBox 11">
            <a:extLst>
              <a:ext uri="{FF2B5EF4-FFF2-40B4-BE49-F238E27FC236}">
                <a16:creationId xmlns:a16="http://schemas.microsoft.com/office/drawing/2014/main" id="{648082E6-C36A-4435-9ED6-6BA028DA23EF}"/>
              </a:ext>
            </a:extLst>
          </p:cNvPr>
          <p:cNvSpPr txBox="1"/>
          <p:nvPr/>
        </p:nvSpPr>
        <p:spPr>
          <a:xfrm>
            <a:off x="0" y="6411432"/>
            <a:ext cx="1871330" cy="369332"/>
          </a:xfrm>
          <a:prstGeom prst="rect">
            <a:avLst/>
          </a:prstGeom>
          <a:noFill/>
        </p:spPr>
        <p:txBody>
          <a:bodyPr wrap="square" rtlCol="0">
            <a:spAutoFit/>
          </a:bodyPr>
          <a:lstStyle/>
          <a:p>
            <a:r>
              <a:rPr lang="en-US" altLang="zh-CN" dirty="0">
                <a:latin typeface="Amasis MT Pro Black" panose="02040A04050005020304" pitchFamily="18" charset="0"/>
              </a:rPr>
              <a:t>High Schools</a:t>
            </a:r>
            <a:endParaRPr lang="en-US" dirty="0">
              <a:latin typeface="Amasis MT Pro Black" panose="02040A04050005020304" pitchFamily="18" charset="0"/>
            </a:endParaRPr>
          </a:p>
        </p:txBody>
      </p:sp>
      <p:pic>
        <p:nvPicPr>
          <p:cNvPr id="18" name="Picture 17">
            <a:extLst>
              <a:ext uri="{FF2B5EF4-FFF2-40B4-BE49-F238E27FC236}">
                <a16:creationId xmlns:a16="http://schemas.microsoft.com/office/drawing/2014/main" id="{D16C72D0-8D0B-4625-99E9-8011F3855ED5}"/>
              </a:ext>
            </a:extLst>
          </p:cNvPr>
          <p:cNvPicPr>
            <a:picLocks noChangeAspect="1"/>
          </p:cNvPicPr>
          <p:nvPr/>
        </p:nvPicPr>
        <p:blipFill>
          <a:blip r:embed="rId5"/>
          <a:stretch>
            <a:fillRect/>
          </a:stretch>
        </p:blipFill>
        <p:spPr>
          <a:xfrm>
            <a:off x="6755970" y="2707083"/>
            <a:ext cx="2349795" cy="3977054"/>
          </a:xfrm>
          <a:prstGeom prst="rect">
            <a:avLst/>
          </a:prstGeom>
        </p:spPr>
      </p:pic>
      <p:pic>
        <p:nvPicPr>
          <p:cNvPr id="20" name="Picture 19">
            <a:extLst>
              <a:ext uri="{FF2B5EF4-FFF2-40B4-BE49-F238E27FC236}">
                <a16:creationId xmlns:a16="http://schemas.microsoft.com/office/drawing/2014/main" id="{76D84CB2-CB83-4CB6-9BBF-C37AA6DBE61C}"/>
              </a:ext>
            </a:extLst>
          </p:cNvPr>
          <p:cNvPicPr>
            <a:picLocks noChangeAspect="1"/>
          </p:cNvPicPr>
          <p:nvPr/>
        </p:nvPicPr>
        <p:blipFill>
          <a:blip r:embed="rId6"/>
          <a:stretch>
            <a:fillRect/>
          </a:stretch>
        </p:blipFill>
        <p:spPr>
          <a:xfrm>
            <a:off x="9584230" y="2707083"/>
            <a:ext cx="2123131" cy="3904198"/>
          </a:xfrm>
          <a:prstGeom prst="rect">
            <a:avLst/>
          </a:prstGeom>
        </p:spPr>
      </p:pic>
      <p:pic>
        <p:nvPicPr>
          <p:cNvPr id="2052" name="Picture 4" descr="Map depicting the geographic layout of the right rapid transit lines of the Chicago &quot;L&quot; system. All lines except the Yellow Line operate from the central business district (the Loop) in the following directions: north, northwest, west, southwest, and south. Lake Michigan is to the east. The Red Line travels north and south and makes connections with all of the other lines and passes through the Loop. The Brown Line follows a crooked path leading from the northwest to the Loop. It shares a portion of its route with the Red Line but terminates in the Loop. The Purple Line begins somewhat north of the Red Line and connects with it at the Red Line's northern terminus. Below this, the Purple line appears as a dashed route, indicating that service over this portion is only in operation during peak travel periods. The Purple Line then follows the Red Line south until it meets with the Brown Line. After that, it follows the Brown Line route to the Loop and terminates. The Blue Line begins in the far northwest section of the map and its route takes it southwest into the Loop before turning and heading due west from the Loop. The Green Line begins in the western portion of the map just above the straight east-west leg of the Blue Line and heads east into the Loop where it turns and heads south. At its southern end it splits into two short branches: one heads east and the other west. The Pink Line is beneath the east-west leg of the Blue Line and also travels east but then turns north, crosses the east-west leg of the Blue Line, and meets up with the east-west leg of the Green Line. It then follows the Green Line route to the Loop where it terminates. The Orange Line takes a crooked path northeast from the southwest portion of the city into the Loop where it terminates. The Yellow Line (the only line to not pass through the Loop) begins at the northern terminus of the Red Line and heads west. It then turns northwest and continues a short distance before terminating. In the lower left hand corner is a detail of the Loop area. The Loop Elevated is a rectangular section of track which the Brown, Purple, Green, Pink, and Orange Lines operate over. The Red and Blue Lines are depicted as passing beneath the other five lines, indicating that these pass through the area underground. The Brown and Purple enter from the northwest corner from the north. The Pink and western segment of the Green enter from the same corner, but from the west. The Orange and southern portion of the Green enter from the south at the southeastern corner. The Purple, Orange and Pink all make a rectangular circuit of the Loop traveling clockwise. The Brown Line makes the circuit traveling counterclockwise. The Green Line is the only line to traverse the loop without making a circuit. It enters from the west on the northern leg then continues south via the eastern leg.">
            <a:extLst>
              <a:ext uri="{FF2B5EF4-FFF2-40B4-BE49-F238E27FC236}">
                <a16:creationId xmlns:a16="http://schemas.microsoft.com/office/drawing/2014/main" id="{CA776C07-A2EC-4B5E-8A61-2F263B6895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744" y="3049023"/>
            <a:ext cx="3431994" cy="38479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186C687-0684-4943-82F8-81739667D669}"/>
              </a:ext>
            </a:extLst>
          </p:cNvPr>
          <p:cNvPicPr>
            <a:picLocks noChangeAspect="1"/>
          </p:cNvPicPr>
          <p:nvPr/>
        </p:nvPicPr>
        <p:blipFill>
          <a:blip r:embed="rId8"/>
          <a:stretch>
            <a:fillRect/>
          </a:stretch>
        </p:blipFill>
        <p:spPr>
          <a:xfrm>
            <a:off x="3379075" y="3028752"/>
            <a:ext cx="2576146" cy="3829248"/>
          </a:xfrm>
          <a:prstGeom prst="rect">
            <a:avLst/>
          </a:prstGeom>
        </p:spPr>
      </p:pic>
      <p:sp>
        <p:nvSpPr>
          <p:cNvPr id="14" name="TextBox 13">
            <a:extLst>
              <a:ext uri="{FF2B5EF4-FFF2-40B4-BE49-F238E27FC236}">
                <a16:creationId xmlns:a16="http://schemas.microsoft.com/office/drawing/2014/main" id="{5F356948-07DF-4B9F-B83E-D0F2F31D2B41}"/>
              </a:ext>
            </a:extLst>
          </p:cNvPr>
          <p:cNvSpPr txBox="1"/>
          <p:nvPr/>
        </p:nvSpPr>
        <p:spPr>
          <a:xfrm>
            <a:off x="3379075" y="6488668"/>
            <a:ext cx="1414131" cy="369332"/>
          </a:xfrm>
          <a:prstGeom prst="rect">
            <a:avLst/>
          </a:prstGeom>
          <a:noFill/>
        </p:spPr>
        <p:txBody>
          <a:bodyPr wrap="square" rtlCol="0">
            <a:spAutoFit/>
          </a:bodyPr>
          <a:lstStyle/>
          <a:p>
            <a:r>
              <a:rPr lang="en-US" altLang="zh-CN" dirty="0">
                <a:latin typeface="Amasis MT Pro Black" panose="02040A04050005020304" pitchFamily="18" charset="0"/>
              </a:rPr>
              <a:t>L Stations</a:t>
            </a:r>
            <a:endParaRPr lang="en-US" dirty="0">
              <a:latin typeface="Amasis MT Pro Black" panose="02040A04050005020304" pitchFamily="18" charset="0"/>
            </a:endParaRPr>
          </a:p>
        </p:txBody>
      </p:sp>
    </p:spTree>
    <p:extLst>
      <p:ext uri="{BB962C8B-B14F-4D97-AF65-F5344CB8AC3E}">
        <p14:creationId xmlns:p14="http://schemas.microsoft.com/office/powerpoint/2010/main" val="1511873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anim calcmode="lin" valueType="num">
                                      <p:cBhvr additive="base">
                                        <p:cTn id="23" dur="500" fill="hold"/>
                                        <p:tgtEl>
                                          <p:spTgt spid="2052"/>
                                        </p:tgtEl>
                                        <p:attrNameLst>
                                          <p:attrName>ppt_x</p:attrName>
                                        </p:attrNameLst>
                                      </p:cBhvr>
                                      <p:tavLst>
                                        <p:tav tm="0">
                                          <p:val>
                                            <p:strVal val="#ppt_x"/>
                                          </p:val>
                                        </p:tav>
                                        <p:tav tm="100000">
                                          <p:val>
                                            <p:strVal val="#ppt_x"/>
                                          </p:val>
                                        </p:tav>
                                      </p:tavLst>
                                    </p:anim>
                                    <p:anim calcmode="lin" valueType="num">
                                      <p:cBhvr additive="base">
                                        <p:cTn id="2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8F412-654A-4C00-9154-41273FD9284C}"/>
              </a:ext>
            </a:extLst>
          </p:cNvPr>
          <p:cNvSpPr txBox="1"/>
          <p:nvPr/>
        </p:nvSpPr>
        <p:spPr>
          <a:xfrm>
            <a:off x="554715" y="500175"/>
            <a:ext cx="5847908" cy="2800767"/>
          </a:xfrm>
          <a:prstGeom prst="rect">
            <a:avLst/>
          </a:prstGeom>
          <a:noFill/>
        </p:spPr>
        <p:txBody>
          <a:bodyPr wrap="square" rtlCol="0">
            <a:spAutoFit/>
          </a:bodyPr>
          <a:lstStyle/>
          <a:p>
            <a:r>
              <a:rPr lang="en-US" sz="4400" b="1" dirty="0"/>
              <a:t>Future Works:</a:t>
            </a:r>
          </a:p>
          <a:p>
            <a:pPr marL="571500" indent="-571500">
              <a:buFont typeface="Arial" panose="020B0604020202020204" pitchFamily="34" charset="0"/>
              <a:buChar char="•"/>
            </a:pPr>
            <a:r>
              <a:rPr lang="en-US" sz="4400" b="1" dirty="0"/>
              <a:t>Built </a:t>
            </a:r>
            <a:r>
              <a:rPr lang="en-US" altLang="zh-CN" sz="4400" b="1" dirty="0"/>
              <a:t>environment</a:t>
            </a:r>
            <a:endParaRPr lang="en-US" sz="4400" b="1" dirty="0"/>
          </a:p>
          <a:p>
            <a:pPr marL="571500" indent="-571500">
              <a:buFont typeface="Arial" panose="020B0604020202020204" pitchFamily="34" charset="0"/>
              <a:buChar char="•"/>
            </a:pPr>
            <a:r>
              <a:rPr lang="en-US" sz="4400" b="1" dirty="0"/>
              <a:t>Model &amp; Prediction</a:t>
            </a:r>
          </a:p>
          <a:p>
            <a:pPr marL="571500" indent="-571500">
              <a:buFont typeface="Arial" panose="020B0604020202020204" pitchFamily="34" charset="0"/>
              <a:buChar char="•"/>
            </a:pPr>
            <a:r>
              <a:rPr lang="en-US" altLang="zh-CN" sz="4400" b="1" dirty="0"/>
              <a:t>Vendors---</a:t>
            </a:r>
            <a:r>
              <a:rPr lang="zh-CN" altLang="en-US" sz="4400" b="1" dirty="0"/>
              <a:t> </a:t>
            </a:r>
            <a:r>
              <a:rPr lang="en-US" altLang="zh-CN" sz="4400" b="1" dirty="0"/>
              <a:t>Priority</a:t>
            </a:r>
            <a:r>
              <a:rPr lang="zh-CN" altLang="en-US" sz="4400" b="1" dirty="0"/>
              <a:t> </a:t>
            </a:r>
            <a:r>
              <a:rPr lang="en-US" altLang="zh-CN" sz="4400" b="1" dirty="0"/>
              <a:t>area?</a:t>
            </a:r>
            <a:endParaRPr lang="en-US" sz="4400" b="1" dirty="0"/>
          </a:p>
        </p:txBody>
      </p:sp>
      <p:pic>
        <p:nvPicPr>
          <p:cNvPr id="5" name="Picture 4">
            <a:extLst>
              <a:ext uri="{FF2B5EF4-FFF2-40B4-BE49-F238E27FC236}">
                <a16:creationId xmlns:a16="http://schemas.microsoft.com/office/drawing/2014/main" id="{54F04DF4-4D2F-435C-836F-23FF53CB1A16}"/>
              </a:ext>
            </a:extLst>
          </p:cNvPr>
          <p:cNvPicPr>
            <a:picLocks noChangeAspect="1"/>
          </p:cNvPicPr>
          <p:nvPr/>
        </p:nvPicPr>
        <p:blipFill>
          <a:blip r:embed="rId3"/>
          <a:stretch>
            <a:fillRect/>
          </a:stretch>
        </p:blipFill>
        <p:spPr>
          <a:xfrm>
            <a:off x="314081" y="4435240"/>
            <a:ext cx="10310376" cy="2249537"/>
          </a:xfrm>
          <a:prstGeom prst="rect">
            <a:avLst/>
          </a:prstGeom>
        </p:spPr>
      </p:pic>
      <p:sp>
        <p:nvSpPr>
          <p:cNvPr id="6" name="TextBox 5">
            <a:extLst>
              <a:ext uri="{FF2B5EF4-FFF2-40B4-BE49-F238E27FC236}">
                <a16:creationId xmlns:a16="http://schemas.microsoft.com/office/drawing/2014/main" id="{8E9174B9-4D1F-4875-B002-C272582D5ACC}"/>
              </a:ext>
            </a:extLst>
          </p:cNvPr>
          <p:cNvSpPr txBox="1"/>
          <p:nvPr/>
        </p:nvSpPr>
        <p:spPr>
          <a:xfrm>
            <a:off x="209578" y="3788909"/>
            <a:ext cx="5683947" cy="646331"/>
          </a:xfrm>
          <a:prstGeom prst="rect">
            <a:avLst/>
          </a:prstGeom>
          <a:noFill/>
        </p:spPr>
        <p:txBody>
          <a:bodyPr wrap="square" rtlCol="0">
            <a:spAutoFit/>
          </a:bodyPr>
          <a:lstStyle/>
          <a:p>
            <a:r>
              <a:rPr lang="en-US" sz="3600" b="1" dirty="0">
                <a:solidFill>
                  <a:srgbClr val="212121"/>
                </a:solidFill>
                <a:latin typeface="The Hand Black" panose="020B0604020202020204" pitchFamily="66" charset="0"/>
              </a:rPr>
              <a:t>P</a:t>
            </a:r>
            <a:r>
              <a:rPr lang="en-US" sz="3600" b="1" i="0" dirty="0">
                <a:solidFill>
                  <a:srgbClr val="212121"/>
                </a:solidFill>
                <a:effectLst/>
                <a:latin typeface="The Hand Black" panose="020B0604020202020204" pitchFamily="66" charset="0"/>
              </a:rPr>
              <a:t>ermanent </a:t>
            </a:r>
            <a:r>
              <a:rPr lang="en-US" sz="3600" b="1" dirty="0">
                <a:solidFill>
                  <a:srgbClr val="212121"/>
                </a:solidFill>
                <a:latin typeface="The Hand Black" panose="020B0604020202020204" pitchFamily="66" charset="0"/>
              </a:rPr>
              <a:t>S</a:t>
            </a:r>
            <a:r>
              <a:rPr lang="en-US" sz="3600" b="1" i="0" dirty="0">
                <a:solidFill>
                  <a:srgbClr val="212121"/>
                </a:solidFill>
                <a:effectLst/>
                <a:latin typeface="The Hand Black" panose="020B0604020202020204" pitchFamily="66" charset="0"/>
              </a:rPr>
              <a:t>cooter </a:t>
            </a:r>
            <a:r>
              <a:rPr lang="en-US" sz="3600" b="1" dirty="0">
                <a:solidFill>
                  <a:srgbClr val="212121"/>
                </a:solidFill>
                <a:latin typeface="The Hand Black" panose="020B0604020202020204" pitchFamily="66" charset="0"/>
              </a:rPr>
              <a:t>P</a:t>
            </a:r>
            <a:r>
              <a:rPr lang="en-US" sz="3600" b="1" i="0" dirty="0">
                <a:solidFill>
                  <a:srgbClr val="212121"/>
                </a:solidFill>
                <a:effectLst/>
                <a:latin typeface="The Hand Black" panose="020B0604020202020204" pitchFamily="66" charset="0"/>
              </a:rPr>
              <a:t>rogram </a:t>
            </a:r>
            <a:r>
              <a:rPr lang="en-US" sz="3600" b="1" dirty="0">
                <a:solidFill>
                  <a:srgbClr val="212121"/>
                </a:solidFill>
                <a:latin typeface="The Hand Black" panose="020B0604020202020204" pitchFamily="66" charset="0"/>
              </a:rPr>
              <a:t>from</a:t>
            </a:r>
            <a:r>
              <a:rPr lang="en-US" altLang="zh-CN" sz="3600" b="1" i="0" dirty="0">
                <a:solidFill>
                  <a:srgbClr val="212121"/>
                </a:solidFill>
                <a:effectLst/>
                <a:latin typeface="The Hand Black" panose="020B0604020202020204" pitchFamily="66" charset="0"/>
              </a:rPr>
              <a:t> 2022 </a:t>
            </a:r>
            <a:r>
              <a:rPr lang="en-US" altLang="zh-CN" sz="3600" b="1" dirty="0">
                <a:solidFill>
                  <a:srgbClr val="212121"/>
                </a:solidFill>
                <a:latin typeface="The Hand Black" panose="020B0604020202020204" pitchFamily="66" charset="0"/>
              </a:rPr>
              <a:t>?</a:t>
            </a:r>
            <a:endParaRPr lang="en-US" sz="3600" b="1" dirty="0">
              <a:latin typeface="The Hand Black" panose="020B0604020202020204" pitchFamily="66" charset="0"/>
            </a:endParaRPr>
          </a:p>
        </p:txBody>
      </p:sp>
      <p:sp>
        <p:nvSpPr>
          <p:cNvPr id="7" name="TextBox 6">
            <a:extLst>
              <a:ext uri="{FF2B5EF4-FFF2-40B4-BE49-F238E27FC236}">
                <a16:creationId xmlns:a16="http://schemas.microsoft.com/office/drawing/2014/main" id="{8A3AFB03-5A3F-4D75-858B-DCC86AD4582D}"/>
              </a:ext>
            </a:extLst>
          </p:cNvPr>
          <p:cNvSpPr txBox="1"/>
          <p:nvPr/>
        </p:nvSpPr>
        <p:spPr>
          <a:xfrm>
            <a:off x="0" y="6466114"/>
            <a:ext cx="9775372" cy="646331"/>
          </a:xfrm>
          <a:prstGeom prst="rect">
            <a:avLst/>
          </a:prstGeom>
          <a:noFill/>
        </p:spPr>
        <p:txBody>
          <a:bodyPr wrap="square" rtlCol="0">
            <a:spAutoFit/>
          </a:bodyPr>
          <a:lstStyle/>
          <a:p>
            <a:r>
              <a:rPr lang="en-US" dirty="0">
                <a:latin typeface="Abadi" panose="020B0604020104020204" pitchFamily="34" charset="0"/>
                <a:hlinkClick r:id="rId4"/>
              </a:rPr>
              <a:t>https://www.chicago.gov/city/en/depts/cdot/supp_info/escooter-share-pilot-project.html</a:t>
            </a:r>
            <a:endParaRPr lang="en-US" dirty="0">
              <a:latin typeface="Abadi" panose="020B0604020104020204" pitchFamily="34" charset="0"/>
            </a:endParaRPr>
          </a:p>
          <a:p>
            <a:endParaRPr lang="en-US" dirty="0">
              <a:latin typeface="Abadi" panose="020B0604020104020204" pitchFamily="34" charset="0"/>
            </a:endParaRPr>
          </a:p>
        </p:txBody>
      </p:sp>
      <p:pic>
        <p:nvPicPr>
          <p:cNvPr id="1026" name="Picture 2" descr="Electric scooters go from pilot to permanent in Chicago — for two years,  anyway - Chicago Sun-Times">
            <a:extLst>
              <a:ext uri="{FF2B5EF4-FFF2-40B4-BE49-F238E27FC236}">
                <a16:creationId xmlns:a16="http://schemas.microsoft.com/office/drawing/2014/main" id="{69D2A828-3004-44C1-89DB-B96DCD551C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2623" y="337902"/>
            <a:ext cx="5333265" cy="355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271794"/>
      </p:ext>
    </p:extLst>
  </p:cSld>
  <p:clrMapOvr>
    <a:masterClrMapping/>
  </p:clrMapOvr>
  <p:transition spd="slow">
    <p:push dir="u"/>
  </p:transition>
</p:sld>
</file>

<file path=ppt/theme/theme1.xml><?xml version="1.0" encoding="utf-8"?>
<a:theme xmlns:a="http://schemas.openxmlformats.org/drawingml/2006/main" name="Sketchy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3022</TotalTime>
  <Words>692</Words>
  <Application>Microsoft Office PowerPoint</Application>
  <PresentationFormat>Widescreen</PresentationFormat>
  <Paragraphs>42</Paragraphs>
  <Slides>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Abadi</vt:lpstr>
      <vt:lpstr>Amasis MT Pro Black</vt:lpstr>
      <vt:lpstr>Arial</vt:lpstr>
      <vt:lpstr>Calibri</vt:lpstr>
      <vt:lpstr>Lora</vt:lpstr>
      <vt:lpstr>Modern Love</vt:lpstr>
      <vt:lpstr>Source Sans Pro</vt:lpstr>
      <vt:lpstr>The Hand</vt:lpstr>
      <vt:lpstr>The Hand Black</vt:lpstr>
      <vt:lpstr>SketchyVTI</vt:lpstr>
      <vt:lpstr>E-Scooter Share Pilot in Chicago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Scooter Share in Chicago</dc:title>
  <dc:creator>Yang, Ziyi</dc:creator>
  <cp:lastModifiedBy>Yang, Ziyi</cp:lastModifiedBy>
  <cp:revision>21</cp:revision>
  <dcterms:created xsi:type="dcterms:W3CDTF">2022-02-09T00:54:11Z</dcterms:created>
  <dcterms:modified xsi:type="dcterms:W3CDTF">2022-02-11T03:25:23Z</dcterms:modified>
</cp:coreProperties>
</file>