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7" r:id="rId3"/>
    <p:sldId id="258" r:id="rId4"/>
    <p:sldId id="260" r:id="rId5"/>
    <p:sldId id="261" r:id="rId6"/>
    <p:sldId id="262"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54" autoAdjust="0"/>
  </p:normalViewPr>
  <p:slideViewPr>
    <p:cSldViewPr snapToGrid="0">
      <p:cViewPr varScale="1">
        <p:scale>
          <a:sx n="54" d="100"/>
          <a:sy n="54" d="100"/>
        </p:scale>
        <p:origin x="11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E0EB5-1F0B-4957-87A6-198709DF7F40}" type="datetimeFigureOut">
              <a:rPr lang="en-US" smtClean="0"/>
              <a:t>3/24/2022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3B945-BCCF-4CD7-B14E-9C48681FAAE7}" type="slidenum">
              <a:rPr lang="en-US" smtClean="0"/>
              <a:t>‹#›</a:t>
            </a:fld>
            <a:endParaRPr lang="en-US"/>
          </a:p>
        </p:txBody>
      </p:sp>
    </p:spTree>
    <p:extLst>
      <p:ext uri="{BB962C8B-B14F-4D97-AF65-F5344CB8AC3E}">
        <p14:creationId xmlns:p14="http://schemas.microsoft.com/office/powerpoint/2010/main" val="113320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Job one for expanding transportation choices is shoring up current transit system, and then helping the communities connect to transit stops. so we need to improve local, block-by-block transit access for folks who are most in need: the middle- and low-income resident who are less likely to live within walking distance of a convenient bus or train option. Every neighbor deserves the same access to our entire city — a neighborhood network. shared e-scooters and e-bikes can provide that missing link, giving people the means to access transit stops that were previously accessible only by a long walk or expensive car ride. </a:t>
            </a:r>
          </a:p>
          <a:p>
            <a:r>
              <a:rPr lang="en-US" altLang="zh-CN" dirty="0"/>
              <a:t>Whether there is an imbalance in demand for Scooter and whether it will give residents an unfair right to use the scooter will be determined by the following features. vehicle flow imbalance happens when riders take more vehicles from one place than other riders bring in. from map m</a:t>
            </a:r>
            <a:r>
              <a:rPr lang="en-US" altLang="zh-CN" b="0" i="0" dirty="0">
                <a:solidFill>
                  <a:srgbClr val="333333"/>
                </a:solidFill>
                <a:effectLst/>
                <a:latin typeface="Source Sans Pro" panose="020B0503030403020204" pitchFamily="34" charset="0"/>
              </a:rPr>
              <a:t>ost trips take place in the North-East of the city. If suppliers do not rebalance aggressively, vehicles will be concentrated in a few regions and user in other region will not have scooter in time.</a:t>
            </a:r>
          </a:p>
          <a:p>
            <a:r>
              <a:rPr lang="en-US" altLang="zh-CN" b="0" i="0" dirty="0">
                <a:solidFill>
                  <a:srgbClr val="333333"/>
                </a:solidFill>
                <a:effectLst/>
                <a:latin typeface="Source Sans Pro" panose="020B0503030403020204" pitchFamily="34" charset="0"/>
              </a:rPr>
              <a:t>To solve this, we will build a model using these features, including the city's demographic characteristics, socioeconomic and natural &amp; built environment characteristics, to make predictions.</a:t>
            </a:r>
          </a:p>
          <a:p>
            <a:r>
              <a:rPr lang="en-US" dirty="0"/>
              <a:t>Designed to help city officials </a:t>
            </a:r>
            <a:r>
              <a:rPr lang="en-US" altLang="zh-CN" dirty="0"/>
              <a:t>have a better understanding of the current scooter accessibility and </a:t>
            </a:r>
            <a:r>
              <a:rPr lang="en-US" dirty="0"/>
              <a:t>predict the geographic distribution of scooter riders in this year and understand its relationship to the social and economic geography of the city.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45380-5497-4D80-800E-AE7B150BE5E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8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3B945-BCCF-4CD7-B14E-9C48681FAAE7}" type="slidenum">
              <a:rPr lang="en-US" smtClean="0"/>
              <a:t>4</a:t>
            </a:fld>
            <a:endParaRPr lang="en-US"/>
          </a:p>
        </p:txBody>
      </p:sp>
    </p:spTree>
    <p:extLst>
      <p:ext uri="{BB962C8B-B14F-4D97-AF65-F5344CB8AC3E}">
        <p14:creationId xmlns:p14="http://schemas.microsoft.com/office/powerpoint/2010/main" val="11933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3B945-BCCF-4CD7-B14E-9C48681FAAE7}" type="slidenum">
              <a:rPr lang="en-US" smtClean="0"/>
              <a:t>5</a:t>
            </a:fld>
            <a:endParaRPr lang="en-US"/>
          </a:p>
        </p:txBody>
      </p:sp>
    </p:spTree>
    <p:extLst>
      <p:ext uri="{BB962C8B-B14F-4D97-AF65-F5344CB8AC3E}">
        <p14:creationId xmlns:p14="http://schemas.microsoft.com/office/powerpoint/2010/main" val="300746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Source Sans Pro" panose="020B0503030403020204" pitchFamily="34" charset="0"/>
              </a:rPr>
              <a:t>Our final model uses 22 features built from these variables as predictors for scooter ridership in a census tract. Our data panel looks like this</a:t>
            </a:r>
            <a:endParaRPr lang="en-US" dirty="0"/>
          </a:p>
        </p:txBody>
      </p:sp>
      <p:sp>
        <p:nvSpPr>
          <p:cNvPr id="4" name="Slide Number Placeholder 3"/>
          <p:cNvSpPr>
            <a:spLocks noGrp="1"/>
          </p:cNvSpPr>
          <p:nvPr>
            <p:ph type="sldNum" sz="quarter" idx="5"/>
          </p:nvPr>
        </p:nvSpPr>
        <p:spPr/>
        <p:txBody>
          <a:bodyPr/>
          <a:lstStyle/>
          <a:p>
            <a:fld id="{7C33B945-BCCF-4CD7-B14E-9C48681FAAE7}" type="slidenum">
              <a:rPr lang="en-US" smtClean="0"/>
              <a:t>6</a:t>
            </a:fld>
            <a:endParaRPr lang="en-US"/>
          </a:p>
        </p:txBody>
      </p:sp>
    </p:spTree>
    <p:extLst>
      <p:ext uri="{BB962C8B-B14F-4D97-AF65-F5344CB8AC3E}">
        <p14:creationId xmlns:p14="http://schemas.microsoft.com/office/powerpoint/2010/main" val="413083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7C96-F34B-480D-B7D7-B0580D7A71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114800-1EB2-439F-91F6-966B35C22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553B4C-EB3B-4C2D-BB1C-B15D9CB27046}"/>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5" name="Footer Placeholder 4">
            <a:extLst>
              <a:ext uri="{FF2B5EF4-FFF2-40B4-BE49-F238E27FC236}">
                <a16:creationId xmlns:a16="http://schemas.microsoft.com/office/drawing/2014/main" id="{C6B8F6D9-90E6-48F3-9804-C97347CA6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ECBC5-3233-4CA5-B4F5-9499E7C0651D}"/>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183599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B0B9-577A-4310-9B86-A9BA98AF81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98393D-977B-4D2C-8657-844E518DAA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46DBE-B666-462B-A765-283B47F69204}"/>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5" name="Footer Placeholder 4">
            <a:extLst>
              <a:ext uri="{FF2B5EF4-FFF2-40B4-BE49-F238E27FC236}">
                <a16:creationId xmlns:a16="http://schemas.microsoft.com/office/drawing/2014/main" id="{F243CE90-4070-48EF-A28E-6D50D856C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D46B3-E657-4EC2-AB6C-B850E91E3EBA}"/>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152246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A3E48-BFD0-4C42-BD0B-3929BE24E3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3FE6A-66F6-4B40-AABD-C621B2A53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2C4D8-9F9F-4CD0-97AC-1BB8A7020726}"/>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5" name="Footer Placeholder 4">
            <a:extLst>
              <a:ext uri="{FF2B5EF4-FFF2-40B4-BE49-F238E27FC236}">
                <a16:creationId xmlns:a16="http://schemas.microsoft.com/office/drawing/2014/main" id="{13CEC1E9-27B5-48D8-8274-C26903DF2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99105-4C3F-49EA-9007-DC9ECC9B0972}"/>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1700695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23376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2150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9866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8641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60507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4634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75805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39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3C41-052F-4178-8F73-2E43CBBD7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EB21C-A24F-4C36-870E-D8C8021E2F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C2610-8BEA-425A-AE25-C50F224521FD}"/>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5" name="Footer Placeholder 4">
            <a:extLst>
              <a:ext uri="{FF2B5EF4-FFF2-40B4-BE49-F238E27FC236}">
                <a16:creationId xmlns:a16="http://schemas.microsoft.com/office/drawing/2014/main" id="{FC7EF8DC-7662-47D8-BEE9-4CE968539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40B7F-B045-47D5-AF37-CD2942BD4CC7}"/>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812318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7922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410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0390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C1D7-047D-46BF-A6D9-E0DF313173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9C914-71E6-49BF-9AE9-62CCB87DD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590C7A-A1F2-4579-B92D-430C30EB0CF3}"/>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5" name="Footer Placeholder 4">
            <a:extLst>
              <a:ext uri="{FF2B5EF4-FFF2-40B4-BE49-F238E27FC236}">
                <a16:creationId xmlns:a16="http://schemas.microsoft.com/office/drawing/2014/main" id="{89702426-E435-4AC4-8150-380FEF308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FA32B-40F4-49AF-901F-FB66F3BBEEDC}"/>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196240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DD5E-5C88-4EDD-BCB6-816015A7D6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0B18B-240B-4EC0-AEE8-97576586A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77F974-9FA8-495C-943D-0B815C78E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456AA7-D048-44AA-A6B1-6423D39060AA}"/>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6" name="Footer Placeholder 5">
            <a:extLst>
              <a:ext uri="{FF2B5EF4-FFF2-40B4-BE49-F238E27FC236}">
                <a16:creationId xmlns:a16="http://schemas.microsoft.com/office/drawing/2014/main" id="{B90287F7-CEDC-4386-B881-DA78FF1C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7EA41-6CE5-4D3D-878B-A8089D5DB729}"/>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2136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ABC0-FBC6-43C6-8D49-F0BA782DB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67B5BD-A75F-4268-998E-DC8AA98C7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6B4843-E506-4E19-B1B4-B77899B2A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446B8-BD4E-4568-BFBD-38429663E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FD06D-5DE3-49EB-96B7-E9F3D493E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9FCF3-2484-46C0-99F5-2FAA5814F958}"/>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8" name="Footer Placeholder 7">
            <a:extLst>
              <a:ext uri="{FF2B5EF4-FFF2-40B4-BE49-F238E27FC236}">
                <a16:creationId xmlns:a16="http://schemas.microsoft.com/office/drawing/2014/main" id="{9FBEA6BC-6B04-45B7-8C64-364CEC8F9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BB052-D481-4D60-A66A-A872394418C8}"/>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9666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7DBB-0BDB-4FB3-9268-180E94296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D9B27E-3D40-443D-99EC-C0DAA65B895D}"/>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4" name="Footer Placeholder 3">
            <a:extLst>
              <a:ext uri="{FF2B5EF4-FFF2-40B4-BE49-F238E27FC236}">
                <a16:creationId xmlns:a16="http://schemas.microsoft.com/office/drawing/2014/main" id="{7FF7A344-F4A1-4959-9901-33070C8EE4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CEFFA4-6B2B-4041-AEB5-A98145488288}"/>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231373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497A5-6E88-4B3D-8C34-F16867DD0402}"/>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3" name="Footer Placeholder 2">
            <a:extLst>
              <a:ext uri="{FF2B5EF4-FFF2-40B4-BE49-F238E27FC236}">
                <a16:creationId xmlns:a16="http://schemas.microsoft.com/office/drawing/2014/main" id="{8E8CA2EF-ABA4-4FA9-A03C-71B25C07EE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75C2F-38A4-4FEE-A39E-4020FFDDFC8F}"/>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257755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F083-D2F0-4F4E-8A6F-869588102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CC60A-0AE1-4475-AE47-23202B105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AF0F53-183A-4000-A6C9-5BA9D04D9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711D9-5CAE-428A-A40B-E697590A97D1}"/>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6" name="Footer Placeholder 5">
            <a:extLst>
              <a:ext uri="{FF2B5EF4-FFF2-40B4-BE49-F238E27FC236}">
                <a16:creationId xmlns:a16="http://schemas.microsoft.com/office/drawing/2014/main" id="{1A265FFB-394A-41F0-B238-EDAC6F39F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BB6A8-4178-4057-A972-42D568D3F956}"/>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310385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665F-F5D4-401F-B940-E09C9A6CF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1442E-124B-450D-976B-0A03DBC22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D459EA-1202-4556-A7DE-B00A76E52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26ACD-A5E6-464E-A878-54DD9D684901}"/>
              </a:ext>
            </a:extLst>
          </p:cNvPr>
          <p:cNvSpPr>
            <a:spLocks noGrp="1"/>
          </p:cNvSpPr>
          <p:nvPr>
            <p:ph type="dt" sz="half" idx="10"/>
          </p:nvPr>
        </p:nvSpPr>
        <p:spPr/>
        <p:txBody>
          <a:bodyPr/>
          <a:lstStyle/>
          <a:p>
            <a:fld id="{D1DC94FB-B216-4323-8A09-87892A85EC2F}" type="datetimeFigureOut">
              <a:rPr lang="en-US" smtClean="0"/>
              <a:t>3/24/2022</a:t>
            </a:fld>
            <a:endParaRPr lang="en-US"/>
          </a:p>
        </p:txBody>
      </p:sp>
      <p:sp>
        <p:nvSpPr>
          <p:cNvPr id="6" name="Footer Placeholder 5">
            <a:extLst>
              <a:ext uri="{FF2B5EF4-FFF2-40B4-BE49-F238E27FC236}">
                <a16:creationId xmlns:a16="http://schemas.microsoft.com/office/drawing/2014/main" id="{1AF2B9EF-E5E4-49BE-8420-C179E325E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145B6-DCC3-41D4-A14D-BCA0CF53784F}"/>
              </a:ext>
            </a:extLst>
          </p:cNvPr>
          <p:cNvSpPr>
            <a:spLocks noGrp="1"/>
          </p:cNvSpPr>
          <p:nvPr>
            <p:ph type="sldNum" sz="quarter" idx="12"/>
          </p:nvPr>
        </p:nvSpPr>
        <p:spPr/>
        <p:txBody>
          <a:bodyPr/>
          <a:lstStyle/>
          <a:p>
            <a:fld id="{3C4A47B6-1315-42BB-AD1A-3ADF2B1352ED}" type="slidenum">
              <a:rPr lang="en-US" smtClean="0"/>
              <a:t>‹#›</a:t>
            </a:fld>
            <a:endParaRPr lang="en-US"/>
          </a:p>
        </p:txBody>
      </p:sp>
    </p:spTree>
    <p:extLst>
      <p:ext uri="{BB962C8B-B14F-4D97-AF65-F5344CB8AC3E}">
        <p14:creationId xmlns:p14="http://schemas.microsoft.com/office/powerpoint/2010/main" val="21583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E34F1-B614-4E35-B695-1537BBEC7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84B970-DD8E-49C9-8CE1-CFA40BB55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B7C24-957F-48BD-9833-001902547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C94FB-B216-4323-8A09-87892A85EC2F}" type="datetimeFigureOut">
              <a:rPr lang="en-US" smtClean="0"/>
              <a:t>3/24/2022</a:t>
            </a:fld>
            <a:endParaRPr lang="en-US"/>
          </a:p>
        </p:txBody>
      </p:sp>
      <p:sp>
        <p:nvSpPr>
          <p:cNvPr id="5" name="Footer Placeholder 4">
            <a:extLst>
              <a:ext uri="{FF2B5EF4-FFF2-40B4-BE49-F238E27FC236}">
                <a16:creationId xmlns:a16="http://schemas.microsoft.com/office/drawing/2014/main" id="{2990691C-6B45-490A-81B8-D2B1E1AC0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EE39A9-D260-4FC3-A250-BA02D1ED1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A47B6-1315-42BB-AD1A-3ADF2B1352ED}" type="slidenum">
              <a:rPr lang="en-US" smtClean="0"/>
              <a:t>‹#›</a:t>
            </a:fld>
            <a:endParaRPr lang="en-US"/>
          </a:p>
        </p:txBody>
      </p:sp>
    </p:spTree>
    <p:extLst>
      <p:ext uri="{BB962C8B-B14F-4D97-AF65-F5344CB8AC3E}">
        <p14:creationId xmlns:p14="http://schemas.microsoft.com/office/powerpoint/2010/main" val="319291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13367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bstract cubes background">
            <a:extLst>
              <a:ext uri="{FF2B5EF4-FFF2-40B4-BE49-F238E27FC236}">
                <a16:creationId xmlns:a16="http://schemas.microsoft.com/office/drawing/2014/main" id="{5B65B7FD-A96E-4443-BB72-141B1A3672C3}"/>
              </a:ext>
            </a:extLst>
          </p:cNvPr>
          <p:cNvPicPr>
            <a:picLocks noChangeAspect="1"/>
          </p:cNvPicPr>
          <p:nvPr/>
        </p:nvPicPr>
        <p:blipFill rotWithShape="1">
          <a:blip r:embed="rId2"/>
          <a:srcRect t="10358"/>
          <a:stretch/>
        </p:blipFill>
        <p:spPr>
          <a:xfrm>
            <a:off x="8314" y="0"/>
            <a:ext cx="12191979" cy="6858004"/>
          </a:xfrm>
          <a:prstGeom prst="rect">
            <a:avLst/>
          </a:prstGeom>
        </p:spPr>
      </p:pic>
      <p:sp>
        <p:nvSpPr>
          <p:cNvPr id="2" name="Title 1">
            <a:extLst>
              <a:ext uri="{FF2B5EF4-FFF2-40B4-BE49-F238E27FC236}">
                <a16:creationId xmlns:a16="http://schemas.microsoft.com/office/drawing/2014/main" id="{40794166-A1DF-463D-AAA2-B4E8AA4E8C89}"/>
              </a:ext>
            </a:extLst>
          </p:cNvPr>
          <p:cNvSpPr>
            <a:spLocks noGrp="1"/>
          </p:cNvSpPr>
          <p:nvPr>
            <p:ph type="ctrTitle"/>
          </p:nvPr>
        </p:nvSpPr>
        <p:spPr>
          <a:xfrm>
            <a:off x="1143000" y="1181101"/>
            <a:ext cx="7792278" cy="2247899"/>
          </a:xfrm>
        </p:spPr>
        <p:txBody>
          <a:bodyPr anchor="t">
            <a:normAutofit/>
          </a:bodyPr>
          <a:lstStyle/>
          <a:p>
            <a:pPr>
              <a:lnSpc>
                <a:spcPct val="90000"/>
              </a:lnSpc>
            </a:pPr>
            <a:r>
              <a:rPr lang="en-US" altLang="zh-CN" dirty="0">
                <a:latin typeface="Modern Love" panose="04090805081005020601" pitchFamily="82" charset="0"/>
              </a:rPr>
              <a:t>E-Scooter Share Pilot in Chicago</a:t>
            </a:r>
            <a:endParaRPr lang="en-US" dirty="0">
              <a:latin typeface="Modern Love" panose="04090805081005020601" pitchFamily="82" charset="0"/>
            </a:endParaRPr>
          </a:p>
        </p:txBody>
      </p:sp>
      <p:sp>
        <p:nvSpPr>
          <p:cNvPr id="3" name="Subtitle 2">
            <a:extLst>
              <a:ext uri="{FF2B5EF4-FFF2-40B4-BE49-F238E27FC236}">
                <a16:creationId xmlns:a16="http://schemas.microsoft.com/office/drawing/2014/main" id="{C2293A80-F80B-4645-889A-E9EEE3BF58C7}"/>
              </a:ext>
            </a:extLst>
          </p:cNvPr>
          <p:cNvSpPr>
            <a:spLocks noGrp="1"/>
          </p:cNvSpPr>
          <p:nvPr>
            <p:ph type="subTitle" idx="1"/>
          </p:nvPr>
        </p:nvSpPr>
        <p:spPr>
          <a:xfrm>
            <a:off x="1143001" y="4093232"/>
            <a:ext cx="2858548" cy="1728728"/>
          </a:xfrm>
        </p:spPr>
        <p:txBody>
          <a:bodyPr anchor="b">
            <a:normAutofit/>
          </a:bodyPr>
          <a:lstStyle/>
          <a:p>
            <a:r>
              <a:rPr lang="en-US" altLang="zh-CN" dirty="0">
                <a:solidFill>
                  <a:srgbClr val="FFFFFF"/>
                </a:solidFill>
              </a:rPr>
              <a:t>						</a:t>
            </a:r>
            <a:r>
              <a:rPr lang="en-US" altLang="zh-CN" sz="4000" dirty="0">
                <a:solidFill>
                  <a:srgbClr val="FFFFFF"/>
                </a:solidFill>
              </a:rPr>
              <a:t>	</a:t>
            </a:r>
            <a:r>
              <a:rPr lang="en-US" altLang="zh-CN" sz="4000" dirty="0">
                <a:solidFill>
                  <a:srgbClr val="FFFFFF"/>
                </a:solidFill>
                <a:latin typeface="The Hand Black" panose="03070902030502020204" pitchFamily="66" charset="0"/>
              </a:rPr>
              <a:t>Ziyi Yang </a:t>
            </a:r>
            <a:endParaRPr lang="en-US" dirty="0">
              <a:solidFill>
                <a:srgbClr val="FFFFFF"/>
              </a:solidFill>
              <a:latin typeface="The Hand Black" panose="03070902030502020204" pitchFamily="66" charset="0"/>
            </a:endParaRPr>
          </a:p>
        </p:txBody>
      </p:sp>
      <p:sp>
        <p:nvSpPr>
          <p:cNvPr id="5" name="TextBox 4">
            <a:extLst>
              <a:ext uri="{FF2B5EF4-FFF2-40B4-BE49-F238E27FC236}">
                <a16:creationId xmlns:a16="http://schemas.microsoft.com/office/drawing/2014/main" id="{9FDA9748-C273-4382-863F-D781F8A061CB}"/>
              </a:ext>
            </a:extLst>
          </p:cNvPr>
          <p:cNvSpPr txBox="1"/>
          <p:nvPr/>
        </p:nvSpPr>
        <p:spPr>
          <a:xfrm>
            <a:off x="1643794" y="5821960"/>
            <a:ext cx="4953000" cy="369332"/>
          </a:xfrm>
          <a:prstGeom prst="rect">
            <a:avLst/>
          </a:prstGeom>
          <a:noFill/>
        </p:spPr>
        <p:txBody>
          <a:bodyPr wrap="square" rtlCol="0">
            <a:spAutoFit/>
          </a:bodyPr>
          <a:lstStyle/>
          <a:p>
            <a:r>
              <a:rPr lang="en-US" dirty="0">
                <a:solidFill>
                  <a:schemeClr val="bg1"/>
                </a:solidFill>
                <a:latin typeface="Agency FB" panose="020B0503020202020204" pitchFamily="34" charset="0"/>
              </a:rPr>
              <a:t>CPLN 680- </a:t>
            </a:r>
            <a:r>
              <a:rPr lang="en-US" altLang="zh-CN" dirty="0">
                <a:solidFill>
                  <a:schemeClr val="bg1"/>
                </a:solidFill>
                <a:latin typeface="Agency FB" panose="020B0503020202020204" pitchFamily="34" charset="0"/>
              </a:rPr>
              <a:t>Advanced Topics in GIS</a:t>
            </a:r>
            <a:endParaRPr lang="en-US"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4417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UMC MLC: Mobility Learning Center: Electric Scooter Sharing">
            <a:extLst>
              <a:ext uri="{FF2B5EF4-FFF2-40B4-BE49-F238E27FC236}">
                <a16:creationId xmlns:a16="http://schemas.microsoft.com/office/drawing/2014/main" id="{99E7C0C9-CE9C-4D57-BE00-7FE428388C10}"/>
              </a:ext>
            </a:extLst>
          </p:cNvPr>
          <p:cNvPicPr>
            <a:picLocks noChangeAspect="1" noChangeArrowheads="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r="3" b="7407"/>
          <a:stretch/>
        </p:blipFill>
        <p:spPr bwMode="auto">
          <a:xfrm>
            <a:off x="-19" y="10"/>
            <a:ext cx="12192000" cy="68559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5A8D2E-322D-4250-A221-DFA85C9BEEDC}"/>
              </a:ext>
            </a:extLst>
          </p:cNvPr>
          <p:cNvSpPr txBox="1"/>
          <p:nvPr/>
        </p:nvSpPr>
        <p:spPr>
          <a:xfrm>
            <a:off x="517308" y="1490442"/>
            <a:ext cx="6196578" cy="3946262"/>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000" b="1" dirty="0"/>
              <a:t>Time:  August 12, 2020 to December 12, 2020</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Vendors: Bird, Lime and Spin</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Each company can offer 3,333 rentable scooters each day between 5 a.m. and 10 p.m.</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Price: 1$ to unlock + Bird (32 cents/min)</a:t>
            </a:r>
          </a:p>
          <a:p>
            <a:pPr indent="-228600">
              <a:lnSpc>
                <a:spcPct val="90000"/>
              </a:lnSpc>
              <a:spcAft>
                <a:spcPts val="600"/>
              </a:spcAft>
              <a:buFont typeface="Arial" panose="020B0604020202020204" pitchFamily="34" charset="0"/>
              <a:buChar char="•"/>
            </a:pPr>
            <a:r>
              <a:rPr lang="en-US" sz="2000" b="1" dirty="0"/>
              <a:t>		         Spin (39 cents/min)</a:t>
            </a:r>
          </a:p>
          <a:p>
            <a:pPr indent="-228600">
              <a:lnSpc>
                <a:spcPct val="90000"/>
              </a:lnSpc>
              <a:spcAft>
                <a:spcPts val="600"/>
              </a:spcAft>
              <a:buFont typeface="Arial" panose="020B0604020202020204" pitchFamily="34" charset="0"/>
              <a:buChar char="•"/>
            </a:pPr>
            <a:r>
              <a:rPr lang="en-US" sz="2000" b="1" dirty="0"/>
              <a:t>		         Lime (19 cents/min in priority areas and 39 cents/min elsewhere)</a:t>
            </a:r>
          </a:p>
          <a:p>
            <a:pPr indent="-228600">
              <a:lnSpc>
                <a:spcPct val="90000"/>
              </a:lnSpc>
              <a:spcAft>
                <a:spcPts val="600"/>
              </a:spcAft>
              <a:buFont typeface="Arial" panose="020B0604020202020204" pitchFamily="34" charset="0"/>
              <a:buChar char="•"/>
            </a:pPr>
            <a:endParaRPr lang="en-US" sz="2000" b="1" dirty="0"/>
          </a:p>
        </p:txBody>
      </p:sp>
      <p:sp>
        <p:nvSpPr>
          <p:cNvPr id="135"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Map&#10;&#10;Description automatically generated">
            <a:extLst>
              <a:ext uri="{FF2B5EF4-FFF2-40B4-BE49-F238E27FC236}">
                <a16:creationId xmlns:a16="http://schemas.microsoft.com/office/drawing/2014/main" id="{062BA710-4F96-4C1E-B5A0-4F49704AB2B8}"/>
              </a:ext>
            </a:extLst>
          </p:cNvPr>
          <p:cNvPicPr>
            <a:picLocks noChangeAspect="1"/>
          </p:cNvPicPr>
          <p:nvPr/>
        </p:nvPicPr>
        <p:blipFill rotWithShape="1">
          <a:blip r:embed="rId3"/>
          <a:srcRect l="16576" r="2" b="2"/>
          <a:stretch/>
        </p:blipFill>
        <p:spPr>
          <a:xfrm>
            <a:off x="6893344" y="760562"/>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4127612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ity of Chicago | Data Portal | City of Chicago | Data Portal">
            <a:extLst>
              <a:ext uri="{FF2B5EF4-FFF2-40B4-BE49-F238E27FC236}">
                <a16:creationId xmlns:a16="http://schemas.microsoft.com/office/drawing/2014/main" id="{57D1C869-D4D0-4093-BCCE-B7F6AD5DA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14" y="123264"/>
            <a:ext cx="5807608" cy="20095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A5D50D0-4F07-49AD-B3AC-60FEE4D3C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70" y="4643605"/>
            <a:ext cx="6637821" cy="18925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8E729FB-DC6E-4758-BDF8-3C81464E8C5D}"/>
              </a:ext>
            </a:extLst>
          </p:cNvPr>
          <p:cNvPicPr>
            <a:picLocks noChangeAspect="1"/>
          </p:cNvPicPr>
          <p:nvPr/>
        </p:nvPicPr>
        <p:blipFill>
          <a:blip r:embed="rId5"/>
          <a:stretch>
            <a:fillRect/>
          </a:stretch>
        </p:blipFill>
        <p:spPr>
          <a:xfrm>
            <a:off x="7456196" y="2179104"/>
            <a:ext cx="4559534" cy="4599121"/>
          </a:xfrm>
          <a:prstGeom prst="rect">
            <a:avLst/>
          </a:prstGeom>
        </p:spPr>
      </p:pic>
      <p:sp>
        <p:nvSpPr>
          <p:cNvPr id="14" name="TextBox 13">
            <a:extLst>
              <a:ext uri="{FF2B5EF4-FFF2-40B4-BE49-F238E27FC236}">
                <a16:creationId xmlns:a16="http://schemas.microsoft.com/office/drawing/2014/main" id="{1349C0FA-F597-4A73-8801-E59576F98D4B}"/>
              </a:ext>
            </a:extLst>
          </p:cNvPr>
          <p:cNvSpPr txBox="1"/>
          <p:nvPr/>
        </p:nvSpPr>
        <p:spPr>
          <a:xfrm>
            <a:off x="367655" y="2997643"/>
            <a:ext cx="6446435"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1" i="0" u="none" strike="noStrike" kern="1200" cap="none" spc="0" normalizeH="0" baseline="0" noProof="0" dirty="0">
                <a:ln>
                  <a:noFill/>
                </a:ln>
                <a:solidFill>
                  <a:srgbClr val="000000"/>
                </a:solidFill>
                <a:effectLst/>
                <a:uLnTx/>
                <a:uFillTx/>
                <a:latin typeface="The Hand"/>
                <a:ea typeface="+mn-ea"/>
                <a:cs typeface="+mn-cs"/>
              </a:rPr>
              <a:t>E-Scooter Trips 2020 (more than 630,000 trips)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1" i="0" u="none" strike="noStrike" kern="1200" cap="none" spc="0" normalizeH="0" baseline="0" noProof="0" dirty="0">
                <a:ln>
                  <a:noFill/>
                </a:ln>
                <a:solidFill>
                  <a:srgbClr val="000000"/>
                </a:solidFill>
                <a:effectLst/>
                <a:uLnTx/>
                <a:uFillTx/>
                <a:latin typeface="The Hand"/>
                <a:ea typeface="+mn-ea"/>
                <a:cs typeface="+mn-cs"/>
              </a:rPr>
              <a:t>Natural and Built Environment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1" i="0" u="none" strike="noStrike" kern="1200" cap="none" spc="0" normalizeH="0" baseline="0" noProof="0" dirty="0">
                <a:ln>
                  <a:noFill/>
                </a:ln>
                <a:solidFill>
                  <a:srgbClr val="000000"/>
                </a:solidFill>
                <a:effectLst/>
                <a:uLnTx/>
                <a:uFillTx/>
                <a:latin typeface="The Hand"/>
                <a:ea typeface="+mn-ea"/>
                <a:cs typeface="+mn-cs"/>
              </a:rPr>
              <a:t>Chicago Demographic Data-- US Census</a:t>
            </a:r>
          </a:p>
        </p:txBody>
      </p:sp>
      <p:sp>
        <p:nvSpPr>
          <p:cNvPr id="2" name="TextBox 1">
            <a:extLst>
              <a:ext uri="{FF2B5EF4-FFF2-40B4-BE49-F238E27FC236}">
                <a16:creationId xmlns:a16="http://schemas.microsoft.com/office/drawing/2014/main" id="{06971F8E-802F-41F4-979B-9A20879F10B2}"/>
              </a:ext>
            </a:extLst>
          </p:cNvPr>
          <p:cNvSpPr txBox="1"/>
          <p:nvPr/>
        </p:nvSpPr>
        <p:spPr>
          <a:xfrm>
            <a:off x="457200" y="2132817"/>
            <a:ext cx="663782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masis MT Pro Black" panose="02040A04050005020304" pitchFamily="18" charset="0"/>
                <a:ea typeface="+mn-ea"/>
                <a:cs typeface="+mn-cs"/>
              </a:rPr>
              <a:t>Questions: Who currently has access to scooters?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masis MT Pro Black" panose="02040A04050005020304" pitchFamily="18" charset="0"/>
              <a:ea typeface="+mn-ea"/>
              <a:cs typeface="+mn-cs"/>
            </a:endParaRPr>
          </a:p>
        </p:txBody>
      </p:sp>
      <p:pic>
        <p:nvPicPr>
          <p:cNvPr id="1026" name="Picture 2" descr="OpenStreetMap - Wikipedia">
            <a:extLst>
              <a:ext uri="{FF2B5EF4-FFF2-40B4-BE49-F238E27FC236}">
                <a16:creationId xmlns:a16="http://schemas.microsoft.com/office/drawing/2014/main" id="{28170362-EB9A-44F4-9175-D19402B2F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8222" y="237342"/>
            <a:ext cx="18954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883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74A14-1068-4FA8-A96F-996AE4FE9AE5}"/>
              </a:ext>
            </a:extLst>
          </p:cNvPr>
          <p:cNvSpPr txBox="1"/>
          <p:nvPr/>
        </p:nvSpPr>
        <p:spPr>
          <a:xfrm>
            <a:off x="203863" y="408827"/>
            <a:ext cx="7335520" cy="6109365"/>
          </a:xfrm>
          <a:prstGeom prst="rect">
            <a:avLst/>
          </a:prstGeom>
          <a:noFill/>
        </p:spPr>
        <p:txBody>
          <a:bodyPr wrap="square" rtlCol="0">
            <a:spAutoFit/>
          </a:bodyPr>
          <a:lstStyle/>
          <a:p>
            <a:pPr marL="285750" indent="-285750">
              <a:buFont typeface="Arial" panose="020B0604020202020204" pitchFamily="34" charset="0"/>
              <a:buChar char="•"/>
            </a:pPr>
            <a:r>
              <a:rPr lang="en-US" altLang="zh-CN" sz="1700" dirty="0">
                <a:latin typeface="Berlin Sans FB" panose="020E0602020502020306" pitchFamily="34" charset="0"/>
              </a:rPr>
              <a:t>Demographic</a:t>
            </a:r>
          </a:p>
          <a:p>
            <a:r>
              <a:rPr lang="en-US" altLang="zh-CN" sz="1700" dirty="0">
                <a:latin typeface="Abadi Extra Light" panose="020B0204020104020204" pitchFamily="34" charset="0"/>
                <a:ea typeface="GungsuhChe" panose="020B0503020000020004" pitchFamily="49" charset="-127"/>
              </a:rPr>
              <a:t>Total Population</a:t>
            </a:r>
          </a:p>
          <a:p>
            <a:r>
              <a:rPr lang="en-US" altLang="zh-CN" sz="1700" dirty="0">
                <a:latin typeface="Abadi Extra Light" panose="020B0204020104020204" pitchFamily="34" charset="0"/>
                <a:ea typeface="GungsuhChe" panose="020B0503020000020004" pitchFamily="49" charset="-127"/>
              </a:rPr>
              <a:t>Median Age</a:t>
            </a:r>
          </a:p>
          <a:p>
            <a:r>
              <a:rPr lang="en-US" altLang="zh-CN" sz="1700" dirty="0">
                <a:latin typeface="Abadi Extra Light" panose="020B0204020104020204" pitchFamily="34" charset="0"/>
                <a:ea typeface="GungsuhChe" panose="020B0503020000020004" pitchFamily="49" charset="-127"/>
              </a:rPr>
              <a:t>Percentage White Population</a:t>
            </a:r>
          </a:p>
          <a:p>
            <a:r>
              <a:rPr lang="en-US" altLang="zh-CN" sz="1700" dirty="0">
                <a:latin typeface="Abadi Extra Light" panose="020B0204020104020204" pitchFamily="34" charset="0"/>
                <a:ea typeface="GungsuhChe" panose="020B0503020000020004" pitchFamily="49" charset="-127"/>
              </a:rPr>
              <a:t>Percentage Female Population</a:t>
            </a:r>
          </a:p>
          <a:p>
            <a:endParaRPr lang="en-US" altLang="zh-CN" sz="1700" dirty="0">
              <a:latin typeface="Berlin Sans FB" panose="020E0602020502020306" pitchFamily="34" charset="0"/>
            </a:endParaRPr>
          </a:p>
          <a:p>
            <a:pPr marL="285750" indent="-285750">
              <a:buFont typeface="Arial" panose="020B0604020202020204" pitchFamily="34" charset="0"/>
              <a:buChar char="•"/>
            </a:pPr>
            <a:r>
              <a:rPr lang="en-US" altLang="zh-CN" sz="1700" dirty="0">
                <a:latin typeface="Berlin Sans FB" panose="020E0602020502020306" pitchFamily="34" charset="0"/>
              </a:rPr>
              <a:t>Socio-economic</a:t>
            </a:r>
          </a:p>
          <a:p>
            <a:r>
              <a:rPr lang="en-US" altLang="zh-CN" sz="1700" dirty="0">
                <a:latin typeface="Abadi Extra Light" panose="020B0204020104020204" pitchFamily="34" charset="0"/>
              </a:rPr>
              <a:t>Household Income</a:t>
            </a:r>
          </a:p>
          <a:p>
            <a:r>
              <a:rPr lang="en-US" altLang="zh-CN" sz="1700" dirty="0">
                <a:latin typeface="Abadi Extra Light" panose="020B0204020104020204" pitchFamily="34" charset="0"/>
              </a:rPr>
              <a:t>Home Values and Rental Prices</a:t>
            </a:r>
          </a:p>
          <a:p>
            <a:r>
              <a:rPr lang="en-US" altLang="zh-CN" sz="1700" dirty="0">
                <a:latin typeface="Abadi Extra Light" panose="020B0204020104020204" pitchFamily="34" charset="0"/>
              </a:rPr>
              <a:t>Commute </a:t>
            </a:r>
            <a:r>
              <a:rPr lang="en-US" altLang="zh-CN" sz="1700" dirty="0" err="1">
                <a:latin typeface="Abadi Extra Light" panose="020B0204020104020204" pitchFamily="34" charset="0"/>
              </a:rPr>
              <a:t>Modeshare</a:t>
            </a:r>
            <a:r>
              <a:rPr lang="en-US" altLang="zh-CN" sz="1700" dirty="0">
                <a:latin typeface="Abadi Extra Light" panose="020B0204020104020204" pitchFamily="34" charset="0"/>
              </a:rPr>
              <a:t> (transit v driving)</a:t>
            </a:r>
          </a:p>
          <a:p>
            <a:r>
              <a:rPr lang="en-US" altLang="zh-CN" sz="1700" dirty="0">
                <a:latin typeface="Abadi Extra Light" panose="020B0204020104020204" pitchFamily="34" charset="0"/>
              </a:rPr>
              <a:t>Commute Distance (30+ minutes)</a:t>
            </a:r>
          </a:p>
          <a:p>
            <a:r>
              <a:rPr lang="en-US" altLang="zh-CN" sz="1700" dirty="0">
                <a:latin typeface="Abadi Extra Light" panose="020B0204020104020204" pitchFamily="34" charset="0"/>
              </a:rPr>
              <a:t>Housing Units and Occupancy Rates</a:t>
            </a:r>
          </a:p>
          <a:p>
            <a:r>
              <a:rPr lang="en-US" altLang="zh-CN" sz="1700" dirty="0">
                <a:latin typeface="Abadi Extra Light" panose="020B0204020104020204" pitchFamily="34" charset="0"/>
              </a:rPr>
              <a:t>Vehicle Ownership</a:t>
            </a:r>
          </a:p>
          <a:p>
            <a:r>
              <a:rPr lang="en-US" altLang="zh-CN" sz="1700" dirty="0">
                <a:latin typeface="Abadi Extra Light" panose="020B0204020104020204" pitchFamily="34" charset="0"/>
              </a:rPr>
              <a:t>The Number of Jobs</a:t>
            </a:r>
          </a:p>
          <a:p>
            <a:r>
              <a:rPr lang="en-US" altLang="zh-CN" sz="1700" dirty="0">
                <a:latin typeface="Abadi Extra Light" panose="020B0204020104020204" pitchFamily="34" charset="0"/>
              </a:rPr>
              <a:t>The Number of Workers</a:t>
            </a:r>
          </a:p>
          <a:p>
            <a:endParaRPr lang="en-US" altLang="zh-CN" sz="1700" dirty="0">
              <a:latin typeface="Berlin Sans FB" panose="020E0602020502020306" pitchFamily="34" charset="0"/>
            </a:endParaRPr>
          </a:p>
          <a:p>
            <a:pPr marL="285750" indent="-285750">
              <a:buFont typeface="Arial" panose="020B0604020202020204" pitchFamily="34" charset="0"/>
              <a:buChar char="•"/>
            </a:pPr>
            <a:r>
              <a:rPr lang="en-US" altLang="zh-CN" sz="1700" dirty="0">
                <a:latin typeface="Berlin Sans FB" panose="020E0602020502020306" pitchFamily="34" charset="0"/>
              </a:rPr>
              <a:t>Built Environment</a:t>
            </a:r>
          </a:p>
          <a:p>
            <a:r>
              <a:rPr lang="en-US" altLang="zh-CN" sz="1700" dirty="0">
                <a:latin typeface="Abadi Extra Light" panose="020B0204020104020204" pitchFamily="34" charset="0"/>
              </a:rPr>
              <a:t>Retail Stores</a:t>
            </a:r>
          </a:p>
          <a:p>
            <a:r>
              <a:rPr lang="en-US" altLang="zh-CN" sz="1700" dirty="0">
                <a:latin typeface="Abadi Extra Light" panose="020B0204020104020204" pitchFamily="34" charset="0"/>
              </a:rPr>
              <a:t>Restaurants</a:t>
            </a:r>
          </a:p>
          <a:p>
            <a:r>
              <a:rPr lang="en-US" altLang="zh-CN" sz="1700" dirty="0">
                <a:latin typeface="Abadi Extra Light" panose="020B0204020104020204" pitchFamily="34" charset="0"/>
              </a:rPr>
              <a:t>Leisure Activities and Tourism Destinations</a:t>
            </a:r>
          </a:p>
          <a:p>
            <a:r>
              <a:rPr lang="en-US" altLang="zh-CN" sz="1700" dirty="0">
                <a:latin typeface="Abadi Extra Light" panose="020B0204020104020204" pitchFamily="34" charset="0"/>
              </a:rPr>
              <a:t>Transportation Infrastructure</a:t>
            </a:r>
          </a:p>
          <a:p>
            <a:r>
              <a:rPr lang="en-US" altLang="zh-CN" sz="1700" dirty="0">
                <a:latin typeface="Abadi Extra Light" panose="020B0204020104020204" pitchFamily="34" charset="0"/>
              </a:rPr>
              <a:t>Offices</a:t>
            </a:r>
          </a:p>
          <a:p>
            <a:r>
              <a:rPr lang="en-US" sz="1700" dirty="0">
                <a:latin typeface="Abadi Extra Light" panose="020B0204020104020204" pitchFamily="34" charset="0"/>
              </a:rPr>
              <a:t>College</a:t>
            </a:r>
          </a:p>
        </p:txBody>
      </p:sp>
      <p:pic>
        <p:nvPicPr>
          <p:cNvPr id="9" name="Picture 8" descr="Diagram&#10;&#10;Description automatically generated with low confidence">
            <a:extLst>
              <a:ext uri="{FF2B5EF4-FFF2-40B4-BE49-F238E27FC236}">
                <a16:creationId xmlns:a16="http://schemas.microsoft.com/office/drawing/2014/main" id="{0B1B683D-A836-4470-A304-3AE9B0C9C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063" y="408827"/>
            <a:ext cx="2798119" cy="4381092"/>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F1D0C81C-6854-4950-9CFF-97C785223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182" y="508217"/>
            <a:ext cx="2798119" cy="4281702"/>
          </a:xfrm>
          <a:prstGeom prst="rect">
            <a:avLst/>
          </a:prstGeom>
        </p:spPr>
      </p:pic>
      <p:pic>
        <p:nvPicPr>
          <p:cNvPr id="13" name="Picture 12" descr="Diagram&#10;&#10;Description automatically generated">
            <a:extLst>
              <a:ext uri="{FF2B5EF4-FFF2-40B4-BE49-F238E27FC236}">
                <a16:creationId xmlns:a16="http://schemas.microsoft.com/office/drawing/2014/main" id="{F283D049-C702-4230-9829-FE179CE7FD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3307" y="508217"/>
            <a:ext cx="2858693" cy="4364421"/>
          </a:xfrm>
          <a:prstGeom prst="rect">
            <a:avLst/>
          </a:prstGeom>
        </p:spPr>
      </p:pic>
    </p:spTree>
    <p:extLst>
      <p:ext uri="{BB962C8B-B14F-4D97-AF65-F5344CB8AC3E}">
        <p14:creationId xmlns:p14="http://schemas.microsoft.com/office/powerpoint/2010/main" val="287607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66C242-FDFE-45C7-A552-FD88DE9D5CA7}"/>
              </a:ext>
            </a:extLst>
          </p:cNvPr>
          <p:cNvPicPr>
            <a:picLocks noChangeAspect="1"/>
          </p:cNvPicPr>
          <p:nvPr/>
        </p:nvPicPr>
        <p:blipFill>
          <a:blip r:embed="rId3"/>
          <a:stretch>
            <a:fillRect/>
          </a:stretch>
        </p:blipFill>
        <p:spPr>
          <a:xfrm>
            <a:off x="1129115" y="716217"/>
            <a:ext cx="4724569" cy="2397717"/>
          </a:xfrm>
          <a:prstGeom prst="rect">
            <a:avLst/>
          </a:prstGeom>
        </p:spPr>
      </p:pic>
      <p:cxnSp>
        <p:nvCxnSpPr>
          <p:cNvPr id="21" name="Straight Connector 2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EE24F58-9A70-4307-802A-EB06F7E66466}"/>
              </a:ext>
            </a:extLst>
          </p:cNvPr>
          <p:cNvPicPr>
            <a:picLocks noChangeAspect="1"/>
          </p:cNvPicPr>
          <p:nvPr/>
        </p:nvPicPr>
        <p:blipFill>
          <a:blip r:embed="rId4"/>
          <a:stretch>
            <a:fillRect/>
          </a:stretch>
        </p:blipFill>
        <p:spPr>
          <a:xfrm>
            <a:off x="6338316" y="714092"/>
            <a:ext cx="4732940" cy="2401966"/>
          </a:xfrm>
          <a:prstGeom prst="rect">
            <a:avLst/>
          </a:prstGeom>
        </p:spPr>
      </p:pic>
      <p:cxnSp>
        <p:nvCxnSpPr>
          <p:cNvPr id="23" name="Straight Connector 2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93EEC12-E8DE-437C-B439-C7F897314E7B}"/>
              </a:ext>
            </a:extLst>
          </p:cNvPr>
          <p:cNvPicPr>
            <a:picLocks noChangeAspect="1"/>
          </p:cNvPicPr>
          <p:nvPr/>
        </p:nvPicPr>
        <p:blipFill>
          <a:blip r:embed="rId5"/>
          <a:stretch>
            <a:fillRect/>
          </a:stretch>
        </p:blipFill>
        <p:spPr>
          <a:xfrm>
            <a:off x="1129115" y="3739482"/>
            <a:ext cx="4724569" cy="2409530"/>
          </a:xfrm>
          <a:prstGeom prst="rect">
            <a:avLst/>
          </a:prstGeom>
        </p:spPr>
      </p:pic>
      <p:pic>
        <p:nvPicPr>
          <p:cNvPr id="11" name="Picture 10">
            <a:extLst>
              <a:ext uri="{FF2B5EF4-FFF2-40B4-BE49-F238E27FC236}">
                <a16:creationId xmlns:a16="http://schemas.microsoft.com/office/drawing/2014/main" id="{0C373CEC-6477-458B-8740-448ED6E495FA}"/>
              </a:ext>
            </a:extLst>
          </p:cNvPr>
          <p:cNvPicPr>
            <a:picLocks noChangeAspect="1"/>
          </p:cNvPicPr>
          <p:nvPr/>
        </p:nvPicPr>
        <p:blipFill>
          <a:blip r:embed="rId6"/>
          <a:stretch>
            <a:fillRect/>
          </a:stretch>
        </p:blipFill>
        <p:spPr>
          <a:xfrm>
            <a:off x="6475364" y="3549476"/>
            <a:ext cx="5115848" cy="3118515"/>
          </a:xfrm>
          <a:prstGeom prst="rect">
            <a:avLst/>
          </a:prstGeom>
        </p:spPr>
      </p:pic>
      <p:sp>
        <p:nvSpPr>
          <p:cNvPr id="12" name="TextBox 11">
            <a:extLst>
              <a:ext uri="{FF2B5EF4-FFF2-40B4-BE49-F238E27FC236}">
                <a16:creationId xmlns:a16="http://schemas.microsoft.com/office/drawing/2014/main" id="{9AC97A1D-3DB7-4250-805E-A1C3B37AAC8C}"/>
              </a:ext>
            </a:extLst>
          </p:cNvPr>
          <p:cNvSpPr txBox="1"/>
          <p:nvPr/>
        </p:nvSpPr>
        <p:spPr>
          <a:xfrm>
            <a:off x="1403027" y="3030243"/>
            <a:ext cx="2600696" cy="369332"/>
          </a:xfrm>
          <a:prstGeom prst="rect">
            <a:avLst/>
          </a:prstGeom>
          <a:noFill/>
        </p:spPr>
        <p:txBody>
          <a:bodyPr wrap="square" rtlCol="0">
            <a:spAutoFit/>
          </a:bodyPr>
          <a:lstStyle/>
          <a:p>
            <a:r>
              <a:rPr lang="en-US" b="1" i="0" dirty="0">
                <a:solidFill>
                  <a:srgbClr val="333333"/>
                </a:solidFill>
                <a:effectLst/>
                <a:latin typeface="Source Sans Pro" panose="020B0503030403020204" pitchFamily="34" charset="0"/>
              </a:rPr>
              <a:t>Demographic</a:t>
            </a:r>
            <a:endParaRPr lang="en-US" dirty="0"/>
          </a:p>
        </p:txBody>
      </p:sp>
      <p:sp>
        <p:nvSpPr>
          <p:cNvPr id="13" name="TextBox 12">
            <a:extLst>
              <a:ext uri="{FF2B5EF4-FFF2-40B4-BE49-F238E27FC236}">
                <a16:creationId xmlns:a16="http://schemas.microsoft.com/office/drawing/2014/main" id="{B57BEC81-3720-48F4-ACA8-F3B5F61DB8B3}"/>
              </a:ext>
            </a:extLst>
          </p:cNvPr>
          <p:cNvSpPr txBox="1"/>
          <p:nvPr/>
        </p:nvSpPr>
        <p:spPr>
          <a:xfrm>
            <a:off x="6586886" y="2999428"/>
            <a:ext cx="3158836" cy="369332"/>
          </a:xfrm>
          <a:prstGeom prst="rect">
            <a:avLst/>
          </a:prstGeom>
          <a:noFill/>
        </p:spPr>
        <p:txBody>
          <a:bodyPr wrap="square" rtlCol="0">
            <a:spAutoFit/>
          </a:bodyPr>
          <a:lstStyle/>
          <a:p>
            <a:r>
              <a:rPr lang="en-US" b="1" i="0">
                <a:solidFill>
                  <a:srgbClr val="333333"/>
                </a:solidFill>
                <a:effectLst/>
                <a:latin typeface="Source Sans Pro" panose="020B0503030403020204" pitchFamily="34" charset="0"/>
              </a:rPr>
              <a:t>Built Environment</a:t>
            </a:r>
            <a:endParaRPr lang="en-US" dirty="0"/>
          </a:p>
        </p:txBody>
      </p:sp>
      <p:sp>
        <p:nvSpPr>
          <p:cNvPr id="15" name="TextBox 14">
            <a:extLst>
              <a:ext uri="{FF2B5EF4-FFF2-40B4-BE49-F238E27FC236}">
                <a16:creationId xmlns:a16="http://schemas.microsoft.com/office/drawing/2014/main" id="{0B1DD163-3F6F-4183-982A-D05F35D1E5D4}"/>
              </a:ext>
            </a:extLst>
          </p:cNvPr>
          <p:cNvSpPr txBox="1"/>
          <p:nvPr/>
        </p:nvSpPr>
        <p:spPr>
          <a:xfrm>
            <a:off x="1260577" y="6160887"/>
            <a:ext cx="2230822" cy="369332"/>
          </a:xfrm>
          <a:prstGeom prst="rect">
            <a:avLst/>
          </a:prstGeom>
          <a:noFill/>
        </p:spPr>
        <p:txBody>
          <a:bodyPr wrap="square" rtlCol="0">
            <a:spAutoFit/>
          </a:bodyPr>
          <a:lstStyle/>
          <a:p>
            <a:r>
              <a:rPr lang="en-US" b="1" i="0" dirty="0">
                <a:solidFill>
                  <a:srgbClr val="333333"/>
                </a:solidFill>
                <a:effectLst/>
                <a:latin typeface="Source Sans Pro" panose="020B0503030403020204" pitchFamily="34" charset="0"/>
              </a:rPr>
              <a:t>Socio-economic</a:t>
            </a:r>
            <a:endParaRPr lang="en-US" dirty="0"/>
          </a:p>
        </p:txBody>
      </p:sp>
      <p:sp>
        <p:nvSpPr>
          <p:cNvPr id="17" name="TextBox 16">
            <a:extLst>
              <a:ext uri="{FF2B5EF4-FFF2-40B4-BE49-F238E27FC236}">
                <a16:creationId xmlns:a16="http://schemas.microsoft.com/office/drawing/2014/main" id="{9C7117A4-46DA-4304-8096-6B257FA867A0}"/>
              </a:ext>
            </a:extLst>
          </p:cNvPr>
          <p:cNvSpPr txBox="1"/>
          <p:nvPr/>
        </p:nvSpPr>
        <p:spPr>
          <a:xfrm>
            <a:off x="10180465" y="6345553"/>
            <a:ext cx="2514257" cy="369332"/>
          </a:xfrm>
          <a:prstGeom prst="rect">
            <a:avLst/>
          </a:prstGeom>
          <a:noFill/>
        </p:spPr>
        <p:txBody>
          <a:bodyPr wrap="square" rtlCol="0">
            <a:spAutoFit/>
          </a:bodyPr>
          <a:lstStyle/>
          <a:p>
            <a:r>
              <a:rPr lang="en-US" altLang="zh-CN" b="1" dirty="0">
                <a:solidFill>
                  <a:srgbClr val="333333"/>
                </a:solidFill>
                <a:latin typeface="Source Sans Pro" panose="020B0503030403020204" pitchFamily="34" charset="0"/>
              </a:rPr>
              <a:t>C</a:t>
            </a:r>
            <a:r>
              <a:rPr lang="en-US" altLang="zh-CN" b="1" i="0" dirty="0">
                <a:solidFill>
                  <a:srgbClr val="333333"/>
                </a:solidFill>
                <a:effectLst/>
                <a:latin typeface="Source Sans Pro" panose="020B0503030403020204" pitchFamily="34" charset="0"/>
              </a:rPr>
              <a:t>orrelation Matrix</a:t>
            </a:r>
            <a:endParaRPr lang="en-US" dirty="0"/>
          </a:p>
        </p:txBody>
      </p:sp>
    </p:spTree>
    <p:extLst>
      <p:ext uri="{BB962C8B-B14F-4D97-AF65-F5344CB8AC3E}">
        <p14:creationId xmlns:p14="http://schemas.microsoft.com/office/powerpoint/2010/main" val="345259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3" name="Rectangle 5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90E5495-98F2-43A7-B981-CFB8BFA3E49A}"/>
              </a:ext>
            </a:extLst>
          </p:cNvPr>
          <p:cNvSpPr txBox="1"/>
          <p:nvPr/>
        </p:nvSpPr>
        <p:spPr>
          <a:xfrm>
            <a:off x="576072" y="238539"/>
            <a:ext cx="11018520" cy="1434415"/>
          </a:xfrm>
          <a:prstGeom prst="rect">
            <a:avLst/>
          </a:prstGeom>
        </p:spPr>
        <p:txBody>
          <a:bodyPr vert="horz" lIns="91440" tIns="45720" rIns="91440" bIns="45720" rtlCol="0" anchor="b">
            <a:normAutofit/>
          </a:bodyPr>
          <a:lstStyle/>
          <a:p>
            <a:pPr>
              <a:spcBef>
                <a:spcPct val="0"/>
              </a:spcBef>
              <a:spcAft>
                <a:spcPts val="600"/>
              </a:spcAft>
            </a:pPr>
            <a:r>
              <a:rPr lang="en-US" altLang="zh-CN" sz="7200" b="1">
                <a:latin typeface="+mj-lt"/>
                <a:ea typeface="+mj-ea"/>
                <a:cs typeface="+mj-cs"/>
              </a:rPr>
              <a:t>Data Panel</a:t>
            </a:r>
            <a:endParaRPr lang="en-US" sz="7200" b="1">
              <a:latin typeface="+mj-lt"/>
              <a:ea typeface="+mj-ea"/>
              <a:cs typeface="+mj-cs"/>
            </a:endParaRPr>
          </a:p>
        </p:txBody>
      </p:sp>
      <p:sp>
        <p:nvSpPr>
          <p:cNvPr id="5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B13B52"/>
          </a:solidFill>
          <a:ln w="38100" cap="rnd">
            <a:solidFill>
              <a:srgbClr val="B13B5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C4927F-A4BC-4B37-966A-DB38F98B8053}"/>
              </a:ext>
            </a:extLst>
          </p:cNvPr>
          <p:cNvSpPr txBox="1"/>
          <p:nvPr/>
        </p:nvSpPr>
        <p:spPr>
          <a:xfrm>
            <a:off x="0" y="2468696"/>
            <a:ext cx="6713552" cy="411917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800" b="1" i="0" dirty="0">
                <a:effectLst/>
                <a:latin typeface="Abadi" panose="020B0604020104020204" pitchFamily="34" charset="0"/>
              </a:rPr>
              <a:t>Model Building</a:t>
            </a:r>
            <a:r>
              <a:rPr lang="en-US" altLang="zh-CN" sz="2800" b="1" dirty="0">
                <a:latin typeface="Abadi" panose="020B0604020104020204" pitchFamily="34" charset="0"/>
              </a:rPr>
              <a:t>:</a:t>
            </a:r>
          </a:p>
          <a:p>
            <a:pPr indent="-228600">
              <a:lnSpc>
                <a:spcPct val="110000"/>
              </a:lnSpc>
              <a:spcAft>
                <a:spcPts val="600"/>
              </a:spcAft>
              <a:buFont typeface="Arial" panose="020B0604020202020204" pitchFamily="34" charset="0"/>
              <a:buChar char="•"/>
            </a:pPr>
            <a:r>
              <a:rPr lang="en-US" sz="2800" b="1" i="0" dirty="0">
                <a:effectLst/>
                <a:latin typeface="Abadi" panose="020B0604020104020204" pitchFamily="34" charset="0"/>
              </a:rPr>
              <a:t>Linear Regression Model</a:t>
            </a:r>
          </a:p>
          <a:p>
            <a:pPr indent="-228600">
              <a:lnSpc>
                <a:spcPct val="110000"/>
              </a:lnSpc>
              <a:spcAft>
                <a:spcPts val="600"/>
              </a:spcAft>
              <a:buFont typeface="Arial" panose="020B0604020202020204" pitchFamily="34" charset="0"/>
              <a:buChar char="•"/>
            </a:pPr>
            <a:r>
              <a:rPr lang="en-US" sz="2800" b="1" dirty="0">
                <a:latin typeface="Abadi" panose="020B0604020104020204" pitchFamily="34" charset="0"/>
              </a:rPr>
              <a:t>R-squared:  0.02647</a:t>
            </a:r>
          </a:p>
        </p:txBody>
      </p:sp>
      <p:pic>
        <p:nvPicPr>
          <p:cNvPr id="28" name="Picture 27">
            <a:extLst>
              <a:ext uri="{FF2B5EF4-FFF2-40B4-BE49-F238E27FC236}">
                <a16:creationId xmlns:a16="http://schemas.microsoft.com/office/drawing/2014/main" id="{472A07D0-F15D-4036-8E31-9A5A7827D771}"/>
              </a:ext>
            </a:extLst>
          </p:cNvPr>
          <p:cNvPicPr>
            <a:picLocks noChangeAspect="1"/>
          </p:cNvPicPr>
          <p:nvPr/>
        </p:nvPicPr>
        <p:blipFill>
          <a:blip r:embed="rId3"/>
          <a:stretch>
            <a:fillRect/>
          </a:stretch>
        </p:blipFill>
        <p:spPr>
          <a:xfrm>
            <a:off x="3986749" y="2348190"/>
            <a:ext cx="8202203" cy="3916550"/>
          </a:xfrm>
          <a:prstGeom prst="rect">
            <a:avLst/>
          </a:prstGeom>
        </p:spPr>
      </p:pic>
    </p:spTree>
    <p:extLst>
      <p:ext uri="{BB962C8B-B14F-4D97-AF65-F5344CB8AC3E}">
        <p14:creationId xmlns:p14="http://schemas.microsoft.com/office/powerpoint/2010/main" val="10236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B13B52"/>
          </a:solidFill>
          <a:ln w="8199"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9899CEA6-D511-46E3-9A26-C81B9A4A869B}"/>
              </a:ext>
            </a:extLst>
          </p:cNvPr>
          <p:cNvSpPr txBox="1"/>
          <p:nvPr/>
        </p:nvSpPr>
        <p:spPr>
          <a:xfrm>
            <a:off x="838200" y="2515538"/>
            <a:ext cx="10515600" cy="3590174"/>
          </a:xfrm>
          <a:prstGeom prst="rect">
            <a:avLst/>
          </a:prstGeom>
        </p:spPr>
        <p:txBody>
          <a:bodyPr vert="horz" lIns="91440" tIns="45720" rIns="91440" bIns="45720" rtlCol="0">
            <a:normAutofit fontScale="92500" lnSpcReduction="10000"/>
          </a:bodyPr>
          <a:lstStyle/>
          <a:p>
            <a:pPr marL="342900" indent="-228600">
              <a:lnSpc>
                <a:spcPct val="110000"/>
              </a:lnSpc>
              <a:spcAft>
                <a:spcPts val="600"/>
              </a:spcAft>
              <a:buFont typeface="Arial" panose="020B0604020202020204" pitchFamily="34" charset="0"/>
              <a:buChar char="•"/>
            </a:pPr>
            <a:r>
              <a:rPr lang="en-US" sz="2400" b="1" dirty="0">
                <a:latin typeface="Abadi" panose="020B0604020104020204" pitchFamily="34" charset="0"/>
              </a:rPr>
              <a:t>Adjust variables?</a:t>
            </a:r>
          </a:p>
          <a:p>
            <a:pPr marL="285750" indent="-228600">
              <a:lnSpc>
                <a:spcPct val="110000"/>
              </a:lnSpc>
              <a:spcAft>
                <a:spcPts val="600"/>
              </a:spcAft>
              <a:buFont typeface="Arial" panose="020B0604020202020204" pitchFamily="34" charset="0"/>
              <a:buChar char="•"/>
            </a:pPr>
            <a:r>
              <a:rPr lang="en-US" sz="2400" b="1" dirty="0">
                <a:latin typeface="Abadi" panose="020B0604020104020204" pitchFamily="34" charset="0"/>
              </a:rPr>
              <a:t>Run Another Model – </a:t>
            </a:r>
          </a:p>
          <a:p>
            <a:pPr indent="-228600">
              <a:lnSpc>
                <a:spcPct val="110000"/>
              </a:lnSpc>
              <a:spcAft>
                <a:spcPts val="600"/>
              </a:spcAft>
              <a:buFont typeface="Arial" panose="020B0604020202020204" pitchFamily="34" charset="0"/>
              <a:buChar char="•"/>
            </a:pPr>
            <a:r>
              <a:rPr lang="en-US" sz="2400" b="1" dirty="0">
                <a:latin typeface="Abadi" panose="020B0604020104020204" pitchFamily="34" charset="0"/>
              </a:rPr>
              <a:t>random forest or random decision forest is an ensemble learning method for classification, regression, and other tasks that operates by building a large number of decision trees at training time. Random decision forests correct the habit of decision trees to overfit their training set.</a:t>
            </a:r>
          </a:p>
          <a:p>
            <a:pPr indent="-228600">
              <a:lnSpc>
                <a:spcPct val="110000"/>
              </a:lnSpc>
              <a:spcAft>
                <a:spcPts val="600"/>
              </a:spcAft>
              <a:buFont typeface="Arial" panose="020B0604020202020204" pitchFamily="34" charset="0"/>
              <a:buChar char="•"/>
            </a:pPr>
            <a:r>
              <a:rPr lang="en-US" sz="2400" b="1" dirty="0">
                <a:latin typeface="Abadi" panose="020B0604020104020204" pitchFamily="34" charset="0"/>
              </a:rPr>
              <a:t>Model Performance</a:t>
            </a:r>
          </a:p>
          <a:p>
            <a:pPr marL="285750" indent="-228600">
              <a:lnSpc>
                <a:spcPct val="110000"/>
              </a:lnSpc>
              <a:spcAft>
                <a:spcPts val="600"/>
              </a:spcAft>
              <a:buFont typeface="Arial" panose="020B0604020202020204" pitchFamily="34" charset="0"/>
              <a:buChar char="•"/>
            </a:pPr>
            <a:r>
              <a:rPr lang="en-US" sz="2400" b="1" dirty="0">
                <a:latin typeface="Abadi" panose="020B0604020104020204" pitchFamily="34" charset="0"/>
              </a:rPr>
              <a:t>Prediction</a:t>
            </a:r>
          </a:p>
          <a:p>
            <a:pPr marL="285750" indent="-228600">
              <a:lnSpc>
                <a:spcPct val="110000"/>
              </a:lnSpc>
              <a:spcAft>
                <a:spcPts val="600"/>
              </a:spcAft>
              <a:buFont typeface="Arial" panose="020B0604020202020204" pitchFamily="34" charset="0"/>
              <a:buChar char="•"/>
            </a:pPr>
            <a:r>
              <a:rPr lang="en-US" sz="2400" b="1" dirty="0">
                <a:latin typeface="Abadi" panose="020B0604020104020204" pitchFamily="34" charset="0"/>
              </a:rPr>
              <a:t>Priority Area/Rebalance </a:t>
            </a:r>
          </a:p>
          <a:p>
            <a:pPr indent="-228600">
              <a:lnSpc>
                <a:spcPct val="110000"/>
              </a:lnSpc>
              <a:spcAft>
                <a:spcPts val="600"/>
              </a:spcAft>
              <a:buFont typeface="Arial" panose="020B0604020202020204" pitchFamily="34" charset="0"/>
              <a:buChar char="•"/>
            </a:pPr>
            <a:endParaRPr lang="en-US" sz="2000" b="1" dirty="0"/>
          </a:p>
        </p:txBody>
      </p:sp>
      <p:sp>
        <p:nvSpPr>
          <p:cNvPr id="3" name="TextBox 2">
            <a:extLst>
              <a:ext uri="{FF2B5EF4-FFF2-40B4-BE49-F238E27FC236}">
                <a16:creationId xmlns:a16="http://schemas.microsoft.com/office/drawing/2014/main" id="{70173670-36FB-4CCA-B296-CE1F0FBB8EE9}"/>
              </a:ext>
            </a:extLst>
          </p:cNvPr>
          <p:cNvSpPr txBox="1"/>
          <p:nvPr/>
        </p:nvSpPr>
        <p:spPr>
          <a:xfrm>
            <a:off x="835151" y="752288"/>
            <a:ext cx="5847608" cy="1446550"/>
          </a:xfrm>
          <a:prstGeom prst="rect">
            <a:avLst/>
          </a:prstGeom>
          <a:noFill/>
        </p:spPr>
        <p:txBody>
          <a:bodyPr wrap="square" rtlCol="0">
            <a:spAutoFit/>
          </a:bodyPr>
          <a:lstStyle/>
          <a:p>
            <a:r>
              <a:rPr lang="en-US" sz="4400" b="1" dirty="0">
                <a:solidFill>
                  <a:schemeClr val="bg1"/>
                </a:solidFill>
                <a:latin typeface="+mj-lt"/>
                <a:cs typeface="Aharoni" panose="02010803020104030203" pitchFamily="2" charset="-79"/>
              </a:rPr>
              <a:t>Future works:</a:t>
            </a:r>
          </a:p>
          <a:p>
            <a:endParaRPr lang="en-US" sz="4400" dirty="0">
              <a:solidFill>
                <a:schemeClr val="bg1"/>
              </a:solidFill>
              <a:latin typeface="+mj-lt"/>
              <a:cs typeface="Aharoni" panose="02010803020104030203" pitchFamily="2" charset="-79"/>
            </a:endParaRPr>
          </a:p>
        </p:txBody>
      </p:sp>
    </p:spTree>
    <p:extLst>
      <p:ext uri="{BB962C8B-B14F-4D97-AF65-F5344CB8AC3E}">
        <p14:creationId xmlns:p14="http://schemas.microsoft.com/office/powerpoint/2010/main" val="2783273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ketchy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572</Words>
  <Application>Microsoft Office PowerPoint</Application>
  <PresentationFormat>Widescreen</PresentationFormat>
  <Paragraphs>63</Paragraphs>
  <Slides>7</Slides>
  <Notes>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vt:i4>
      </vt:variant>
    </vt:vector>
  </HeadingPairs>
  <TitlesOfParts>
    <vt:vector size="21" baseType="lpstr">
      <vt:lpstr>Abadi</vt:lpstr>
      <vt:lpstr>Abadi Extra Light</vt:lpstr>
      <vt:lpstr>Agency FB</vt:lpstr>
      <vt:lpstr>Amasis MT Pro Black</vt:lpstr>
      <vt:lpstr>Arial</vt:lpstr>
      <vt:lpstr>Berlin Sans FB</vt:lpstr>
      <vt:lpstr>Calibri</vt:lpstr>
      <vt:lpstr>Calibri Light</vt:lpstr>
      <vt:lpstr>Modern Love</vt:lpstr>
      <vt:lpstr>Source Sans Pro</vt:lpstr>
      <vt:lpstr>The Hand</vt:lpstr>
      <vt:lpstr>The Hand Black</vt:lpstr>
      <vt:lpstr>Office Theme</vt:lpstr>
      <vt:lpstr>SketchyVTI</vt:lpstr>
      <vt:lpstr>E-Scooter Share Pilot in Chicago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E-Scooter Share Pilot in Chicago</dc:title>
  <dc:creator>Yang, Ziyi</dc:creator>
  <cp:lastModifiedBy>Yang, Ziyi</cp:lastModifiedBy>
  <cp:revision>7</cp:revision>
  <dcterms:created xsi:type="dcterms:W3CDTF">2022-03-23T00:22:51Z</dcterms:created>
  <dcterms:modified xsi:type="dcterms:W3CDTF">2022-03-25T01:35:29Z</dcterms:modified>
</cp:coreProperties>
</file>