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5205675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05205675a_0_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520567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0520567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0520567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0520567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5205675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5205675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5205675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05205675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5205675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05205675a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5205675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05205675a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5205675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05205675a_0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520567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520567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5205675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5205675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52056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52056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0520567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0520567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520567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520567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4646037" y="554983"/>
            <a:ext cx="40011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Prediction of mosquitos with West Nile Virus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4646036" y="2877148"/>
            <a:ext cx="40011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03/25/2022 Hanpu Yao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MUSA capstone</a:t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 flipH="1">
            <a:off x="397897" y="1"/>
            <a:ext cx="866357" cy="443257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 flipH="1">
            <a:off x="3261789" y="0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 flipH="1">
            <a:off x="0" y="2187184"/>
            <a:ext cx="119806" cy="414747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 flipH="1">
            <a:off x="0" y="4376737"/>
            <a:ext cx="1161135" cy="766763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 flipH="1">
            <a:off x="2773321" y="4288430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trolling Mosquitoes at Home | Zika Virus | CDC" id="137" name="Google Shape;137;p25"/>
          <p:cNvPicPr preferRelativeResize="0"/>
          <p:nvPr/>
        </p:nvPicPr>
        <p:blipFill rotWithShape="1">
          <a:blip r:embed="rId3">
            <a:alphaModFix/>
          </a:blip>
          <a:srcRect b="9843" l="0" r="0" t="9269"/>
          <a:stretch/>
        </p:blipFill>
        <p:spPr>
          <a:xfrm>
            <a:off x="663814" y="701155"/>
            <a:ext cx="2955981" cy="2955981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 flipH="1">
            <a:off x="3390385" y="4694067"/>
            <a:ext cx="1174455" cy="449434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Spatial lag with wind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spatialLag1 = [ (P</a:t>
            </a:r>
            <a:r>
              <a:rPr b="1" lang="en"/>
              <a:t>ositivity</a:t>
            </a:r>
            <a:r>
              <a:rPr b="1" lang="en"/>
              <a:t> * # Mosquito) * Speed * cos</a:t>
            </a:r>
            <a:r>
              <a:rPr b="1" lang="en"/>
              <a:t>θ </a:t>
            </a:r>
            <a:r>
              <a:rPr b="1" lang="en"/>
              <a:t>/ Distance] + [….]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1919225" y="2660575"/>
            <a:ext cx="21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upwind trap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the last collecting time)</a:t>
            </a:r>
            <a:endParaRPr/>
          </a:p>
        </p:txBody>
      </p:sp>
      <p:cxnSp>
        <p:nvCxnSpPr>
          <p:cNvPr id="247" name="Google Shape;247;p34"/>
          <p:cNvCxnSpPr>
            <a:stCxn id="246" idx="0"/>
          </p:cNvCxnSpPr>
          <p:nvPr/>
        </p:nvCxnSpPr>
        <p:spPr>
          <a:xfrm rot="10800000">
            <a:off x="2631425" y="1970275"/>
            <a:ext cx="3669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4"/>
          <p:cNvCxnSpPr>
            <a:stCxn id="246" idx="0"/>
          </p:cNvCxnSpPr>
          <p:nvPr/>
        </p:nvCxnSpPr>
        <p:spPr>
          <a:xfrm flipH="1" rot="10800000">
            <a:off x="2998325" y="1978975"/>
            <a:ext cx="4863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9" name="Google Shape;249;p34"/>
          <p:cNvGrpSpPr/>
          <p:nvPr/>
        </p:nvGrpSpPr>
        <p:grpSpPr>
          <a:xfrm>
            <a:off x="6968900" y="1953325"/>
            <a:ext cx="1620900" cy="1153500"/>
            <a:chOff x="6243875" y="1987450"/>
            <a:chExt cx="1620900" cy="1153500"/>
          </a:xfrm>
        </p:grpSpPr>
        <p:sp>
          <p:nvSpPr>
            <p:cNvPr id="250" name="Google Shape;250;p34"/>
            <p:cNvSpPr txBox="1"/>
            <p:nvPr/>
          </p:nvSpPr>
          <p:spPr>
            <a:xfrm>
              <a:off x="6243875" y="2525350"/>
              <a:ext cx="162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(Same as</a:t>
              </a:r>
              <a:r>
                <a:rPr lang="en"/>
                <a:t> other upwind trap)</a:t>
              </a:r>
              <a:endParaRPr/>
            </a:p>
          </p:txBody>
        </p:sp>
        <p:cxnSp>
          <p:nvCxnSpPr>
            <p:cNvPr id="251" name="Google Shape;251;p34"/>
            <p:cNvCxnSpPr>
              <a:stCxn id="250" idx="0"/>
            </p:cNvCxnSpPr>
            <p:nvPr/>
          </p:nvCxnSpPr>
          <p:spPr>
            <a:xfrm flipH="1" rot="10800000">
              <a:off x="7054325" y="1987450"/>
              <a:ext cx="238800" cy="53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2" name="Google Shape;252;p34"/>
          <p:cNvGrpSpPr/>
          <p:nvPr/>
        </p:nvGrpSpPr>
        <p:grpSpPr>
          <a:xfrm>
            <a:off x="4247565" y="1970494"/>
            <a:ext cx="2610552" cy="1141161"/>
            <a:chOff x="5578525" y="1995850"/>
            <a:chExt cx="2124300" cy="1149900"/>
          </a:xfrm>
        </p:grpSpPr>
        <p:sp>
          <p:nvSpPr>
            <p:cNvPr id="253" name="Google Shape;253;p34"/>
            <p:cNvSpPr txBox="1"/>
            <p:nvPr/>
          </p:nvSpPr>
          <p:spPr>
            <a:xfrm>
              <a:off x="5578525" y="2525350"/>
              <a:ext cx="2124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component vector of wind in the direction of traps</a:t>
              </a:r>
              <a:endParaRPr/>
            </a:p>
          </p:txBody>
        </p:sp>
        <p:cxnSp>
          <p:nvCxnSpPr>
            <p:cNvPr id="254" name="Google Shape;254;p34"/>
            <p:cNvCxnSpPr>
              <a:stCxn id="253" idx="0"/>
            </p:cNvCxnSpPr>
            <p:nvPr/>
          </p:nvCxnSpPr>
          <p:spPr>
            <a:xfrm flipH="1" rot="10800000">
              <a:off x="6640675" y="1995850"/>
              <a:ext cx="361200" cy="52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5" name="Google Shape;255;p34"/>
          <p:cNvGrpSpPr/>
          <p:nvPr/>
        </p:nvGrpSpPr>
        <p:grpSpPr>
          <a:xfrm>
            <a:off x="4865851" y="3423155"/>
            <a:ext cx="1400086" cy="1021020"/>
            <a:chOff x="4630639" y="3423155"/>
            <a:chExt cx="1400086" cy="1021020"/>
          </a:xfrm>
        </p:grpSpPr>
        <p:sp>
          <p:nvSpPr>
            <p:cNvPr id="256" name="Google Shape;256;p34"/>
            <p:cNvSpPr/>
            <p:nvPr/>
          </p:nvSpPr>
          <p:spPr>
            <a:xfrm>
              <a:off x="5919725" y="3898150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759675" y="4333175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34"/>
            <p:cNvCxnSpPr>
              <a:stCxn id="257" idx="7"/>
            </p:cNvCxnSpPr>
            <p:nvPr/>
          </p:nvCxnSpPr>
          <p:spPr>
            <a:xfrm flipH="1" rot="10800000">
              <a:off x="4854419" y="3770131"/>
              <a:ext cx="476700" cy="57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34"/>
            <p:cNvCxnSpPr>
              <a:stCxn id="257" idx="6"/>
              <a:endCxn id="256" idx="2"/>
            </p:cNvCxnSpPr>
            <p:nvPr/>
          </p:nvCxnSpPr>
          <p:spPr>
            <a:xfrm flipH="1" rot="10800000">
              <a:off x="4870675" y="3953675"/>
              <a:ext cx="1049100" cy="4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34"/>
            <p:cNvCxnSpPr/>
            <p:nvPr/>
          </p:nvCxnSpPr>
          <p:spPr>
            <a:xfrm>
              <a:off x="5322625" y="3778725"/>
              <a:ext cx="179100" cy="36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34"/>
            <p:cNvCxnSpPr>
              <a:stCxn id="257" idx="6"/>
            </p:cNvCxnSpPr>
            <p:nvPr/>
          </p:nvCxnSpPr>
          <p:spPr>
            <a:xfrm flipH="1" rot="10800000">
              <a:off x="4870675" y="4119875"/>
              <a:ext cx="622500" cy="268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34"/>
            <p:cNvSpPr txBox="1"/>
            <p:nvPr/>
          </p:nvSpPr>
          <p:spPr>
            <a:xfrm rot="-2932456">
              <a:off x="4657269" y="3627778"/>
              <a:ext cx="725240" cy="400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wind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feature with geology component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to 3 nearest：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Parks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orests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311 bad sanitation place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325" y="1117425"/>
            <a:ext cx="2506176" cy="33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&amp; precipitation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from ISWS and NOAA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Turning pdf to csv 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875" y="1291200"/>
            <a:ext cx="2425349" cy="31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	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Spatial lag with wind assumes the city is flat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 building environment is more complicated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Wind speed and direction in street scale maybe different with the whole scale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1. Assumes the city is flat.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 2. Wrangle the city model data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473202" y="479640"/>
            <a:ext cx="25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 sz="2900"/>
              <a:t>What is West Nile virus (WNV)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3202" y="2105406"/>
            <a:ext cx="25719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is the leading cause of mosquito-borne disease in U.S.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spread to people by the bite of an infected mosquito</a:t>
            </a:r>
            <a:endParaRPr/>
          </a:p>
        </p:txBody>
      </p:sp>
      <p:pic>
        <p:nvPicPr>
          <p:cNvPr descr="Transmission Cycle of West Nile Virus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722" y="1096080"/>
            <a:ext cx="5177790" cy="295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Research question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28650" y="1447038"/>
            <a:ext cx="78867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Scale: City of Chicago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Goal: Predict the risk that WNV is present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29370" y="1553487"/>
            <a:ext cx="50352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Main data: mosquitos in traps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Time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Location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Mosquitoes: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numbers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Species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Whether or not WNV is present</a:t>
            </a:r>
            <a:endParaRPr/>
          </a:p>
          <a:p>
            <a:pPr indent="-76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Spray Data: spraying efforts to kill mosquitos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Time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Location</a:t>
            </a:r>
            <a:endParaRPr/>
          </a:p>
        </p:txBody>
      </p:sp>
      <p:pic>
        <p:nvPicPr>
          <p:cNvPr descr="Map&#10;&#10;Description automatically generated"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15817" t="0"/>
          <a:stretch/>
        </p:blipFill>
        <p:spPr>
          <a:xfrm>
            <a:off x="5756743" y="1570482"/>
            <a:ext cx="2955799" cy="3072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cases over years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luctuates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likely correlation between positivity and number of mosquitos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-3390" r="3390" t="0"/>
          <a:stretch/>
        </p:blipFill>
        <p:spPr>
          <a:xfrm>
            <a:off x="4296975" y="1404497"/>
            <a:ext cx="4535325" cy="3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EDA - cases over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peak in July and August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25" y="2025537"/>
            <a:ext cx="37882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950" y="2025525"/>
            <a:ext cx="3788250" cy="285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4850" y="3940800"/>
            <a:ext cx="20160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2007~2021</a:t>
            </a:r>
            <a:endParaRPr/>
          </a:p>
        </p:txBody>
      </p:sp>
      <p:grpSp>
        <p:nvGrpSpPr>
          <p:cNvPr id="182" name="Google Shape;182;p31"/>
          <p:cNvGrpSpPr/>
          <p:nvPr/>
        </p:nvGrpSpPr>
        <p:grpSpPr>
          <a:xfrm>
            <a:off x="2080838" y="146125"/>
            <a:ext cx="7052688" cy="2274550"/>
            <a:chOff x="2080838" y="146125"/>
            <a:chExt cx="7052688" cy="2274550"/>
          </a:xfrm>
        </p:grpSpPr>
        <p:pic>
          <p:nvPicPr>
            <p:cNvPr id="183" name="Google Shape;183;p31"/>
            <p:cNvPicPr preferRelativeResize="0"/>
            <p:nvPr/>
          </p:nvPicPr>
          <p:blipFill rotWithShape="1">
            <a:blip r:embed="rId3">
              <a:alphaModFix/>
            </a:blip>
            <a:srcRect b="10168" l="0" r="0" t="0"/>
            <a:stretch/>
          </p:blipFill>
          <p:spPr>
            <a:xfrm>
              <a:off x="2080838" y="146125"/>
              <a:ext cx="7052676" cy="114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1"/>
            <p:cNvPicPr preferRelativeResize="0"/>
            <p:nvPr/>
          </p:nvPicPr>
          <p:blipFill rotWithShape="1">
            <a:blip r:embed="rId4">
              <a:alphaModFix/>
            </a:blip>
            <a:srcRect b="0" l="0" r="0" t="10168"/>
            <a:stretch/>
          </p:blipFill>
          <p:spPr>
            <a:xfrm>
              <a:off x="2080850" y="1272050"/>
              <a:ext cx="7052676" cy="114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31"/>
          <p:cNvGrpSpPr/>
          <p:nvPr/>
        </p:nvGrpSpPr>
        <p:grpSpPr>
          <a:xfrm>
            <a:off x="2392550" y="2512050"/>
            <a:ext cx="6751450" cy="2484100"/>
            <a:chOff x="2080850" y="2503525"/>
            <a:chExt cx="6751450" cy="2484100"/>
          </a:xfrm>
        </p:grpSpPr>
        <p:pic>
          <p:nvPicPr>
            <p:cNvPr id="186" name="Google Shape;186;p31"/>
            <p:cNvPicPr preferRelativeResize="0"/>
            <p:nvPr/>
          </p:nvPicPr>
          <p:blipFill rotWithShape="1">
            <a:blip r:embed="rId5">
              <a:alphaModFix/>
            </a:blip>
            <a:srcRect b="11016" l="0" r="0" t="0"/>
            <a:stretch/>
          </p:blipFill>
          <p:spPr>
            <a:xfrm>
              <a:off x="2080850" y="2503525"/>
              <a:ext cx="6751450" cy="124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1"/>
            <p:cNvPicPr preferRelativeResize="0"/>
            <p:nvPr/>
          </p:nvPicPr>
          <p:blipFill rotWithShape="1">
            <a:blip r:embed="rId6">
              <a:alphaModFix/>
            </a:blip>
            <a:srcRect b="0" l="0" r="0" t="11016"/>
            <a:stretch/>
          </p:blipFill>
          <p:spPr>
            <a:xfrm>
              <a:off x="2080850" y="3745575"/>
              <a:ext cx="6751450" cy="124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06550" y="2711525"/>
            <a:ext cx="1932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Blue: positivity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Red: number of sample collected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06550" y="281475"/>
            <a:ext cx="201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EDA - </a:t>
            </a:r>
            <a:r>
              <a:rPr lang="en" sz="2800">
                <a:solidFill>
                  <a:schemeClr val="dk1"/>
                </a:solidFill>
              </a:rPr>
              <a:t>kernel</a:t>
            </a:r>
            <a:r>
              <a:rPr lang="en" sz="2800">
                <a:solidFill>
                  <a:schemeClr val="dk1"/>
                </a:solidFill>
              </a:rPr>
              <a:t> density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4850" y="3940800"/>
            <a:ext cx="20160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2007~2021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06550" y="2711525"/>
            <a:ext cx="1932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Blue: positivity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Red: number of sample collected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96" name="Google Shape;196;p32"/>
          <p:cNvGrpSpPr/>
          <p:nvPr/>
        </p:nvGrpSpPr>
        <p:grpSpPr>
          <a:xfrm>
            <a:off x="2080838" y="146125"/>
            <a:ext cx="7052688" cy="2274550"/>
            <a:chOff x="2080838" y="146125"/>
            <a:chExt cx="7052688" cy="2274550"/>
          </a:xfrm>
        </p:grpSpPr>
        <p:pic>
          <p:nvPicPr>
            <p:cNvPr id="197" name="Google Shape;197;p32"/>
            <p:cNvPicPr preferRelativeResize="0"/>
            <p:nvPr/>
          </p:nvPicPr>
          <p:blipFill rotWithShape="1">
            <a:blip r:embed="rId3">
              <a:alphaModFix/>
            </a:blip>
            <a:srcRect b="10168" l="0" r="0" t="0"/>
            <a:stretch/>
          </p:blipFill>
          <p:spPr>
            <a:xfrm>
              <a:off x="2080838" y="146125"/>
              <a:ext cx="7052676" cy="114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2"/>
            <p:cNvPicPr preferRelativeResize="0"/>
            <p:nvPr/>
          </p:nvPicPr>
          <p:blipFill rotWithShape="1">
            <a:blip r:embed="rId4">
              <a:alphaModFix/>
            </a:blip>
            <a:srcRect b="0" l="0" r="0" t="10168"/>
            <a:stretch/>
          </p:blipFill>
          <p:spPr>
            <a:xfrm>
              <a:off x="2080850" y="1272050"/>
              <a:ext cx="7052676" cy="114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32"/>
          <p:cNvGrpSpPr/>
          <p:nvPr/>
        </p:nvGrpSpPr>
        <p:grpSpPr>
          <a:xfrm>
            <a:off x="2392550" y="2512050"/>
            <a:ext cx="6751450" cy="2484100"/>
            <a:chOff x="2080850" y="2503525"/>
            <a:chExt cx="6751450" cy="2484100"/>
          </a:xfrm>
        </p:grpSpPr>
        <p:pic>
          <p:nvPicPr>
            <p:cNvPr id="200" name="Google Shape;200;p32"/>
            <p:cNvPicPr preferRelativeResize="0"/>
            <p:nvPr/>
          </p:nvPicPr>
          <p:blipFill rotWithShape="1">
            <a:blip r:embed="rId5">
              <a:alphaModFix/>
            </a:blip>
            <a:srcRect b="11016" l="0" r="0" t="0"/>
            <a:stretch/>
          </p:blipFill>
          <p:spPr>
            <a:xfrm>
              <a:off x="2080850" y="2503525"/>
              <a:ext cx="6751450" cy="124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2"/>
            <p:cNvPicPr preferRelativeResize="0"/>
            <p:nvPr/>
          </p:nvPicPr>
          <p:blipFill rotWithShape="1">
            <a:blip r:embed="rId6">
              <a:alphaModFix/>
            </a:blip>
            <a:srcRect b="0" l="0" r="0" t="11016"/>
            <a:stretch/>
          </p:blipFill>
          <p:spPr>
            <a:xfrm>
              <a:off x="2080850" y="3745575"/>
              <a:ext cx="6751450" cy="124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32"/>
          <p:cNvSpPr/>
          <p:nvPr/>
        </p:nvSpPr>
        <p:spPr>
          <a:xfrm>
            <a:off x="2268950" y="272950"/>
            <a:ext cx="887100" cy="204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156050" y="272950"/>
            <a:ext cx="887100" cy="204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5450575" y="2730500"/>
            <a:ext cx="887100" cy="204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5723525" y="272950"/>
            <a:ext cx="887100" cy="204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106550" y="1274250"/>
            <a:ext cx="20160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Peaks in samples and cases are not often related in space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Spatial lag with wind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13300" y="1322100"/>
            <a:ext cx="24732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Wind direction: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↗ Southwest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Wind speed: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Distance to the upwind point</a:t>
            </a:r>
            <a:endParaRPr b="1"/>
          </a:p>
        </p:txBody>
      </p:sp>
      <p:grpSp>
        <p:nvGrpSpPr>
          <p:cNvPr id="213" name="Google Shape;213;p33"/>
          <p:cNvGrpSpPr/>
          <p:nvPr/>
        </p:nvGrpSpPr>
        <p:grpSpPr>
          <a:xfrm>
            <a:off x="2886488" y="1245350"/>
            <a:ext cx="5606464" cy="3099024"/>
            <a:chOff x="2945350" y="1328925"/>
            <a:chExt cx="5606464" cy="3099024"/>
          </a:xfrm>
        </p:grpSpPr>
        <p:pic>
          <p:nvPicPr>
            <p:cNvPr id="214" name="Google Shape;214;p33"/>
            <p:cNvPicPr preferRelativeResize="0"/>
            <p:nvPr/>
          </p:nvPicPr>
          <p:blipFill rotWithShape="1">
            <a:blip r:embed="rId3">
              <a:alphaModFix/>
            </a:blip>
            <a:srcRect b="0" l="0" r="0" t="5383"/>
            <a:stretch/>
          </p:blipFill>
          <p:spPr>
            <a:xfrm>
              <a:off x="2945350" y="1328925"/>
              <a:ext cx="2809826" cy="3099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33"/>
            <p:cNvPicPr preferRelativeResize="0"/>
            <p:nvPr/>
          </p:nvPicPr>
          <p:blipFill rotWithShape="1">
            <a:blip r:embed="rId3">
              <a:alphaModFix/>
            </a:blip>
            <a:srcRect b="0" l="0" r="0" t="5383"/>
            <a:stretch/>
          </p:blipFill>
          <p:spPr>
            <a:xfrm>
              <a:off x="5741987" y="1328925"/>
              <a:ext cx="2809826" cy="30990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33"/>
          <p:cNvGrpSpPr/>
          <p:nvPr/>
        </p:nvGrpSpPr>
        <p:grpSpPr>
          <a:xfrm>
            <a:off x="4299050" y="3675800"/>
            <a:ext cx="339000" cy="330300"/>
            <a:chOff x="2695425" y="3617325"/>
            <a:chExt cx="339000" cy="330300"/>
          </a:xfrm>
        </p:grpSpPr>
        <p:sp>
          <p:nvSpPr>
            <p:cNvPr id="217" name="Google Shape;217;p33"/>
            <p:cNvSpPr/>
            <p:nvPr/>
          </p:nvSpPr>
          <p:spPr>
            <a:xfrm>
              <a:off x="2695425" y="36173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2847825" y="37697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3000225" y="39221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2924025" y="38459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3"/>
          <p:cNvSpPr/>
          <p:nvPr/>
        </p:nvSpPr>
        <p:spPr>
          <a:xfrm>
            <a:off x="7018925" y="3599600"/>
            <a:ext cx="34200" cy="2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7171325" y="3752000"/>
            <a:ext cx="34200" cy="2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7323725" y="3904400"/>
            <a:ext cx="34200" cy="2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7247525" y="3828200"/>
            <a:ext cx="34200" cy="2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33"/>
          <p:cNvGrpSpPr/>
          <p:nvPr/>
        </p:nvGrpSpPr>
        <p:grpSpPr>
          <a:xfrm>
            <a:off x="7357925" y="3363225"/>
            <a:ext cx="339000" cy="330300"/>
            <a:chOff x="7357925" y="3363225"/>
            <a:chExt cx="339000" cy="330300"/>
          </a:xfrm>
        </p:grpSpPr>
        <p:sp>
          <p:nvSpPr>
            <p:cNvPr id="226" name="Google Shape;226;p33"/>
            <p:cNvSpPr/>
            <p:nvPr/>
          </p:nvSpPr>
          <p:spPr>
            <a:xfrm>
              <a:off x="7357925" y="33632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7510325" y="35156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7662725" y="36680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7586525" y="35918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114425" y="4344375"/>
            <a:ext cx="7806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Week </a:t>
            </a:r>
            <a:r>
              <a:rPr i="1" lang="en"/>
              <a:t>k</a:t>
            </a:r>
            <a:endParaRPr i="1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764050" y="4264900"/>
            <a:ext cx="10023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Week </a:t>
            </a:r>
            <a:r>
              <a:rPr i="1" lang="en"/>
              <a:t>k+1</a:t>
            </a:r>
            <a:endParaRPr i="1"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922175"/>
            <a:ext cx="2473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>
            <a:off x="7171325" y="3447200"/>
            <a:ext cx="339000" cy="330300"/>
            <a:chOff x="7357925" y="3363225"/>
            <a:chExt cx="339000" cy="330300"/>
          </a:xfrm>
        </p:grpSpPr>
        <p:sp>
          <p:nvSpPr>
            <p:cNvPr id="234" name="Google Shape;234;p33"/>
            <p:cNvSpPr/>
            <p:nvPr/>
          </p:nvSpPr>
          <p:spPr>
            <a:xfrm>
              <a:off x="7357925" y="33632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7510325" y="35156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7662725" y="36680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586525" y="3591825"/>
              <a:ext cx="34200" cy="2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" name="Google Shape;238;p33"/>
          <p:cNvCxnSpPr/>
          <p:nvPr/>
        </p:nvCxnSpPr>
        <p:spPr>
          <a:xfrm flipH="1" rot="10800000">
            <a:off x="7438150" y="3720950"/>
            <a:ext cx="426300" cy="3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5501750" y="2780725"/>
            <a:ext cx="460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