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1"/>
    <p:restoredTop sz="94719"/>
  </p:normalViewPr>
  <p:slideViewPr>
    <p:cSldViewPr snapToGrid="0" snapToObjects="1">
      <p:cViewPr>
        <p:scale>
          <a:sx n="75" d="100"/>
          <a:sy n="75" d="100"/>
        </p:scale>
        <p:origin x="3432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F331-3BD0-7346-9C4D-4F95D1E64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0EE3A-E00F-9A4C-8E8E-2AFBAA1DF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19277-1AC9-5E45-8FD8-E18D0698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F343-E574-4B49-870D-4C21D86A3DD9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A0B69-8F77-4549-A075-4BE998BC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D2C32-3DF2-474C-B8C4-AED0669B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699-18B8-0048-92B6-9146ABB5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5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E812-89FD-4D45-9128-DD90C791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B2AD2-CCE2-8841-AD1D-439592BED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DCC7-F531-294A-AFD6-1D629DB6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F343-E574-4B49-870D-4C21D86A3DD9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F8A3E-7E86-A640-A7DB-6D07BAA1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7E01D-7712-3F47-946B-BAC75593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699-18B8-0048-92B6-9146ABB5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3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55F47-E30F-7242-A6C7-89D831D19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8F5E4-8BF4-EF44-8FE8-34981BDF3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F7830-4DD1-E947-8D90-D22F8F61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F343-E574-4B49-870D-4C21D86A3DD9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D5FC1-5851-1345-BFB0-62F164CB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6342B-1F91-3F4B-BFBF-982F4128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699-18B8-0048-92B6-9146ABB5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3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7E61-3B1F-4E4A-B385-192B02B5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C90E-0809-7944-925E-489AC5104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BECC5-7CC5-4B49-A132-5FED9B3C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F343-E574-4B49-870D-4C21D86A3DD9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C4085-2EE7-1F4D-A5AD-91D82F95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40B06-189F-0446-8E1E-8DB7164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699-18B8-0048-92B6-9146ABB5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4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FCEA-C42D-5A44-8BB2-9A32B0A8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D22C6-2CAD-E840-B24A-A4585E8D8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B3701-90A2-9643-AE2C-95AAF78F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F343-E574-4B49-870D-4C21D86A3DD9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723DB-C6F8-9B43-9476-36C38614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D54AA-ED0E-FA49-BCEA-FA747FEC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699-18B8-0048-92B6-9146ABB5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0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EB06-95DD-464C-B027-513C3EBF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0D6D-879B-8F40-94E2-F3563CA7D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4A349-2513-C74B-BBD7-AA5B32B3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F7DDA-6AE1-FB40-933B-8360A3F2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F343-E574-4B49-870D-4C21D86A3DD9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E096E-B897-3243-8B39-CD00519F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AFD7B-6BB4-F94D-8C40-5DC079E1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699-18B8-0048-92B6-9146ABB5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3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089D-038B-F442-8FBB-46B349DD4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18F1-4079-D049-B2B2-CA5F86DD1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072EC-BF8F-8749-B95B-73CC6FD62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5BBB4-4647-BA45-A79C-10AF0A995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E110B-347A-A94E-B1FF-F11491BCB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C2229-0991-1141-B011-D5B770B8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F343-E574-4B49-870D-4C21D86A3DD9}" type="datetimeFigureOut">
              <a:rPr lang="en-US" smtClean="0"/>
              <a:t>2/11/22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BCBCA-1FA1-4342-8015-E43CF1F2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AA433-82B1-9B45-93BC-ABEADD28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699-18B8-0048-92B6-9146ABB5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3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D300-9D20-D042-BCF0-656FEF2A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78615-A410-434C-8ABC-26051E26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F343-E574-4B49-870D-4C21D86A3DD9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44389-6640-0348-B6FF-D613CF82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58635-9423-BD4B-A8A1-D5EF1942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699-18B8-0048-92B6-9146ABB5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9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67197-4BB5-2143-AD10-1E1C2349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F343-E574-4B49-870D-4C21D86A3DD9}" type="datetimeFigureOut">
              <a:rPr lang="en-US" smtClean="0"/>
              <a:t>2/11/22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06FA0-D8C7-6349-AC60-28F00F5E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E08E1-0026-3A46-8D3C-E1B9154E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699-18B8-0048-92B6-9146ABB5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4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F134-DFFB-0F49-977A-4FD68EAE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84FE1-3E52-264C-A8C7-2EE62FAE5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4F97A-6F7F-0741-8850-96CEE97AD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032F7-321E-914C-BDBB-7C385E29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F343-E574-4B49-870D-4C21D86A3DD9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D7AB1-6711-F44C-901A-E1C55DF3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E5BB0-ECEF-D54A-AA21-88AB4E7D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699-18B8-0048-92B6-9146ABB5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B00D-E621-AE4B-95DD-3B844888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C0367F-6947-F248-8EEE-159626E0B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70310-7B8C-EC4E-A3A3-8D3298A72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9C367-197F-574D-8944-F930AB9C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F343-E574-4B49-870D-4C21D86A3DD9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75FF4-ED3F-BD4B-8B40-D21C381C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54FED-8A00-8743-BB87-6DBD9672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699-18B8-0048-92B6-9146ABB5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6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3315B-D1FD-1441-8213-428D7CBC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E6467-FB36-EB4F-90C7-9AAC94556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7EE39-4DB8-664B-B7E4-1935054A7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CF343-E574-4B49-870D-4C21D86A3DD9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C98A2-8B71-C54C-B972-167AC005D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28911-0EF0-5846-9614-9E79AEC03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F2699-18B8-0048-92B6-9146ABB5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5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18FA5-F633-F94C-9313-04661D3D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pPr fontAlgn="base"/>
            <a:r>
              <a:rPr lang="en-US" altLang="zh-CN" b="1" dirty="0"/>
              <a:t>Prediction of mosquitos with</a:t>
            </a:r>
            <a:r>
              <a:rPr lang="zh-CN" altLang="en-US" b="1" dirty="0"/>
              <a:t> </a:t>
            </a:r>
            <a:r>
              <a:rPr lang="en-US" b="1" dirty="0"/>
              <a:t>West Nile Virus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BDB8B-BEED-BF4D-88C0-431160AD6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dirty="0"/>
              <a:t>02/11/2022 </a:t>
            </a:r>
            <a:r>
              <a:rPr lang="en-US" dirty="0" err="1"/>
              <a:t>Hanpu</a:t>
            </a:r>
            <a:r>
              <a:rPr lang="en-US" dirty="0"/>
              <a:t> Yao</a:t>
            </a:r>
          </a:p>
          <a:p>
            <a:r>
              <a:rPr lang="en-US" dirty="0"/>
              <a:t>MUSA capstone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Controlling Mosquitoes at Home | Zika Virus | CDC">
            <a:extLst>
              <a:ext uri="{FF2B5EF4-FFF2-40B4-BE49-F238E27FC236}">
                <a16:creationId xmlns:a16="http://schemas.microsoft.com/office/drawing/2014/main" id="{68A17C19-C400-3D4D-B380-65EF0ECA0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6" r="-2" b="9850"/>
          <a:stretch/>
        </p:blipFill>
        <p:spPr bwMode="auto">
          <a:xfrm>
            <a:off x="885086" y="934873"/>
            <a:ext cx="3936210" cy="393621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3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E8C21-C200-B74E-8CDF-F69E105C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dirty="0"/>
              <a:t>What is West Nile virus (WNV)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3EC2-8CED-8D49-A18D-8FB2BECCF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is the leading cause of mosquito-borne disease in U.S.</a:t>
            </a:r>
          </a:p>
          <a:p>
            <a:r>
              <a:rPr lang="en-US" sz="2200"/>
              <a:t>spread to people by the bite of an infected mosquito</a:t>
            </a:r>
          </a:p>
        </p:txBody>
      </p:sp>
      <p:pic>
        <p:nvPicPr>
          <p:cNvPr id="2050" name="Picture 2" descr="Transmission Cycle of West Nile Virus">
            <a:extLst>
              <a:ext uri="{FF2B5EF4-FFF2-40B4-BE49-F238E27FC236}">
                <a16:creationId xmlns:a16="http://schemas.microsoft.com/office/drawing/2014/main" id="{071F224E-1E33-5F46-826C-210F7D385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61440"/>
            <a:ext cx="6903720" cy="393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34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E8C21-C200-B74E-8CDF-F69E105C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Research question</a:t>
            </a:r>
          </a:p>
        </p:txBody>
      </p:sp>
      <p:sp>
        <p:nvSpPr>
          <p:cNvPr id="8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3EC2-8CED-8D49-A18D-8FB2BECCF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Scale: City of Chicago</a:t>
            </a:r>
          </a:p>
          <a:p>
            <a:r>
              <a:rPr lang="en-US" sz="2200" dirty="0"/>
              <a:t>Goal: Predict a probability that WNV is present</a:t>
            </a:r>
          </a:p>
        </p:txBody>
      </p:sp>
    </p:spTree>
    <p:extLst>
      <p:ext uri="{BB962C8B-B14F-4D97-AF65-F5344CB8AC3E}">
        <p14:creationId xmlns:p14="http://schemas.microsoft.com/office/powerpoint/2010/main" val="277322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BA7C2-620B-2249-8D39-802913ED3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Main data: mosquitos in traps</a:t>
            </a:r>
          </a:p>
          <a:p>
            <a:pPr lvl="1"/>
            <a:r>
              <a:rPr lang="en-US" sz="2200" dirty="0"/>
              <a:t>Time</a:t>
            </a:r>
          </a:p>
          <a:p>
            <a:pPr lvl="1"/>
            <a:r>
              <a:rPr lang="en-US" sz="2200" dirty="0"/>
              <a:t>Location</a:t>
            </a:r>
          </a:p>
          <a:p>
            <a:pPr lvl="1"/>
            <a:r>
              <a:rPr lang="en-US" sz="2200" dirty="0"/>
              <a:t>Mosquitoes:</a:t>
            </a:r>
          </a:p>
          <a:p>
            <a:pPr lvl="2"/>
            <a:r>
              <a:rPr lang="en-US" sz="2200" dirty="0"/>
              <a:t>numbers</a:t>
            </a:r>
          </a:p>
          <a:p>
            <a:pPr lvl="2"/>
            <a:r>
              <a:rPr lang="en-US" sz="2200" dirty="0"/>
              <a:t>Species</a:t>
            </a:r>
          </a:p>
          <a:p>
            <a:pPr lvl="2"/>
            <a:r>
              <a:rPr lang="en-US" sz="2200" dirty="0"/>
              <a:t>Whether or not WNV is present</a:t>
            </a:r>
          </a:p>
          <a:p>
            <a:pPr lvl="2"/>
            <a:endParaRPr lang="en-US" sz="2200" dirty="0"/>
          </a:p>
          <a:p>
            <a:r>
              <a:rPr lang="en-US" sz="2200" dirty="0"/>
              <a:t>Spray Data: spraying efforts to kill mosquitos</a:t>
            </a:r>
          </a:p>
          <a:p>
            <a:pPr lvl="1"/>
            <a:r>
              <a:rPr lang="en-US" sz="2200" dirty="0"/>
              <a:t>Time</a:t>
            </a:r>
          </a:p>
          <a:p>
            <a:pPr lvl="1"/>
            <a:r>
              <a:rPr lang="en-US" sz="2200" dirty="0"/>
              <a:t>Location</a:t>
            </a:r>
          </a:p>
        </p:txBody>
      </p:sp>
      <p:pic>
        <p:nvPicPr>
          <p:cNvPr id="4098" name="Picture 2" descr="Map&#10;&#10;Description automatically generated">
            <a:extLst>
              <a:ext uri="{FF2B5EF4-FFF2-40B4-BE49-F238E27FC236}">
                <a16:creationId xmlns:a16="http://schemas.microsoft.com/office/drawing/2014/main" id="{126A9FC4-740B-754A-BA2B-026E1BDB1C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18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E21E63D-C034-1445-B5C9-8B932953489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428686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BA7C2-620B-2249-8D39-802913ED3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8452974" cy="4119172"/>
          </a:xfrm>
        </p:spPr>
        <p:txBody>
          <a:bodyPr anchor="t">
            <a:normAutofit/>
          </a:bodyPr>
          <a:lstStyle/>
          <a:p>
            <a:pPr fontAlgn="base"/>
            <a:r>
              <a:rPr lang="en-US" dirty="0"/>
              <a:t>Weather Data – WNV prefers hot and dry environment</a:t>
            </a:r>
          </a:p>
          <a:p>
            <a:pPr lvl="1" fontAlgn="base"/>
            <a:r>
              <a:rPr lang="en-US" dirty="0"/>
              <a:t>Rain</a:t>
            </a:r>
          </a:p>
          <a:p>
            <a:pPr lvl="1" fontAlgn="base"/>
            <a:r>
              <a:rPr lang="en-US" dirty="0"/>
              <a:t>Wind</a:t>
            </a:r>
          </a:p>
          <a:p>
            <a:pPr lvl="1" fontAlgn="base"/>
            <a:r>
              <a:rPr lang="en-US" dirty="0"/>
              <a:t>Temperature</a:t>
            </a:r>
          </a:p>
          <a:p>
            <a:pPr lvl="1" fontAlgn="base"/>
            <a:r>
              <a:rPr lang="en-US" dirty="0"/>
              <a:t>…</a:t>
            </a:r>
          </a:p>
          <a:p>
            <a:pPr fontAlgn="base"/>
            <a:endParaRPr lang="en-US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21E63D-C034-1445-B5C9-8B932953489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Datasets</a:t>
            </a:r>
            <a:endParaRPr lang="en-US" sz="5400" dirty="0"/>
          </a:p>
        </p:txBody>
      </p:sp>
      <p:pic>
        <p:nvPicPr>
          <p:cNvPr id="6146" name="Picture 2" descr="30 Mosquitos ideas in 2022 | funny, bones funny, funny pictures">
            <a:extLst>
              <a:ext uri="{FF2B5EF4-FFF2-40B4-BE49-F238E27FC236}">
                <a16:creationId xmlns:a16="http://schemas.microsoft.com/office/drawing/2014/main" id="{E62CEC7A-65BE-7C49-972F-C1F488E03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339" y="3372232"/>
            <a:ext cx="3399954" cy="268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43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BA7C2-620B-2249-8D39-802913ED3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8170454" cy="4119172"/>
          </a:xfrm>
        </p:spPr>
        <p:txBody>
          <a:bodyPr anchor="t">
            <a:normAutofit fontScale="92500" lnSpcReduction="10000"/>
          </a:bodyPr>
          <a:lstStyle/>
          <a:p>
            <a:pPr fontAlgn="base"/>
            <a:r>
              <a:rPr lang="en-US" dirty="0"/>
              <a:t>Bird</a:t>
            </a:r>
          </a:p>
          <a:p>
            <a:pPr marL="685800" lvl="2" fontAlgn="base">
              <a:spcBef>
                <a:spcPts val="1000"/>
              </a:spcBef>
            </a:pPr>
            <a:r>
              <a:rPr lang="en-US" sz="2400" dirty="0"/>
              <a:t>Qualitative</a:t>
            </a:r>
          </a:p>
          <a:p>
            <a:pPr lvl="2" fontAlgn="base"/>
            <a:r>
              <a:rPr lang="en-US" altLang="zh-CN" sz="1800" dirty="0"/>
              <a:t>Migratory behavior</a:t>
            </a:r>
            <a:endParaRPr lang="en-US" sz="1800" dirty="0"/>
          </a:p>
          <a:p>
            <a:pPr lvl="1" fontAlgn="base"/>
            <a:r>
              <a:rPr lang="en-US" dirty="0"/>
              <a:t>Quantitative </a:t>
            </a:r>
          </a:p>
          <a:p>
            <a:pPr lvl="2" fontAlgn="base"/>
            <a:r>
              <a:rPr lang="en-US" sz="1800" dirty="0"/>
              <a:t>Time</a:t>
            </a:r>
          </a:p>
          <a:p>
            <a:pPr lvl="2" fontAlgn="base"/>
            <a:r>
              <a:rPr lang="en-US" sz="1800" dirty="0"/>
              <a:t>Location</a:t>
            </a:r>
          </a:p>
          <a:p>
            <a:pPr lvl="2" fontAlgn="base"/>
            <a:r>
              <a:rPr lang="en-US" sz="1800" dirty="0"/>
              <a:t>Species size</a:t>
            </a:r>
          </a:p>
          <a:p>
            <a:pPr fontAlgn="base"/>
            <a:r>
              <a:rPr lang="en-US" dirty="0"/>
              <a:t>Urban environment - 311</a:t>
            </a:r>
          </a:p>
          <a:p>
            <a:pPr lvl="1" fontAlgn="base"/>
            <a:r>
              <a:rPr lang="en-US" dirty="0"/>
              <a:t>Sanitation</a:t>
            </a:r>
          </a:p>
          <a:p>
            <a:pPr fontAlgn="base"/>
            <a:r>
              <a:rPr lang="en-US" dirty="0"/>
              <a:t>Natural environment</a:t>
            </a:r>
          </a:p>
          <a:p>
            <a:pPr lvl="1" fontAlgn="base"/>
            <a:r>
              <a:rPr lang="en-US" dirty="0"/>
              <a:t>Parks</a:t>
            </a:r>
          </a:p>
          <a:p>
            <a:pPr lvl="1" fontAlgn="base"/>
            <a:r>
              <a:rPr lang="en-US" dirty="0"/>
              <a:t>Lakes</a:t>
            </a:r>
          </a:p>
          <a:p>
            <a:pPr lvl="1" fontAlgn="base"/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21E63D-C034-1445-B5C9-8B932953489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Datasets – to be collected</a:t>
            </a:r>
          </a:p>
        </p:txBody>
      </p:sp>
    </p:spTree>
    <p:extLst>
      <p:ext uri="{BB962C8B-B14F-4D97-AF65-F5344CB8AC3E}">
        <p14:creationId xmlns:p14="http://schemas.microsoft.com/office/powerpoint/2010/main" val="264272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BA7C2-620B-2249-8D39-802913ED3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8170454" cy="4119172"/>
          </a:xfrm>
        </p:spPr>
        <p:txBody>
          <a:bodyPr anchor="t">
            <a:normAutofit/>
          </a:bodyPr>
          <a:lstStyle/>
          <a:p>
            <a:pPr marL="0" indent="0" fontAlgn="base">
              <a:buNone/>
            </a:pPr>
            <a:r>
              <a:rPr lang="en-US" dirty="0"/>
              <a:t>Data Processing</a:t>
            </a:r>
          </a:p>
          <a:p>
            <a:pPr fontAlgn="base"/>
            <a:r>
              <a:rPr lang="en-US" sz="2200" dirty="0"/>
              <a:t>Lag (temporal and spatial)</a:t>
            </a:r>
          </a:p>
          <a:p>
            <a:pPr fontAlgn="base"/>
            <a:r>
              <a:rPr lang="en-US" sz="2200" dirty="0"/>
              <a:t>Distance to parks, lakes, bird</a:t>
            </a:r>
            <a:r>
              <a:rPr lang="zh-CN" altLang="en-US" sz="2200" dirty="0"/>
              <a:t> </a:t>
            </a:r>
            <a:r>
              <a:rPr lang="en-US" altLang="zh-CN" sz="2200" dirty="0"/>
              <a:t>habitats…</a:t>
            </a:r>
          </a:p>
          <a:p>
            <a:pPr marL="0" indent="0" fontAlgn="base">
              <a:buNone/>
            </a:pPr>
            <a:endParaRPr lang="en-US" sz="2200" dirty="0"/>
          </a:p>
          <a:p>
            <a:pPr marL="0" indent="0" fontAlgn="base">
              <a:buNone/>
            </a:pPr>
            <a:r>
              <a:rPr lang="en-US" sz="2200" dirty="0"/>
              <a:t>Model</a:t>
            </a:r>
          </a:p>
          <a:p>
            <a:pPr fontAlgn="base"/>
            <a:r>
              <a:rPr lang="en-US" sz="2200" dirty="0"/>
              <a:t>Random forest Regression</a:t>
            </a:r>
            <a:r>
              <a:rPr lang="zh-CN" altLang="en-US" sz="2200" dirty="0"/>
              <a:t> </a:t>
            </a:r>
            <a:r>
              <a:rPr lang="en-US" altLang="zh-CN" sz="2200" dirty="0"/>
              <a:t>&amp;</a:t>
            </a:r>
            <a:r>
              <a:rPr lang="zh-CN" altLang="en-US" sz="2200" dirty="0"/>
              <a:t> </a:t>
            </a:r>
            <a:r>
              <a:rPr lang="en-US" altLang="zh-CN" sz="2200" dirty="0"/>
              <a:t>Classification</a:t>
            </a:r>
          </a:p>
          <a:p>
            <a:pPr fontAlgn="base"/>
            <a:r>
              <a:rPr lang="en-US" sz="2200" dirty="0" err="1"/>
              <a:t>XGBoost</a:t>
            </a:r>
            <a:endParaRPr lang="en-US" sz="2200" dirty="0"/>
          </a:p>
          <a:p>
            <a:pPr fontAlgn="base"/>
            <a:endParaRPr lang="en-US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21E63D-C034-1445-B5C9-8B932953489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92613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9F0D9-B2A0-5C46-B3D6-6CE825A6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Limitation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0A3FE-DC08-4D44-B89C-DC5671D27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Data sample bias</a:t>
            </a:r>
          </a:p>
          <a:p>
            <a:pPr lvl="1"/>
            <a:r>
              <a:rPr lang="en-US" sz="2200"/>
              <a:t>Trap locations</a:t>
            </a:r>
          </a:p>
          <a:p>
            <a:pPr lvl="1"/>
            <a:r>
              <a:rPr lang="en-US" sz="2200"/>
              <a:t>Collecting Time</a:t>
            </a:r>
          </a:p>
          <a:p>
            <a:r>
              <a:rPr lang="en-US" sz="2200"/>
              <a:t>Urban environment changes</a:t>
            </a:r>
          </a:p>
          <a:p>
            <a:r>
              <a:rPr lang="en-US" sz="2200"/>
              <a:t>Potential pesticide resistance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23482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F026F-9E0C-EE41-9796-B5688BE4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Next Steps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14432-1217-D745-8F19-55E8A99EC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Get more datasets and clean them</a:t>
            </a:r>
          </a:p>
          <a:p>
            <a:r>
              <a:rPr lang="en-US" sz="2200" dirty="0"/>
              <a:t>Compare regression and 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203222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176</Words>
  <Application>Microsoft Macintosh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Prediction of mosquitos with West Nile Virus</vt:lpstr>
      <vt:lpstr>What is West Nile virus (WNV)</vt:lpstr>
      <vt:lpstr>Research question</vt:lpstr>
      <vt:lpstr>PowerPoint Presentation</vt:lpstr>
      <vt:lpstr>PowerPoint Presentation</vt:lpstr>
      <vt:lpstr>PowerPoint Presentation</vt:lpstr>
      <vt:lpstr>PowerPoint Presentation</vt:lpstr>
      <vt:lpstr>Limitation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mosquitos with West Nile Virus</dc:title>
  <dc:creator>Yao, Hanpu</dc:creator>
  <cp:lastModifiedBy>Yao, Hanpu</cp:lastModifiedBy>
  <cp:revision>1</cp:revision>
  <dcterms:created xsi:type="dcterms:W3CDTF">2022-02-11T06:56:52Z</dcterms:created>
  <dcterms:modified xsi:type="dcterms:W3CDTF">2022-02-11T08:11:59Z</dcterms:modified>
</cp:coreProperties>
</file>