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5"/>
  </p:notesMasterIdLst>
  <p:sldIdLst>
    <p:sldId id="260" r:id="rId3"/>
    <p:sldId id="292" r:id="rId4"/>
    <p:sldId id="290" r:id="rId5"/>
    <p:sldId id="266" r:id="rId6"/>
    <p:sldId id="294" r:id="rId7"/>
    <p:sldId id="298" r:id="rId8"/>
    <p:sldId id="299" r:id="rId9"/>
    <p:sldId id="300" r:id="rId10"/>
    <p:sldId id="295" r:id="rId11"/>
    <p:sldId id="302" r:id="rId12"/>
    <p:sldId id="297" r:id="rId13"/>
    <p:sldId id="28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469" userDrawn="1">
          <p15:clr>
            <a:srgbClr val="A4A3A4"/>
          </p15:clr>
        </p15:guide>
        <p15:guide id="4" orient="horz" pos="451" userDrawn="1">
          <p15:clr>
            <a:srgbClr val="A4A3A4"/>
          </p15:clr>
        </p15:guide>
        <p15:guide id="5" orient="horz" pos="278" userDrawn="1">
          <p15:clr>
            <a:srgbClr val="A4A3A4"/>
          </p15:clr>
        </p15:guide>
        <p15:guide id="6" pos="189" userDrawn="1">
          <p15:clr>
            <a:srgbClr val="A4A3A4"/>
          </p15:clr>
        </p15:guide>
        <p15:guide id="7" pos="4294" userDrawn="1">
          <p15:clr>
            <a:srgbClr val="A4A3A4"/>
          </p15:clr>
        </p15:guide>
        <p15:guide id="8" orient="horz" pos="40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4900"/>
    <a:srgbClr val="BF9000"/>
    <a:srgbClr val="70310E"/>
    <a:srgbClr val="EAF2FA"/>
    <a:srgbClr val="D6DCE5"/>
    <a:srgbClr val="B3DEF0"/>
    <a:srgbClr val="FFFFFF"/>
    <a:srgbClr val="FFF2CC"/>
    <a:srgbClr val="CBE3EB"/>
    <a:srgbClr val="B5D7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732" autoAdjust="0"/>
  </p:normalViewPr>
  <p:slideViewPr>
    <p:cSldViewPr snapToGrid="0" showGuides="1">
      <p:cViewPr varScale="1">
        <p:scale>
          <a:sx n="106" d="100"/>
          <a:sy n="106" d="100"/>
        </p:scale>
        <p:origin x="732" y="102"/>
      </p:cViewPr>
      <p:guideLst>
        <p:guide orient="horz" pos="2160"/>
        <p:guide pos="3840"/>
        <p:guide pos="7469"/>
        <p:guide orient="horz" pos="451"/>
        <p:guide orient="horz" pos="278"/>
        <p:guide pos="189"/>
        <p:guide pos="4294"/>
        <p:guide orient="horz" pos="4065"/>
      </p:guideLst>
    </p:cSldViewPr>
  </p:slideViewPr>
  <p:notesTextViewPr>
    <p:cViewPr>
      <p:scale>
        <a:sx n="1" d="1"/>
        <a:sy n="1" d="1"/>
      </p:scale>
      <p:origin x="0" y="0"/>
    </p:cViewPr>
  </p:notesTextViewPr>
  <p:sorterViewPr>
    <p:cViewPr>
      <p:scale>
        <a:sx n="100" d="100"/>
        <a:sy n="100" d="100"/>
      </p:scale>
      <p:origin x="0" y="-173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E5ACE-4FA4-4B4B-B7F8-662BCF672CF2}" type="datetimeFigureOut">
              <a:rPr lang="zh-CN" altLang="en-US" smtClean="0"/>
              <a:t>2022/4/29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D643E-5F2C-49CF-83FF-E485C6A051CE}" type="slidenum">
              <a:rPr lang="zh-CN" altLang="en-US" smtClean="0"/>
              <a:t>‹#›</a:t>
            </a:fld>
            <a:endParaRPr lang="zh-CN" altLang="en-US"/>
          </a:p>
        </p:txBody>
      </p:sp>
    </p:spTree>
    <p:extLst>
      <p:ext uri="{BB962C8B-B14F-4D97-AF65-F5344CB8AC3E}">
        <p14:creationId xmlns:p14="http://schemas.microsoft.com/office/powerpoint/2010/main" val="194593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pPr>
            <a:r>
              <a:rPr lang="en-US" altLang="zh-CN" sz="1200" dirty="0">
                <a:latin typeface="Open Sans" panose="020B0606030504020204" pitchFamily="34" charset="0"/>
                <a:cs typeface="Open Sans" panose="020B0606030504020204" pitchFamily="34" charset="0"/>
              </a:rPr>
              <a:t>With the help of </a:t>
            </a:r>
            <a:r>
              <a:rPr lang="en-US" altLang="zh-CN" sz="1200" b="1" dirty="0">
                <a:latin typeface="Open Sans" panose="020B0606030504020204" pitchFamily="34" charset="0"/>
                <a:cs typeface="Open Sans" panose="020B0606030504020204" pitchFamily="34" charset="0"/>
              </a:rPr>
              <a:t>geospatial machine learning model</a:t>
            </a:r>
            <a:r>
              <a:rPr lang="en-US" altLang="zh-CN" sz="1200" dirty="0">
                <a:latin typeface="Open Sans" panose="020B0606030504020204" pitchFamily="34" charset="0"/>
                <a:cs typeface="Open Sans" panose="020B0606030504020204" pitchFamily="34" charset="0"/>
              </a:rPr>
              <a:t>, both taxi and ride share companies will be able to </a:t>
            </a:r>
            <a:r>
              <a:rPr lang="en-US" altLang="zh-CN" sz="1200" b="1" dirty="0">
                <a:latin typeface="Open Sans" panose="020B0606030504020204" pitchFamily="34" charset="0"/>
                <a:cs typeface="Open Sans" panose="020B0606030504020204" pitchFamily="34" charset="0"/>
              </a:rPr>
              <a:t>allocate car resources accurately </a:t>
            </a:r>
            <a:r>
              <a:rPr lang="en-US" altLang="zh-CN" sz="1200" dirty="0">
                <a:latin typeface="Open Sans" panose="020B0606030504020204" pitchFamily="34" charset="0"/>
                <a:cs typeface="Open Sans" panose="020B0606030504020204" pitchFamily="34" charset="0"/>
              </a:rPr>
              <a:t>considering spatial facilities, district of the city, weather condition, etc.</a:t>
            </a:r>
          </a:p>
          <a:p>
            <a:pPr algn="just">
              <a:lnSpc>
                <a:spcPct val="120000"/>
              </a:lnSpc>
            </a:pPr>
            <a:endParaRPr lang="en-US" altLang="zh-CN" sz="1200" dirty="0">
              <a:latin typeface="Open Sans" panose="020B0606030504020204" pitchFamily="34" charset="0"/>
              <a:cs typeface="Open Sans" panose="020B0606030504020204" pitchFamily="34" charset="0"/>
            </a:endParaRPr>
          </a:p>
          <a:p>
            <a:pPr algn="just">
              <a:lnSpc>
                <a:spcPct val="120000"/>
              </a:lnSpc>
            </a:pPr>
            <a:r>
              <a:rPr lang="en-US" altLang="zh-CN" sz="1200" dirty="0">
                <a:latin typeface="Open Sans" panose="020B0606030504020204" pitchFamily="34" charset="0"/>
                <a:cs typeface="Open Sans" panose="020B0606030504020204" pitchFamily="34" charset="0"/>
              </a:rPr>
              <a:t>With the help of </a:t>
            </a:r>
            <a:r>
              <a:rPr lang="en-US" altLang="zh-CN" sz="1200" b="1" i="0" dirty="0">
                <a:solidFill>
                  <a:srgbClr val="333333"/>
                </a:solidFill>
                <a:effectLst/>
                <a:latin typeface="Helvetica Neue"/>
              </a:rPr>
              <a:t>serial correlation</a:t>
            </a:r>
            <a:r>
              <a:rPr lang="en-US" altLang="zh-CN" sz="1200" dirty="0">
                <a:latin typeface="Open Sans" panose="020B0606030504020204" pitchFamily="34" charset="0"/>
                <a:cs typeface="Open Sans" panose="020B0606030504020204" pitchFamily="34" charset="0"/>
              </a:rPr>
              <a:t>, build a time series model help to generalize the taxi duration pattern, so as to predict the time consumption of each trip predicted.</a:t>
            </a:r>
          </a:p>
          <a:p>
            <a:pPr algn="just">
              <a:lnSpc>
                <a:spcPct val="120000"/>
              </a:lnSpc>
            </a:pPr>
            <a:endParaRPr lang="en-US" altLang="zh-CN" sz="1200" dirty="0">
              <a:latin typeface="Open Sans" panose="020B0606030504020204" pitchFamily="34" charset="0"/>
              <a:cs typeface="Open Sans" panose="020B0606030504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1C7D643E-5F2C-49CF-83FF-E485C6A051CE}" type="slidenum">
              <a:rPr lang="zh-CN" altLang="en-US" smtClean="0"/>
              <a:t>2</a:t>
            </a:fld>
            <a:endParaRPr lang="zh-CN" altLang="en-US"/>
          </a:p>
        </p:txBody>
      </p:sp>
    </p:spTree>
    <p:extLst>
      <p:ext uri="{BB962C8B-B14F-4D97-AF65-F5344CB8AC3E}">
        <p14:creationId xmlns:p14="http://schemas.microsoft.com/office/powerpoint/2010/main" val="3471752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also conducted decision tree model, which could be a</a:t>
            </a:r>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t>11</a:t>
            </a:fld>
            <a:endParaRPr lang="zh-CN" altLang="en-US"/>
          </a:p>
        </p:txBody>
      </p:sp>
    </p:spTree>
    <p:extLst>
      <p:ext uri="{BB962C8B-B14F-4D97-AF65-F5344CB8AC3E}">
        <p14:creationId xmlns:p14="http://schemas.microsoft.com/office/powerpoint/2010/main" val="270248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7D643E-5F2C-49CF-83FF-E485C6A051CE}" type="slidenum">
              <a:rPr lang="zh-CN" altLang="en-US" smtClean="0"/>
              <a:t>3</a:t>
            </a:fld>
            <a:endParaRPr lang="zh-CN" altLang="en-US"/>
          </a:p>
        </p:txBody>
      </p:sp>
    </p:spTree>
    <p:extLst>
      <p:ext uri="{BB962C8B-B14F-4D97-AF65-F5344CB8AC3E}">
        <p14:creationId xmlns:p14="http://schemas.microsoft.com/office/powerpoint/2010/main" val="298789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races play an important role leading to the uneven time consuming to different group of people.</a:t>
            </a:r>
          </a:p>
          <a:p>
            <a:endParaRPr lang="en-US" altLang="zh-CN" dirty="0"/>
          </a:p>
          <a:p>
            <a:r>
              <a:rPr lang="en-US" altLang="zh-CN" dirty="0"/>
              <a:t>draw from the map from Chicago metropolitan agency for planning, it also illustrate the method I’m about to use to overlap the three </a:t>
            </a:r>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t>4</a:t>
            </a:fld>
            <a:endParaRPr lang="zh-CN" altLang="en-US"/>
          </a:p>
        </p:txBody>
      </p:sp>
    </p:spTree>
    <p:extLst>
      <p:ext uri="{BB962C8B-B14F-4D97-AF65-F5344CB8AC3E}">
        <p14:creationId xmlns:p14="http://schemas.microsoft.com/office/powerpoint/2010/main" val="123554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Observing from the two </a:t>
            </a:r>
            <a:r>
              <a:rPr lang="en-US" altLang="zh-CN" dirty="0" err="1"/>
              <a:t>maps,it</a:t>
            </a:r>
            <a:r>
              <a:rPr lang="en-US" altLang="zh-CN" dirty="0"/>
              <a:t> shows point geometry scattered around city, it is obvious that Manhattan Island and Brooklyn of NYC burdens pretty much higher taxi ride demand. And drop off locations spreads farther than pick up locations.</a:t>
            </a:r>
          </a:p>
          <a:p>
            <a:endParaRPr lang="en-US" altLang="zh-CN" dirty="0"/>
          </a:p>
          <a:p>
            <a:r>
              <a:rPr lang="en-US" altLang="zh-CN" dirty="0"/>
              <a:t>Learning from the histogram on the right side, the count of trip duration shows a long skew as the time consumption goes up. But if I use log </a:t>
            </a:r>
            <a:r>
              <a:rPr lang="en-US" altLang="zh-CN" dirty="0" err="1"/>
              <a:t>transfermation</a:t>
            </a:r>
            <a:r>
              <a:rPr lang="en-US" altLang="zh-CN" dirty="0"/>
              <a:t> to the trip duration, it shows a normal distribution pattern.</a:t>
            </a:r>
            <a:endParaRPr lang="zh-CN" altLang="en-US" dirty="0"/>
          </a:p>
        </p:txBody>
      </p:sp>
      <p:sp>
        <p:nvSpPr>
          <p:cNvPr id="4" name="灯片编号占位符 3"/>
          <p:cNvSpPr>
            <a:spLocks noGrp="1"/>
          </p:cNvSpPr>
          <p:nvPr>
            <p:ph type="sldNum" sz="quarter" idx="5"/>
          </p:nvPr>
        </p:nvSpPr>
        <p:spPr/>
        <p:txBody>
          <a:bodyPr/>
          <a:lstStyle/>
          <a:p>
            <a:fld id="{1C7D643E-5F2C-49CF-83FF-E485C6A051CE}" type="slidenum">
              <a:rPr lang="zh-CN" altLang="en-US" smtClean="0"/>
              <a:t>5</a:t>
            </a:fld>
            <a:endParaRPr lang="zh-CN" altLang="en-US"/>
          </a:p>
        </p:txBody>
      </p:sp>
    </p:spTree>
    <p:extLst>
      <p:ext uri="{BB962C8B-B14F-4D97-AF65-F5344CB8AC3E}">
        <p14:creationId xmlns:p14="http://schemas.microsoft.com/office/powerpoint/2010/main" val="303819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binary variable indicates whether the trip record was held in vehicle memory before sending to the vendor because the vehicle did not have a connection to the server</a:t>
            </a:r>
            <a:r>
              <a:rPr lang="zh-CN" altLang="en-US" dirty="0"/>
              <a:t>，</a:t>
            </a:r>
            <a:r>
              <a:rPr lang="en-US" altLang="zh-CN" dirty="0"/>
              <a:t>the plots shows all the trip data are recorded officially.</a:t>
            </a:r>
            <a:endParaRPr lang="zh-CN" altLang="en-US" dirty="0"/>
          </a:p>
        </p:txBody>
      </p:sp>
      <p:sp>
        <p:nvSpPr>
          <p:cNvPr id="4" name="灯片编号占位符 3"/>
          <p:cNvSpPr>
            <a:spLocks noGrp="1"/>
          </p:cNvSpPr>
          <p:nvPr>
            <p:ph type="sldNum" sz="quarter" idx="5"/>
          </p:nvPr>
        </p:nvSpPr>
        <p:spPr/>
        <p:txBody>
          <a:bodyPr/>
          <a:lstStyle/>
          <a:p>
            <a:fld id="{1C7D643E-5F2C-49CF-83FF-E485C6A051CE}" type="slidenum">
              <a:rPr lang="zh-CN" altLang="en-US" smtClean="0"/>
              <a:t>6</a:t>
            </a:fld>
            <a:endParaRPr lang="zh-CN" altLang="en-US"/>
          </a:p>
        </p:txBody>
      </p:sp>
    </p:spTree>
    <p:extLst>
      <p:ext uri="{BB962C8B-B14F-4D97-AF65-F5344CB8AC3E}">
        <p14:creationId xmlns:p14="http://schemas.microsoft.com/office/powerpoint/2010/main" val="68624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Here I plot both the mean trip duration and trip count across each 24 hours in a </a:t>
            </a:r>
            <a:r>
              <a:rPr lang="en-US" altLang="zh-CN" dirty="0" err="1"/>
              <a:t>day.We</a:t>
            </a:r>
            <a:r>
              <a:rPr lang="en-US" altLang="zh-CN" dirty="0"/>
              <a:t> can see the peak of trip count is at noon to afternoon, while the peak of trip distance is in late afternoon. Although in </a:t>
            </a:r>
            <a:r>
              <a:rPr lang="en-US" altLang="zh-CN" dirty="0" err="1"/>
              <a:t>midnight,the</a:t>
            </a:r>
            <a:r>
              <a:rPr lang="en-US" altLang="zh-CN" dirty="0"/>
              <a:t> trip count is low, the average trip duration is similar to other times.</a:t>
            </a:r>
            <a:endParaRPr lang="zh-CN" altLang="en-US" dirty="0"/>
          </a:p>
        </p:txBody>
      </p:sp>
      <p:sp>
        <p:nvSpPr>
          <p:cNvPr id="4" name="灯片编号占位符 3"/>
          <p:cNvSpPr>
            <a:spLocks noGrp="1"/>
          </p:cNvSpPr>
          <p:nvPr>
            <p:ph type="sldNum" sz="quarter" idx="5"/>
          </p:nvPr>
        </p:nvSpPr>
        <p:spPr/>
        <p:txBody>
          <a:bodyPr/>
          <a:lstStyle/>
          <a:p>
            <a:fld id="{1C7D643E-5F2C-49CF-83FF-E485C6A051CE}" type="slidenum">
              <a:rPr lang="zh-CN" altLang="en-US" smtClean="0"/>
              <a:t>7</a:t>
            </a:fld>
            <a:endParaRPr lang="zh-CN" altLang="en-US"/>
          </a:p>
        </p:txBody>
      </p:sp>
    </p:spTree>
    <p:extLst>
      <p:ext uri="{BB962C8B-B14F-4D97-AF65-F5344CB8AC3E}">
        <p14:creationId xmlns:p14="http://schemas.microsoft.com/office/powerpoint/2010/main" val="903329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I loaded some external dataset, created temporal features like time lag, come to the final feature panel with overall 45 features, and explore the correlation between numeric features across the panel.</a:t>
            </a:r>
            <a:endParaRPr lang="zh-CN" altLang="en-US" dirty="0"/>
          </a:p>
        </p:txBody>
      </p:sp>
      <p:sp>
        <p:nvSpPr>
          <p:cNvPr id="4" name="灯片编号占位符 3"/>
          <p:cNvSpPr>
            <a:spLocks noGrp="1"/>
          </p:cNvSpPr>
          <p:nvPr>
            <p:ph type="sldNum" sz="quarter" idx="5"/>
          </p:nvPr>
        </p:nvSpPr>
        <p:spPr/>
        <p:txBody>
          <a:bodyPr/>
          <a:lstStyle/>
          <a:p>
            <a:fld id="{1C7D643E-5F2C-49CF-83FF-E485C6A051CE}" type="slidenum">
              <a:rPr lang="zh-CN" altLang="en-US" smtClean="0"/>
              <a:t>8</a:t>
            </a:fld>
            <a:endParaRPr lang="zh-CN" altLang="en-US"/>
          </a:p>
        </p:txBody>
      </p:sp>
    </p:spTree>
    <p:extLst>
      <p:ext uri="{BB962C8B-B14F-4D97-AF65-F5344CB8AC3E}">
        <p14:creationId xmlns:p14="http://schemas.microsoft.com/office/powerpoint/2010/main" val="346941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present, I only successfully run the linear regression model, with features selected</a:t>
            </a:r>
            <a:endParaRPr lang="zh-CN" altLang="en-US" dirty="0"/>
          </a:p>
        </p:txBody>
      </p:sp>
      <p:sp>
        <p:nvSpPr>
          <p:cNvPr id="4" name="灯片编号占位符 3"/>
          <p:cNvSpPr>
            <a:spLocks noGrp="1"/>
          </p:cNvSpPr>
          <p:nvPr>
            <p:ph type="sldNum" sz="quarter" idx="5"/>
          </p:nvPr>
        </p:nvSpPr>
        <p:spPr/>
        <p:txBody>
          <a:bodyPr/>
          <a:lstStyle/>
          <a:p>
            <a:fld id="{1C7D643E-5F2C-49CF-83FF-E485C6A051CE}" type="slidenum">
              <a:rPr lang="zh-CN" altLang="en-US" smtClean="0"/>
              <a:t>9</a:t>
            </a:fld>
            <a:endParaRPr lang="zh-CN" altLang="en-US"/>
          </a:p>
        </p:txBody>
      </p:sp>
    </p:spTree>
    <p:extLst>
      <p:ext uri="{BB962C8B-B14F-4D97-AF65-F5344CB8AC3E}">
        <p14:creationId xmlns:p14="http://schemas.microsoft.com/office/powerpoint/2010/main" val="493768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it shows differently with the trip duration,</a:t>
            </a:r>
            <a:endParaRPr lang="zh-CN" altLang="en-US" dirty="0"/>
          </a:p>
        </p:txBody>
      </p:sp>
      <p:sp>
        <p:nvSpPr>
          <p:cNvPr id="4" name="灯片编号占位符 3"/>
          <p:cNvSpPr>
            <a:spLocks noGrp="1"/>
          </p:cNvSpPr>
          <p:nvPr>
            <p:ph type="sldNum" sz="quarter" idx="5"/>
          </p:nvPr>
        </p:nvSpPr>
        <p:spPr/>
        <p:txBody>
          <a:bodyPr/>
          <a:lstStyle/>
          <a:p>
            <a:fld id="{1C7D643E-5F2C-49CF-83FF-E485C6A051CE}" type="slidenum">
              <a:rPr lang="zh-CN" altLang="en-US" smtClean="0"/>
              <a:t>10</a:t>
            </a:fld>
            <a:endParaRPr lang="zh-CN" altLang="en-US"/>
          </a:p>
        </p:txBody>
      </p:sp>
    </p:spTree>
    <p:extLst>
      <p:ext uri="{BB962C8B-B14F-4D97-AF65-F5344CB8AC3E}">
        <p14:creationId xmlns:p14="http://schemas.microsoft.com/office/powerpoint/2010/main" val="4106041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CDE4274-6686-4A88-B352-6CF8A7FC23C5}"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t>‹#›</a:t>
            </a:fld>
            <a:endParaRPr lang="zh-CN" altLang="en-US"/>
          </a:p>
        </p:txBody>
      </p:sp>
    </p:spTree>
    <p:extLst>
      <p:ext uri="{BB962C8B-B14F-4D97-AF65-F5344CB8AC3E}">
        <p14:creationId xmlns:p14="http://schemas.microsoft.com/office/powerpoint/2010/main" val="164903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DE4274-6686-4A88-B352-6CF8A7FC23C5}"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t>‹#›</a:t>
            </a:fld>
            <a:endParaRPr lang="zh-CN" altLang="en-US"/>
          </a:p>
        </p:txBody>
      </p:sp>
    </p:spTree>
    <p:extLst>
      <p:ext uri="{BB962C8B-B14F-4D97-AF65-F5344CB8AC3E}">
        <p14:creationId xmlns:p14="http://schemas.microsoft.com/office/powerpoint/2010/main" val="329641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DE4274-6686-4A88-B352-6CF8A7FC23C5}"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t>‹#›</a:t>
            </a:fld>
            <a:endParaRPr lang="zh-CN" altLang="en-US"/>
          </a:p>
        </p:txBody>
      </p:sp>
    </p:spTree>
    <p:extLst>
      <p:ext uri="{BB962C8B-B14F-4D97-AF65-F5344CB8AC3E}">
        <p14:creationId xmlns:p14="http://schemas.microsoft.com/office/powerpoint/2010/main" val="390729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DE4274-6686-4A88-B352-6CF8A7FC23C5}"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t>‹#›</a:t>
            </a:fld>
            <a:endParaRPr lang="zh-CN" altLang="en-US"/>
          </a:p>
        </p:txBody>
      </p:sp>
    </p:spTree>
    <p:extLst>
      <p:ext uri="{BB962C8B-B14F-4D97-AF65-F5344CB8AC3E}">
        <p14:creationId xmlns:p14="http://schemas.microsoft.com/office/powerpoint/2010/main" val="2941964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CDE4274-6686-4A88-B352-6CF8A7FC23C5}"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t>‹#›</a:t>
            </a:fld>
            <a:endParaRPr lang="zh-CN" altLang="en-US"/>
          </a:p>
        </p:txBody>
      </p:sp>
    </p:spTree>
    <p:extLst>
      <p:ext uri="{BB962C8B-B14F-4D97-AF65-F5344CB8AC3E}">
        <p14:creationId xmlns:p14="http://schemas.microsoft.com/office/powerpoint/2010/main" val="119640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CDE4274-6686-4A88-B352-6CF8A7FC23C5}" type="datetimeFigureOut">
              <a:rPr lang="zh-CN" altLang="en-US" smtClean="0"/>
              <a:t>2022/4/29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CAB8-BDC7-46D8-AED4-E3A5E447E221}" type="slidenum">
              <a:rPr lang="zh-CN" altLang="en-US" smtClean="0"/>
              <a:t>‹#›</a:t>
            </a:fld>
            <a:endParaRPr lang="zh-CN" altLang="en-US"/>
          </a:p>
        </p:txBody>
      </p:sp>
    </p:spTree>
    <p:extLst>
      <p:ext uri="{BB962C8B-B14F-4D97-AF65-F5344CB8AC3E}">
        <p14:creationId xmlns:p14="http://schemas.microsoft.com/office/powerpoint/2010/main" val="1964575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CDE4274-6686-4A88-B352-6CF8A7FC23C5}" type="datetimeFigureOut">
              <a:rPr lang="zh-CN" altLang="en-US" smtClean="0"/>
              <a:t>2022/4/29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EACAB8-BDC7-46D8-AED4-E3A5E447E221}" type="slidenum">
              <a:rPr lang="zh-CN" altLang="en-US" smtClean="0"/>
              <a:t>‹#›</a:t>
            </a:fld>
            <a:endParaRPr lang="zh-CN" altLang="en-US"/>
          </a:p>
        </p:txBody>
      </p:sp>
    </p:spTree>
    <p:extLst>
      <p:ext uri="{BB962C8B-B14F-4D97-AF65-F5344CB8AC3E}">
        <p14:creationId xmlns:p14="http://schemas.microsoft.com/office/powerpoint/2010/main" val="107377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DE4274-6686-4A88-B352-6CF8A7FC23C5}" type="datetimeFigureOut">
              <a:rPr lang="zh-CN" altLang="en-US" smtClean="0"/>
              <a:t>2022/4/29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EACAB8-BDC7-46D8-AED4-E3A5E447E221}" type="slidenum">
              <a:rPr lang="zh-CN" altLang="en-US" smtClean="0"/>
              <a:t>‹#›</a:t>
            </a:fld>
            <a:endParaRPr lang="zh-CN" altLang="en-US"/>
          </a:p>
        </p:txBody>
      </p:sp>
    </p:spTree>
    <p:extLst>
      <p:ext uri="{BB962C8B-B14F-4D97-AF65-F5344CB8AC3E}">
        <p14:creationId xmlns:p14="http://schemas.microsoft.com/office/powerpoint/2010/main" val="323721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DE4274-6686-4A88-B352-6CF8A7FC23C5}" type="datetimeFigureOut">
              <a:rPr lang="zh-CN" altLang="en-US" smtClean="0"/>
              <a:t>2022/4/29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EACAB8-BDC7-46D8-AED4-E3A5E447E221}" type="slidenum">
              <a:rPr lang="zh-CN" altLang="en-US" smtClean="0"/>
              <a:t>‹#›</a:t>
            </a:fld>
            <a:endParaRPr lang="zh-CN" altLang="en-US"/>
          </a:p>
        </p:txBody>
      </p:sp>
    </p:spTree>
    <p:extLst>
      <p:ext uri="{BB962C8B-B14F-4D97-AF65-F5344CB8AC3E}">
        <p14:creationId xmlns:p14="http://schemas.microsoft.com/office/powerpoint/2010/main" val="77207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DE4274-6686-4A88-B352-6CF8A7FC23C5}" type="datetimeFigureOut">
              <a:rPr lang="zh-CN" altLang="en-US" smtClean="0"/>
              <a:t>2022/4/29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CAB8-BDC7-46D8-AED4-E3A5E447E221}" type="slidenum">
              <a:rPr lang="zh-CN" altLang="en-US" smtClean="0"/>
              <a:t>‹#›</a:t>
            </a:fld>
            <a:endParaRPr lang="zh-CN" altLang="en-US"/>
          </a:p>
        </p:txBody>
      </p:sp>
    </p:spTree>
    <p:extLst>
      <p:ext uri="{BB962C8B-B14F-4D97-AF65-F5344CB8AC3E}">
        <p14:creationId xmlns:p14="http://schemas.microsoft.com/office/powerpoint/2010/main" val="153820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DE4274-6686-4A88-B352-6CF8A7FC23C5}" type="datetimeFigureOut">
              <a:rPr lang="zh-CN" altLang="en-US" smtClean="0"/>
              <a:t>2022/4/29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CAB8-BDC7-46D8-AED4-E3A5E447E221}" type="slidenum">
              <a:rPr lang="zh-CN" altLang="en-US" smtClean="0"/>
              <a:t>‹#›</a:t>
            </a:fld>
            <a:endParaRPr lang="zh-CN" altLang="en-US"/>
          </a:p>
        </p:txBody>
      </p:sp>
    </p:spTree>
    <p:extLst>
      <p:ext uri="{BB962C8B-B14F-4D97-AF65-F5344CB8AC3E}">
        <p14:creationId xmlns:p14="http://schemas.microsoft.com/office/powerpoint/2010/main" val="240260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E4274-6686-4A88-B352-6CF8A7FC23C5}" type="datetimeFigureOut">
              <a:rPr lang="zh-CN" altLang="en-US" smtClean="0"/>
              <a:t>2022/4/29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ACAB8-BDC7-46D8-AED4-E3A5E447E221}" type="slidenum">
              <a:rPr lang="zh-CN" altLang="en-US" smtClean="0"/>
              <a:t>‹#›</a:t>
            </a:fld>
            <a:endParaRPr lang="zh-CN" altLang="en-US"/>
          </a:p>
        </p:txBody>
      </p:sp>
    </p:spTree>
    <p:extLst>
      <p:ext uri="{BB962C8B-B14F-4D97-AF65-F5344CB8AC3E}">
        <p14:creationId xmlns:p14="http://schemas.microsoft.com/office/powerpoint/2010/main" val="1136438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To Start A Cab Service - Secular Europe Campaign">
            <a:extLst>
              <a:ext uri="{FF2B5EF4-FFF2-40B4-BE49-F238E27FC236}">
                <a16:creationId xmlns:a16="http://schemas.microsoft.com/office/drawing/2014/main" id="{C2FA197A-5076-4EB3-9983-7C65E2C21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6652"/>
            <a:ext cx="12192000" cy="740465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p:nvPr/>
        </p:nvSpPr>
        <p:spPr>
          <a:xfrm>
            <a:off x="0" y="-546652"/>
            <a:ext cx="12192000" cy="414852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9" name="e7d195523061f1c0" descr="e7d195523061f1c0214d268728035a112e1f1a63855fa0d5B3BC3571FB2346650E40B27C71D4ADB669896543E409C0762562804D99F14164E036E91A4D200FB459B9C67F1066513BDCC2663F2655ED5A2F3E64E50905ECC13FD08E412A2449DFC0DEA4732AF4E76A12DAA23714D9A24C7EAC7F7CD8FF94AEC7D4E9162B55FEA74E289784371BE33B"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e7d195523061f1c0214d268728035a112e1f1a63855fa0d5B3BC3571FB2346650E40B27C71D4ADB669896543E409C0762562804D99F14164E036E91A4D200FB459B9C67F1066513BDCC2663F2655ED5A2F3E64E50905ECC13FD08E412A2449DFC0DEA4732AF4E76A12DAA23714D9A24C7EAC7F7CD8FF94AEC7D4E9162B55FEA74E289784371BE33B</a:t>
            </a:r>
            <a:endParaRPr lang="zh-CN" altLang="en-US" sz="100"/>
          </a:p>
        </p:txBody>
      </p:sp>
      <p:sp>
        <p:nvSpPr>
          <p:cNvPr id="4" name="文本框 3"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842822" y="703155"/>
            <a:ext cx="10252355" cy="1648913"/>
          </a:xfrm>
          <a:prstGeom prst="rect">
            <a:avLst/>
          </a:prstGeom>
          <a:noFill/>
        </p:spPr>
        <p:txBody>
          <a:bodyPr wrap="square" rtlCol="0">
            <a:spAutoFit/>
          </a:bodyPr>
          <a:lstStyle/>
          <a:p>
            <a:pPr algn="ctr">
              <a:lnSpc>
                <a:spcPct val="110000"/>
              </a:lnSpc>
            </a:pPr>
            <a:r>
              <a:rPr lang="en-US" altLang="zh-CN" sz="4800" spc="300" dirty="0">
                <a:solidFill>
                  <a:srgbClr val="282828"/>
                </a:solidFill>
                <a:latin typeface="Arial Rounded MT Bold" panose="020F0704030504030204" pitchFamily="34" charset="0"/>
                <a:ea typeface=" 汉仪良品线简" panose="00020600040101010101" pitchFamily="18" charset="-122"/>
              </a:rPr>
              <a:t>NYC – Taxi trip duration analysis</a:t>
            </a:r>
            <a:endParaRPr lang="zh-CN" altLang="en-US" sz="4800" spc="300" dirty="0">
              <a:solidFill>
                <a:srgbClr val="282828"/>
              </a:solidFill>
              <a:latin typeface="Arial Rounded MT Bold" panose="020F0704030504030204" pitchFamily="34" charset="0"/>
              <a:ea typeface=" 汉仪良品线简" panose="00020600040101010101" pitchFamily="18" charset="-122"/>
            </a:endParaRPr>
          </a:p>
        </p:txBody>
      </p:sp>
      <p:sp>
        <p:nvSpPr>
          <p:cNvPr id="7" name="矩形 6">
            <a:extLst>
              <a:ext uri="{FF2B5EF4-FFF2-40B4-BE49-F238E27FC236}">
                <a16:creationId xmlns:a16="http://schemas.microsoft.com/office/drawing/2014/main" id="{D69B5A36-7BC1-46B8-B04E-003A71865EFF}"/>
              </a:ext>
            </a:extLst>
          </p:cNvPr>
          <p:cNvSpPr/>
          <p:nvPr/>
        </p:nvSpPr>
        <p:spPr>
          <a:xfrm>
            <a:off x="218322" y="5900845"/>
            <a:ext cx="9203960" cy="844462"/>
          </a:xfrm>
          <a:prstGeom prst="rect">
            <a:avLst/>
          </a:prstGeom>
        </p:spPr>
        <p:txBody>
          <a:bodyPr wrap="square">
            <a:spAutoFit/>
          </a:bodyPr>
          <a:lstStyle/>
          <a:p>
            <a:pPr>
              <a:lnSpc>
                <a:spcPct val="120000"/>
              </a:lnSpc>
            </a:pPr>
            <a:r>
              <a:rPr lang="en-US" altLang="zh-CN" sz="2400" b="1"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Yebei</a:t>
            </a:r>
            <a:r>
              <a:rPr lang="en-US" altLang="zh-CN" sz="2400" b="1" i="1" dirty="0">
                <a:solidFill>
                  <a:schemeClr val="bg1"/>
                </a:solidFill>
                <a:latin typeface="Open Sans" panose="020B0606030504020204" pitchFamily="34" charset="0"/>
                <a:ea typeface="Open Sans" panose="020B0606030504020204" pitchFamily="34" charset="0"/>
                <a:cs typeface="Open Sans" panose="020B0606030504020204" pitchFamily="34" charset="0"/>
              </a:rPr>
              <a:t> Yao</a:t>
            </a:r>
          </a:p>
          <a:p>
            <a:pPr>
              <a:lnSpc>
                <a:spcPct val="120000"/>
              </a:lnSpc>
            </a:pP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rPr>
              <a:t>Mid-point presentation of </a:t>
            </a:r>
            <a:r>
              <a:rPr lang="en-US" altLang="zh-C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CPLN</a:t>
            </a: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rPr>
              <a:t>-680-Capstone</a:t>
            </a:r>
          </a:p>
        </p:txBody>
      </p:sp>
    </p:spTree>
    <p:extLst>
      <p:ext uri="{BB962C8B-B14F-4D97-AF65-F5344CB8AC3E}">
        <p14:creationId xmlns:p14="http://schemas.microsoft.com/office/powerpoint/2010/main" val="16056851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EF73992-5422-4641-937B-968B9C026B0E}"/>
              </a:ext>
            </a:extLst>
          </p:cNvPr>
          <p:cNvPicPr>
            <a:picLocks noChangeAspect="1"/>
          </p:cNvPicPr>
          <p:nvPr/>
        </p:nvPicPr>
        <p:blipFill>
          <a:blip r:embed="rId3"/>
          <a:stretch>
            <a:fillRect/>
          </a:stretch>
        </p:blipFill>
        <p:spPr>
          <a:xfrm>
            <a:off x="254839" y="1253906"/>
            <a:ext cx="8179436" cy="4879817"/>
          </a:xfrm>
          <a:prstGeom prst="rect">
            <a:avLst/>
          </a:prstGeom>
        </p:spPr>
      </p:pic>
      <p:sp>
        <p:nvSpPr>
          <p:cNvPr id="4" name="文本框 3">
            <a:extLst>
              <a:ext uri="{FF2B5EF4-FFF2-40B4-BE49-F238E27FC236}">
                <a16:creationId xmlns:a16="http://schemas.microsoft.com/office/drawing/2014/main" id="{90B40C1E-9F79-4CC9-9806-9348D999BB0C}"/>
              </a:ext>
            </a:extLst>
          </p:cNvPr>
          <p:cNvSpPr txBox="1"/>
          <p:nvPr/>
        </p:nvSpPr>
        <p:spPr>
          <a:xfrm>
            <a:off x="386281" y="724277"/>
            <a:ext cx="7523429" cy="338554"/>
          </a:xfrm>
          <a:prstGeom prst="rect">
            <a:avLst/>
          </a:prstGeom>
          <a:noFill/>
        </p:spPr>
        <p:txBody>
          <a:bodyPr wrap="square" rtlCol="0">
            <a:spAutoFit/>
          </a:bodyPr>
          <a:lstStyle/>
          <a:p>
            <a:r>
              <a:rPr lang="en-US" altLang="zh-CN" sz="1600" dirty="0">
                <a:latin typeface="Open Sans" panose="020B0606030504020204" pitchFamily="34" charset="0"/>
                <a:ea typeface="Open Sans" panose="020B0606030504020204" pitchFamily="34" charset="0"/>
                <a:cs typeface="Open Sans" panose="020B0606030504020204" pitchFamily="34" charset="0"/>
              </a:rPr>
              <a:t>Linear regression model  for Trip count (Trip demand) in each Census Tract</a:t>
            </a:r>
            <a:endParaRPr lang="zh-CN" altLang="en-US" sz="16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组合 4">
            <a:extLst>
              <a:ext uri="{FF2B5EF4-FFF2-40B4-BE49-F238E27FC236}">
                <a16:creationId xmlns:a16="http://schemas.microsoft.com/office/drawing/2014/main" id="{BB441415-B1CD-47F2-91FA-54EE68819D25}"/>
              </a:ext>
            </a:extLst>
          </p:cNvPr>
          <p:cNvGrpSpPr/>
          <p:nvPr/>
        </p:nvGrpSpPr>
        <p:grpSpPr>
          <a:xfrm>
            <a:off x="8627951" y="724277"/>
            <a:ext cx="3177768" cy="5558828"/>
            <a:chOff x="8627951" y="1062831"/>
            <a:chExt cx="3177768" cy="4739621"/>
          </a:xfrm>
        </p:grpSpPr>
        <p:sp>
          <p:nvSpPr>
            <p:cNvPr id="6" name="矩形 5">
              <a:extLst>
                <a:ext uri="{FF2B5EF4-FFF2-40B4-BE49-F238E27FC236}">
                  <a16:creationId xmlns:a16="http://schemas.microsoft.com/office/drawing/2014/main" id="{EAD4DB8F-B0BF-4B10-8A4C-E4DBFBE5EF39}"/>
                </a:ext>
              </a:extLst>
            </p:cNvPr>
            <p:cNvSpPr/>
            <p:nvPr/>
          </p:nvSpPr>
          <p:spPr>
            <a:xfrm>
              <a:off x="8627952" y="1062831"/>
              <a:ext cx="3177767" cy="143592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000" dirty="0">
                  <a:solidFill>
                    <a:schemeClr val="tx1"/>
                  </a:solidFill>
                </a:rPr>
                <a:t>Regression model 1</a:t>
              </a:r>
            </a:p>
            <a:p>
              <a:pPr algn="ctr"/>
              <a:endParaRPr lang="en-US" altLang="zh-CN" sz="2000" dirty="0">
                <a:solidFill>
                  <a:schemeClr val="tx1"/>
                </a:solidFill>
              </a:endParaRPr>
            </a:p>
            <a:p>
              <a:pPr algn="ctr"/>
              <a:r>
                <a:rPr lang="en-US" altLang="zh-CN" sz="2000" dirty="0">
                  <a:solidFill>
                    <a:schemeClr val="tx1"/>
                  </a:solidFill>
                </a:rPr>
                <a:t>With only trip features</a:t>
              </a:r>
              <a:endParaRPr lang="zh-CN" altLang="en-US" sz="2000" dirty="0">
                <a:solidFill>
                  <a:schemeClr val="tx1"/>
                </a:solidFill>
              </a:endParaRPr>
            </a:p>
          </p:txBody>
        </p:sp>
        <p:sp>
          <p:nvSpPr>
            <p:cNvPr id="7" name="矩形 6">
              <a:extLst>
                <a:ext uri="{FF2B5EF4-FFF2-40B4-BE49-F238E27FC236}">
                  <a16:creationId xmlns:a16="http://schemas.microsoft.com/office/drawing/2014/main" id="{292631D4-5B85-48EF-BAA6-04ADEBE42B38}"/>
                </a:ext>
              </a:extLst>
            </p:cNvPr>
            <p:cNvSpPr/>
            <p:nvPr/>
          </p:nvSpPr>
          <p:spPr>
            <a:xfrm>
              <a:off x="8627951" y="2711037"/>
              <a:ext cx="3177767" cy="143592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000" dirty="0">
                  <a:solidFill>
                    <a:schemeClr val="tx1"/>
                  </a:solidFill>
                </a:rPr>
                <a:t>Regression model 2</a:t>
              </a:r>
            </a:p>
            <a:p>
              <a:pPr algn="ctr"/>
              <a:endParaRPr lang="en-US" altLang="zh-CN" sz="2000" dirty="0">
                <a:solidFill>
                  <a:schemeClr val="tx1"/>
                </a:solidFill>
              </a:endParaRPr>
            </a:p>
            <a:p>
              <a:pPr algn="ctr"/>
              <a:r>
                <a:rPr lang="en-US" altLang="zh-CN" sz="2000" dirty="0">
                  <a:solidFill>
                    <a:schemeClr val="tx1"/>
                  </a:solidFill>
                </a:rPr>
                <a:t>With trip, spatial and weather features</a:t>
              </a:r>
              <a:endParaRPr lang="zh-CN" altLang="en-US" sz="2000" dirty="0">
                <a:solidFill>
                  <a:schemeClr val="tx1"/>
                </a:solidFill>
              </a:endParaRPr>
            </a:p>
          </p:txBody>
        </p:sp>
        <p:sp>
          <p:nvSpPr>
            <p:cNvPr id="8" name="矩形 7">
              <a:extLst>
                <a:ext uri="{FF2B5EF4-FFF2-40B4-BE49-F238E27FC236}">
                  <a16:creationId xmlns:a16="http://schemas.microsoft.com/office/drawing/2014/main" id="{0AEFB0B2-307D-4325-8BB8-880AA3AA9CA0}"/>
                </a:ext>
              </a:extLst>
            </p:cNvPr>
            <p:cNvSpPr/>
            <p:nvPr/>
          </p:nvSpPr>
          <p:spPr>
            <a:xfrm>
              <a:off x="8627951" y="4366527"/>
              <a:ext cx="3177767" cy="143592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000" dirty="0">
                  <a:solidFill>
                    <a:schemeClr val="tx1"/>
                  </a:solidFill>
                </a:rPr>
                <a:t>Regression model 3</a:t>
              </a:r>
            </a:p>
            <a:p>
              <a:pPr algn="ctr"/>
              <a:endParaRPr lang="en-US" altLang="zh-CN" sz="2000" dirty="0">
                <a:solidFill>
                  <a:schemeClr val="tx1"/>
                </a:solidFill>
              </a:endParaRPr>
            </a:p>
            <a:p>
              <a:pPr algn="ctr"/>
              <a:r>
                <a:rPr lang="en-US" altLang="zh-CN" sz="2000" dirty="0">
                  <a:solidFill>
                    <a:schemeClr val="tx1"/>
                  </a:solidFill>
                </a:rPr>
                <a:t>Add time lag features</a:t>
              </a:r>
              <a:endParaRPr lang="zh-CN" altLang="en-US" sz="2000" dirty="0">
                <a:solidFill>
                  <a:schemeClr val="tx1"/>
                </a:solidFill>
              </a:endParaRPr>
            </a:p>
          </p:txBody>
        </p:sp>
      </p:grpSp>
      <p:sp>
        <p:nvSpPr>
          <p:cNvPr id="9" name="文本框 8">
            <a:extLst>
              <a:ext uri="{FF2B5EF4-FFF2-40B4-BE49-F238E27FC236}">
                <a16:creationId xmlns:a16="http://schemas.microsoft.com/office/drawing/2014/main" id="{71109B4A-A900-46C8-BBB6-8C7CB4B0630D}"/>
              </a:ext>
            </a:extLst>
          </p:cNvPr>
          <p:cNvSpPr txBox="1"/>
          <p:nvPr/>
        </p:nvSpPr>
        <p:spPr>
          <a:xfrm>
            <a:off x="1" y="169662"/>
            <a:ext cx="3558011" cy="369332"/>
          </a:xfrm>
          <a:prstGeom prst="rect">
            <a:avLst/>
          </a:prstGeom>
          <a:solidFill>
            <a:schemeClr val="tx1"/>
          </a:solidFill>
        </p:spPr>
        <p:txBody>
          <a:bodyPr wrap="square" rtlCol="0">
            <a:spAutoFit/>
          </a:bodyPr>
          <a:lstStyle/>
          <a:p>
            <a:r>
              <a:rPr lang="en-US" altLang="zh-CN" b="1" dirty="0">
                <a:solidFill>
                  <a:schemeClr val="bg1"/>
                </a:solidFill>
                <a:latin typeface="Open Sans" panose="020B0606030504020204" pitchFamily="34" charset="0"/>
                <a:ea typeface="Open Sans" panose="020B0606030504020204" pitchFamily="34" charset="0"/>
                <a:cs typeface="Open Sans" panose="020B0606030504020204" pitchFamily="34" charset="0"/>
              </a:rPr>
              <a:t>Trip count (demand) prediction</a:t>
            </a:r>
          </a:p>
        </p:txBody>
      </p:sp>
    </p:spTree>
    <p:extLst>
      <p:ext uri="{BB962C8B-B14F-4D97-AF65-F5344CB8AC3E}">
        <p14:creationId xmlns:p14="http://schemas.microsoft.com/office/powerpoint/2010/main" val="389309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灯片编号占位符 5"/>
          <p:cNvSpPr>
            <a:spLocks noGrp="1"/>
          </p:cNvSpPr>
          <p:nvPr>
            <p:ph type="sldNum" sz="quarter" idx="12"/>
          </p:nvPr>
        </p:nvSpPr>
        <p:spPr>
          <a:xfrm>
            <a:off x="11370039" y="382940"/>
            <a:ext cx="701719"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pPr algn="ctr"/>
              <a:t>11</a:t>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4" name="文本框 3"/>
          <p:cNvSpPr txBox="1"/>
          <p:nvPr/>
        </p:nvSpPr>
        <p:spPr>
          <a:xfrm>
            <a:off x="0" y="174119"/>
            <a:ext cx="2469070" cy="369332"/>
          </a:xfrm>
          <a:prstGeom prst="rect">
            <a:avLst/>
          </a:prstGeom>
          <a:solidFill>
            <a:schemeClr val="tx1"/>
          </a:solidFill>
        </p:spPr>
        <p:txBody>
          <a:bodyPr wrap="square" rtlCol="0">
            <a:spAutoFit/>
          </a:bodyPr>
          <a:lstStyle/>
          <a:p>
            <a:r>
              <a:rPr lang="en-US" altLang="zh-CN" b="1" dirty="0">
                <a:solidFill>
                  <a:schemeClr val="bg1"/>
                </a:solidFill>
                <a:latin typeface="Open Sans" panose="020B0606030504020204" pitchFamily="34" charset="0"/>
                <a:ea typeface="Open Sans" panose="020B0606030504020204" pitchFamily="34" charset="0"/>
                <a:cs typeface="Open Sans" panose="020B0606030504020204" pitchFamily="34" charset="0"/>
              </a:rPr>
              <a:t>Other model</a:t>
            </a:r>
          </a:p>
        </p:txBody>
      </p:sp>
      <p:pic>
        <p:nvPicPr>
          <p:cNvPr id="7" name="图片 6">
            <a:extLst>
              <a:ext uri="{FF2B5EF4-FFF2-40B4-BE49-F238E27FC236}">
                <a16:creationId xmlns:a16="http://schemas.microsoft.com/office/drawing/2014/main" id="{FC0C3197-6D08-4D86-9737-B741BB5BD518}"/>
              </a:ext>
            </a:extLst>
          </p:cNvPr>
          <p:cNvPicPr>
            <a:picLocks noChangeAspect="1"/>
          </p:cNvPicPr>
          <p:nvPr/>
        </p:nvPicPr>
        <p:blipFill>
          <a:blip r:embed="rId3"/>
          <a:stretch>
            <a:fillRect/>
          </a:stretch>
        </p:blipFill>
        <p:spPr>
          <a:xfrm>
            <a:off x="340878" y="1320861"/>
            <a:ext cx="6487138" cy="3558957"/>
          </a:xfrm>
          <a:prstGeom prst="rect">
            <a:avLst/>
          </a:prstGeom>
        </p:spPr>
      </p:pic>
      <p:sp>
        <p:nvSpPr>
          <p:cNvPr id="11" name="文本框 10">
            <a:extLst>
              <a:ext uri="{FF2B5EF4-FFF2-40B4-BE49-F238E27FC236}">
                <a16:creationId xmlns:a16="http://schemas.microsoft.com/office/drawing/2014/main" id="{3E926DA1-8162-4513-B93D-D9CF833609AF}"/>
              </a:ext>
            </a:extLst>
          </p:cNvPr>
          <p:cNvSpPr txBox="1"/>
          <p:nvPr/>
        </p:nvSpPr>
        <p:spPr>
          <a:xfrm>
            <a:off x="407406" y="747490"/>
            <a:ext cx="6120142" cy="369332"/>
          </a:xfrm>
          <a:prstGeom prst="rect">
            <a:avLst/>
          </a:prstGeom>
          <a:noFill/>
        </p:spPr>
        <p:txBody>
          <a:bodyPr wrap="square">
            <a:spAutoFit/>
          </a:bodyPr>
          <a:lstStyle/>
          <a:p>
            <a:r>
              <a:rPr lang="en-US" altLang="zh-CN" b="1" i="0" dirty="0">
                <a:solidFill>
                  <a:srgbClr val="202124"/>
                </a:solidFill>
                <a:effectLst/>
                <a:latin typeface="Roboto" panose="02000000000000000000" pitchFamily="2" charset="0"/>
              </a:rPr>
              <a:t>Decision Trees</a:t>
            </a:r>
            <a:endParaRPr lang="zh-CN" altLang="en-US" dirty="0"/>
          </a:p>
        </p:txBody>
      </p:sp>
      <p:sp>
        <p:nvSpPr>
          <p:cNvPr id="12" name="文本框 11">
            <a:extLst>
              <a:ext uri="{FF2B5EF4-FFF2-40B4-BE49-F238E27FC236}">
                <a16:creationId xmlns:a16="http://schemas.microsoft.com/office/drawing/2014/main" id="{A299AE04-C81C-4ED4-B6CB-83052DBD5403}"/>
              </a:ext>
            </a:extLst>
          </p:cNvPr>
          <p:cNvSpPr txBox="1"/>
          <p:nvPr/>
        </p:nvSpPr>
        <p:spPr>
          <a:xfrm>
            <a:off x="7324253" y="294403"/>
            <a:ext cx="2469070" cy="369332"/>
          </a:xfrm>
          <a:prstGeom prst="rect">
            <a:avLst/>
          </a:prstGeom>
          <a:solidFill>
            <a:schemeClr val="tx1"/>
          </a:solidFill>
        </p:spPr>
        <p:txBody>
          <a:bodyPr wrap="square" rtlCol="0">
            <a:spAutoFit/>
          </a:bodyPr>
          <a:lstStyle/>
          <a:p>
            <a:r>
              <a:rPr lang="en-US" altLang="zh-CN" b="1" dirty="0">
                <a:solidFill>
                  <a:schemeClr val="bg1"/>
                </a:solidFill>
                <a:latin typeface="Open Sans" panose="020B0606030504020204" pitchFamily="34" charset="0"/>
                <a:ea typeface="Open Sans" panose="020B0606030504020204" pitchFamily="34" charset="0"/>
                <a:cs typeface="Open Sans" panose="020B0606030504020204" pitchFamily="34" charset="0"/>
              </a:rPr>
              <a:t>Some Current Failure</a:t>
            </a:r>
          </a:p>
        </p:txBody>
      </p:sp>
      <p:sp>
        <p:nvSpPr>
          <p:cNvPr id="13" name="矩形 12">
            <a:extLst>
              <a:ext uri="{FF2B5EF4-FFF2-40B4-BE49-F238E27FC236}">
                <a16:creationId xmlns:a16="http://schemas.microsoft.com/office/drawing/2014/main" id="{FA6F0187-BCCC-47C4-9634-FF0635C770F4}"/>
              </a:ext>
            </a:extLst>
          </p:cNvPr>
          <p:cNvSpPr/>
          <p:nvPr/>
        </p:nvSpPr>
        <p:spPr>
          <a:xfrm>
            <a:off x="7260879" y="1033982"/>
            <a:ext cx="4590243" cy="5629367"/>
          </a:xfrm>
          <a:prstGeom prst="rect">
            <a:avLst/>
          </a:prstGeom>
          <a:solidFill>
            <a:schemeClr val="bg2">
              <a:lumMod val="2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marL="285750" indent="-285750">
              <a:buFont typeface="Arial" panose="020B0604020202020204" pitchFamily="34" charset="0"/>
              <a:buChar char="•"/>
            </a:pPr>
            <a:r>
              <a:rPr lang="en-US" altLang="zh-CN" sz="1800" dirty="0">
                <a:latin typeface="Open Sans" panose="020B0606030504020204" pitchFamily="34" charset="0"/>
                <a:ea typeface="Open Sans" panose="020B0606030504020204" pitchFamily="34" charset="0"/>
                <a:cs typeface="Open Sans" panose="020B0606030504020204" pitchFamily="34" charset="0"/>
              </a:rPr>
              <a:t>Because panels are nested, random forest and </a:t>
            </a:r>
            <a:r>
              <a:rPr lang="en-US" altLang="zh-CN" sz="1800" dirty="0" err="1">
                <a:latin typeface="Open Sans" panose="020B0606030504020204" pitchFamily="34" charset="0"/>
                <a:ea typeface="Open Sans" panose="020B0606030504020204" pitchFamily="34" charset="0"/>
                <a:cs typeface="Open Sans" panose="020B0606030504020204" pitchFamily="34" charset="0"/>
              </a:rPr>
              <a:t>XGBoost</a:t>
            </a:r>
            <a:r>
              <a:rPr lang="en-US" altLang="zh-CN" sz="1800" dirty="0">
                <a:latin typeface="Open Sans" panose="020B0606030504020204" pitchFamily="34" charset="0"/>
                <a:ea typeface="Open Sans" panose="020B0606030504020204" pitchFamily="34" charset="0"/>
                <a:cs typeface="Open Sans" panose="020B0606030504020204" pitchFamily="34" charset="0"/>
              </a:rPr>
              <a:t> can’t run successfully!</a:t>
            </a:r>
          </a:p>
          <a:p>
            <a:pPr marL="285750" indent="-285750">
              <a:buFont typeface="Arial" panose="020B0604020202020204" pitchFamily="34" charset="0"/>
              <a:buChar char="•"/>
            </a:pPr>
            <a:endParaRPr lang="en-US" altLang="zh-CN"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altLang="zh-CN" dirty="0">
                <a:latin typeface="Open Sans" panose="020B0606030504020204" pitchFamily="34" charset="0"/>
                <a:ea typeface="Open Sans" panose="020B0606030504020204" pitchFamily="34" charset="0"/>
                <a:cs typeface="Open Sans" panose="020B0606030504020204" pitchFamily="34" charset="0"/>
              </a:rPr>
              <a:t>Predicted and observed taxi trip by hourly interval.</a:t>
            </a:r>
            <a:endParaRPr lang="en-US" altLang="zh-CN" sz="18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altLang="zh-CN" sz="18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altLang="zh-CN" sz="1800" dirty="0">
                <a:latin typeface="Open Sans" panose="020B0606030504020204" pitchFamily="34" charset="0"/>
                <a:ea typeface="Open Sans" panose="020B0606030504020204" pitchFamily="34" charset="0"/>
                <a:cs typeface="Open Sans" panose="020B0606030504020204" pitchFamily="34" charset="0"/>
              </a:rPr>
              <a:t>Clustering Analysis and trip density heatmap generating.</a:t>
            </a:r>
          </a:p>
          <a:p>
            <a:pPr marL="285750" indent="-285750">
              <a:buFont typeface="Arial" panose="020B0604020202020204" pitchFamily="34" charset="0"/>
              <a:buChar char="•"/>
            </a:pPr>
            <a:endParaRPr lang="en-US" altLang="zh-CN"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altLang="zh-CN" dirty="0">
                <a:latin typeface="Open Sans" panose="020B0606030504020204" pitchFamily="34" charset="0"/>
                <a:ea typeface="Open Sans" panose="020B0606030504020204" pitchFamily="34" charset="0"/>
                <a:cs typeface="Open Sans" panose="020B0606030504020204" pitchFamily="34" charset="0"/>
              </a:rPr>
              <a:t>Taxi distribution animation across time.</a:t>
            </a:r>
            <a:endParaRPr lang="zh-CN" alt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143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How To Start A Cab Service - Secular Europe Campaign">
            <a:extLst>
              <a:ext uri="{FF2B5EF4-FFF2-40B4-BE49-F238E27FC236}">
                <a16:creationId xmlns:a16="http://schemas.microsoft.com/office/drawing/2014/main" id="{B8441599-B434-43AA-BE87-2434AF5AE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6652"/>
            <a:ext cx="12192000" cy="7404652"/>
          </a:xfrm>
          <a:prstGeom prst="rect">
            <a:avLst/>
          </a:prstGeom>
          <a:noFill/>
          <a:extLst>
            <a:ext uri="{909E8E84-426E-40DD-AFC4-6F175D3DCCD1}">
              <a14:hiddenFill xmlns:a14="http://schemas.microsoft.com/office/drawing/2010/main">
                <a:solidFill>
                  <a:srgbClr val="FFFFFF"/>
                </a:solidFill>
              </a14:hiddenFill>
            </a:ext>
          </a:extLst>
        </p:spPr>
      </p:pic>
      <p:sp>
        <p:nvSpPr>
          <p:cNvPr id="9" name="e7d195523061f1c0" descr="e7d195523061f1c0214d268728035a112e1f1a63855fa0d5B3BC3571FB2346650E40B27C71D4ADB669896543E409C0762562804D99F14164E036E91A4D200FB459B9C67F1066513BDCC2663F2655ED5A2F3E64E50905ECC13FD08E412A2449DFC0DEA4732AF4E76A12DAA23714D9A24C7EAC7F7CD8FF94AEC7D4E9162B55FEA74E289784371BE33B"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e7d195523061f1c0214d268728035a112e1f1a63855fa0d5B3BC3571FB2346650E40B27C71D4ADB669896543E409C0762562804D99F14164E036E91A4D200FB459B9C67F1066513BDCC2663F2655ED5A2F3E64E50905ECC13FD08E412A2449DFC0DEA4732AF4E76A12DAA23714D9A24C7EAC7F7CD8FF94AEC7D4E9162B55FEA74E289784371BE33B</a:t>
            </a:r>
            <a:endParaRPr lang="zh-CN" altLang="en-US" sz="100"/>
          </a:p>
        </p:txBody>
      </p:sp>
      <p:sp>
        <p:nvSpPr>
          <p:cNvPr id="8" name="矩形 7" descr="e7d195523061f1c0214d268728035a112e1f1a63855fa0d5B3BC3571FB2346650E40B27C71D4ADB669896543E409C0762562804D99F14164E036E91A4D200FB459B9C67F1066513BDCC2663F2655ED5A2F3E64E50905ECC13FD08E412A2449DFC0DEA4732AF4E76A12DAA23714D9A24C7EAC7F7CD8FF94AEC7D4E9162B55FEA74E289784371BE33B">
            <a:extLst>
              <a:ext uri="{FF2B5EF4-FFF2-40B4-BE49-F238E27FC236}">
                <a16:creationId xmlns:a16="http://schemas.microsoft.com/office/drawing/2014/main" id="{4C17F654-181D-4511-8D91-5621B1813D3B}"/>
              </a:ext>
            </a:extLst>
          </p:cNvPr>
          <p:cNvSpPr/>
          <p:nvPr/>
        </p:nvSpPr>
        <p:spPr>
          <a:xfrm>
            <a:off x="0" y="863048"/>
            <a:ext cx="12192000" cy="414852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 name="文本框 3"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54605" y="2319291"/>
            <a:ext cx="9082790" cy="1022396"/>
          </a:xfrm>
          <a:prstGeom prst="rect">
            <a:avLst/>
          </a:prstGeom>
          <a:noFill/>
        </p:spPr>
        <p:txBody>
          <a:bodyPr wrap="square" rtlCol="0">
            <a:spAutoFit/>
          </a:bodyPr>
          <a:lstStyle/>
          <a:p>
            <a:pPr algn="ctr">
              <a:lnSpc>
                <a:spcPct val="110000"/>
              </a:lnSpc>
            </a:pPr>
            <a:r>
              <a:rPr lang="en-US" altLang="zh-CN" sz="6000" spc="300" dirty="0">
                <a:solidFill>
                  <a:srgbClr val="282828"/>
                </a:solidFill>
                <a:latin typeface="Arial Rounded MT Bold" panose="020F0704030504030204" pitchFamily="34" charset="0"/>
                <a:ea typeface=" 汉仪良品线简" panose="00020600040101010101" pitchFamily="18" charset="-122"/>
              </a:rPr>
              <a:t>THANKS</a:t>
            </a:r>
            <a:endParaRPr lang="zh-CN" altLang="en-US" sz="6000" spc="300" dirty="0">
              <a:solidFill>
                <a:srgbClr val="282828"/>
              </a:solidFill>
              <a:latin typeface="Arial Rounded MT Bold" panose="020F0704030504030204" pitchFamily="34" charset="0"/>
              <a:ea typeface=" 汉仪良品线简" panose="00020600040101010101" pitchFamily="18" charset="-122"/>
            </a:endParaRPr>
          </a:p>
        </p:txBody>
      </p:sp>
    </p:spTree>
    <p:extLst>
      <p:ext uri="{BB962C8B-B14F-4D97-AF65-F5344CB8AC3E}">
        <p14:creationId xmlns:p14="http://schemas.microsoft.com/office/powerpoint/2010/main" val="274553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BAADF5DF-5F22-4A4F-8D01-15579B113101}"/>
              </a:ext>
            </a:extLst>
          </p:cNvPr>
          <p:cNvSpPr/>
          <p:nvPr/>
        </p:nvSpPr>
        <p:spPr>
          <a:xfrm>
            <a:off x="261505" y="3688503"/>
            <a:ext cx="5464382" cy="1941898"/>
          </a:xfrm>
          <a:prstGeom prst="rect">
            <a:avLst/>
          </a:prstGeom>
          <a:solidFill>
            <a:srgbClr val="EAF2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DA15032-1344-4B90-89FF-EDCBC07617B0}"/>
              </a:ext>
            </a:extLst>
          </p:cNvPr>
          <p:cNvSpPr/>
          <p:nvPr/>
        </p:nvSpPr>
        <p:spPr>
          <a:xfrm>
            <a:off x="261506" y="1706336"/>
            <a:ext cx="5464382" cy="1733549"/>
          </a:xfrm>
          <a:prstGeom prst="rect">
            <a:avLst/>
          </a:prstGeom>
          <a:solidFill>
            <a:srgbClr val="EAF2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05D47DA-23AF-49C5-807C-17F36178602D}"/>
              </a:ext>
            </a:extLst>
          </p:cNvPr>
          <p:cNvSpPr txBox="1"/>
          <p:nvPr/>
        </p:nvSpPr>
        <p:spPr>
          <a:xfrm>
            <a:off x="0" y="172358"/>
            <a:ext cx="2389292" cy="369332"/>
          </a:xfrm>
          <a:prstGeom prst="rect">
            <a:avLst/>
          </a:prstGeom>
          <a:solidFill>
            <a:schemeClr val="tx1"/>
          </a:solidFill>
        </p:spPr>
        <p:txBody>
          <a:bodyPr wrap="square" rtlCol="0">
            <a:spAutoFit/>
          </a:bodyPr>
          <a:lstStyle>
            <a:defPPr>
              <a:defRPr lang="zh-CN"/>
            </a:defPPr>
            <a:lvl1pPr>
              <a:defRPr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ltLang="zh-CN" dirty="0"/>
              <a:t>Introduction + Goal</a:t>
            </a:r>
          </a:p>
        </p:txBody>
      </p:sp>
      <p:sp>
        <p:nvSpPr>
          <p:cNvPr id="5" name="矩形 4">
            <a:extLst>
              <a:ext uri="{FF2B5EF4-FFF2-40B4-BE49-F238E27FC236}">
                <a16:creationId xmlns:a16="http://schemas.microsoft.com/office/drawing/2014/main" id="{79D9534B-96DF-4C4D-B97A-06A9FE860484}"/>
              </a:ext>
            </a:extLst>
          </p:cNvPr>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灯片编号占位符 5">
            <a:extLst>
              <a:ext uri="{FF2B5EF4-FFF2-40B4-BE49-F238E27FC236}">
                <a16:creationId xmlns:a16="http://schemas.microsoft.com/office/drawing/2014/main" id="{932E6B8E-CF5E-41AE-95D2-A5B439ACC7D2}"/>
              </a:ext>
            </a:extLst>
          </p:cNvPr>
          <p:cNvSpPr>
            <a:spLocks noGrp="1"/>
          </p:cNvSpPr>
          <p:nvPr>
            <p:ph type="sldNum" sz="quarter" idx="12"/>
          </p:nvPr>
        </p:nvSpPr>
        <p:spPr>
          <a:xfrm>
            <a:off x="11370039" y="382940"/>
            <a:ext cx="701719"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pPr algn="ctr"/>
              <a:t>2</a:t>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10" name="文本框 9">
            <a:extLst>
              <a:ext uri="{FF2B5EF4-FFF2-40B4-BE49-F238E27FC236}">
                <a16:creationId xmlns:a16="http://schemas.microsoft.com/office/drawing/2014/main" id="{20FCDC19-F72E-43AD-BB51-CAC460CDABB0}"/>
              </a:ext>
            </a:extLst>
          </p:cNvPr>
          <p:cNvSpPr txBox="1"/>
          <p:nvPr/>
        </p:nvSpPr>
        <p:spPr>
          <a:xfrm>
            <a:off x="261504" y="1703143"/>
            <a:ext cx="5127172" cy="499624"/>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en-US" altLang="zh-CN" sz="2000" b="1" dirty="0">
                <a:latin typeface="微软雅黑" panose="020B0503020204020204" pitchFamily="34" charset="-122"/>
                <a:ea typeface="微软雅黑" panose="020B0503020204020204" pitchFamily="34" charset="-122"/>
              </a:rPr>
              <a:t>Competition from Kaggle in 2016</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E1290846-9336-49DA-9831-7AF5B000F10F}"/>
              </a:ext>
            </a:extLst>
          </p:cNvPr>
          <p:cNvSpPr txBox="1"/>
          <p:nvPr/>
        </p:nvSpPr>
        <p:spPr>
          <a:xfrm>
            <a:off x="457201" y="2240656"/>
            <a:ext cx="5127172" cy="849656"/>
          </a:xfrm>
          <a:prstGeom prst="rect">
            <a:avLst/>
          </a:prstGeom>
          <a:noFill/>
        </p:spPr>
        <p:txBody>
          <a:bodyPr wrap="square">
            <a:spAutoFit/>
          </a:bodyPr>
          <a:lstStyle/>
          <a:p>
            <a:pPr algn="just">
              <a:lnSpc>
                <a:spcPct val="120000"/>
              </a:lnSpc>
            </a:pPr>
            <a:r>
              <a:rPr lang="en-US" altLang="zh-CN" sz="1400" dirty="0">
                <a:latin typeface="Open Sans" panose="020B0606030504020204" pitchFamily="34" charset="0"/>
                <a:ea typeface="Open Sans" panose="020B0606030504020204" pitchFamily="34" charset="0"/>
                <a:cs typeface="Open Sans" panose="020B0606030504020204" pitchFamily="34" charset="0"/>
              </a:rPr>
              <a:t>Inspired by the Competition held from Kaggle in </a:t>
            </a:r>
            <a:r>
              <a:rPr lang="en-US" altLang="zh-CN" sz="1400" dirty="0" err="1">
                <a:latin typeface="Open Sans" panose="020B0606030504020204" pitchFamily="34" charset="0"/>
                <a:ea typeface="Open Sans" panose="020B0606030504020204" pitchFamily="34" charset="0"/>
                <a:cs typeface="Open Sans" panose="020B0606030504020204" pitchFamily="34" charset="0"/>
              </a:rPr>
              <a:t>2016,which</a:t>
            </a:r>
            <a:r>
              <a:rPr lang="en-US" altLang="zh-CN" sz="1400" dirty="0">
                <a:latin typeface="Open Sans" panose="020B0606030504020204" pitchFamily="34" charset="0"/>
                <a:ea typeface="Open Sans" panose="020B0606030504020204" pitchFamily="34" charset="0"/>
                <a:cs typeface="Open Sans" panose="020B0606030504020204" pitchFamily="34" charset="0"/>
              </a:rPr>
              <a:t> challenging competitors to </a:t>
            </a:r>
            <a:r>
              <a:rPr lang="en-US" altLang="zh-CN" sz="1400" b="1" dirty="0">
                <a:latin typeface="Open Sans" panose="020B0606030504020204" pitchFamily="34" charset="0"/>
                <a:ea typeface="Open Sans" panose="020B0606030504020204" pitchFamily="34" charset="0"/>
                <a:cs typeface="Open Sans" panose="020B0606030504020204" pitchFamily="34" charset="0"/>
              </a:rPr>
              <a:t>build a model that predicts </a:t>
            </a:r>
            <a:r>
              <a:rPr lang="en-US" altLang="zh-CN" sz="1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the total ride duration </a:t>
            </a:r>
            <a:r>
              <a:rPr lang="en-US" altLang="zh-CN" sz="1400" b="1" dirty="0">
                <a:latin typeface="Open Sans" panose="020B0606030504020204" pitchFamily="34" charset="0"/>
                <a:ea typeface="Open Sans" panose="020B0606030504020204" pitchFamily="34" charset="0"/>
                <a:cs typeface="Open Sans" panose="020B0606030504020204" pitchFamily="34" charset="0"/>
              </a:rPr>
              <a:t>of taxi trips </a:t>
            </a:r>
            <a:r>
              <a:rPr lang="en-US" altLang="zh-CN" sz="1400" dirty="0">
                <a:latin typeface="Open Sans" panose="020B0606030504020204" pitchFamily="34" charset="0"/>
                <a:ea typeface="Open Sans" panose="020B0606030504020204" pitchFamily="34" charset="0"/>
                <a:cs typeface="Open Sans" panose="020B0606030504020204" pitchFamily="34" charset="0"/>
              </a:rPr>
              <a:t>in New York City.</a:t>
            </a:r>
            <a:endParaRPr lang="zh-CN" altLang="en-US" sz="1400" dirty="0">
              <a:latin typeface="Open Sans" panose="020B0606030504020204" pitchFamily="34" charset="0"/>
              <a:cs typeface="Open Sans" panose="020B0606030504020204" pitchFamily="34" charset="0"/>
            </a:endParaRPr>
          </a:p>
        </p:txBody>
      </p:sp>
      <p:sp>
        <p:nvSpPr>
          <p:cNvPr id="15" name="文本框 14">
            <a:extLst>
              <a:ext uri="{FF2B5EF4-FFF2-40B4-BE49-F238E27FC236}">
                <a16:creationId xmlns:a16="http://schemas.microsoft.com/office/drawing/2014/main" id="{2E84AFAB-5605-48E4-8D4C-3F6BCDBF2A98}"/>
              </a:ext>
            </a:extLst>
          </p:cNvPr>
          <p:cNvSpPr txBox="1"/>
          <p:nvPr/>
        </p:nvSpPr>
        <p:spPr>
          <a:xfrm>
            <a:off x="261504" y="3708572"/>
            <a:ext cx="5551468" cy="499624"/>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en-US" altLang="zh-CN" sz="2000" b="1" dirty="0">
                <a:latin typeface="微软雅黑" panose="020B0503020204020204" pitchFamily="34" charset="-122"/>
                <a:ea typeface="微软雅黑" panose="020B0503020204020204" pitchFamily="34" charset="-122"/>
              </a:rPr>
              <a:t>Based on Rideshare project previously</a:t>
            </a:r>
            <a:endParaRPr lang="zh-CN" altLang="en-US" sz="2000" b="1"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3B21C7A4-0084-4BC5-ABAA-D0AA199FA7ED}"/>
              </a:ext>
            </a:extLst>
          </p:cNvPr>
          <p:cNvSpPr txBox="1"/>
          <p:nvPr/>
        </p:nvSpPr>
        <p:spPr>
          <a:xfrm>
            <a:off x="457201" y="4246085"/>
            <a:ext cx="5127173" cy="1108188"/>
          </a:xfrm>
          <a:prstGeom prst="rect">
            <a:avLst/>
          </a:prstGeom>
          <a:noFill/>
        </p:spPr>
        <p:txBody>
          <a:bodyPr wrap="square">
            <a:spAutoFit/>
          </a:bodyPr>
          <a:lstStyle/>
          <a:p>
            <a:pPr algn="just">
              <a:lnSpc>
                <a:spcPct val="120000"/>
              </a:lnSpc>
            </a:pPr>
            <a:r>
              <a:rPr lang="en-US" altLang="zh-CN" sz="1400" dirty="0">
                <a:latin typeface="Open Sans" panose="020B0606030504020204" pitchFamily="34" charset="0"/>
                <a:cs typeface="Open Sans" panose="020B0606030504020204" pitchFamily="34" charset="0"/>
              </a:rPr>
              <a:t>Borrow experience from MUSA 508, I’m going to mainly focus on the </a:t>
            </a:r>
            <a:r>
              <a:rPr lang="en-US" altLang="zh-CN" sz="1400" b="1" dirty="0">
                <a:latin typeface="Open Sans" panose="020B0606030504020204" pitchFamily="34" charset="0"/>
                <a:cs typeface="Open Sans" panose="020B0606030504020204" pitchFamily="34" charset="0"/>
              </a:rPr>
              <a:t>spatial problem of </a:t>
            </a:r>
            <a:r>
              <a:rPr lang="en-US" altLang="zh-CN" sz="1400" b="1" dirty="0">
                <a:solidFill>
                  <a:srgbClr val="C00000"/>
                </a:solidFill>
                <a:latin typeface="Open Sans" panose="020B0606030504020204" pitchFamily="34" charset="0"/>
                <a:cs typeface="Open Sans" panose="020B0606030504020204" pitchFamily="34" charset="0"/>
              </a:rPr>
              <a:t>both space demand and time trip duration </a:t>
            </a:r>
            <a:r>
              <a:rPr lang="en-US" altLang="zh-CN" sz="1400" b="1" dirty="0">
                <a:latin typeface="Open Sans" panose="020B0606030504020204" pitchFamily="34" charset="0"/>
                <a:cs typeface="Open Sans" panose="020B0606030504020204" pitchFamily="34" charset="0"/>
              </a:rPr>
              <a:t>of taxi</a:t>
            </a:r>
            <a:r>
              <a:rPr lang="en-US" altLang="zh-CN" sz="1400" dirty="0">
                <a:latin typeface="Open Sans" panose="020B0606030504020204" pitchFamily="34" charset="0"/>
                <a:cs typeface="Open Sans" panose="020B0606030504020204" pitchFamily="34" charset="0"/>
              </a:rPr>
              <a:t>.</a:t>
            </a:r>
          </a:p>
          <a:p>
            <a:pPr algn="just">
              <a:lnSpc>
                <a:spcPct val="120000"/>
              </a:lnSpc>
            </a:pPr>
            <a:endParaRPr lang="zh-CN" altLang="en-US" sz="1400" dirty="0">
              <a:latin typeface="Open Sans" panose="020B0606030504020204" pitchFamily="34" charset="0"/>
              <a:cs typeface="Open Sans" panose="020B0606030504020204" pitchFamily="34" charset="0"/>
            </a:endParaRPr>
          </a:p>
        </p:txBody>
      </p:sp>
      <p:sp>
        <p:nvSpPr>
          <p:cNvPr id="21" name="文本框 20">
            <a:extLst>
              <a:ext uri="{FF2B5EF4-FFF2-40B4-BE49-F238E27FC236}">
                <a16:creationId xmlns:a16="http://schemas.microsoft.com/office/drawing/2014/main" id="{97F065C2-4790-464E-997E-6E320E45C02F}"/>
              </a:ext>
            </a:extLst>
          </p:cNvPr>
          <p:cNvSpPr txBox="1"/>
          <p:nvPr/>
        </p:nvSpPr>
        <p:spPr>
          <a:xfrm>
            <a:off x="946151" y="5059526"/>
            <a:ext cx="4191907" cy="432811"/>
          </a:xfrm>
          <a:prstGeom prst="rect">
            <a:avLst/>
          </a:prstGeom>
          <a:noFill/>
        </p:spPr>
        <p:txBody>
          <a:bodyPr wrap="square">
            <a:spAutoFit/>
          </a:bodyPr>
          <a:lstStyle/>
          <a:p>
            <a:pPr algn="just">
              <a:lnSpc>
                <a:spcPct val="120000"/>
              </a:lnSpc>
            </a:pPr>
            <a:r>
              <a:rPr lang="en-US" altLang="zh-CN" sz="2000" b="1" dirty="0">
                <a:latin typeface="Mongolian Baiti" panose="03000500000000000000" pitchFamily="66" charset="0"/>
                <a:cs typeface="Mongolian Baiti" panose="03000500000000000000" pitchFamily="66" charset="0"/>
              </a:rPr>
              <a:t>Spatial demand              Time demand</a:t>
            </a:r>
          </a:p>
        </p:txBody>
      </p:sp>
      <p:sp>
        <p:nvSpPr>
          <p:cNvPr id="8" name="十字形 7">
            <a:extLst>
              <a:ext uri="{FF2B5EF4-FFF2-40B4-BE49-F238E27FC236}">
                <a16:creationId xmlns:a16="http://schemas.microsoft.com/office/drawing/2014/main" id="{3B65E9C9-A79D-4A8F-BE91-DEC0949F2FCD}"/>
              </a:ext>
            </a:extLst>
          </p:cNvPr>
          <p:cNvSpPr/>
          <p:nvPr/>
        </p:nvSpPr>
        <p:spPr>
          <a:xfrm>
            <a:off x="2389292" y="3269278"/>
            <a:ext cx="631495" cy="589833"/>
          </a:xfrm>
          <a:prstGeom prst="plus">
            <a:avLst>
              <a:gd name="adj" fmla="val 3490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latin typeface="Arial Black" panose="020B0A04020102020204" pitchFamily="34" charset="0"/>
              </a:rPr>
              <a:t>+</a:t>
            </a:r>
            <a:endParaRPr lang="zh-CN" altLang="en-US" sz="2800" b="1" dirty="0">
              <a:solidFill>
                <a:schemeClr val="accent1">
                  <a:lumMod val="50000"/>
                </a:schemeClr>
              </a:solidFill>
              <a:latin typeface="Arial Black" panose="020B0A04020102020204" pitchFamily="34" charset="0"/>
            </a:endParaRPr>
          </a:p>
        </p:txBody>
      </p:sp>
      <p:sp>
        <p:nvSpPr>
          <p:cNvPr id="14" name="文本框 13">
            <a:extLst>
              <a:ext uri="{FF2B5EF4-FFF2-40B4-BE49-F238E27FC236}">
                <a16:creationId xmlns:a16="http://schemas.microsoft.com/office/drawing/2014/main" id="{9DB5F303-F811-454C-B6C8-D427D7E9A6F0}"/>
              </a:ext>
            </a:extLst>
          </p:cNvPr>
          <p:cNvSpPr txBox="1"/>
          <p:nvPr/>
        </p:nvSpPr>
        <p:spPr>
          <a:xfrm>
            <a:off x="5812972" y="2247292"/>
            <a:ext cx="5889171" cy="458908"/>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en-US" altLang="zh-CN" b="1" dirty="0">
                <a:latin typeface="微软雅黑" panose="020B0503020204020204" pitchFamily="34" charset="-122"/>
                <a:ea typeface="微软雅黑" panose="020B0503020204020204" pitchFamily="34" charset="-122"/>
              </a:rPr>
              <a:t>Generalized Taxi Mobility Pattern Analysis</a:t>
            </a:r>
            <a:endParaRPr lang="zh-CN" altLang="en-US" b="1"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B64EA8F8-BA76-4371-AB21-BFD92D191040}"/>
              </a:ext>
            </a:extLst>
          </p:cNvPr>
          <p:cNvSpPr txBox="1"/>
          <p:nvPr/>
        </p:nvSpPr>
        <p:spPr>
          <a:xfrm>
            <a:off x="5812972" y="2837072"/>
            <a:ext cx="6117522" cy="458908"/>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en-US" altLang="zh-CN" b="1" dirty="0">
                <a:latin typeface="微软雅黑" panose="020B0503020204020204" pitchFamily="34" charset="-122"/>
                <a:ea typeface="微软雅黑" panose="020B0503020204020204" pitchFamily="34" charset="-122"/>
              </a:rPr>
              <a:t>Predict taxi demand (trip count) in census tract</a:t>
            </a:r>
            <a:endParaRPr lang="zh-CN" altLang="en-US" b="1"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5997E394-93AA-4C9B-ADE6-17A4575F2D9F}"/>
              </a:ext>
            </a:extLst>
          </p:cNvPr>
          <p:cNvSpPr txBox="1"/>
          <p:nvPr/>
        </p:nvSpPr>
        <p:spPr>
          <a:xfrm>
            <a:off x="5812972" y="3426852"/>
            <a:ext cx="5684484" cy="458908"/>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en-US" altLang="zh-CN" b="1" dirty="0">
                <a:latin typeface="微软雅黑" panose="020B0503020204020204" pitchFamily="34" charset="-122"/>
                <a:ea typeface="微软雅黑" panose="020B0503020204020204" pitchFamily="34" charset="-122"/>
              </a:rPr>
              <a:t>Predict trip duration of each trip in test data</a:t>
            </a:r>
            <a:endParaRPr lang="zh-CN" altLang="en-US"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B9FBA759-5C6F-48F4-ABE5-D98448D50627}"/>
              </a:ext>
            </a:extLst>
          </p:cNvPr>
          <p:cNvSpPr txBox="1"/>
          <p:nvPr/>
        </p:nvSpPr>
        <p:spPr>
          <a:xfrm>
            <a:off x="5812972" y="4016631"/>
            <a:ext cx="6117522" cy="458908"/>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en-US" altLang="zh-CN" b="1" dirty="0">
                <a:latin typeface="微软雅黑" panose="020B0503020204020204" pitchFamily="34" charset="-122"/>
                <a:ea typeface="微软雅黑" panose="020B0503020204020204" pitchFamily="34" charset="-122"/>
              </a:rPr>
              <a:t>Compare multiple model and results</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197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5D47DA-23AF-49C5-807C-17F36178602D}"/>
              </a:ext>
            </a:extLst>
          </p:cNvPr>
          <p:cNvSpPr txBox="1"/>
          <p:nvPr/>
        </p:nvSpPr>
        <p:spPr>
          <a:xfrm>
            <a:off x="0" y="215901"/>
            <a:ext cx="1892300" cy="369332"/>
          </a:xfrm>
          <a:prstGeom prst="rect">
            <a:avLst/>
          </a:prstGeom>
          <a:solidFill>
            <a:schemeClr val="tx1"/>
          </a:solidFill>
        </p:spPr>
        <p:txBody>
          <a:bodyPr wrap="square" rtlCol="0">
            <a:spAutoFit/>
          </a:bodyPr>
          <a:lstStyle>
            <a:defPPr>
              <a:defRPr lang="zh-CN"/>
            </a:defPPr>
            <a:lvl1pPr>
              <a:defRPr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ltLang="zh-CN" dirty="0"/>
              <a:t>Data set</a:t>
            </a:r>
          </a:p>
        </p:txBody>
      </p:sp>
      <p:sp>
        <p:nvSpPr>
          <p:cNvPr id="5" name="矩形 4">
            <a:extLst>
              <a:ext uri="{FF2B5EF4-FFF2-40B4-BE49-F238E27FC236}">
                <a16:creationId xmlns:a16="http://schemas.microsoft.com/office/drawing/2014/main" id="{79D9534B-96DF-4C4D-B97A-06A9FE860484}"/>
              </a:ext>
            </a:extLst>
          </p:cNvPr>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灯片编号占位符 5">
            <a:extLst>
              <a:ext uri="{FF2B5EF4-FFF2-40B4-BE49-F238E27FC236}">
                <a16:creationId xmlns:a16="http://schemas.microsoft.com/office/drawing/2014/main" id="{932E6B8E-CF5E-41AE-95D2-A5B439ACC7D2}"/>
              </a:ext>
            </a:extLst>
          </p:cNvPr>
          <p:cNvSpPr>
            <a:spLocks noGrp="1"/>
          </p:cNvSpPr>
          <p:nvPr>
            <p:ph type="sldNum" sz="quarter" idx="12"/>
          </p:nvPr>
        </p:nvSpPr>
        <p:spPr>
          <a:xfrm>
            <a:off x="11370039" y="382940"/>
            <a:ext cx="701719"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pPr algn="ctr"/>
              <a:t>3</a:t>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7" name="矩形 6">
            <a:extLst>
              <a:ext uri="{FF2B5EF4-FFF2-40B4-BE49-F238E27FC236}">
                <a16:creationId xmlns:a16="http://schemas.microsoft.com/office/drawing/2014/main" id="{7E187F81-549E-4B2D-8371-8B5826382969}"/>
              </a:ext>
            </a:extLst>
          </p:cNvPr>
          <p:cNvSpPr/>
          <p:nvPr/>
        </p:nvSpPr>
        <p:spPr>
          <a:xfrm>
            <a:off x="364300" y="1091566"/>
            <a:ext cx="5651045" cy="4716083"/>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BB33A644-9506-4DCD-B50D-03F5284A6844}"/>
              </a:ext>
            </a:extLst>
          </p:cNvPr>
          <p:cNvSpPr/>
          <p:nvPr/>
        </p:nvSpPr>
        <p:spPr>
          <a:xfrm>
            <a:off x="6966511" y="1905221"/>
            <a:ext cx="4139638" cy="1591892"/>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0700DCF0-A1D8-4C93-9F5C-BF84221AF36F}"/>
              </a:ext>
            </a:extLst>
          </p:cNvPr>
          <p:cNvSpPr/>
          <p:nvPr/>
        </p:nvSpPr>
        <p:spPr>
          <a:xfrm>
            <a:off x="6235575" y="3785541"/>
            <a:ext cx="4870575" cy="2824809"/>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10">
            <a:extLst>
              <a:ext uri="{FF2B5EF4-FFF2-40B4-BE49-F238E27FC236}">
                <a16:creationId xmlns:a16="http://schemas.microsoft.com/office/drawing/2014/main" id="{9B40F6A6-47E4-4F37-ACB6-9EA84D04867A}"/>
              </a:ext>
            </a:extLst>
          </p:cNvPr>
          <p:cNvGrpSpPr/>
          <p:nvPr/>
        </p:nvGrpSpPr>
        <p:grpSpPr>
          <a:xfrm>
            <a:off x="680752" y="1338267"/>
            <a:ext cx="4183197" cy="399630"/>
            <a:chOff x="623090" y="4748911"/>
            <a:chExt cx="4183197" cy="399630"/>
          </a:xfrm>
        </p:grpSpPr>
        <p:grpSp>
          <p:nvGrpSpPr>
            <p:cNvPr id="13" name="组合 12">
              <a:extLst>
                <a:ext uri="{FF2B5EF4-FFF2-40B4-BE49-F238E27FC236}">
                  <a16:creationId xmlns:a16="http://schemas.microsoft.com/office/drawing/2014/main" id="{D838585A-4EEB-4897-83F0-F5FE4B82D73D}"/>
                </a:ext>
              </a:extLst>
            </p:cNvPr>
            <p:cNvGrpSpPr/>
            <p:nvPr/>
          </p:nvGrpSpPr>
          <p:grpSpPr>
            <a:xfrm flipH="1">
              <a:off x="623090" y="4748911"/>
              <a:ext cx="474192" cy="399630"/>
              <a:chOff x="6350" y="1588"/>
              <a:chExt cx="1403350" cy="1182687"/>
            </a:xfrm>
            <a:solidFill>
              <a:srgbClr val="282828"/>
            </a:solidFill>
          </p:grpSpPr>
          <p:sp>
            <p:nvSpPr>
              <p:cNvPr id="17" name="Freeform 5">
                <a:extLst>
                  <a:ext uri="{FF2B5EF4-FFF2-40B4-BE49-F238E27FC236}">
                    <a16:creationId xmlns:a16="http://schemas.microsoft.com/office/drawing/2014/main" id="{F0AC4C7B-D676-4C7B-9B1D-286351D8D0D8}"/>
                  </a:ext>
                </a:extLst>
              </p:cNvPr>
              <p:cNvSpPr>
                <a:spLocks/>
              </p:cNvSpPr>
              <p:nvPr/>
            </p:nvSpPr>
            <p:spPr bwMode="auto">
              <a:xfrm>
                <a:off x="498475" y="1588"/>
                <a:ext cx="627063" cy="625475"/>
              </a:xfrm>
              <a:custGeom>
                <a:avLst/>
                <a:gdLst>
                  <a:gd name="T0" fmla="*/ 163 w 166"/>
                  <a:gd name="T1" fmla="*/ 30 h 165"/>
                  <a:gd name="T2" fmla="*/ 134 w 166"/>
                  <a:gd name="T3" fmla="*/ 1 h 165"/>
                  <a:gd name="T4" fmla="*/ 127 w 166"/>
                  <a:gd name="T5" fmla="*/ 0 h 165"/>
                  <a:gd name="T6" fmla="*/ 99 w 166"/>
                  <a:gd name="T7" fmla="*/ 0 h 165"/>
                  <a:gd name="T8" fmla="*/ 94 w 166"/>
                  <a:gd name="T9" fmla="*/ 2 h 165"/>
                  <a:gd name="T10" fmla="*/ 3 w 166"/>
                  <a:gd name="T11" fmla="*/ 93 h 165"/>
                  <a:gd name="T12" fmla="*/ 3 w 166"/>
                  <a:gd name="T13" fmla="*/ 105 h 165"/>
                  <a:gd name="T14" fmla="*/ 9 w 166"/>
                  <a:gd name="T15" fmla="*/ 107 h 165"/>
                  <a:gd name="T16" fmla="*/ 15 w 166"/>
                  <a:gd name="T17" fmla="*/ 104 h 165"/>
                  <a:gd name="T18" fmla="*/ 104 w 166"/>
                  <a:gd name="T19" fmla="*/ 15 h 165"/>
                  <a:gd name="T20" fmla="*/ 125 w 166"/>
                  <a:gd name="T21" fmla="*/ 15 h 165"/>
                  <a:gd name="T22" fmla="*/ 126 w 166"/>
                  <a:gd name="T23" fmla="*/ 16 h 165"/>
                  <a:gd name="T24" fmla="*/ 125 w 166"/>
                  <a:gd name="T25" fmla="*/ 17 h 165"/>
                  <a:gd name="T26" fmla="*/ 25 w 166"/>
                  <a:gd name="T27" fmla="*/ 117 h 165"/>
                  <a:gd name="T28" fmla="*/ 25 w 166"/>
                  <a:gd name="T29" fmla="*/ 123 h 165"/>
                  <a:gd name="T30" fmla="*/ 29 w 166"/>
                  <a:gd name="T31" fmla="*/ 124 h 165"/>
                  <a:gd name="T32" fmla="*/ 32 w 166"/>
                  <a:gd name="T33" fmla="*/ 123 h 165"/>
                  <a:gd name="T34" fmla="*/ 131 w 166"/>
                  <a:gd name="T35" fmla="*/ 23 h 165"/>
                  <a:gd name="T36" fmla="*/ 132 w 166"/>
                  <a:gd name="T37" fmla="*/ 23 h 165"/>
                  <a:gd name="T38" fmla="*/ 143 w 166"/>
                  <a:gd name="T39" fmla="*/ 34 h 165"/>
                  <a:gd name="T40" fmla="*/ 142 w 166"/>
                  <a:gd name="T41" fmla="*/ 34 h 165"/>
                  <a:gd name="T42" fmla="*/ 42 w 166"/>
                  <a:gd name="T43" fmla="*/ 134 h 165"/>
                  <a:gd name="T44" fmla="*/ 42 w 166"/>
                  <a:gd name="T45" fmla="*/ 140 h 165"/>
                  <a:gd name="T46" fmla="*/ 45 w 166"/>
                  <a:gd name="T47" fmla="*/ 141 h 165"/>
                  <a:gd name="T48" fmla="*/ 49 w 166"/>
                  <a:gd name="T49" fmla="*/ 140 h 165"/>
                  <a:gd name="T50" fmla="*/ 148 w 166"/>
                  <a:gd name="T51" fmla="*/ 40 h 165"/>
                  <a:gd name="T52" fmla="*/ 149 w 166"/>
                  <a:gd name="T53" fmla="*/ 40 h 165"/>
                  <a:gd name="T54" fmla="*/ 151 w 166"/>
                  <a:gd name="T55" fmla="*/ 41 h 165"/>
                  <a:gd name="T56" fmla="*/ 151 w 166"/>
                  <a:gd name="T57" fmla="*/ 61 h 165"/>
                  <a:gd name="T58" fmla="*/ 61 w 166"/>
                  <a:gd name="T59" fmla="*/ 150 h 165"/>
                  <a:gd name="T60" fmla="*/ 61 w 166"/>
                  <a:gd name="T61" fmla="*/ 162 h 165"/>
                  <a:gd name="T62" fmla="*/ 67 w 166"/>
                  <a:gd name="T63" fmla="*/ 165 h 165"/>
                  <a:gd name="T64" fmla="*/ 73 w 166"/>
                  <a:gd name="T65" fmla="*/ 162 h 165"/>
                  <a:gd name="T66" fmla="*/ 164 w 166"/>
                  <a:gd name="T67" fmla="*/ 71 h 165"/>
                  <a:gd name="T68" fmla="*/ 164 w 166"/>
                  <a:gd name="T69" fmla="*/ 71 h 165"/>
                  <a:gd name="T70" fmla="*/ 166 w 166"/>
                  <a:gd name="T71" fmla="*/ 65 h 165"/>
                  <a:gd name="T72" fmla="*/ 166 w 166"/>
                  <a:gd name="T73" fmla="*/ 37 h 165"/>
                  <a:gd name="T74" fmla="*/ 163 w 166"/>
                  <a:gd name="T75" fmla="*/ 3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6" h="165">
                    <a:moveTo>
                      <a:pt x="163" y="30"/>
                    </a:moveTo>
                    <a:cubicBezTo>
                      <a:pt x="134" y="1"/>
                      <a:pt x="134" y="1"/>
                      <a:pt x="134" y="1"/>
                    </a:cubicBezTo>
                    <a:cubicBezTo>
                      <a:pt x="133" y="0"/>
                      <a:pt x="130" y="0"/>
                      <a:pt x="127" y="0"/>
                    </a:cubicBezTo>
                    <a:cubicBezTo>
                      <a:pt x="99" y="0"/>
                      <a:pt x="99" y="0"/>
                      <a:pt x="99" y="0"/>
                    </a:cubicBezTo>
                    <a:cubicBezTo>
                      <a:pt x="97" y="0"/>
                      <a:pt x="96" y="0"/>
                      <a:pt x="94" y="2"/>
                    </a:cubicBezTo>
                    <a:cubicBezTo>
                      <a:pt x="3" y="93"/>
                      <a:pt x="3" y="93"/>
                      <a:pt x="3" y="93"/>
                    </a:cubicBezTo>
                    <a:cubicBezTo>
                      <a:pt x="0" y="96"/>
                      <a:pt x="0" y="101"/>
                      <a:pt x="3" y="105"/>
                    </a:cubicBezTo>
                    <a:cubicBezTo>
                      <a:pt x="5" y="106"/>
                      <a:pt x="7" y="107"/>
                      <a:pt x="9" y="107"/>
                    </a:cubicBezTo>
                    <a:cubicBezTo>
                      <a:pt x="11" y="107"/>
                      <a:pt x="14" y="106"/>
                      <a:pt x="15" y="104"/>
                    </a:cubicBezTo>
                    <a:cubicBezTo>
                      <a:pt x="104" y="15"/>
                      <a:pt x="104" y="15"/>
                      <a:pt x="104" y="15"/>
                    </a:cubicBezTo>
                    <a:cubicBezTo>
                      <a:pt x="125" y="15"/>
                      <a:pt x="125" y="15"/>
                      <a:pt x="125" y="15"/>
                    </a:cubicBezTo>
                    <a:cubicBezTo>
                      <a:pt x="126" y="16"/>
                      <a:pt x="126" y="16"/>
                      <a:pt x="126" y="16"/>
                    </a:cubicBezTo>
                    <a:cubicBezTo>
                      <a:pt x="125" y="17"/>
                      <a:pt x="125" y="17"/>
                      <a:pt x="125" y="17"/>
                    </a:cubicBezTo>
                    <a:cubicBezTo>
                      <a:pt x="25" y="117"/>
                      <a:pt x="25" y="117"/>
                      <a:pt x="25" y="117"/>
                    </a:cubicBezTo>
                    <a:cubicBezTo>
                      <a:pt x="24" y="118"/>
                      <a:pt x="24" y="121"/>
                      <a:pt x="25" y="123"/>
                    </a:cubicBezTo>
                    <a:cubicBezTo>
                      <a:pt x="26" y="124"/>
                      <a:pt x="27" y="124"/>
                      <a:pt x="29" y="124"/>
                    </a:cubicBezTo>
                    <a:cubicBezTo>
                      <a:pt x="30" y="124"/>
                      <a:pt x="31" y="124"/>
                      <a:pt x="32" y="123"/>
                    </a:cubicBezTo>
                    <a:cubicBezTo>
                      <a:pt x="131" y="23"/>
                      <a:pt x="131" y="23"/>
                      <a:pt x="131" y="23"/>
                    </a:cubicBezTo>
                    <a:cubicBezTo>
                      <a:pt x="131" y="23"/>
                      <a:pt x="131" y="23"/>
                      <a:pt x="132" y="23"/>
                    </a:cubicBezTo>
                    <a:cubicBezTo>
                      <a:pt x="143" y="34"/>
                      <a:pt x="143" y="34"/>
                      <a:pt x="143" y="34"/>
                    </a:cubicBezTo>
                    <a:cubicBezTo>
                      <a:pt x="142" y="34"/>
                      <a:pt x="142" y="34"/>
                      <a:pt x="142" y="34"/>
                    </a:cubicBezTo>
                    <a:cubicBezTo>
                      <a:pt x="42" y="134"/>
                      <a:pt x="42" y="134"/>
                      <a:pt x="42" y="134"/>
                    </a:cubicBezTo>
                    <a:cubicBezTo>
                      <a:pt x="41" y="135"/>
                      <a:pt x="41" y="138"/>
                      <a:pt x="42" y="140"/>
                    </a:cubicBezTo>
                    <a:cubicBezTo>
                      <a:pt x="43" y="141"/>
                      <a:pt x="44" y="141"/>
                      <a:pt x="45" y="141"/>
                    </a:cubicBezTo>
                    <a:cubicBezTo>
                      <a:pt x="47" y="141"/>
                      <a:pt x="48" y="141"/>
                      <a:pt x="49" y="140"/>
                    </a:cubicBezTo>
                    <a:cubicBezTo>
                      <a:pt x="148" y="40"/>
                      <a:pt x="148" y="40"/>
                      <a:pt x="148" y="40"/>
                    </a:cubicBezTo>
                    <a:cubicBezTo>
                      <a:pt x="148" y="40"/>
                      <a:pt x="149" y="40"/>
                      <a:pt x="149" y="40"/>
                    </a:cubicBezTo>
                    <a:cubicBezTo>
                      <a:pt x="151" y="41"/>
                      <a:pt x="151" y="41"/>
                      <a:pt x="151" y="41"/>
                    </a:cubicBezTo>
                    <a:cubicBezTo>
                      <a:pt x="151" y="61"/>
                      <a:pt x="151" y="61"/>
                      <a:pt x="151" y="61"/>
                    </a:cubicBezTo>
                    <a:cubicBezTo>
                      <a:pt x="61" y="150"/>
                      <a:pt x="61" y="150"/>
                      <a:pt x="61" y="150"/>
                    </a:cubicBezTo>
                    <a:cubicBezTo>
                      <a:pt x="58" y="153"/>
                      <a:pt x="58" y="159"/>
                      <a:pt x="61" y="162"/>
                    </a:cubicBezTo>
                    <a:cubicBezTo>
                      <a:pt x="63" y="164"/>
                      <a:pt x="65" y="165"/>
                      <a:pt x="67" y="165"/>
                    </a:cubicBezTo>
                    <a:cubicBezTo>
                      <a:pt x="69" y="165"/>
                      <a:pt x="71" y="164"/>
                      <a:pt x="73" y="162"/>
                    </a:cubicBezTo>
                    <a:cubicBezTo>
                      <a:pt x="164" y="71"/>
                      <a:pt x="164" y="71"/>
                      <a:pt x="164" y="71"/>
                    </a:cubicBezTo>
                    <a:cubicBezTo>
                      <a:pt x="164" y="71"/>
                      <a:pt x="164" y="71"/>
                      <a:pt x="164" y="71"/>
                    </a:cubicBezTo>
                    <a:cubicBezTo>
                      <a:pt x="166" y="69"/>
                      <a:pt x="166" y="67"/>
                      <a:pt x="166" y="65"/>
                    </a:cubicBezTo>
                    <a:cubicBezTo>
                      <a:pt x="166" y="37"/>
                      <a:pt x="166" y="37"/>
                      <a:pt x="166" y="37"/>
                    </a:cubicBezTo>
                    <a:cubicBezTo>
                      <a:pt x="166" y="34"/>
                      <a:pt x="165" y="32"/>
                      <a:pt x="163"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sp>
            <p:nvSpPr>
              <p:cNvPr id="18" name="Freeform 6">
                <a:extLst>
                  <a:ext uri="{FF2B5EF4-FFF2-40B4-BE49-F238E27FC236}">
                    <a16:creationId xmlns:a16="http://schemas.microsoft.com/office/drawing/2014/main" id="{7C244ED7-44D5-4C21-8F9D-6E52ABDDE5BA}"/>
                  </a:ext>
                </a:extLst>
              </p:cNvPr>
              <p:cNvSpPr>
                <a:spLocks/>
              </p:cNvSpPr>
              <p:nvPr/>
            </p:nvSpPr>
            <p:spPr bwMode="auto">
              <a:xfrm>
                <a:off x="6350" y="214313"/>
                <a:ext cx="1403350" cy="969962"/>
              </a:xfrm>
              <a:custGeom>
                <a:avLst/>
                <a:gdLst>
                  <a:gd name="T0" fmla="*/ 346 w 371"/>
                  <a:gd name="T1" fmla="*/ 209 h 256"/>
                  <a:gd name="T2" fmla="*/ 346 w 371"/>
                  <a:gd name="T3" fmla="*/ 25 h 256"/>
                  <a:gd name="T4" fmla="*/ 321 w 371"/>
                  <a:gd name="T5" fmla="*/ 0 h 256"/>
                  <a:gd name="T6" fmla="*/ 309 w 371"/>
                  <a:gd name="T7" fmla="*/ 0 h 256"/>
                  <a:gd name="T8" fmla="*/ 309 w 371"/>
                  <a:gd name="T9" fmla="*/ 9 h 256"/>
                  <a:gd name="T10" fmla="*/ 309 w 371"/>
                  <a:gd name="T11" fmla="*/ 12 h 256"/>
                  <a:gd name="T12" fmla="*/ 321 w 371"/>
                  <a:gd name="T13" fmla="*/ 12 h 256"/>
                  <a:gd name="T14" fmla="*/ 334 w 371"/>
                  <a:gd name="T15" fmla="*/ 25 h 256"/>
                  <a:gd name="T16" fmla="*/ 334 w 371"/>
                  <a:gd name="T17" fmla="*/ 209 h 256"/>
                  <a:gd name="T18" fmla="*/ 231 w 371"/>
                  <a:gd name="T19" fmla="*/ 209 h 256"/>
                  <a:gd name="T20" fmla="*/ 231 w 371"/>
                  <a:gd name="T21" fmla="*/ 212 h 256"/>
                  <a:gd name="T22" fmla="*/ 218 w 371"/>
                  <a:gd name="T23" fmla="*/ 225 h 256"/>
                  <a:gd name="T24" fmla="*/ 150 w 371"/>
                  <a:gd name="T25" fmla="*/ 225 h 256"/>
                  <a:gd name="T26" fmla="*/ 137 w 371"/>
                  <a:gd name="T27" fmla="*/ 212 h 256"/>
                  <a:gd name="T28" fmla="*/ 137 w 371"/>
                  <a:gd name="T29" fmla="*/ 209 h 256"/>
                  <a:gd name="T30" fmla="*/ 40 w 371"/>
                  <a:gd name="T31" fmla="*/ 209 h 256"/>
                  <a:gd name="T32" fmla="*/ 40 w 371"/>
                  <a:gd name="T33" fmla="*/ 25 h 256"/>
                  <a:gd name="T34" fmla="*/ 53 w 371"/>
                  <a:gd name="T35" fmla="*/ 12 h 256"/>
                  <a:gd name="T36" fmla="*/ 140 w 371"/>
                  <a:gd name="T37" fmla="*/ 12 h 256"/>
                  <a:gd name="T38" fmla="*/ 152 w 371"/>
                  <a:gd name="T39" fmla="*/ 0 h 256"/>
                  <a:gd name="T40" fmla="*/ 53 w 371"/>
                  <a:gd name="T41" fmla="*/ 0 h 256"/>
                  <a:gd name="T42" fmla="*/ 28 w 371"/>
                  <a:gd name="T43" fmla="*/ 25 h 256"/>
                  <a:gd name="T44" fmla="*/ 28 w 371"/>
                  <a:gd name="T45" fmla="*/ 209 h 256"/>
                  <a:gd name="T46" fmla="*/ 0 w 371"/>
                  <a:gd name="T47" fmla="*/ 209 h 256"/>
                  <a:gd name="T48" fmla="*/ 0 w 371"/>
                  <a:gd name="T49" fmla="*/ 231 h 256"/>
                  <a:gd name="T50" fmla="*/ 25 w 371"/>
                  <a:gd name="T51" fmla="*/ 256 h 256"/>
                  <a:gd name="T52" fmla="*/ 346 w 371"/>
                  <a:gd name="T53" fmla="*/ 256 h 256"/>
                  <a:gd name="T54" fmla="*/ 371 w 371"/>
                  <a:gd name="T55" fmla="*/ 231 h 256"/>
                  <a:gd name="T56" fmla="*/ 371 w 371"/>
                  <a:gd name="T57" fmla="*/ 209 h 256"/>
                  <a:gd name="T58" fmla="*/ 346 w 371"/>
                  <a:gd name="T59" fmla="*/ 20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1" h="256">
                    <a:moveTo>
                      <a:pt x="346" y="209"/>
                    </a:moveTo>
                    <a:cubicBezTo>
                      <a:pt x="346" y="25"/>
                      <a:pt x="346" y="25"/>
                      <a:pt x="346" y="25"/>
                    </a:cubicBezTo>
                    <a:cubicBezTo>
                      <a:pt x="346" y="11"/>
                      <a:pt x="335" y="0"/>
                      <a:pt x="321" y="0"/>
                    </a:cubicBezTo>
                    <a:cubicBezTo>
                      <a:pt x="309" y="0"/>
                      <a:pt x="309" y="0"/>
                      <a:pt x="309" y="0"/>
                    </a:cubicBezTo>
                    <a:cubicBezTo>
                      <a:pt x="309" y="9"/>
                      <a:pt x="309" y="9"/>
                      <a:pt x="309" y="9"/>
                    </a:cubicBezTo>
                    <a:cubicBezTo>
                      <a:pt x="309" y="10"/>
                      <a:pt x="309" y="11"/>
                      <a:pt x="309" y="12"/>
                    </a:cubicBezTo>
                    <a:cubicBezTo>
                      <a:pt x="321" y="12"/>
                      <a:pt x="321" y="12"/>
                      <a:pt x="321" y="12"/>
                    </a:cubicBezTo>
                    <a:cubicBezTo>
                      <a:pt x="328" y="12"/>
                      <a:pt x="334" y="18"/>
                      <a:pt x="334" y="25"/>
                    </a:cubicBezTo>
                    <a:cubicBezTo>
                      <a:pt x="334" y="209"/>
                      <a:pt x="334" y="209"/>
                      <a:pt x="334" y="209"/>
                    </a:cubicBezTo>
                    <a:cubicBezTo>
                      <a:pt x="231" y="209"/>
                      <a:pt x="231" y="209"/>
                      <a:pt x="231" y="209"/>
                    </a:cubicBezTo>
                    <a:cubicBezTo>
                      <a:pt x="231" y="212"/>
                      <a:pt x="231" y="212"/>
                      <a:pt x="231" y="212"/>
                    </a:cubicBezTo>
                    <a:cubicBezTo>
                      <a:pt x="231" y="219"/>
                      <a:pt x="225" y="225"/>
                      <a:pt x="218" y="225"/>
                    </a:cubicBezTo>
                    <a:cubicBezTo>
                      <a:pt x="150" y="225"/>
                      <a:pt x="150" y="225"/>
                      <a:pt x="150" y="225"/>
                    </a:cubicBezTo>
                    <a:cubicBezTo>
                      <a:pt x="143" y="225"/>
                      <a:pt x="137" y="219"/>
                      <a:pt x="137" y="212"/>
                    </a:cubicBezTo>
                    <a:cubicBezTo>
                      <a:pt x="137" y="209"/>
                      <a:pt x="137" y="209"/>
                      <a:pt x="137" y="209"/>
                    </a:cubicBezTo>
                    <a:cubicBezTo>
                      <a:pt x="40" y="209"/>
                      <a:pt x="40" y="209"/>
                      <a:pt x="40" y="209"/>
                    </a:cubicBezTo>
                    <a:cubicBezTo>
                      <a:pt x="40" y="25"/>
                      <a:pt x="40" y="25"/>
                      <a:pt x="40" y="25"/>
                    </a:cubicBezTo>
                    <a:cubicBezTo>
                      <a:pt x="40" y="18"/>
                      <a:pt x="46" y="12"/>
                      <a:pt x="53" y="12"/>
                    </a:cubicBezTo>
                    <a:cubicBezTo>
                      <a:pt x="140" y="12"/>
                      <a:pt x="140" y="12"/>
                      <a:pt x="140" y="12"/>
                    </a:cubicBezTo>
                    <a:cubicBezTo>
                      <a:pt x="152" y="0"/>
                      <a:pt x="152" y="0"/>
                      <a:pt x="152" y="0"/>
                    </a:cubicBezTo>
                    <a:cubicBezTo>
                      <a:pt x="53" y="0"/>
                      <a:pt x="53" y="0"/>
                      <a:pt x="53" y="0"/>
                    </a:cubicBezTo>
                    <a:cubicBezTo>
                      <a:pt x="39" y="0"/>
                      <a:pt x="28" y="11"/>
                      <a:pt x="28" y="25"/>
                    </a:cubicBezTo>
                    <a:cubicBezTo>
                      <a:pt x="28" y="209"/>
                      <a:pt x="28" y="209"/>
                      <a:pt x="28" y="209"/>
                    </a:cubicBezTo>
                    <a:cubicBezTo>
                      <a:pt x="0" y="209"/>
                      <a:pt x="0" y="209"/>
                      <a:pt x="0" y="209"/>
                    </a:cubicBezTo>
                    <a:cubicBezTo>
                      <a:pt x="0" y="231"/>
                      <a:pt x="0" y="231"/>
                      <a:pt x="0" y="231"/>
                    </a:cubicBezTo>
                    <a:cubicBezTo>
                      <a:pt x="0" y="245"/>
                      <a:pt x="11" y="256"/>
                      <a:pt x="25" y="256"/>
                    </a:cubicBezTo>
                    <a:cubicBezTo>
                      <a:pt x="346" y="256"/>
                      <a:pt x="346" y="256"/>
                      <a:pt x="346" y="256"/>
                    </a:cubicBezTo>
                    <a:cubicBezTo>
                      <a:pt x="360" y="256"/>
                      <a:pt x="371" y="245"/>
                      <a:pt x="371" y="231"/>
                    </a:cubicBezTo>
                    <a:cubicBezTo>
                      <a:pt x="371" y="209"/>
                      <a:pt x="371" y="209"/>
                      <a:pt x="371" y="209"/>
                    </a:cubicBezTo>
                    <a:lnTo>
                      <a:pt x="346"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7">
                <a:extLst>
                  <a:ext uri="{FF2B5EF4-FFF2-40B4-BE49-F238E27FC236}">
                    <a16:creationId xmlns:a16="http://schemas.microsoft.com/office/drawing/2014/main" id="{772B112A-6000-4C1C-9155-44E5AAE1A262}"/>
                  </a:ext>
                </a:extLst>
              </p:cNvPr>
              <p:cNvSpPr>
                <a:spLocks/>
              </p:cNvSpPr>
              <p:nvPr/>
            </p:nvSpPr>
            <p:spPr bwMode="auto">
              <a:xfrm>
                <a:off x="369888" y="411163"/>
                <a:ext cx="339725" cy="333375"/>
              </a:xfrm>
              <a:custGeom>
                <a:avLst/>
                <a:gdLst>
                  <a:gd name="T0" fmla="*/ 88 w 90"/>
                  <a:gd name="T1" fmla="*/ 59 h 88"/>
                  <a:gd name="T2" fmla="*/ 78 w 90"/>
                  <a:gd name="T3" fmla="*/ 53 h 88"/>
                  <a:gd name="T4" fmla="*/ 40 w 90"/>
                  <a:gd name="T5" fmla="*/ 63 h 88"/>
                  <a:gd name="T6" fmla="*/ 39 w 90"/>
                  <a:gd name="T7" fmla="*/ 61 h 88"/>
                  <a:gd name="T8" fmla="*/ 27 w 90"/>
                  <a:gd name="T9" fmla="*/ 48 h 88"/>
                  <a:gd name="T10" fmla="*/ 37 w 90"/>
                  <a:gd name="T11" fmla="*/ 12 h 88"/>
                  <a:gd name="T12" fmla="*/ 31 w 90"/>
                  <a:gd name="T13" fmla="*/ 2 h 88"/>
                  <a:gd name="T14" fmla="*/ 21 w 90"/>
                  <a:gd name="T15" fmla="*/ 7 h 88"/>
                  <a:gd name="T16" fmla="*/ 0 w 90"/>
                  <a:gd name="T17" fmla="*/ 77 h 88"/>
                  <a:gd name="T18" fmla="*/ 0 w 90"/>
                  <a:gd name="T19" fmla="*/ 78 h 88"/>
                  <a:gd name="T20" fmla="*/ 0 w 90"/>
                  <a:gd name="T21" fmla="*/ 82 h 88"/>
                  <a:gd name="T22" fmla="*/ 9 w 90"/>
                  <a:gd name="T23" fmla="*/ 88 h 88"/>
                  <a:gd name="T24" fmla="*/ 11 w 90"/>
                  <a:gd name="T25" fmla="*/ 88 h 88"/>
                  <a:gd name="T26" fmla="*/ 82 w 90"/>
                  <a:gd name="T27" fmla="*/ 70 h 88"/>
                  <a:gd name="T28" fmla="*/ 88 w 90"/>
                  <a:gd name="T29"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88">
                    <a:moveTo>
                      <a:pt x="88" y="59"/>
                    </a:moveTo>
                    <a:cubicBezTo>
                      <a:pt x="87" y="55"/>
                      <a:pt x="83" y="52"/>
                      <a:pt x="78" y="53"/>
                    </a:cubicBezTo>
                    <a:cubicBezTo>
                      <a:pt x="40" y="63"/>
                      <a:pt x="40" y="63"/>
                      <a:pt x="40" y="63"/>
                    </a:cubicBezTo>
                    <a:cubicBezTo>
                      <a:pt x="40" y="62"/>
                      <a:pt x="39" y="61"/>
                      <a:pt x="39" y="61"/>
                    </a:cubicBezTo>
                    <a:cubicBezTo>
                      <a:pt x="27" y="48"/>
                      <a:pt x="27" y="48"/>
                      <a:pt x="27" y="48"/>
                    </a:cubicBezTo>
                    <a:cubicBezTo>
                      <a:pt x="37" y="12"/>
                      <a:pt x="37" y="12"/>
                      <a:pt x="37" y="12"/>
                    </a:cubicBezTo>
                    <a:cubicBezTo>
                      <a:pt x="38" y="8"/>
                      <a:pt x="36" y="3"/>
                      <a:pt x="31" y="2"/>
                    </a:cubicBezTo>
                    <a:cubicBezTo>
                      <a:pt x="27" y="0"/>
                      <a:pt x="22" y="3"/>
                      <a:pt x="21" y="7"/>
                    </a:cubicBezTo>
                    <a:cubicBezTo>
                      <a:pt x="0" y="77"/>
                      <a:pt x="0" y="77"/>
                      <a:pt x="0" y="77"/>
                    </a:cubicBezTo>
                    <a:cubicBezTo>
                      <a:pt x="0" y="77"/>
                      <a:pt x="0" y="78"/>
                      <a:pt x="0" y="78"/>
                    </a:cubicBezTo>
                    <a:cubicBezTo>
                      <a:pt x="0" y="79"/>
                      <a:pt x="0" y="80"/>
                      <a:pt x="0" y="82"/>
                    </a:cubicBezTo>
                    <a:cubicBezTo>
                      <a:pt x="1" y="85"/>
                      <a:pt x="5" y="88"/>
                      <a:pt x="9" y="88"/>
                    </a:cubicBezTo>
                    <a:cubicBezTo>
                      <a:pt x="9" y="88"/>
                      <a:pt x="10" y="88"/>
                      <a:pt x="11" y="88"/>
                    </a:cubicBezTo>
                    <a:cubicBezTo>
                      <a:pt x="82" y="70"/>
                      <a:pt x="82" y="70"/>
                      <a:pt x="82" y="70"/>
                    </a:cubicBezTo>
                    <a:cubicBezTo>
                      <a:pt x="87" y="68"/>
                      <a:pt x="90" y="64"/>
                      <a:pt x="8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5" name="文本框 14">
              <a:extLst>
                <a:ext uri="{FF2B5EF4-FFF2-40B4-BE49-F238E27FC236}">
                  <a16:creationId xmlns:a16="http://schemas.microsoft.com/office/drawing/2014/main" id="{EE7B9C5E-D1AE-4BB0-9B46-D58065D456BE}"/>
                </a:ext>
              </a:extLst>
            </p:cNvPr>
            <p:cNvSpPr txBox="1"/>
            <p:nvPr/>
          </p:nvSpPr>
          <p:spPr>
            <a:xfrm>
              <a:off x="1331170" y="4779449"/>
              <a:ext cx="3475117" cy="338554"/>
            </a:xfrm>
            <a:prstGeom prst="rect">
              <a:avLst/>
            </a:prstGeom>
            <a:solidFill>
              <a:srgbClr val="EBD3B7"/>
            </a:solidFill>
          </p:spPr>
          <p:txBody>
            <a:bodyPr wrap="square" rtlCol="0">
              <a:spAutoFit/>
            </a:bodyPr>
            <a:lstStyle/>
            <a:p>
              <a:r>
                <a:rPr lang="en-US" altLang="zh-CN" sz="1600" b="1" dirty="0">
                  <a:latin typeface="AXIS Std M" panose="020B0600000000000000" pitchFamily="34" charset="-128"/>
                  <a:ea typeface="AXIS Std M" panose="020B0600000000000000" pitchFamily="34" charset="-128"/>
                  <a:cs typeface="Open Sans" panose="020B0606030504020204" pitchFamily="34" charset="0"/>
                </a:rPr>
                <a:t>Taxi trip dataset from Kaggle</a:t>
              </a:r>
              <a:endParaRPr lang="zh-CN" altLang="en-US" sz="1600" b="1" dirty="0">
                <a:latin typeface="AXIS Std M" panose="020B0600000000000000" pitchFamily="34" charset="-128"/>
                <a:ea typeface="AXIS Std M" panose="020B0600000000000000" pitchFamily="34" charset="-128"/>
                <a:cs typeface="Open Sans" panose="020B0606030504020204" pitchFamily="34" charset="0"/>
              </a:endParaRPr>
            </a:p>
          </p:txBody>
        </p:sp>
      </p:grpSp>
      <p:sp>
        <p:nvSpPr>
          <p:cNvPr id="20" name="Freeform 54">
            <a:extLst>
              <a:ext uri="{FF2B5EF4-FFF2-40B4-BE49-F238E27FC236}">
                <a16:creationId xmlns:a16="http://schemas.microsoft.com/office/drawing/2014/main" id="{6EA17918-31B4-48C1-9D96-A798C3A33D3D}"/>
              </a:ext>
            </a:extLst>
          </p:cNvPr>
          <p:cNvSpPr>
            <a:spLocks noEditPoints="1"/>
          </p:cNvSpPr>
          <p:nvPr/>
        </p:nvSpPr>
        <p:spPr bwMode="auto">
          <a:xfrm>
            <a:off x="6345765" y="3933420"/>
            <a:ext cx="363526" cy="343799"/>
          </a:xfrm>
          <a:custGeom>
            <a:avLst/>
            <a:gdLst>
              <a:gd name="T0" fmla="*/ 126 w 175"/>
              <a:gd name="T1" fmla="*/ 34 h 178"/>
              <a:gd name="T2" fmla="*/ 53 w 175"/>
              <a:gd name="T3" fmla="*/ 28 h 178"/>
              <a:gd name="T4" fmla="*/ 11 w 175"/>
              <a:gd name="T5" fmla="*/ 44 h 178"/>
              <a:gd name="T6" fmla="*/ 0 w 175"/>
              <a:gd name="T7" fmla="*/ 57 h 178"/>
              <a:gd name="T8" fmla="*/ 14 w 175"/>
              <a:gd name="T9" fmla="*/ 83 h 178"/>
              <a:gd name="T10" fmla="*/ 50 w 175"/>
              <a:gd name="T11" fmla="*/ 145 h 178"/>
              <a:gd name="T12" fmla="*/ 62 w 175"/>
              <a:gd name="T13" fmla="*/ 167 h 178"/>
              <a:gd name="T14" fmla="*/ 79 w 175"/>
              <a:gd name="T15" fmla="*/ 176 h 178"/>
              <a:gd name="T16" fmla="*/ 123 w 175"/>
              <a:gd name="T17" fmla="*/ 151 h 178"/>
              <a:gd name="T18" fmla="*/ 164 w 175"/>
              <a:gd name="T19" fmla="*/ 134 h 178"/>
              <a:gd name="T20" fmla="*/ 171 w 175"/>
              <a:gd name="T21" fmla="*/ 57 h 178"/>
              <a:gd name="T22" fmla="*/ 158 w 175"/>
              <a:gd name="T23" fmla="*/ 89 h 178"/>
              <a:gd name="T24" fmla="*/ 159 w 175"/>
              <a:gd name="T25" fmla="*/ 79 h 178"/>
              <a:gd name="T26" fmla="*/ 142 w 175"/>
              <a:gd name="T27" fmla="*/ 70 h 178"/>
              <a:gd name="T28" fmla="*/ 129 w 175"/>
              <a:gd name="T29" fmla="*/ 40 h 178"/>
              <a:gd name="T30" fmla="*/ 154 w 175"/>
              <a:gd name="T31" fmla="*/ 94 h 178"/>
              <a:gd name="T32" fmla="*/ 154 w 175"/>
              <a:gd name="T33" fmla="*/ 95 h 178"/>
              <a:gd name="T34" fmla="*/ 136 w 175"/>
              <a:gd name="T35" fmla="*/ 89 h 178"/>
              <a:gd name="T36" fmla="*/ 138 w 175"/>
              <a:gd name="T37" fmla="*/ 75 h 178"/>
              <a:gd name="T38" fmla="*/ 148 w 175"/>
              <a:gd name="T39" fmla="*/ 90 h 178"/>
              <a:gd name="T40" fmla="*/ 154 w 175"/>
              <a:gd name="T41" fmla="*/ 94 h 178"/>
              <a:gd name="T42" fmla="*/ 113 w 175"/>
              <a:gd name="T43" fmla="*/ 47 h 178"/>
              <a:gd name="T44" fmla="*/ 122 w 175"/>
              <a:gd name="T45" fmla="*/ 40 h 178"/>
              <a:gd name="T46" fmla="*/ 88 w 175"/>
              <a:gd name="T47" fmla="*/ 7 h 178"/>
              <a:gd name="T48" fmla="*/ 92 w 175"/>
              <a:gd name="T49" fmla="*/ 37 h 178"/>
              <a:gd name="T50" fmla="*/ 88 w 175"/>
              <a:gd name="T51" fmla="*/ 7 h 178"/>
              <a:gd name="T52" fmla="*/ 82 w 175"/>
              <a:gd name="T53" fmla="*/ 40 h 178"/>
              <a:gd name="T54" fmla="*/ 50 w 175"/>
              <a:gd name="T55" fmla="*/ 54 h 178"/>
              <a:gd name="T56" fmla="*/ 48 w 175"/>
              <a:gd name="T57" fmla="*/ 34 h 178"/>
              <a:gd name="T58" fmla="*/ 42 w 175"/>
              <a:gd name="T59" fmla="*/ 58 h 178"/>
              <a:gd name="T60" fmla="*/ 15 w 175"/>
              <a:gd name="T61" fmla="*/ 67 h 178"/>
              <a:gd name="T62" fmla="*/ 17 w 175"/>
              <a:gd name="T63" fmla="*/ 48 h 178"/>
              <a:gd name="T64" fmla="*/ 48 w 175"/>
              <a:gd name="T65" fmla="*/ 34 h 178"/>
              <a:gd name="T66" fmla="*/ 22 w 175"/>
              <a:gd name="T67" fmla="*/ 84 h 178"/>
              <a:gd name="T68" fmla="*/ 22 w 175"/>
              <a:gd name="T69" fmla="*/ 83 h 178"/>
              <a:gd name="T70" fmla="*/ 39 w 175"/>
              <a:gd name="T71" fmla="*/ 89 h 178"/>
              <a:gd name="T72" fmla="*/ 11 w 175"/>
              <a:gd name="T73" fmla="*/ 119 h 178"/>
              <a:gd name="T74" fmla="*/ 42 w 175"/>
              <a:gd name="T75" fmla="*/ 116 h 178"/>
              <a:gd name="T76" fmla="*/ 11 w 175"/>
              <a:gd name="T77" fmla="*/ 119 h 178"/>
              <a:gd name="T78" fmla="*/ 48 w 175"/>
              <a:gd name="T79" fmla="*/ 62 h 178"/>
              <a:gd name="T80" fmla="*/ 92 w 175"/>
              <a:gd name="T81" fmla="*/ 44 h 178"/>
              <a:gd name="T82" fmla="*/ 128 w 175"/>
              <a:gd name="T83" fmla="*/ 66 h 178"/>
              <a:gd name="T84" fmla="*/ 128 w 175"/>
              <a:gd name="T85" fmla="*/ 116 h 178"/>
              <a:gd name="T86" fmla="*/ 84 w 175"/>
              <a:gd name="T87" fmla="*/ 134 h 178"/>
              <a:gd name="T88" fmla="*/ 48 w 175"/>
              <a:gd name="T89" fmla="*/ 112 h 178"/>
              <a:gd name="T90" fmla="*/ 49 w 175"/>
              <a:gd name="T91" fmla="*/ 122 h 178"/>
              <a:gd name="T92" fmla="*/ 74 w 175"/>
              <a:gd name="T93" fmla="*/ 137 h 178"/>
              <a:gd name="T94" fmla="*/ 49 w 175"/>
              <a:gd name="T95" fmla="*/ 122 h 178"/>
              <a:gd name="T96" fmla="*/ 83 w 175"/>
              <a:gd name="T97" fmla="*/ 171 h 178"/>
              <a:gd name="T98" fmla="*/ 73 w 175"/>
              <a:gd name="T99" fmla="*/ 156 h 178"/>
              <a:gd name="T100" fmla="*/ 57 w 175"/>
              <a:gd name="T101" fmla="*/ 145 h 178"/>
              <a:gd name="T102" fmla="*/ 116 w 175"/>
              <a:gd name="T103" fmla="*/ 150 h 178"/>
              <a:gd name="T104" fmla="*/ 119 w 175"/>
              <a:gd name="T105" fmla="*/ 144 h 178"/>
              <a:gd name="T106" fmla="*/ 105 w 175"/>
              <a:gd name="T107" fmla="*/ 134 h 178"/>
              <a:gd name="T108" fmla="*/ 119 w 175"/>
              <a:gd name="T109" fmla="*/ 144 h 178"/>
              <a:gd name="T110" fmla="*/ 128 w 175"/>
              <a:gd name="T111" fmla="*/ 144 h 178"/>
              <a:gd name="T112" fmla="*/ 133 w 175"/>
              <a:gd name="T113" fmla="*/ 120 h 178"/>
              <a:gd name="T114" fmla="*/ 159 w 175"/>
              <a:gd name="T115" fmla="*/ 13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5" h="178">
                <a:moveTo>
                  <a:pt x="171" y="57"/>
                </a:moveTo>
                <a:cubicBezTo>
                  <a:pt x="165" y="43"/>
                  <a:pt x="149" y="35"/>
                  <a:pt x="126" y="34"/>
                </a:cubicBezTo>
                <a:cubicBezTo>
                  <a:pt x="117" y="13"/>
                  <a:pt x="104" y="0"/>
                  <a:pt x="88" y="0"/>
                </a:cubicBezTo>
                <a:cubicBezTo>
                  <a:pt x="74" y="0"/>
                  <a:pt x="61" y="11"/>
                  <a:pt x="53" y="28"/>
                </a:cubicBezTo>
                <a:cubicBezTo>
                  <a:pt x="51" y="28"/>
                  <a:pt x="50" y="27"/>
                  <a:pt x="48" y="27"/>
                </a:cubicBezTo>
                <a:cubicBezTo>
                  <a:pt x="31" y="27"/>
                  <a:pt x="18" y="33"/>
                  <a:pt x="11" y="44"/>
                </a:cubicBezTo>
                <a:cubicBezTo>
                  <a:pt x="11" y="45"/>
                  <a:pt x="11" y="45"/>
                  <a:pt x="10" y="46"/>
                </a:cubicBezTo>
                <a:cubicBezTo>
                  <a:pt x="5" y="46"/>
                  <a:pt x="0" y="51"/>
                  <a:pt x="0" y="57"/>
                </a:cubicBezTo>
                <a:cubicBezTo>
                  <a:pt x="0" y="62"/>
                  <a:pt x="4" y="67"/>
                  <a:pt x="9" y="68"/>
                </a:cubicBezTo>
                <a:cubicBezTo>
                  <a:pt x="10" y="73"/>
                  <a:pt x="11" y="78"/>
                  <a:pt x="14" y="83"/>
                </a:cubicBezTo>
                <a:cubicBezTo>
                  <a:pt x="4" y="96"/>
                  <a:pt x="1" y="110"/>
                  <a:pt x="5" y="121"/>
                </a:cubicBezTo>
                <a:cubicBezTo>
                  <a:pt x="10" y="135"/>
                  <a:pt x="27" y="144"/>
                  <a:pt x="50" y="145"/>
                </a:cubicBezTo>
                <a:cubicBezTo>
                  <a:pt x="53" y="153"/>
                  <a:pt x="57" y="159"/>
                  <a:pt x="62" y="165"/>
                </a:cubicBezTo>
                <a:cubicBezTo>
                  <a:pt x="62" y="166"/>
                  <a:pt x="62" y="166"/>
                  <a:pt x="62" y="167"/>
                </a:cubicBezTo>
                <a:cubicBezTo>
                  <a:pt x="62" y="173"/>
                  <a:pt x="67" y="178"/>
                  <a:pt x="73" y="178"/>
                </a:cubicBezTo>
                <a:cubicBezTo>
                  <a:pt x="75" y="178"/>
                  <a:pt x="77" y="177"/>
                  <a:pt x="79" y="176"/>
                </a:cubicBezTo>
                <a:cubicBezTo>
                  <a:pt x="82" y="178"/>
                  <a:pt x="85" y="178"/>
                  <a:pt x="88" y="178"/>
                </a:cubicBezTo>
                <a:cubicBezTo>
                  <a:pt x="102" y="178"/>
                  <a:pt x="114" y="168"/>
                  <a:pt x="123" y="151"/>
                </a:cubicBezTo>
                <a:cubicBezTo>
                  <a:pt x="125" y="151"/>
                  <a:pt x="126" y="151"/>
                  <a:pt x="128" y="151"/>
                </a:cubicBezTo>
                <a:cubicBezTo>
                  <a:pt x="145" y="151"/>
                  <a:pt x="158" y="145"/>
                  <a:pt x="164" y="134"/>
                </a:cubicBezTo>
                <a:cubicBezTo>
                  <a:pt x="171" y="124"/>
                  <a:pt x="170" y="110"/>
                  <a:pt x="162" y="95"/>
                </a:cubicBezTo>
                <a:cubicBezTo>
                  <a:pt x="172" y="82"/>
                  <a:pt x="175" y="68"/>
                  <a:pt x="171" y="57"/>
                </a:cubicBezTo>
                <a:close/>
                <a:moveTo>
                  <a:pt x="165" y="59"/>
                </a:moveTo>
                <a:cubicBezTo>
                  <a:pt x="168" y="68"/>
                  <a:pt x="166" y="79"/>
                  <a:pt x="158" y="89"/>
                </a:cubicBezTo>
                <a:cubicBezTo>
                  <a:pt x="158" y="89"/>
                  <a:pt x="157" y="88"/>
                  <a:pt x="156" y="87"/>
                </a:cubicBezTo>
                <a:cubicBezTo>
                  <a:pt x="158" y="85"/>
                  <a:pt x="159" y="82"/>
                  <a:pt x="159" y="79"/>
                </a:cubicBezTo>
                <a:cubicBezTo>
                  <a:pt x="159" y="73"/>
                  <a:pt x="155" y="68"/>
                  <a:pt x="148" y="68"/>
                </a:cubicBezTo>
                <a:cubicBezTo>
                  <a:pt x="146" y="68"/>
                  <a:pt x="144" y="69"/>
                  <a:pt x="142" y="70"/>
                </a:cubicBezTo>
                <a:cubicBezTo>
                  <a:pt x="140" y="68"/>
                  <a:pt x="137" y="65"/>
                  <a:pt x="134" y="63"/>
                </a:cubicBezTo>
                <a:cubicBezTo>
                  <a:pt x="133" y="55"/>
                  <a:pt x="131" y="47"/>
                  <a:pt x="129" y="40"/>
                </a:cubicBezTo>
                <a:cubicBezTo>
                  <a:pt x="147" y="42"/>
                  <a:pt x="161" y="49"/>
                  <a:pt x="165" y="59"/>
                </a:cubicBezTo>
                <a:close/>
                <a:moveTo>
                  <a:pt x="154" y="94"/>
                </a:moveTo>
                <a:cubicBezTo>
                  <a:pt x="154" y="94"/>
                  <a:pt x="154" y="94"/>
                  <a:pt x="154" y="95"/>
                </a:cubicBezTo>
                <a:cubicBezTo>
                  <a:pt x="154" y="95"/>
                  <a:pt x="154" y="95"/>
                  <a:pt x="154" y="95"/>
                </a:cubicBezTo>
                <a:cubicBezTo>
                  <a:pt x="148" y="101"/>
                  <a:pt x="142" y="107"/>
                  <a:pt x="135" y="112"/>
                </a:cubicBezTo>
                <a:cubicBezTo>
                  <a:pt x="136" y="104"/>
                  <a:pt x="136" y="97"/>
                  <a:pt x="136" y="89"/>
                </a:cubicBezTo>
                <a:cubicBezTo>
                  <a:pt x="136" y="83"/>
                  <a:pt x="136" y="78"/>
                  <a:pt x="136" y="72"/>
                </a:cubicBezTo>
                <a:cubicBezTo>
                  <a:pt x="136" y="73"/>
                  <a:pt x="137" y="74"/>
                  <a:pt x="138" y="75"/>
                </a:cubicBezTo>
                <a:cubicBezTo>
                  <a:pt x="138" y="76"/>
                  <a:pt x="137" y="78"/>
                  <a:pt x="137" y="79"/>
                </a:cubicBezTo>
                <a:cubicBezTo>
                  <a:pt x="137" y="85"/>
                  <a:pt x="142" y="90"/>
                  <a:pt x="148" y="90"/>
                </a:cubicBezTo>
                <a:cubicBezTo>
                  <a:pt x="149" y="90"/>
                  <a:pt x="150" y="90"/>
                  <a:pt x="151" y="90"/>
                </a:cubicBezTo>
                <a:cubicBezTo>
                  <a:pt x="152" y="91"/>
                  <a:pt x="153" y="93"/>
                  <a:pt x="154" y="94"/>
                </a:cubicBezTo>
                <a:close/>
                <a:moveTo>
                  <a:pt x="127" y="57"/>
                </a:moveTo>
                <a:cubicBezTo>
                  <a:pt x="122" y="54"/>
                  <a:pt x="118" y="50"/>
                  <a:pt x="113" y="47"/>
                </a:cubicBezTo>
                <a:cubicBezTo>
                  <a:pt x="109" y="45"/>
                  <a:pt x="106" y="44"/>
                  <a:pt x="102" y="42"/>
                </a:cubicBezTo>
                <a:cubicBezTo>
                  <a:pt x="109" y="41"/>
                  <a:pt x="115" y="40"/>
                  <a:pt x="122" y="40"/>
                </a:cubicBezTo>
                <a:cubicBezTo>
                  <a:pt x="124" y="45"/>
                  <a:pt x="125" y="51"/>
                  <a:pt x="127" y="57"/>
                </a:cubicBezTo>
                <a:close/>
                <a:moveTo>
                  <a:pt x="88" y="7"/>
                </a:moveTo>
                <a:cubicBezTo>
                  <a:pt x="100" y="7"/>
                  <a:pt x="111" y="17"/>
                  <a:pt x="119" y="34"/>
                </a:cubicBezTo>
                <a:cubicBezTo>
                  <a:pt x="110" y="34"/>
                  <a:pt x="101" y="35"/>
                  <a:pt x="92" y="37"/>
                </a:cubicBezTo>
                <a:cubicBezTo>
                  <a:pt x="81" y="33"/>
                  <a:pt x="70" y="30"/>
                  <a:pt x="60" y="28"/>
                </a:cubicBezTo>
                <a:cubicBezTo>
                  <a:pt x="67" y="15"/>
                  <a:pt x="77" y="7"/>
                  <a:pt x="88" y="7"/>
                </a:cubicBezTo>
                <a:close/>
                <a:moveTo>
                  <a:pt x="57" y="34"/>
                </a:moveTo>
                <a:cubicBezTo>
                  <a:pt x="65" y="35"/>
                  <a:pt x="73" y="37"/>
                  <a:pt x="82" y="40"/>
                </a:cubicBezTo>
                <a:cubicBezTo>
                  <a:pt x="78" y="41"/>
                  <a:pt x="74" y="43"/>
                  <a:pt x="71" y="44"/>
                </a:cubicBezTo>
                <a:cubicBezTo>
                  <a:pt x="63" y="47"/>
                  <a:pt x="56" y="50"/>
                  <a:pt x="50" y="54"/>
                </a:cubicBezTo>
                <a:cubicBezTo>
                  <a:pt x="52" y="47"/>
                  <a:pt x="54" y="40"/>
                  <a:pt x="57" y="34"/>
                </a:cubicBezTo>
                <a:close/>
                <a:moveTo>
                  <a:pt x="48" y="34"/>
                </a:moveTo>
                <a:cubicBezTo>
                  <a:pt x="49" y="34"/>
                  <a:pt x="49" y="34"/>
                  <a:pt x="50" y="34"/>
                </a:cubicBezTo>
                <a:cubicBezTo>
                  <a:pt x="47" y="41"/>
                  <a:pt x="44" y="49"/>
                  <a:pt x="42" y="58"/>
                </a:cubicBezTo>
                <a:cubicBezTo>
                  <a:pt x="33" y="64"/>
                  <a:pt x="25" y="71"/>
                  <a:pt x="19" y="78"/>
                </a:cubicBezTo>
                <a:cubicBezTo>
                  <a:pt x="17" y="74"/>
                  <a:pt x="16" y="71"/>
                  <a:pt x="15" y="67"/>
                </a:cubicBezTo>
                <a:cubicBezTo>
                  <a:pt x="19" y="66"/>
                  <a:pt x="22" y="62"/>
                  <a:pt x="22" y="57"/>
                </a:cubicBezTo>
                <a:cubicBezTo>
                  <a:pt x="22" y="53"/>
                  <a:pt x="20" y="50"/>
                  <a:pt x="17" y="48"/>
                </a:cubicBezTo>
                <a:cubicBezTo>
                  <a:pt x="17" y="47"/>
                  <a:pt x="17" y="47"/>
                  <a:pt x="17" y="47"/>
                </a:cubicBezTo>
                <a:cubicBezTo>
                  <a:pt x="22" y="39"/>
                  <a:pt x="33" y="34"/>
                  <a:pt x="48" y="34"/>
                </a:cubicBezTo>
                <a:close/>
                <a:moveTo>
                  <a:pt x="40" y="106"/>
                </a:moveTo>
                <a:cubicBezTo>
                  <a:pt x="33" y="99"/>
                  <a:pt x="27" y="92"/>
                  <a:pt x="22" y="84"/>
                </a:cubicBezTo>
                <a:cubicBezTo>
                  <a:pt x="22" y="84"/>
                  <a:pt x="22" y="84"/>
                  <a:pt x="22" y="84"/>
                </a:cubicBezTo>
                <a:cubicBezTo>
                  <a:pt x="22" y="84"/>
                  <a:pt x="22" y="83"/>
                  <a:pt x="22" y="83"/>
                </a:cubicBezTo>
                <a:cubicBezTo>
                  <a:pt x="27" y="77"/>
                  <a:pt x="34" y="72"/>
                  <a:pt x="41" y="67"/>
                </a:cubicBezTo>
                <a:cubicBezTo>
                  <a:pt x="40" y="74"/>
                  <a:pt x="39" y="81"/>
                  <a:pt x="39" y="89"/>
                </a:cubicBezTo>
                <a:cubicBezTo>
                  <a:pt x="39" y="95"/>
                  <a:pt x="40" y="101"/>
                  <a:pt x="40" y="106"/>
                </a:cubicBezTo>
                <a:close/>
                <a:moveTo>
                  <a:pt x="11" y="119"/>
                </a:moveTo>
                <a:cubicBezTo>
                  <a:pt x="8" y="110"/>
                  <a:pt x="10" y="100"/>
                  <a:pt x="18" y="89"/>
                </a:cubicBezTo>
                <a:cubicBezTo>
                  <a:pt x="24" y="98"/>
                  <a:pt x="32" y="107"/>
                  <a:pt x="42" y="116"/>
                </a:cubicBezTo>
                <a:cubicBezTo>
                  <a:pt x="43" y="124"/>
                  <a:pt x="45" y="131"/>
                  <a:pt x="47" y="138"/>
                </a:cubicBezTo>
                <a:cubicBezTo>
                  <a:pt x="29" y="137"/>
                  <a:pt x="15" y="130"/>
                  <a:pt x="11" y="119"/>
                </a:cubicBezTo>
                <a:close/>
                <a:moveTo>
                  <a:pt x="46" y="89"/>
                </a:moveTo>
                <a:cubicBezTo>
                  <a:pt x="46" y="80"/>
                  <a:pt x="47" y="71"/>
                  <a:pt x="48" y="62"/>
                </a:cubicBezTo>
                <a:cubicBezTo>
                  <a:pt x="56" y="57"/>
                  <a:pt x="64" y="53"/>
                  <a:pt x="73" y="50"/>
                </a:cubicBezTo>
                <a:cubicBezTo>
                  <a:pt x="79" y="47"/>
                  <a:pt x="85" y="46"/>
                  <a:pt x="92" y="44"/>
                </a:cubicBezTo>
                <a:cubicBezTo>
                  <a:pt x="98" y="47"/>
                  <a:pt x="104" y="50"/>
                  <a:pt x="109" y="53"/>
                </a:cubicBezTo>
                <a:cubicBezTo>
                  <a:pt x="116" y="57"/>
                  <a:pt x="123" y="61"/>
                  <a:pt x="128" y="66"/>
                </a:cubicBezTo>
                <a:cubicBezTo>
                  <a:pt x="129" y="73"/>
                  <a:pt x="130" y="81"/>
                  <a:pt x="130" y="89"/>
                </a:cubicBezTo>
                <a:cubicBezTo>
                  <a:pt x="130" y="99"/>
                  <a:pt x="129" y="108"/>
                  <a:pt x="128" y="116"/>
                </a:cubicBezTo>
                <a:cubicBezTo>
                  <a:pt x="120" y="121"/>
                  <a:pt x="112" y="125"/>
                  <a:pt x="103" y="128"/>
                </a:cubicBezTo>
                <a:cubicBezTo>
                  <a:pt x="97" y="131"/>
                  <a:pt x="91" y="133"/>
                  <a:pt x="84" y="134"/>
                </a:cubicBezTo>
                <a:cubicBezTo>
                  <a:pt x="78" y="132"/>
                  <a:pt x="72" y="129"/>
                  <a:pt x="67" y="125"/>
                </a:cubicBezTo>
                <a:cubicBezTo>
                  <a:pt x="60" y="121"/>
                  <a:pt x="53" y="117"/>
                  <a:pt x="48" y="112"/>
                </a:cubicBezTo>
                <a:cubicBezTo>
                  <a:pt x="46" y="105"/>
                  <a:pt x="46" y="97"/>
                  <a:pt x="46" y="89"/>
                </a:cubicBezTo>
                <a:close/>
                <a:moveTo>
                  <a:pt x="49" y="122"/>
                </a:moveTo>
                <a:cubicBezTo>
                  <a:pt x="54" y="125"/>
                  <a:pt x="58" y="128"/>
                  <a:pt x="63" y="131"/>
                </a:cubicBezTo>
                <a:cubicBezTo>
                  <a:pt x="67" y="133"/>
                  <a:pt x="70" y="135"/>
                  <a:pt x="74" y="137"/>
                </a:cubicBezTo>
                <a:cubicBezTo>
                  <a:pt x="67" y="138"/>
                  <a:pt x="61" y="138"/>
                  <a:pt x="54" y="138"/>
                </a:cubicBezTo>
                <a:cubicBezTo>
                  <a:pt x="52" y="133"/>
                  <a:pt x="51" y="128"/>
                  <a:pt x="49" y="122"/>
                </a:cubicBezTo>
                <a:close/>
                <a:moveTo>
                  <a:pt x="88" y="172"/>
                </a:moveTo>
                <a:cubicBezTo>
                  <a:pt x="86" y="172"/>
                  <a:pt x="85" y="172"/>
                  <a:pt x="83" y="171"/>
                </a:cubicBezTo>
                <a:cubicBezTo>
                  <a:pt x="84" y="170"/>
                  <a:pt x="84" y="168"/>
                  <a:pt x="84" y="167"/>
                </a:cubicBezTo>
                <a:cubicBezTo>
                  <a:pt x="84" y="161"/>
                  <a:pt x="79" y="156"/>
                  <a:pt x="73" y="156"/>
                </a:cubicBezTo>
                <a:cubicBezTo>
                  <a:pt x="70" y="156"/>
                  <a:pt x="68" y="157"/>
                  <a:pt x="66" y="159"/>
                </a:cubicBezTo>
                <a:cubicBezTo>
                  <a:pt x="62" y="155"/>
                  <a:pt x="59" y="150"/>
                  <a:pt x="57" y="145"/>
                </a:cubicBezTo>
                <a:cubicBezTo>
                  <a:pt x="65" y="144"/>
                  <a:pt x="75" y="143"/>
                  <a:pt x="84" y="141"/>
                </a:cubicBezTo>
                <a:cubicBezTo>
                  <a:pt x="95" y="146"/>
                  <a:pt x="106" y="149"/>
                  <a:pt x="116" y="150"/>
                </a:cubicBezTo>
                <a:cubicBezTo>
                  <a:pt x="109" y="163"/>
                  <a:pt x="99" y="172"/>
                  <a:pt x="88" y="172"/>
                </a:cubicBezTo>
                <a:close/>
                <a:moveTo>
                  <a:pt x="119" y="144"/>
                </a:moveTo>
                <a:cubicBezTo>
                  <a:pt x="111" y="143"/>
                  <a:pt x="103" y="141"/>
                  <a:pt x="94" y="138"/>
                </a:cubicBezTo>
                <a:cubicBezTo>
                  <a:pt x="98" y="137"/>
                  <a:pt x="102" y="136"/>
                  <a:pt x="105" y="134"/>
                </a:cubicBezTo>
                <a:cubicBezTo>
                  <a:pt x="113" y="132"/>
                  <a:pt x="119" y="128"/>
                  <a:pt x="126" y="125"/>
                </a:cubicBezTo>
                <a:cubicBezTo>
                  <a:pt x="124" y="132"/>
                  <a:pt x="122" y="138"/>
                  <a:pt x="119" y="144"/>
                </a:cubicBezTo>
                <a:close/>
                <a:moveTo>
                  <a:pt x="159" y="131"/>
                </a:moveTo>
                <a:cubicBezTo>
                  <a:pt x="154" y="140"/>
                  <a:pt x="143" y="144"/>
                  <a:pt x="128" y="144"/>
                </a:cubicBezTo>
                <a:cubicBezTo>
                  <a:pt x="127" y="144"/>
                  <a:pt x="127" y="144"/>
                  <a:pt x="126" y="144"/>
                </a:cubicBezTo>
                <a:cubicBezTo>
                  <a:pt x="129" y="137"/>
                  <a:pt x="132" y="129"/>
                  <a:pt x="133" y="120"/>
                </a:cubicBezTo>
                <a:cubicBezTo>
                  <a:pt x="143" y="114"/>
                  <a:pt x="151" y="108"/>
                  <a:pt x="157" y="101"/>
                </a:cubicBezTo>
                <a:cubicBezTo>
                  <a:pt x="163" y="113"/>
                  <a:pt x="164" y="123"/>
                  <a:pt x="159" y="131"/>
                </a:cubicBezTo>
                <a:close/>
              </a:path>
            </a:pathLst>
          </a:custGeom>
          <a:solidFill>
            <a:srgbClr val="282828"/>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nvGrpSpPr>
          <p:cNvPr id="21" name="组合 20">
            <a:extLst>
              <a:ext uri="{FF2B5EF4-FFF2-40B4-BE49-F238E27FC236}">
                <a16:creationId xmlns:a16="http://schemas.microsoft.com/office/drawing/2014/main" id="{794879EC-1FF1-40D3-A6EE-6358B4BE86D2}"/>
              </a:ext>
            </a:extLst>
          </p:cNvPr>
          <p:cNvGrpSpPr/>
          <p:nvPr/>
        </p:nvGrpSpPr>
        <p:grpSpPr>
          <a:xfrm>
            <a:off x="7193266" y="2097712"/>
            <a:ext cx="3808109" cy="1206909"/>
            <a:chOff x="9503054" y="4772778"/>
            <a:chExt cx="3779872" cy="1141771"/>
          </a:xfrm>
        </p:grpSpPr>
        <p:sp>
          <p:nvSpPr>
            <p:cNvPr id="22" name="Freeform 97">
              <a:extLst>
                <a:ext uri="{FF2B5EF4-FFF2-40B4-BE49-F238E27FC236}">
                  <a16:creationId xmlns:a16="http://schemas.microsoft.com/office/drawing/2014/main" id="{96C2D34E-BCCD-4F4A-8A57-AF06783EC51F}"/>
                </a:ext>
              </a:extLst>
            </p:cNvPr>
            <p:cNvSpPr>
              <a:spLocks noEditPoints="1"/>
            </p:cNvSpPr>
            <p:nvPr/>
          </p:nvSpPr>
          <p:spPr bwMode="auto">
            <a:xfrm>
              <a:off x="9503054" y="4772778"/>
              <a:ext cx="377326" cy="320281"/>
            </a:xfrm>
            <a:custGeom>
              <a:avLst/>
              <a:gdLst>
                <a:gd name="T0" fmla="*/ 212 w 250"/>
                <a:gd name="T1" fmla="*/ 5 h 212"/>
                <a:gd name="T2" fmla="*/ 48 w 250"/>
                <a:gd name="T3" fmla="*/ 0 h 212"/>
                <a:gd name="T4" fmla="*/ 2 w 250"/>
                <a:gd name="T5" fmla="*/ 71 h 212"/>
                <a:gd name="T6" fmla="*/ 94 w 250"/>
                <a:gd name="T7" fmla="*/ 207 h 212"/>
                <a:gd name="T8" fmla="*/ 147 w 250"/>
                <a:gd name="T9" fmla="*/ 212 h 212"/>
                <a:gd name="T10" fmla="*/ 248 w 250"/>
                <a:gd name="T11" fmla="*/ 82 h 212"/>
                <a:gd name="T12" fmla="*/ 230 w 250"/>
                <a:gd name="T13" fmla="*/ 69 h 212"/>
                <a:gd name="T14" fmla="*/ 186 w 250"/>
                <a:gd name="T15" fmla="*/ 69 h 212"/>
                <a:gd name="T16" fmla="*/ 204 w 250"/>
                <a:gd name="T17" fmla="*/ 20 h 212"/>
                <a:gd name="T18" fmla="*/ 230 w 250"/>
                <a:gd name="T19" fmla="*/ 69 h 212"/>
                <a:gd name="T20" fmla="*/ 87 w 250"/>
                <a:gd name="T21" fmla="*/ 69 h 212"/>
                <a:gd name="T22" fmla="*/ 121 w 250"/>
                <a:gd name="T23" fmla="*/ 14 h 212"/>
                <a:gd name="T24" fmla="*/ 127 w 250"/>
                <a:gd name="T25" fmla="*/ 14 h 212"/>
                <a:gd name="T26" fmla="*/ 162 w 250"/>
                <a:gd name="T27" fmla="*/ 69 h 212"/>
                <a:gd name="T28" fmla="*/ 145 w 250"/>
                <a:gd name="T29" fmla="*/ 14 h 212"/>
                <a:gd name="T30" fmla="*/ 190 w 250"/>
                <a:gd name="T31" fmla="*/ 14 h 212"/>
                <a:gd name="T32" fmla="*/ 173 w 250"/>
                <a:gd name="T33" fmla="*/ 60 h 212"/>
                <a:gd name="T34" fmla="*/ 145 w 250"/>
                <a:gd name="T35" fmla="*/ 14 h 212"/>
                <a:gd name="T36" fmla="*/ 59 w 250"/>
                <a:gd name="T37" fmla="*/ 15 h 212"/>
                <a:gd name="T38" fmla="*/ 104 w 250"/>
                <a:gd name="T39" fmla="*/ 14 h 212"/>
                <a:gd name="T40" fmla="*/ 76 w 250"/>
                <a:gd name="T41" fmla="*/ 59 h 212"/>
                <a:gd name="T42" fmla="*/ 166 w 250"/>
                <a:gd name="T43" fmla="*/ 83 h 212"/>
                <a:gd name="T44" fmla="*/ 128 w 250"/>
                <a:gd name="T45" fmla="*/ 198 h 212"/>
                <a:gd name="T46" fmla="*/ 122 w 250"/>
                <a:gd name="T47" fmla="*/ 198 h 212"/>
                <a:gd name="T48" fmla="*/ 83 w 250"/>
                <a:gd name="T49" fmla="*/ 84 h 212"/>
                <a:gd name="T50" fmla="*/ 166 w 250"/>
                <a:gd name="T51" fmla="*/ 83 h 212"/>
                <a:gd name="T52" fmla="*/ 63 w 250"/>
                <a:gd name="T53" fmla="*/ 68 h 212"/>
                <a:gd name="T54" fmla="*/ 20 w 250"/>
                <a:gd name="T55" fmla="*/ 69 h 212"/>
                <a:gd name="T56" fmla="*/ 46 w 250"/>
                <a:gd name="T57" fmla="*/ 21 h 212"/>
                <a:gd name="T58" fmla="*/ 22 w 250"/>
                <a:gd name="T59" fmla="*/ 83 h 212"/>
                <a:gd name="T60" fmla="*/ 68 w 250"/>
                <a:gd name="T61" fmla="*/ 84 h 212"/>
                <a:gd name="T62" fmla="*/ 106 w 250"/>
                <a:gd name="T63" fmla="*/ 198 h 212"/>
                <a:gd name="T64" fmla="*/ 104 w 250"/>
                <a:gd name="T65" fmla="*/ 197 h 212"/>
                <a:gd name="T66" fmla="*/ 22 w 250"/>
                <a:gd name="T67" fmla="*/ 83 h 212"/>
                <a:gd name="T68" fmla="*/ 143 w 250"/>
                <a:gd name="T69" fmla="*/ 198 h 212"/>
                <a:gd name="T70" fmla="*/ 181 w 250"/>
                <a:gd name="T71" fmla="*/ 84 h 212"/>
                <a:gd name="T72" fmla="*/ 229 w 250"/>
                <a:gd name="T73" fmla="*/ 83 h 212"/>
                <a:gd name="T74" fmla="*/ 146 w 250"/>
                <a:gd name="T75" fmla="*/ 19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0" h="212">
                  <a:moveTo>
                    <a:pt x="248" y="71"/>
                  </a:moveTo>
                  <a:cubicBezTo>
                    <a:pt x="212" y="5"/>
                    <a:pt x="212" y="5"/>
                    <a:pt x="212" y="5"/>
                  </a:cubicBezTo>
                  <a:cubicBezTo>
                    <a:pt x="210" y="2"/>
                    <a:pt x="206" y="0"/>
                    <a:pt x="202" y="0"/>
                  </a:cubicBezTo>
                  <a:cubicBezTo>
                    <a:pt x="48" y="0"/>
                    <a:pt x="48" y="0"/>
                    <a:pt x="48" y="0"/>
                  </a:cubicBezTo>
                  <a:cubicBezTo>
                    <a:pt x="45" y="0"/>
                    <a:pt x="41" y="2"/>
                    <a:pt x="39" y="5"/>
                  </a:cubicBezTo>
                  <a:cubicBezTo>
                    <a:pt x="2" y="71"/>
                    <a:pt x="2" y="71"/>
                    <a:pt x="2" y="71"/>
                  </a:cubicBezTo>
                  <a:cubicBezTo>
                    <a:pt x="0" y="74"/>
                    <a:pt x="0" y="79"/>
                    <a:pt x="3" y="82"/>
                  </a:cubicBezTo>
                  <a:cubicBezTo>
                    <a:pt x="94" y="207"/>
                    <a:pt x="94" y="207"/>
                    <a:pt x="94" y="207"/>
                  </a:cubicBezTo>
                  <a:cubicBezTo>
                    <a:pt x="96" y="210"/>
                    <a:pt x="100" y="212"/>
                    <a:pt x="103" y="212"/>
                  </a:cubicBezTo>
                  <a:cubicBezTo>
                    <a:pt x="147" y="212"/>
                    <a:pt x="147" y="212"/>
                    <a:pt x="147" y="212"/>
                  </a:cubicBezTo>
                  <a:cubicBezTo>
                    <a:pt x="151" y="212"/>
                    <a:pt x="154" y="210"/>
                    <a:pt x="157" y="207"/>
                  </a:cubicBezTo>
                  <a:cubicBezTo>
                    <a:pt x="248" y="82"/>
                    <a:pt x="248" y="82"/>
                    <a:pt x="248" y="82"/>
                  </a:cubicBezTo>
                  <a:cubicBezTo>
                    <a:pt x="250" y="79"/>
                    <a:pt x="250" y="74"/>
                    <a:pt x="248" y="71"/>
                  </a:cubicBezTo>
                  <a:close/>
                  <a:moveTo>
                    <a:pt x="230" y="69"/>
                  </a:moveTo>
                  <a:cubicBezTo>
                    <a:pt x="219" y="69"/>
                    <a:pt x="198" y="69"/>
                    <a:pt x="187" y="69"/>
                  </a:cubicBezTo>
                  <a:cubicBezTo>
                    <a:pt x="186" y="69"/>
                    <a:pt x="186" y="69"/>
                    <a:pt x="186" y="69"/>
                  </a:cubicBezTo>
                  <a:cubicBezTo>
                    <a:pt x="203" y="20"/>
                    <a:pt x="203" y="20"/>
                    <a:pt x="203" y="20"/>
                  </a:cubicBezTo>
                  <a:cubicBezTo>
                    <a:pt x="203" y="20"/>
                    <a:pt x="204" y="19"/>
                    <a:pt x="204" y="20"/>
                  </a:cubicBezTo>
                  <a:cubicBezTo>
                    <a:pt x="211" y="32"/>
                    <a:pt x="228" y="63"/>
                    <a:pt x="231" y="68"/>
                  </a:cubicBezTo>
                  <a:cubicBezTo>
                    <a:pt x="231" y="69"/>
                    <a:pt x="231" y="69"/>
                    <a:pt x="230" y="69"/>
                  </a:cubicBezTo>
                  <a:close/>
                  <a:moveTo>
                    <a:pt x="161" y="69"/>
                  </a:moveTo>
                  <a:cubicBezTo>
                    <a:pt x="143" y="69"/>
                    <a:pt x="106" y="69"/>
                    <a:pt x="87" y="69"/>
                  </a:cubicBezTo>
                  <a:cubicBezTo>
                    <a:pt x="86" y="69"/>
                    <a:pt x="86" y="68"/>
                    <a:pt x="86" y="68"/>
                  </a:cubicBezTo>
                  <a:cubicBezTo>
                    <a:pt x="121" y="14"/>
                    <a:pt x="121" y="14"/>
                    <a:pt x="121" y="14"/>
                  </a:cubicBezTo>
                  <a:cubicBezTo>
                    <a:pt x="121" y="14"/>
                    <a:pt x="121" y="14"/>
                    <a:pt x="122" y="14"/>
                  </a:cubicBezTo>
                  <a:cubicBezTo>
                    <a:pt x="123" y="14"/>
                    <a:pt x="126" y="14"/>
                    <a:pt x="127" y="14"/>
                  </a:cubicBezTo>
                  <a:cubicBezTo>
                    <a:pt x="128" y="14"/>
                    <a:pt x="128" y="14"/>
                    <a:pt x="128" y="14"/>
                  </a:cubicBezTo>
                  <a:cubicBezTo>
                    <a:pt x="162" y="69"/>
                    <a:pt x="162" y="69"/>
                    <a:pt x="162" y="69"/>
                  </a:cubicBezTo>
                  <a:cubicBezTo>
                    <a:pt x="162" y="69"/>
                    <a:pt x="163" y="69"/>
                    <a:pt x="161" y="69"/>
                  </a:cubicBezTo>
                  <a:close/>
                  <a:moveTo>
                    <a:pt x="145" y="14"/>
                  </a:moveTo>
                  <a:cubicBezTo>
                    <a:pt x="155" y="14"/>
                    <a:pt x="185" y="14"/>
                    <a:pt x="190" y="14"/>
                  </a:cubicBezTo>
                  <a:cubicBezTo>
                    <a:pt x="190" y="14"/>
                    <a:pt x="190" y="14"/>
                    <a:pt x="190" y="14"/>
                  </a:cubicBezTo>
                  <a:cubicBezTo>
                    <a:pt x="190" y="14"/>
                    <a:pt x="179" y="48"/>
                    <a:pt x="175" y="60"/>
                  </a:cubicBezTo>
                  <a:cubicBezTo>
                    <a:pt x="174" y="61"/>
                    <a:pt x="173" y="60"/>
                    <a:pt x="173" y="60"/>
                  </a:cubicBezTo>
                  <a:cubicBezTo>
                    <a:pt x="144" y="14"/>
                    <a:pt x="144" y="14"/>
                    <a:pt x="144" y="14"/>
                  </a:cubicBezTo>
                  <a:cubicBezTo>
                    <a:pt x="144" y="14"/>
                    <a:pt x="144" y="14"/>
                    <a:pt x="145" y="14"/>
                  </a:cubicBezTo>
                  <a:close/>
                  <a:moveTo>
                    <a:pt x="74" y="59"/>
                  </a:moveTo>
                  <a:cubicBezTo>
                    <a:pt x="71" y="48"/>
                    <a:pt x="59" y="15"/>
                    <a:pt x="59" y="15"/>
                  </a:cubicBezTo>
                  <a:cubicBezTo>
                    <a:pt x="59" y="15"/>
                    <a:pt x="59" y="14"/>
                    <a:pt x="60" y="14"/>
                  </a:cubicBezTo>
                  <a:cubicBezTo>
                    <a:pt x="70" y="14"/>
                    <a:pt x="98" y="14"/>
                    <a:pt x="104" y="14"/>
                  </a:cubicBezTo>
                  <a:cubicBezTo>
                    <a:pt x="105" y="14"/>
                    <a:pt x="104" y="14"/>
                    <a:pt x="104" y="14"/>
                  </a:cubicBezTo>
                  <a:cubicBezTo>
                    <a:pt x="76" y="59"/>
                    <a:pt x="76" y="59"/>
                    <a:pt x="76" y="59"/>
                  </a:cubicBezTo>
                  <a:cubicBezTo>
                    <a:pt x="76" y="59"/>
                    <a:pt x="75" y="60"/>
                    <a:pt x="74" y="59"/>
                  </a:cubicBezTo>
                  <a:close/>
                  <a:moveTo>
                    <a:pt x="166" y="83"/>
                  </a:moveTo>
                  <a:cubicBezTo>
                    <a:pt x="167" y="83"/>
                    <a:pt x="166" y="84"/>
                    <a:pt x="166" y="84"/>
                  </a:cubicBezTo>
                  <a:cubicBezTo>
                    <a:pt x="128" y="198"/>
                    <a:pt x="128" y="198"/>
                    <a:pt x="128" y="198"/>
                  </a:cubicBezTo>
                  <a:cubicBezTo>
                    <a:pt x="128" y="198"/>
                    <a:pt x="127" y="198"/>
                    <a:pt x="127" y="198"/>
                  </a:cubicBezTo>
                  <a:cubicBezTo>
                    <a:pt x="126" y="198"/>
                    <a:pt x="123" y="198"/>
                    <a:pt x="122" y="198"/>
                  </a:cubicBezTo>
                  <a:cubicBezTo>
                    <a:pt x="122" y="198"/>
                    <a:pt x="121" y="198"/>
                    <a:pt x="121" y="198"/>
                  </a:cubicBezTo>
                  <a:cubicBezTo>
                    <a:pt x="83" y="84"/>
                    <a:pt x="83" y="84"/>
                    <a:pt x="83" y="84"/>
                  </a:cubicBezTo>
                  <a:cubicBezTo>
                    <a:pt x="83" y="84"/>
                    <a:pt x="83" y="83"/>
                    <a:pt x="83" y="83"/>
                  </a:cubicBezTo>
                  <a:cubicBezTo>
                    <a:pt x="104" y="83"/>
                    <a:pt x="145" y="83"/>
                    <a:pt x="166" y="83"/>
                  </a:cubicBezTo>
                  <a:close/>
                  <a:moveTo>
                    <a:pt x="47" y="21"/>
                  </a:moveTo>
                  <a:cubicBezTo>
                    <a:pt x="51" y="32"/>
                    <a:pt x="61" y="63"/>
                    <a:pt x="63" y="68"/>
                  </a:cubicBezTo>
                  <a:cubicBezTo>
                    <a:pt x="63" y="69"/>
                    <a:pt x="63" y="69"/>
                    <a:pt x="62" y="69"/>
                  </a:cubicBezTo>
                  <a:cubicBezTo>
                    <a:pt x="52" y="69"/>
                    <a:pt x="31" y="69"/>
                    <a:pt x="20" y="69"/>
                  </a:cubicBezTo>
                  <a:cubicBezTo>
                    <a:pt x="19" y="69"/>
                    <a:pt x="20" y="68"/>
                    <a:pt x="20" y="68"/>
                  </a:cubicBezTo>
                  <a:cubicBezTo>
                    <a:pt x="46" y="21"/>
                    <a:pt x="46" y="21"/>
                    <a:pt x="46" y="21"/>
                  </a:cubicBezTo>
                  <a:cubicBezTo>
                    <a:pt x="46" y="21"/>
                    <a:pt x="46" y="20"/>
                    <a:pt x="47" y="21"/>
                  </a:cubicBezTo>
                  <a:close/>
                  <a:moveTo>
                    <a:pt x="22" y="83"/>
                  </a:moveTo>
                  <a:cubicBezTo>
                    <a:pt x="33" y="83"/>
                    <a:pt x="56" y="83"/>
                    <a:pt x="67" y="83"/>
                  </a:cubicBezTo>
                  <a:cubicBezTo>
                    <a:pt x="68" y="83"/>
                    <a:pt x="68" y="84"/>
                    <a:pt x="68" y="84"/>
                  </a:cubicBezTo>
                  <a:cubicBezTo>
                    <a:pt x="107" y="197"/>
                    <a:pt x="107" y="197"/>
                    <a:pt x="107" y="197"/>
                  </a:cubicBezTo>
                  <a:cubicBezTo>
                    <a:pt x="107" y="197"/>
                    <a:pt x="107" y="198"/>
                    <a:pt x="106" y="198"/>
                  </a:cubicBezTo>
                  <a:cubicBezTo>
                    <a:pt x="106" y="198"/>
                    <a:pt x="105" y="198"/>
                    <a:pt x="105" y="198"/>
                  </a:cubicBezTo>
                  <a:cubicBezTo>
                    <a:pt x="105" y="198"/>
                    <a:pt x="104" y="197"/>
                    <a:pt x="104" y="197"/>
                  </a:cubicBezTo>
                  <a:cubicBezTo>
                    <a:pt x="21" y="84"/>
                    <a:pt x="21" y="84"/>
                    <a:pt x="21" y="84"/>
                  </a:cubicBezTo>
                  <a:cubicBezTo>
                    <a:pt x="21" y="84"/>
                    <a:pt x="21" y="83"/>
                    <a:pt x="22" y="83"/>
                  </a:cubicBezTo>
                  <a:close/>
                  <a:moveTo>
                    <a:pt x="146" y="198"/>
                  </a:moveTo>
                  <a:cubicBezTo>
                    <a:pt x="145" y="198"/>
                    <a:pt x="143" y="198"/>
                    <a:pt x="143" y="198"/>
                  </a:cubicBezTo>
                  <a:cubicBezTo>
                    <a:pt x="142" y="198"/>
                    <a:pt x="142" y="198"/>
                    <a:pt x="142" y="198"/>
                  </a:cubicBezTo>
                  <a:cubicBezTo>
                    <a:pt x="181" y="84"/>
                    <a:pt x="181" y="84"/>
                    <a:pt x="181" y="84"/>
                  </a:cubicBezTo>
                  <a:cubicBezTo>
                    <a:pt x="181" y="84"/>
                    <a:pt x="181" y="83"/>
                    <a:pt x="182" y="83"/>
                  </a:cubicBezTo>
                  <a:cubicBezTo>
                    <a:pt x="194" y="83"/>
                    <a:pt x="217" y="83"/>
                    <a:pt x="229" y="83"/>
                  </a:cubicBezTo>
                  <a:cubicBezTo>
                    <a:pt x="230" y="83"/>
                    <a:pt x="229" y="84"/>
                    <a:pt x="229" y="84"/>
                  </a:cubicBezTo>
                  <a:cubicBezTo>
                    <a:pt x="146" y="198"/>
                    <a:pt x="146" y="198"/>
                    <a:pt x="146" y="198"/>
                  </a:cubicBezTo>
                  <a:cubicBezTo>
                    <a:pt x="146" y="198"/>
                    <a:pt x="146" y="198"/>
                    <a:pt x="146" y="198"/>
                  </a:cubicBezTo>
                  <a:close/>
                </a:path>
              </a:pathLst>
            </a:custGeom>
            <a:solidFill>
              <a:srgbClr val="282828"/>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nvGrpSpPr>
            <p:cNvPr id="23" name="组合 22">
              <a:extLst>
                <a:ext uri="{FF2B5EF4-FFF2-40B4-BE49-F238E27FC236}">
                  <a16:creationId xmlns:a16="http://schemas.microsoft.com/office/drawing/2014/main" id="{D79185EB-42D9-43D2-A9FA-833690166D58}"/>
                </a:ext>
              </a:extLst>
            </p:cNvPr>
            <p:cNvGrpSpPr/>
            <p:nvPr/>
          </p:nvGrpSpPr>
          <p:grpSpPr>
            <a:xfrm>
              <a:off x="9960436" y="4779449"/>
              <a:ext cx="3322490" cy="1135100"/>
              <a:chOff x="1331170" y="4779449"/>
              <a:chExt cx="3322490" cy="1135100"/>
            </a:xfrm>
          </p:grpSpPr>
          <p:sp>
            <p:nvSpPr>
              <p:cNvPr id="24" name="文本框 23">
                <a:extLst>
                  <a:ext uri="{FF2B5EF4-FFF2-40B4-BE49-F238E27FC236}">
                    <a16:creationId xmlns:a16="http://schemas.microsoft.com/office/drawing/2014/main" id="{ED427861-DC66-417C-B4E0-1C9959E5CB11}"/>
                  </a:ext>
                </a:extLst>
              </p:cNvPr>
              <p:cNvSpPr txBox="1"/>
              <p:nvPr/>
            </p:nvSpPr>
            <p:spPr>
              <a:xfrm>
                <a:off x="1331170" y="4779449"/>
                <a:ext cx="2862230" cy="320282"/>
              </a:xfrm>
              <a:prstGeom prst="rect">
                <a:avLst/>
              </a:prstGeom>
              <a:solidFill>
                <a:srgbClr val="EBD3B7"/>
              </a:solidFill>
            </p:spPr>
            <p:txBody>
              <a:bodyPr wrap="square" rtlCol="0">
                <a:spAutoFit/>
              </a:bodyPr>
              <a:lstStyle>
                <a:defPPr>
                  <a:defRPr lang="zh-CN"/>
                </a:defPPr>
                <a:lvl1pPr>
                  <a:defRPr sz="1600" b="1">
                    <a:latin typeface="AXIS Std M" panose="020B0600000000000000" pitchFamily="34" charset="-128"/>
                    <a:ea typeface="AXIS Std M" panose="020B0600000000000000" pitchFamily="34" charset="-128"/>
                    <a:cs typeface="Open Sans" panose="020B0606030504020204" pitchFamily="34" charset="0"/>
                  </a:defRPr>
                </a:lvl1pPr>
              </a:lstStyle>
              <a:p>
                <a:r>
                  <a:rPr lang="en-US" altLang="zh-CN" dirty="0"/>
                  <a:t>Weather data in 2016 NYC</a:t>
                </a:r>
              </a:p>
            </p:txBody>
          </p:sp>
          <p:sp>
            <p:nvSpPr>
              <p:cNvPr id="25" name="矩形 24">
                <a:extLst>
                  <a:ext uri="{FF2B5EF4-FFF2-40B4-BE49-F238E27FC236}">
                    <a16:creationId xmlns:a16="http://schemas.microsoft.com/office/drawing/2014/main" id="{60E4A6FA-B09A-4240-AA85-FB65AA95B9DE}"/>
                  </a:ext>
                </a:extLst>
              </p:cNvPr>
              <p:cNvSpPr/>
              <p:nvPr/>
            </p:nvSpPr>
            <p:spPr>
              <a:xfrm>
                <a:off x="1331170" y="5110749"/>
                <a:ext cx="3322490" cy="803800"/>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Precipitation</a:t>
                </a:r>
              </a:p>
              <a:p>
                <a:pPr marL="285750" indent="-285750">
                  <a:lnSpc>
                    <a:spcPct val="120000"/>
                  </a:lnSpc>
                  <a:buFont typeface="Arial" panose="020B0604020202020204" pitchFamily="34" charset="0"/>
                  <a:buChar char="•"/>
                </a:pPr>
                <a:r>
                  <a:rPr lang="en-US" altLang="zh-CN"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Wind speed</a:t>
                </a:r>
              </a:p>
              <a:p>
                <a:pPr marL="285750" indent="-285750">
                  <a:lnSpc>
                    <a:spcPct val="120000"/>
                  </a:lnSpc>
                  <a:buFont typeface="Arial" panose="020B0604020202020204" pitchFamily="34" charset="0"/>
                  <a:buChar char="•"/>
                </a:pPr>
                <a:r>
                  <a:rPr lang="en-US" altLang="zh-CN"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Temperature</a:t>
                </a:r>
                <a:endParaRPr lang="zh-CN" altLang="en-US" sz="1400" dirty="0">
                  <a:solidFill>
                    <a:schemeClr val="tx1">
                      <a:lumMod val="75000"/>
                      <a:lumOff val="25000"/>
                    </a:schemeClr>
                  </a:solidFill>
                  <a:latin typeface="Open Sans" panose="020B0606030504020204" pitchFamily="34" charset="0"/>
                  <a:cs typeface="Open Sans" panose="020B0606030504020204" pitchFamily="34" charset="0"/>
                </a:endParaRPr>
              </a:p>
            </p:txBody>
          </p:sp>
        </p:grpSp>
      </p:grpSp>
      <p:sp>
        <p:nvSpPr>
          <p:cNvPr id="26" name="矩形 25">
            <a:extLst>
              <a:ext uri="{FF2B5EF4-FFF2-40B4-BE49-F238E27FC236}">
                <a16:creationId xmlns:a16="http://schemas.microsoft.com/office/drawing/2014/main" id="{9A30A385-19A2-4F04-93C8-E088F351F9F2}"/>
              </a:ext>
            </a:extLst>
          </p:cNvPr>
          <p:cNvSpPr/>
          <p:nvPr/>
        </p:nvSpPr>
        <p:spPr>
          <a:xfrm>
            <a:off x="6442985" y="4271974"/>
            <a:ext cx="4558390" cy="2296206"/>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Public commuting time</a:t>
            </a:r>
          </a:p>
          <a:p>
            <a:pPr>
              <a:lnSpc>
                <a:spcPct val="120000"/>
              </a:lnSpc>
            </a:pPr>
            <a:r>
              <a:rPr lang="en-US" altLang="zh-CN"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1. transit means</a:t>
            </a:r>
          </a:p>
          <a:p>
            <a:pPr>
              <a:lnSpc>
                <a:spcPct val="120000"/>
              </a:lnSpc>
            </a:pPr>
            <a:r>
              <a:rPr lang="en-US" altLang="zh-CN"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2. travel time</a:t>
            </a:r>
          </a:p>
          <a:p>
            <a:pPr marL="285750" indent="-285750">
              <a:lnSpc>
                <a:spcPct val="120000"/>
              </a:lnSpc>
              <a:spcBef>
                <a:spcPts val="600"/>
              </a:spcBef>
              <a:buFont typeface="Arial" panose="020B0604020202020204" pitchFamily="34" charset="0"/>
              <a:buChar char="•"/>
            </a:pPr>
            <a:r>
              <a:rPr lang="en-US" altLang="zh-CN"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Employment, education status, wealth characters.</a:t>
            </a:r>
          </a:p>
          <a:p>
            <a:pPr>
              <a:lnSpc>
                <a:spcPct val="120000"/>
              </a:lnSpc>
            </a:pPr>
            <a:r>
              <a:rPr lang="en-US" altLang="zh-CN"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1. in labor force or not </a:t>
            </a:r>
          </a:p>
          <a:p>
            <a:pPr>
              <a:lnSpc>
                <a:spcPct val="120000"/>
              </a:lnSpc>
            </a:pPr>
            <a:r>
              <a:rPr lang="en-US" altLang="zh-CN"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2. bachelor above or not</a:t>
            </a:r>
          </a:p>
          <a:p>
            <a:pPr>
              <a:lnSpc>
                <a:spcPct val="120000"/>
              </a:lnSpc>
            </a:pPr>
            <a:r>
              <a:rPr lang="en-US" altLang="zh-CN"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3. below poverty or not</a:t>
            </a:r>
          </a:p>
          <a:p>
            <a:pPr marL="285750" indent="-285750">
              <a:lnSpc>
                <a:spcPct val="120000"/>
              </a:lnSpc>
              <a:spcBef>
                <a:spcPts val="600"/>
              </a:spcBef>
              <a:buFont typeface="Arial" panose="020B0604020202020204" pitchFamily="34" charset="0"/>
              <a:buChar char="•"/>
            </a:pPr>
            <a:r>
              <a:rPr lang="en-US" altLang="zh-CN"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Races.</a:t>
            </a:r>
          </a:p>
        </p:txBody>
      </p:sp>
      <p:sp>
        <p:nvSpPr>
          <p:cNvPr id="28" name="文本框 27">
            <a:extLst>
              <a:ext uri="{FF2B5EF4-FFF2-40B4-BE49-F238E27FC236}">
                <a16:creationId xmlns:a16="http://schemas.microsoft.com/office/drawing/2014/main" id="{91733DF3-DF65-416C-8F98-16457ACD05C1}"/>
              </a:ext>
            </a:extLst>
          </p:cNvPr>
          <p:cNvSpPr txBox="1"/>
          <p:nvPr/>
        </p:nvSpPr>
        <p:spPr>
          <a:xfrm>
            <a:off x="6761224" y="3933420"/>
            <a:ext cx="2790687" cy="338554"/>
          </a:xfrm>
          <a:prstGeom prst="rect">
            <a:avLst/>
          </a:prstGeom>
          <a:solidFill>
            <a:srgbClr val="EBD3B7"/>
          </a:solidFill>
        </p:spPr>
        <p:txBody>
          <a:bodyPr wrap="square" rtlCol="0">
            <a:spAutoFit/>
          </a:bodyPr>
          <a:lstStyle>
            <a:defPPr>
              <a:defRPr lang="zh-CN"/>
            </a:defPPr>
            <a:lvl1pPr>
              <a:defRPr sz="1600" b="1">
                <a:latin typeface="AXIS Std M" panose="020B0600000000000000" pitchFamily="34" charset="-128"/>
                <a:ea typeface="AXIS Std M" panose="020B0600000000000000" pitchFamily="34" charset="-128"/>
                <a:cs typeface="Open Sans" panose="020B0606030504020204" pitchFamily="34" charset="0"/>
              </a:defRPr>
            </a:lvl1pPr>
          </a:lstStyle>
          <a:p>
            <a:r>
              <a:rPr lang="en-US" altLang="zh-CN" sz="1600" b="1" dirty="0">
                <a:latin typeface="AXIS Std M" panose="020B0600000000000000" pitchFamily="34" charset="-128"/>
                <a:ea typeface="AXIS Std M" panose="020B0600000000000000" pitchFamily="34" charset="-128"/>
                <a:cs typeface="Open Sans" panose="020B0606030504020204" pitchFamily="34" charset="0"/>
              </a:rPr>
              <a:t>ACS demographic data</a:t>
            </a:r>
            <a:endParaRPr lang="zh-CN" altLang="en-US" sz="1600" b="1" dirty="0">
              <a:latin typeface="AXIS Std M" panose="020B0600000000000000" pitchFamily="34" charset="-128"/>
              <a:ea typeface="AXIS Std M" panose="020B0600000000000000" pitchFamily="34" charset="-128"/>
              <a:cs typeface="Open Sans" panose="020B0606030504020204" pitchFamily="34" charset="0"/>
            </a:endParaRPr>
          </a:p>
        </p:txBody>
      </p:sp>
      <p:sp>
        <p:nvSpPr>
          <p:cNvPr id="29" name="矩形 28">
            <a:extLst>
              <a:ext uri="{FF2B5EF4-FFF2-40B4-BE49-F238E27FC236}">
                <a16:creationId xmlns:a16="http://schemas.microsoft.com/office/drawing/2014/main" id="{DC6FFD6E-DD86-4D8F-87AB-D067688873F9}"/>
              </a:ext>
            </a:extLst>
          </p:cNvPr>
          <p:cNvSpPr/>
          <p:nvPr/>
        </p:nvSpPr>
        <p:spPr>
          <a:xfrm>
            <a:off x="7580314" y="81672"/>
            <a:ext cx="4139638" cy="1366721"/>
          </a:xfrm>
          <a:prstGeom prst="rect">
            <a:avLst/>
          </a:prstGeom>
        </p:spPr>
        <p:txBody>
          <a:bodyPr wrap="square">
            <a:spAutoFit/>
          </a:bodyPr>
          <a:lstStyle/>
          <a:p>
            <a:pPr>
              <a:lnSpc>
                <a:spcPct val="120000"/>
              </a:lnSpc>
            </a:pPr>
            <a:r>
              <a:rPr lang="en-US" altLang="zh-CN"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Source</a:t>
            </a:r>
            <a:r>
              <a:rPr lang="en-US" altLang="zh-CN"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285750" indent="-285750">
              <a:lnSpc>
                <a:spcPct val="120000"/>
              </a:lnSpc>
              <a:buFont typeface="Arial" panose="020B0604020202020204" pitchFamily="34" charset="0"/>
              <a:buChar char="•"/>
            </a:pPr>
            <a:r>
              <a:rPr lang="en-US" altLang="zh-CN" sz="14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riem</a:t>
            </a:r>
            <a:r>
              <a:rPr lang="en-US" altLang="zh-CN"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package in R, get API weather data.</a:t>
            </a:r>
          </a:p>
          <a:p>
            <a:pPr marL="285750" indent="-285750">
              <a:lnSpc>
                <a:spcPct val="120000"/>
              </a:lnSpc>
              <a:buFont typeface="Arial" panose="020B0604020202020204" pitchFamily="34" charset="0"/>
              <a:buChar char="•"/>
            </a:pPr>
            <a:r>
              <a:rPr lang="en-US" altLang="zh-CN"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Kaggle provided data.</a:t>
            </a:r>
          </a:p>
          <a:p>
            <a:pPr marL="285750" indent="-285750">
              <a:lnSpc>
                <a:spcPct val="120000"/>
              </a:lnSpc>
              <a:buFont typeface="Arial" panose="020B0604020202020204" pitchFamily="34" charset="0"/>
              <a:buChar char="•"/>
            </a:pPr>
            <a:r>
              <a:rPr lang="en-US" altLang="zh-CN"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ACS census data API.</a:t>
            </a:r>
          </a:p>
          <a:p>
            <a:pPr marL="285750" indent="-285750">
              <a:lnSpc>
                <a:spcPct val="120000"/>
              </a:lnSpc>
              <a:buFont typeface="Arial" panose="020B0604020202020204" pitchFamily="34" charset="0"/>
              <a:buChar char="•"/>
            </a:pPr>
            <a:r>
              <a:rPr lang="en-US" altLang="zh-CN"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NYC open data portal.</a:t>
            </a:r>
          </a:p>
        </p:txBody>
      </p:sp>
      <p:graphicFrame>
        <p:nvGraphicFramePr>
          <p:cNvPr id="41" name="表格 40">
            <a:extLst>
              <a:ext uri="{FF2B5EF4-FFF2-40B4-BE49-F238E27FC236}">
                <a16:creationId xmlns:a16="http://schemas.microsoft.com/office/drawing/2014/main" id="{E83B4E45-62F1-42B2-AC27-53C1A0B9F168}"/>
              </a:ext>
            </a:extLst>
          </p:cNvPr>
          <p:cNvGraphicFramePr>
            <a:graphicFrameLocks noGrp="1"/>
          </p:cNvGraphicFramePr>
          <p:nvPr>
            <p:extLst>
              <p:ext uri="{D42A27DB-BD31-4B8C-83A1-F6EECF244321}">
                <p14:modId xmlns:p14="http://schemas.microsoft.com/office/powerpoint/2010/main" val="1852141790"/>
              </p:ext>
            </p:extLst>
          </p:nvPr>
        </p:nvGraphicFramePr>
        <p:xfrm>
          <a:off x="364300" y="1828911"/>
          <a:ext cx="5651045" cy="3978738"/>
        </p:xfrm>
        <a:graphic>
          <a:graphicData uri="http://schemas.openxmlformats.org/drawingml/2006/table">
            <a:tbl>
              <a:tblPr>
                <a:tableStyleId>{2D5ABB26-0587-4C30-8999-92F81FD0307C}</a:tableStyleId>
              </a:tblPr>
              <a:tblGrid>
                <a:gridCol w="1197800">
                  <a:extLst>
                    <a:ext uri="{9D8B030D-6E8A-4147-A177-3AD203B41FA5}">
                      <a16:colId xmlns:a16="http://schemas.microsoft.com/office/drawing/2014/main" val="2721787284"/>
                    </a:ext>
                  </a:extLst>
                </a:gridCol>
                <a:gridCol w="4453245">
                  <a:extLst>
                    <a:ext uri="{9D8B030D-6E8A-4147-A177-3AD203B41FA5}">
                      <a16:colId xmlns:a16="http://schemas.microsoft.com/office/drawing/2014/main" val="2783806363"/>
                    </a:ext>
                  </a:extLst>
                </a:gridCol>
              </a:tblGrid>
              <a:tr h="230902">
                <a:tc>
                  <a:txBody>
                    <a:bodyPr/>
                    <a:lstStyle/>
                    <a:p>
                      <a:pPr algn="l" fontAlgn="ctr"/>
                      <a:r>
                        <a:rPr lang="en-US" sz="1100" b="1" dirty="0">
                          <a:effectLst/>
                        </a:rPr>
                        <a:t>Id</a:t>
                      </a:r>
                    </a:p>
                  </a:txBody>
                  <a:tcPr marL="60268" marR="60268" marT="30134" marB="3013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tc>
                  <a:txBody>
                    <a:bodyPr/>
                    <a:lstStyle/>
                    <a:p>
                      <a:pPr algn="l" fontAlgn="ctr"/>
                      <a:r>
                        <a:rPr lang="en-US" sz="1100" dirty="0">
                          <a:effectLst/>
                        </a:rPr>
                        <a:t>a unique identifier for each trip</a:t>
                      </a:r>
                    </a:p>
                  </a:txBody>
                  <a:tcPr marL="60268" marR="60268" marT="30134" marB="3013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extLst>
                  <a:ext uri="{0D108BD9-81ED-4DB2-BD59-A6C34878D82A}">
                    <a16:rowId xmlns:a16="http://schemas.microsoft.com/office/drawing/2014/main" val="3166252840"/>
                  </a:ext>
                </a:extLst>
              </a:tr>
              <a:tr h="243481">
                <a:tc>
                  <a:txBody>
                    <a:bodyPr/>
                    <a:lstStyle/>
                    <a:p>
                      <a:pPr algn="l" fontAlgn="ctr"/>
                      <a:r>
                        <a:rPr lang="en-US" sz="1100" b="1" dirty="0">
                          <a:effectLst/>
                        </a:rPr>
                        <a:t>vendor id</a:t>
                      </a:r>
                    </a:p>
                  </a:txBody>
                  <a:tcPr marL="60268" marR="60268" marT="30134" marB="3013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tc>
                  <a:txBody>
                    <a:bodyPr/>
                    <a:lstStyle/>
                    <a:p>
                      <a:pPr algn="l" fontAlgn="ctr"/>
                      <a:r>
                        <a:rPr lang="en-US" sz="1100" dirty="0">
                          <a:effectLst/>
                        </a:rPr>
                        <a:t>a code indicating the provider associated with the trip record</a:t>
                      </a:r>
                    </a:p>
                  </a:txBody>
                  <a:tcPr marL="60268" marR="60268" marT="30134" marB="3013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extLst>
                  <a:ext uri="{0D108BD9-81ED-4DB2-BD59-A6C34878D82A}">
                    <a16:rowId xmlns:a16="http://schemas.microsoft.com/office/drawing/2014/main" val="951129837"/>
                  </a:ext>
                </a:extLst>
              </a:tr>
              <a:tr h="332698">
                <a:tc>
                  <a:txBody>
                    <a:bodyPr/>
                    <a:lstStyle/>
                    <a:p>
                      <a:pPr algn="l" fontAlgn="ctr"/>
                      <a:r>
                        <a:rPr lang="en-US" sz="1100" b="1" dirty="0">
                          <a:effectLst/>
                        </a:rPr>
                        <a:t>pickup datetime</a:t>
                      </a:r>
                    </a:p>
                  </a:txBody>
                  <a:tcPr marL="60268" marR="60268" marT="30134" marB="3013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tc>
                  <a:txBody>
                    <a:bodyPr/>
                    <a:lstStyle/>
                    <a:p>
                      <a:pPr algn="l" fontAlgn="ctr"/>
                      <a:r>
                        <a:rPr lang="en-US" sz="1100" dirty="0">
                          <a:effectLst/>
                        </a:rPr>
                        <a:t>date and time when the meter was engaged</a:t>
                      </a:r>
                    </a:p>
                  </a:txBody>
                  <a:tcPr marL="60268" marR="60268" marT="30134" marB="3013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extLst>
                  <a:ext uri="{0D108BD9-81ED-4DB2-BD59-A6C34878D82A}">
                    <a16:rowId xmlns:a16="http://schemas.microsoft.com/office/drawing/2014/main" val="2337767085"/>
                  </a:ext>
                </a:extLst>
              </a:tr>
              <a:tr h="400744">
                <a:tc>
                  <a:txBody>
                    <a:bodyPr/>
                    <a:lstStyle/>
                    <a:p>
                      <a:pPr algn="l" fontAlgn="ctr"/>
                      <a:r>
                        <a:rPr lang="en-US" sz="1100" b="1" dirty="0">
                          <a:effectLst/>
                        </a:rPr>
                        <a:t>drop off datetime</a:t>
                      </a:r>
                    </a:p>
                  </a:txBody>
                  <a:tcPr marL="60268" marR="60268" marT="30134" marB="3013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tc>
                  <a:txBody>
                    <a:bodyPr/>
                    <a:lstStyle/>
                    <a:p>
                      <a:pPr algn="l" fontAlgn="ctr"/>
                      <a:r>
                        <a:rPr lang="en-US" sz="1100" dirty="0">
                          <a:effectLst/>
                        </a:rPr>
                        <a:t>date and time when the meter was disengaged</a:t>
                      </a:r>
                    </a:p>
                  </a:txBody>
                  <a:tcPr marL="60268" marR="60268" marT="30134" marB="3013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extLst>
                  <a:ext uri="{0D108BD9-81ED-4DB2-BD59-A6C34878D82A}">
                    <a16:rowId xmlns:a16="http://schemas.microsoft.com/office/drawing/2014/main" val="1993520814"/>
                  </a:ext>
                </a:extLst>
              </a:tr>
              <a:tr h="332698">
                <a:tc>
                  <a:txBody>
                    <a:bodyPr/>
                    <a:lstStyle/>
                    <a:p>
                      <a:pPr algn="l" fontAlgn="ctr"/>
                      <a:r>
                        <a:rPr lang="en-US" sz="1100" b="1" dirty="0">
                          <a:effectLst/>
                        </a:rPr>
                        <a:t>passenger count</a:t>
                      </a:r>
                    </a:p>
                  </a:txBody>
                  <a:tcPr marL="60268" marR="60268" marT="30134" marB="3013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tc>
                  <a:txBody>
                    <a:bodyPr/>
                    <a:lstStyle/>
                    <a:p>
                      <a:pPr algn="l" fontAlgn="ctr"/>
                      <a:r>
                        <a:rPr lang="en-US" sz="1100" dirty="0">
                          <a:effectLst/>
                        </a:rPr>
                        <a:t>the number of passengers in the vehicle (driver entered value)</a:t>
                      </a:r>
                    </a:p>
                  </a:txBody>
                  <a:tcPr marL="60268" marR="60268" marT="30134" marB="3013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extLst>
                  <a:ext uri="{0D108BD9-81ED-4DB2-BD59-A6C34878D82A}">
                    <a16:rowId xmlns:a16="http://schemas.microsoft.com/office/drawing/2014/main" val="355671222"/>
                  </a:ext>
                </a:extLst>
              </a:tr>
              <a:tr h="332698">
                <a:tc>
                  <a:txBody>
                    <a:bodyPr/>
                    <a:lstStyle/>
                    <a:p>
                      <a:pPr algn="l" fontAlgn="ctr"/>
                      <a:r>
                        <a:rPr lang="en-US" sz="1100" b="1" dirty="0">
                          <a:effectLst/>
                        </a:rPr>
                        <a:t>pickup longitude</a:t>
                      </a:r>
                    </a:p>
                  </a:txBody>
                  <a:tcPr marL="60268" marR="60268" marT="30134" marB="3013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tc>
                  <a:txBody>
                    <a:bodyPr/>
                    <a:lstStyle/>
                    <a:p>
                      <a:pPr algn="l" fontAlgn="ctr"/>
                      <a:r>
                        <a:rPr lang="en-US" sz="1100" dirty="0">
                          <a:effectLst/>
                        </a:rPr>
                        <a:t>the longitude where the meter was engaged</a:t>
                      </a:r>
                    </a:p>
                  </a:txBody>
                  <a:tcPr marL="60268" marR="60268" marT="30134" marB="3013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extLst>
                  <a:ext uri="{0D108BD9-81ED-4DB2-BD59-A6C34878D82A}">
                    <a16:rowId xmlns:a16="http://schemas.microsoft.com/office/drawing/2014/main" val="1112075191"/>
                  </a:ext>
                </a:extLst>
              </a:tr>
              <a:tr h="332698">
                <a:tc>
                  <a:txBody>
                    <a:bodyPr/>
                    <a:lstStyle/>
                    <a:p>
                      <a:pPr algn="l" fontAlgn="ctr"/>
                      <a:r>
                        <a:rPr lang="en-US" sz="1100" b="1" dirty="0">
                          <a:effectLst/>
                        </a:rPr>
                        <a:t>pickup latitude</a:t>
                      </a:r>
                    </a:p>
                  </a:txBody>
                  <a:tcPr marL="60268" marR="60268" marT="30134" marB="3013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tc>
                  <a:txBody>
                    <a:bodyPr/>
                    <a:lstStyle/>
                    <a:p>
                      <a:pPr algn="l" fontAlgn="ctr"/>
                      <a:r>
                        <a:rPr lang="en-US" sz="1100" dirty="0">
                          <a:effectLst/>
                        </a:rPr>
                        <a:t>the latitude where the meter was engaged</a:t>
                      </a:r>
                    </a:p>
                  </a:txBody>
                  <a:tcPr marL="60268" marR="60268" marT="30134" marB="3013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extLst>
                  <a:ext uri="{0D108BD9-81ED-4DB2-BD59-A6C34878D82A}">
                    <a16:rowId xmlns:a16="http://schemas.microsoft.com/office/drawing/2014/main" val="3421070734"/>
                  </a:ext>
                </a:extLst>
              </a:tr>
              <a:tr h="400744">
                <a:tc>
                  <a:txBody>
                    <a:bodyPr/>
                    <a:lstStyle/>
                    <a:p>
                      <a:pPr algn="l" fontAlgn="ctr"/>
                      <a:r>
                        <a:rPr lang="en-US" sz="1100" b="1" dirty="0">
                          <a:effectLst/>
                        </a:rPr>
                        <a:t>drop off longitude</a:t>
                      </a:r>
                    </a:p>
                  </a:txBody>
                  <a:tcPr marL="60268" marR="60268" marT="30134" marB="3013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tc>
                  <a:txBody>
                    <a:bodyPr/>
                    <a:lstStyle/>
                    <a:p>
                      <a:pPr algn="l" fontAlgn="ctr"/>
                      <a:r>
                        <a:rPr lang="en-US" sz="1100" dirty="0">
                          <a:effectLst/>
                        </a:rPr>
                        <a:t>the longitude where the meter was engaged</a:t>
                      </a:r>
                    </a:p>
                  </a:txBody>
                  <a:tcPr marL="60268" marR="60268" marT="30134" marB="3013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extLst>
                  <a:ext uri="{0D108BD9-81ED-4DB2-BD59-A6C34878D82A}">
                    <a16:rowId xmlns:a16="http://schemas.microsoft.com/office/drawing/2014/main" val="886464104"/>
                  </a:ext>
                </a:extLst>
              </a:tr>
              <a:tr h="400744">
                <a:tc>
                  <a:txBody>
                    <a:bodyPr/>
                    <a:lstStyle/>
                    <a:p>
                      <a:pPr algn="l" fontAlgn="ctr"/>
                      <a:r>
                        <a:rPr lang="en-US" sz="1100" b="1" dirty="0">
                          <a:effectLst/>
                        </a:rPr>
                        <a:t>drop off </a:t>
                      </a:r>
                    </a:p>
                    <a:p>
                      <a:pPr algn="l" fontAlgn="ctr"/>
                      <a:r>
                        <a:rPr lang="en-US" sz="1100" b="1" dirty="0">
                          <a:effectLst/>
                        </a:rPr>
                        <a:t>latitude</a:t>
                      </a:r>
                    </a:p>
                  </a:txBody>
                  <a:tcPr marL="60268" marR="60268" marT="30134" marB="3013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tc>
                  <a:txBody>
                    <a:bodyPr/>
                    <a:lstStyle/>
                    <a:p>
                      <a:pPr algn="l" fontAlgn="ctr"/>
                      <a:r>
                        <a:rPr lang="en-US" sz="1100" dirty="0">
                          <a:effectLst/>
                        </a:rPr>
                        <a:t>the latitude where the meter was disengaged</a:t>
                      </a:r>
                    </a:p>
                  </a:txBody>
                  <a:tcPr marL="60268" marR="60268" marT="30134" marB="3013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extLst>
                  <a:ext uri="{0D108BD9-81ED-4DB2-BD59-A6C34878D82A}">
                    <a16:rowId xmlns:a16="http://schemas.microsoft.com/office/drawing/2014/main" val="3259331913"/>
                  </a:ext>
                </a:extLst>
              </a:tr>
              <a:tr h="740429">
                <a:tc>
                  <a:txBody>
                    <a:bodyPr/>
                    <a:lstStyle/>
                    <a:p>
                      <a:pPr algn="l" fontAlgn="ctr"/>
                      <a:r>
                        <a:rPr lang="en-US" sz="1100" b="1" dirty="0">
                          <a:effectLst/>
                        </a:rPr>
                        <a:t>store and </a:t>
                      </a:r>
                    </a:p>
                    <a:p>
                      <a:pPr algn="l" fontAlgn="ctr"/>
                      <a:r>
                        <a:rPr lang="en-US" sz="1100" b="1" dirty="0" err="1">
                          <a:effectLst/>
                        </a:rPr>
                        <a:t>fwd</a:t>
                      </a:r>
                      <a:r>
                        <a:rPr lang="en-US" sz="1100" b="1" dirty="0">
                          <a:effectLst/>
                        </a:rPr>
                        <a:t> flag</a:t>
                      </a:r>
                    </a:p>
                  </a:txBody>
                  <a:tcPr marL="60268" marR="60268" marT="30134" marB="3013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tc>
                  <a:txBody>
                    <a:bodyPr/>
                    <a:lstStyle/>
                    <a:p>
                      <a:pPr algn="l" fontAlgn="ctr"/>
                      <a:r>
                        <a:rPr lang="en-US" sz="1100" dirty="0">
                          <a:effectLst/>
                        </a:rPr>
                        <a:t>This flag indicates whether the trip record was held in vehicle memory before sending to the vendor because the vehicle did not have a connection to the server - Y=store and forward; N=not a store and forward trip</a:t>
                      </a:r>
                    </a:p>
                  </a:txBody>
                  <a:tcPr marL="60268" marR="60268" marT="30134" marB="3013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extLst>
                  <a:ext uri="{0D108BD9-81ED-4DB2-BD59-A6C34878D82A}">
                    <a16:rowId xmlns:a16="http://schemas.microsoft.com/office/drawing/2014/main" val="1445778629"/>
                  </a:ext>
                </a:extLst>
              </a:tr>
              <a:tr h="230902">
                <a:tc>
                  <a:txBody>
                    <a:bodyPr/>
                    <a:lstStyle/>
                    <a:p>
                      <a:pPr algn="l" fontAlgn="ctr"/>
                      <a:r>
                        <a:rPr lang="en-US" sz="1100" b="1" dirty="0">
                          <a:effectLst/>
                        </a:rPr>
                        <a:t>trip duration</a:t>
                      </a:r>
                    </a:p>
                  </a:txBody>
                  <a:tcPr marL="60268" marR="60268" marT="30134" marB="3013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tc>
                  <a:txBody>
                    <a:bodyPr/>
                    <a:lstStyle/>
                    <a:p>
                      <a:pPr algn="l" fontAlgn="ctr"/>
                      <a:r>
                        <a:rPr lang="en-US" sz="1100" dirty="0">
                          <a:effectLst/>
                        </a:rPr>
                        <a:t>duration of the trip in seconds</a:t>
                      </a:r>
                    </a:p>
                  </a:txBody>
                  <a:tcPr marL="60268" marR="60268" marT="30134" marB="3013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CE5"/>
                    </a:solidFill>
                  </a:tcPr>
                </a:tc>
                <a:extLst>
                  <a:ext uri="{0D108BD9-81ED-4DB2-BD59-A6C34878D82A}">
                    <a16:rowId xmlns:a16="http://schemas.microsoft.com/office/drawing/2014/main" val="3910070195"/>
                  </a:ext>
                </a:extLst>
              </a:tr>
            </a:tbl>
          </a:graphicData>
        </a:graphic>
      </p:graphicFrame>
    </p:spTree>
    <p:extLst>
      <p:ext uri="{BB962C8B-B14F-4D97-AF65-F5344CB8AC3E}">
        <p14:creationId xmlns:p14="http://schemas.microsoft.com/office/powerpoint/2010/main" val="306229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DD248F1F-6380-4165-A62D-4EAC0F4E914E}"/>
              </a:ext>
            </a:extLst>
          </p:cNvPr>
          <p:cNvSpPr/>
          <p:nvPr/>
        </p:nvSpPr>
        <p:spPr>
          <a:xfrm>
            <a:off x="2469072" y="812626"/>
            <a:ext cx="9028383" cy="326407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marL="342900" indent="-342900">
              <a:buFont typeface="Wingdings" panose="05000000000000000000" pitchFamily="2" charset="2"/>
              <a:buChar char="p"/>
            </a:pPr>
            <a:r>
              <a:rPr lang="en-US" altLang="zh-CN" sz="1600" b="1" dirty="0">
                <a:solidFill>
                  <a:schemeClr val="tx1"/>
                </a:solidFill>
              </a:rPr>
              <a:t>Taxi Trip Data </a:t>
            </a:r>
            <a:r>
              <a:rPr lang="en-US" altLang="zh-CN" sz="1600" dirty="0">
                <a:solidFill>
                  <a:schemeClr val="tx1"/>
                </a:solidFill>
              </a:rPr>
              <a:t>(1458644 records)</a:t>
            </a:r>
          </a:p>
          <a:p>
            <a:r>
              <a:rPr lang="en-US" altLang="zh-CN" sz="1600" b="1" dirty="0">
                <a:solidFill>
                  <a:schemeClr val="tx1"/>
                </a:solidFill>
              </a:rPr>
              <a:t>     Transfer data type </a:t>
            </a:r>
            <a:r>
              <a:rPr lang="en-US" altLang="zh-CN" sz="1600" dirty="0">
                <a:solidFill>
                  <a:schemeClr val="tx1"/>
                </a:solidFill>
              </a:rPr>
              <a:t>– Convert from character to numeric, timestamp, </a:t>
            </a:r>
            <a:r>
              <a:rPr lang="en-US" altLang="zh-CN" sz="1600" dirty="0" err="1">
                <a:solidFill>
                  <a:schemeClr val="tx1"/>
                </a:solidFill>
              </a:rPr>
              <a:t>factor,etc</a:t>
            </a:r>
            <a:r>
              <a:rPr lang="en-US" altLang="zh-CN" sz="1600" dirty="0">
                <a:solidFill>
                  <a:schemeClr val="tx1"/>
                </a:solidFill>
              </a:rPr>
              <a:t>.</a:t>
            </a:r>
          </a:p>
          <a:p>
            <a:r>
              <a:rPr lang="zh-CN" altLang="en-US" sz="1600" dirty="0">
                <a:solidFill>
                  <a:schemeClr val="tx1"/>
                </a:solidFill>
              </a:rPr>
              <a:t>     </a:t>
            </a:r>
            <a:r>
              <a:rPr lang="en-US" altLang="zh-CN" sz="1600" b="1" dirty="0">
                <a:solidFill>
                  <a:schemeClr val="tx1"/>
                </a:solidFill>
              </a:rPr>
              <a:t>Parsing features </a:t>
            </a:r>
            <a:r>
              <a:rPr lang="en-US" altLang="zh-CN" sz="1600" dirty="0">
                <a:solidFill>
                  <a:schemeClr val="tx1"/>
                </a:solidFill>
              </a:rPr>
              <a:t>-- Calculate distance, </a:t>
            </a:r>
            <a:r>
              <a:rPr lang="en-US" altLang="zh-CN" sz="1600" dirty="0" err="1">
                <a:solidFill>
                  <a:schemeClr val="tx1"/>
                </a:solidFill>
              </a:rPr>
              <a:t>week,hour</a:t>
            </a:r>
            <a:r>
              <a:rPr lang="en-US" altLang="zh-CN" sz="1600" dirty="0">
                <a:solidFill>
                  <a:schemeClr val="tx1"/>
                </a:solidFill>
              </a:rPr>
              <a:t>, week day, weekend, trip duration,</a:t>
            </a:r>
          </a:p>
          <a:p>
            <a:r>
              <a:rPr lang="en-US" altLang="zh-CN" sz="1600" dirty="0">
                <a:solidFill>
                  <a:schemeClr val="tx1"/>
                </a:solidFill>
              </a:rPr>
              <a:t>     </a:t>
            </a:r>
            <a:r>
              <a:rPr lang="en-US" altLang="zh-CN" sz="1600" b="1" dirty="0">
                <a:solidFill>
                  <a:schemeClr val="tx1"/>
                </a:solidFill>
              </a:rPr>
              <a:t>Cleaning outliers </a:t>
            </a:r>
            <a:r>
              <a:rPr lang="en-US" altLang="zh-CN" sz="1600" dirty="0">
                <a:solidFill>
                  <a:schemeClr val="tx1"/>
                </a:solidFill>
              </a:rPr>
              <a:t>--- Remove impossible  trip, strange</a:t>
            </a:r>
          </a:p>
          <a:p>
            <a:r>
              <a:rPr lang="en-US" altLang="zh-CN" sz="1600" b="1" dirty="0">
                <a:solidFill>
                  <a:schemeClr val="tx1"/>
                </a:solidFill>
              </a:rPr>
              <a:t>     Create subset sample for smooth modeling.</a:t>
            </a:r>
            <a:endParaRPr lang="en-US" altLang="zh-CN" sz="1600" dirty="0">
              <a:solidFill>
                <a:schemeClr val="tx1"/>
              </a:solidFill>
            </a:endParaRPr>
          </a:p>
        </p:txBody>
      </p:sp>
      <p:sp>
        <p:nvSpPr>
          <p:cNvPr id="20" name="矩形 19">
            <a:extLst>
              <a:ext uri="{FF2B5EF4-FFF2-40B4-BE49-F238E27FC236}">
                <a16:creationId xmlns:a16="http://schemas.microsoft.com/office/drawing/2014/main" id="{C3ED9932-014A-4FED-88EC-BE6F41714641}"/>
              </a:ext>
            </a:extLst>
          </p:cNvPr>
          <p:cNvSpPr/>
          <p:nvPr/>
        </p:nvSpPr>
        <p:spPr>
          <a:xfrm>
            <a:off x="2469071" y="2935159"/>
            <a:ext cx="9028384" cy="353990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marL="342900" indent="-342900">
              <a:buFont typeface="Wingdings" panose="05000000000000000000" pitchFamily="2" charset="2"/>
              <a:buChar char="p"/>
            </a:pPr>
            <a:r>
              <a:rPr lang="en-US" altLang="zh-CN" sz="1600" b="1" dirty="0">
                <a:solidFill>
                  <a:schemeClr val="tx1"/>
                </a:solidFill>
              </a:rPr>
              <a:t>Univariate Analysis </a:t>
            </a:r>
            <a:r>
              <a:rPr lang="en-US" altLang="zh-CN" sz="1600" dirty="0">
                <a:solidFill>
                  <a:schemeClr val="tx1"/>
                </a:solidFill>
              </a:rPr>
              <a:t>of each target variable.</a:t>
            </a:r>
          </a:p>
          <a:p>
            <a:pPr marL="342900" indent="-342900">
              <a:buFont typeface="Wingdings" panose="05000000000000000000" pitchFamily="2" charset="2"/>
              <a:buChar char="p"/>
            </a:pPr>
            <a:r>
              <a:rPr lang="en-US" altLang="zh-CN" sz="1600" b="1" dirty="0">
                <a:solidFill>
                  <a:schemeClr val="tx1"/>
                </a:solidFill>
              </a:rPr>
              <a:t>Bivariate Analysis </a:t>
            </a:r>
            <a:r>
              <a:rPr lang="en-US" altLang="zh-CN" sz="1600" dirty="0">
                <a:solidFill>
                  <a:schemeClr val="tx1"/>
                </a:solidFill>
              </a:rPr>
              <a:t>between trip duration and important features.</a:t>
            </a:r>
          </a:p>
          <a:p>
            <a:pPr marL="342900" indent="-342900">
              <a:buFont typeface="Wingdings" panose="05000000000000000000" pitchFamily="2" charset="2"/>
              <a:buChar char="p"/>
            </a:pPr>
            <a:r>
              <a:rPr lang="en-US" altLang="zh-CN" sz="1600" b="1" dirty="0">
                <a:solidFill>
                  <a:schemeClr val="tx1"/>
                </a:solidFill>
              </a:rPr>
              <a:t>Correlation Analysis: build a correlation matrix </a:t>
            </a:r>
            <a:r>
              <a:rPr lang="en-US" altLang="zh-CN" sz="1600" dirty="0">
                <a:solidFill>
                  <a:schemeClr val="tx1"/>
                </a:solidFill>
              </a:rPr>
              <a:t>to compare the correlation pairing </a:t>
            </a:r>
            <a:endParaRPr lang="en-US" altLang="zh-CN" sz="1600" b="1" dirty="0">
              <a:solidFill>
                <a:schemeClr val="tx1"/>
              </a:solidFill>
            </a:endParaRPr>
          </a:p>
          <a:p>
            <a:pPr marL="285750" indent="-285750">
              <a:buFont typeface="Wingdings" panose="05000000000000000000" pitchFamily="2" charset="2"/>
              <a:buChar char="p"/>
            </a:pPr>
            <a:r>
              <a:rPr lang="en-US" altLang="zh-CN" sz="1600" b="1" dirty="0">
                <a:solidFill>
                  <a:schemeClr val="tx1"/>
                </a:solidFill>
              </a:rPr>
              <a:t> Visualized map of pick up &amp; drop off locations.</a:t>
            </a:r>
          </a:p>
          <a:p>
            <a:pPr marL="285750" indent="-285750">
              <a:buFont typeface="Wingdings" panose="05000000000000000000" pitchFamily="2" charset="2"/>
              <a:buChar char="p"/>
            </a:pPr>
            <a:endParaRPr lang="en-US" altLang="zh-CN" sz="1600" b="1" dirty="0">
              <a:solidFill>
                <a:schemeClr val="tx1"/>
              </a:solidFill>
            </a:endParaRPr>
          </a:p>
          <a:p>
            <a:pPr marL="285750" indent="-285750">
              <a:buFont typeface="Wingdings" panose="05000000000000000000" pitchFamily="2" charset="2"/>
              <a:buChar char="p"/>
            </a:pPr>
            <a:endParaRPr lang="en-US" altLang="zh-CN" sz="1600" b="1" dirty="0">
              <a:solidFill>
                <a:schemeClr val="tx1"/>
              </a:solidFill>
            </a:endParaRPr>
          </a:p>
        </p:txBody>
      </p:sp>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灯片编号占位符 5"/>
          <p:cNvSpPr>
            <a:spLocks noGrp="1"/>
          </p:cNvSpPr>
          <p:nvPr>
            <p:ph type="sldNum" sz="quarter" idx="12"/>
          </p:nvPr>
        </p:nvSpPr>
        <p:spPr>
          <a:xfrm>
            <a:off x="11370039" y="382940"/>
            <a:ext cx="701719"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pPr algn="ctr"/>
              <a:t>4</a:t>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4" name="文本框 3"/>
          <p:cNvSpPr txBox="1"/>
          <p:nvPr/>
        </p:nvSpPr>
        <p:spPr>
          <a:xfrm>
            <a:off x="1" y="205876"/>
            <a:ext cx="2469070" cy="369332"/>
          </a:xfrm>
          <a:prstGeom prst="rect">
            <a:avLst/>
          </a:prstGeom>
          <a:solidFill>
            <a:schemeClr val="tx1"/>
          </a:solidFill>
        </p:spPr>
        <p:txBody>
          <a:bodyPr wrap="square" rtlCol="0">
            <a:spAutoFit/>
          </a:bodyPr>
          <a:lstStyle/>
          <a:p>
            <a:r>
              <a:rPr lang="en-US" altLang="zh-CN" b="1" dirty="0">
                <a:solidFill>
                  <a:schemeClr val="bg1"/>
                </a:solidFill>
                <a:latin typeface="Open Sans" panose="020B0606030504020204" pitchFamily="34" charset="0"/>
                <a:ea typeface="Open Sans" panose="020B0606030504020204" pitchFamily="34" charset="0"/>
                <a:cs typeface="Open Sans" panose="020B0606030504020204" pitchFamily="34" charset="0"/>
              </a:rPr>
              <a:t>Estimated process</a:t>
            </a:r>
          </a:p>
        </p:txBody>
      </p:sp>
      <p:grpSp>
        <p:nvGrpSpPr>
          <p:cNvPr id="16" name="组合 15">
            <a:extLst>
              <a:ext uri="{FF2B5EF4-FFF2-40B4-BE49-F238E27FC236}">
                <a16:creationId xmlns:a16="http://schemas.microsoft.com/office/drawing/2014/main" id="{6AA32ACE-4EA8-4316-96E8-6275EC5AD84C}"/>
              </a:ext>
            </a:extLst>
          </p:cNvPr>
          <p:cNvGrpSpPr/>
          <p:nvPr/>
        </p:nvGrpSpPr>
        <p:grpSpPr>
          <a:xfrm>
            <a:off x="577674" y="737029"/>
            <a:ext cx="10919781" cy="5738031"/>
            <a:chOff x="663939" y="1052758"/>
            <a:chExt cx="10706100" cy="5738031"/>
          </a:xfrm>
        </p:grpSpPr>
        <p:sp>
          <p:nvSpPr>
            <p:cNvPr id="7" name="标注: 下箭头 6">
              <a:extLst>
                <a:ext uri="{FF2B5EF4-FFF2-40B4-BE49-F238E27FC236}">
                  <a16:creationId xmlns:a16="http://schemas.microsoft.com/office/drawing/2014/main" id="{EC6FE88C-A47B-4750-8147-98248E8B9617}"/>
                </a:ext>
              </a:extLst>
            </p:cNvPr>
            <p:cNvSpPr/>
            <p:nvPr/>
          </p:nvSpPr>
          <p:spPr>
            <a:xfrm>
              <a:off x="821961" y="1110938"/>
              <a:ext cx="1372599" cy="2044272"/>
            </a:xfrm>
            <a:prstGeom prst="downArrowCallout">
              <a:avLst>
                <a:gd name="adj1" fmla="val 21193"/>
                <a:gd name="adj2" fmla="val 18655"/>
                <a:gd name="adj3" fmla="val 18655"/>
                <a:gd name="adj4" fmla="val 7864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 Wrangling</a:t>
              </a:r>
              <a:endParaRPr lang="zh-CN" altLang="en-US" dirty="0"/>
            </a:p>
          </p:txBody>
        </p:sp>
        <p:sp>
          <p:nvSpPr>
            <p:cNvPr id="8" name="标注: 下箭头 7">
              <a:extLst>
                <a:ext uri="{FF2B5EF4-FFF2-40B4-BE49-F238E27FC236}">
                  <a16:creationId xmlns:a16="http://schemas.microsoft.com/office/drawing/2014/main" id="{B910F0FF-3A29-43C3-A6E3-67BDF36C68C8}"/>
                </a:ext>
              </a:extLst>
            </p:cNvPr>
            <p:cNvSpPr/>
            <p:nvPr/>
          </p:nvSpPr>
          <p:spPr>
            <a:xfrm>
              <a:off x="821961" y="3213390"/>
              <a:ext cx="1372599" cy="1210036"/>
            </a:xfrm>
            <a:prstGeom prst="downArrowCallout">
              <a:avLst>
                <a:gd name="adj1" fmla="val 17426"/>
                <a:gd name="adj2" fmla="val 25000"/>
                <a:gd name="adj3" fmla="val 19698"/>
                <a:gd name="adj4" fmla="val 7103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Exploratory </a:t>
              </a:r>
            </a:p>
            <a:p>
              <a:pPr algn="ctr"/>
              <a:r>
                <a:rPr lang="en-US" altLang="zh-CN" dirty="0"/>
                <a:t>Analysis</a:t>
              </a:r>
              <a:endParaRPr lang="zh-CN" altLang="en-US" dirty="0"/>
            </a:p>
          </p:txBody>
        </p:sp>
        <p:sp>
          <p:nvSpPr>
            <p:cNvPr id="9" name="矩形 8">
              <a:extLst>
                <a:ext uri="{FF2B5EF4-FFF2-40B4-BE49-F238E27FC236}">
                  <a16:creationId xmlns:a16="http://schemas.microsoft.com/office/drawing/2014/main" id="{2B9450C9-B317-4B86-8FC4-A6EC593D49BA}"/>
                </a:ext>
              </a:extLst>
            </p:cNvPr>
            <p:cNvSpPr/>
            <p:nvPr/>
          </p:nvSpPr>
          <p:spPr>
            <a:xfrm>
              <a:off x="663939" y="1052758"/>
              <a:ext cx="10706100" cy="7559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6F702A2-7F1A-4CDE-9645-785AEBE52D7B}"/>
                </a:ext>
              </a:extLst>
            </p:cNvPr>
            <p:cNvSpPr/>
            <p:nvPr/>
          </p:nvSpPr>
          <p:spPr>
            <a:xfrm>
              <a:off x="663939" y="3155210"/>
              <a:ext cx="10706100" cy="7559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注: 下箭头 10">
              <a:extLst>
                <a:ext uri="{FF2B5EF4-FFF2-40B4-BE49-F238E27FC236}">
                  <a16:creationId xmlns:a16="http://schemas.microsoft.com/office/drawing/2014/main" id="{286649C1-5B2B-4F2C-B7B8-5D4F431170D3}"/>
                </a:ext>
              </a:extLst>
            </p:cNvPr>
            <p:cNvSpPr/>
            <p:nvPr/>
          </p:nvSpPr>
          <p:spPr>
            <a:xfrm>
              <a:off x="821961" y="4463668"/>
              <a:ext cx="1372599" cy="924160"/>
            </a:xfrm>
            <a:prstGeom prst="downArrowCallout">
              <a:avLst>
                <a:gd name="adj1" fmla="val 19924"/>
                <a:gd name="adj2" fmla="val 18656"/>
                <a:gd name="adj3" fmla="val 17387"/>
                <a:gd name="adj4" fmla="val 7039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 Building</a:t>
              </a:r>
              <a:endParaRPr lang="zh-CN" altLang="en-US" dirty="0"/>
            </a:p>
          </p:txBody>
        </p:sp>
        <p:sp>
          <p:nvSpPr>
            <p:cNvPr id="12" name="矩形 11">
              <a:extLst>
                <a:ext uri="{FF2B5EF4-FFF2-40B4-BE49-F238E27FC236}">
                  <a16:creationId xmlns:a16="http://schemas.microsoft.com/office/drawing/2014/main" id="{8DF13E88-EF36-4C57-8C73-81704DFE8F3A}"/>
                </a:ext>
              </a:extLst>
            </p:cNvPr>
            <p:cNvSpPr/>
            <p:nvPr/>
          </p:nvSpPr>
          <p:spPr>
            <a:xfrm>
              <a:off x="663939" y="4424810"/>
              <a:ext cx="10706100" cy="7559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注: 下箭头 12">
              <a:extLst>
                <a:ext uri="{FF2B5EF4-FFF2-40B4-BE49-F238E27FC236}">
                  <a16:creationId xmlns:a16="http://schemas.microsoft.com/office/drawing/2014/main" id="{E2EF4881-B112-40E5-BD76-EFE02725BC6E}"/>
                </a:ext>
              </a:extLst>
            </p:cNvPr>
            <p:cNvSpPr/>
            <p:nvPr/>
          </p:nvSpPr>
          <p:spPr>
            <a:xfrm>
              <a:off x="821961" y="5419361"/>
              <a:ext cx="1372599" cy="1295831"/>
            </a:xfrm>
            <a:prstGeom prst="downArrowCallout">
              <a:avLst>
                <a:gd name="adj1" fmla="val 19924"/>
                <a:gd name="adj2" fmla="val 18656"/>
                <a:gd name="adj3" fmla="val 17387"/>
                <a:gd name="adj4" fmla="val 6859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 </a:t>
              </a:r>
            </a:p>
            <a:p>
              <a:pPr algn="ctr"/>
              <a:r>
                <a:rPr lang="en-US" altLang="zh-CN" dirty="0"/>
                <a:t>Selection</a:t>
              </a:r>
              <a:endParaRPr lang="zh-CN" altLang="en-US" dirty="0"/>
            </a:p>
          </p:txBody>
        </p:sp>
        <p:sp>
          <p:nvSpPr>
            <p:cNvPr id="14" name="矩形 13">
              <a:extLst>
                <a:ext uri="{FF2B5EF4-FFF2-40B4-BE49-F238E27FC236}">
                  <a16:creationId xmlns:a16="http://schemas.microsoft.com/office/drawing/2014/main" id="{EEE4E75B-682C-4E3E-91C3-10860142E43F}"/>
                </a:ext>
              </a:extLst>
            </p:cNvPr>
            <p:cNvSpPr/>
            <p:nvPr/>
          </p:nvSpPr>
          <p:spPr>
            <a:xfrm>
              <a:off x="663939" y="5343764"/>
              <a:ext cx="10706100" cy="7559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BBA41C8-ADBF-4638-98C7-6F168142C088}"/>
                </a:ext>
              </a:extLst>
            </p:cNvPr>
            <p:cNvSpPr/>
            <p:nvPr/>
          </p:nvSpPr>
          <p:spPr>
            <a:xfrm>
              <a:off x="663939" y="6715192"/>
              <a:ext cx="10706100" cy="7559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924E62DC-9A61-431A-AEFB-65C0E5F76AFA}"/>
              </a:ext>
            </a:extLst>
          </p:cNvPr>
          <p:cNvSpPr/>
          <p:nvPr/>
        </p:nvSpPr>
        <p:spPr>
          <a:xfrm>
            <a:off x="735697" y="6475060"/>
            <a:ext cx="10548078" cy="3829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Conclusion – Both Spatially and Timely</a:t>
            </a:r>
            <a:endParaRPr lang="zh-CN" altLang="en-US" b="1" dirty="0">
              <a:solidFill>
                <a:schemeClr val="tx1"/>
              </a:solidFill>
            </a:endParaRPr>
          </a:p>
        </p:txBody>
      </p:sp>
      <p:sp>
        <p:nvSpPr>
          <p:cNvPr id="22" name="矩形 21">
            <a:extLst>
              <a:ext uri="{FF2B5EF4-FFF2-40B4-BE49-F238E27FC236}">
                <a16:creationId xmlns:a16="http://schemas.microsoft.com/office/drawing/2014/main" id="{F7765B3D-E05E-465B-BCF1-4CC47BBE2589}"/>
              </a:ext>
            </a:extLst>
          </p:cNvPr>
          <p:cNvSpPr/>
          <p:nvPr/>
        </p:nvSpPr>
        <p:spPr>
          <a:xfrm>
            <a:off x="2469072" y="2136315"/>
            <a:ext cx="9028384" cy="6193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marL="342900" indent="-342900">
              <a:buFont typeface="Wingdings" panose="05000000000000000000" pitchFamily="2" charset="2"/>
              <a:buChar char="p"/>
            </a:pPr>
            <a:r>
              <a:rPr lang="en-US" altLang="zh-CN" sz="1600" b="1" dirty="0">
                <a:solidFill>
                  <a:schemeClr val="tx1"/>
                </a:solidFill>
              </a:rPr>
              <a:t>Weather Data, Amenity Data, Census features.</a:t>
            </a:r>
          </a:p>
          <a:p>
            <a:pPr marL="342900" indent="-342900">
              <a:buFont typeface="Wingdings" panose="05000000000000000000" pitchFamily="2" charset="2"/>
              <a:buChar char="p"/>
            </a:pPr>
            <a:r>
              <a:rPr lang="en-US" altLang="zh-CN" sz="1600" b="1" dirty="0">
                <a:solidFill>
                  <a:schemeClr val="tx1"/>
                </a:solidFill>
              </a:rPr>
              <a:t>Create ride panel with overall features.</a:t>
            </a:r>
          </a:p>
        </p:txBody>
      </p:sp>
      <p:sp>
        <p:nvSpPr>
          <p:cNvPr id="23" name="文本框 22">
            <a:extLst>
              <a:ext uri="{FF2B5EF4-FFF2-40B4-BE49-F238E27FC236}">
                <a16:creationId xmlns:a16="http://schemas.microsoft.com/office/drawing/2014/main" id="{028A8C02-204E-4E58-B9AE-5C06E8D411AD}"/>
              </a:ext>
            </a:extLst>
          </p:cNvPr>
          <p:cNvSpPr txBox="1"/>
          <p:nvPr/>
        </p:nvSpPr>
        <p:spPr>
          <a:xfrm>
            <a:off x="2466820" y="4205171"/>
            <a:ext cx="8984079" cy="861774"/>
          </a:xfrm>
          <a:prstGeom prst="rect">
            <a:avLst/>
          </a:prstGeom>
          <a:noFill/>
        </p:spPr>
        <p:txBody>
          <a:bodyPr wrap="square" rtlCol="0">
            <a:spAutoFit/>
          </a:bodyPr>
          <a:lstStyle/>
          <a:p>
            <a:pPr marL="342900" indent="-342900">
              <a:buFont typeface="Wingdings" panose="05000000000000000000" pitchFamily="2" charset="2"/>
              <a:buChar char="p"/>
            </a:pPr>
            <a:r>
              <a:rPr lang="en-US" altLang="zh-CN" sz="1600" b="1" dirty="0"/>
              <a:t>Building linear regression model to predict trip duration</a:t>
            </a:r>
          </a:p>
          <a:p>
            <a:pPr marL="342900" indent="-342900">
              <a:buFont typeface="Wingdings" panose="05000000000000000000" pitchFamily="2" charset="2"/>
              <a:buChar char="p"/>
            </a:pPr>
            <a:r>
              <a:rPr lang="en-US" altLang="zh-CN" sz="1600" b="1" dirty="0"/>
              <a:t>Building Random Forest model to predict trip duration</a:t>
            </a:r>
          </a:p>
          <a:p>
            <a:pPr marL="342900" indent="-342900">
              <a:buFont typeface="Wingdings" panose="05000000000000000000" pitchFamily="2" charset="2"/>
              <a:buChar char="p"/>
            </a:pPr>
            <a:r>
              <a:rPr lang="en-US" altLang="zh-CN" sz="1600" b="1" dirty="0"/>
              <a:t>Building Poisson model to predict trip demand in time series</a:t>
            </a:r>
            <a:endParaRPr lang="zh-CN" altLang="en-US" sz="1600" b="1" dirty="0"/>
          </a:p>
        </p:txBody>
      </p:sp>
      <p:sp>
        <p:nvSpPr>
          <p:cNvPr id="24" name="文本框 23">
            <a:extLst>
              <a:ext uri="{FF2B5EF4-FFF2-40B4-BE49-F238E27FC236}">
                <a16:creationId xmlns:a16="http://schemas.microsoft.com/office/drawing/2014/main" id="{D6C5D8BC-24EC-41D2-A6B4-C9751E9173BD}"/>
              </a:ext>
            </a:extLst>
          </p:cNvPr>
          <p:cNvSpPr txBox="1"/>
          <p:nvPr/>
        </p:nvSpPr>
        <p:spPr>
          <a:xfrm>
            <a:off x="2466820" y="5110083"/>
            <a:ext cx="9147506" cy="1600438"/>
          </a:xfrm>
          <a:prstGeom prst="rect">
            <a:avLst/>
          </a:prstGeom>
          <a:noFill/>
        </p:spPr>
        <p:txBody>
          <a:bodyPr wrap="square" rtlCol="0">
            <a:spAutoFit/>
          </a:bodyPr>
          <a:lstStyle/>
          <a:p>
            <a:pPr marL="342900" indent="-342900">
              <a:buFont typeface="Wingdings" panose="05000000000000000000" pitchFamily="2" charset="2"/>
              <a:buChar char="p"/>
            </a:pPr>
            <a:r>
              <a:rPr lang="en-US" altLang="zh-CN" sz="1600" b="1" dirty="0"/>
              <a:t>Compare MAE and Root Mean Squared Logarithmic Error. Validate the test by time and space.  </a:t>
            </a:r>
          </a:p>
          <a:p>
            <a:pPr marL="342900" indent="-342900">
              <a:buFont typeface="Wingdings" panose="05000000000000000000" pitchFamily="2" charset="2"/>
              <a:buChar char="p"/>
            </a:pPr>
            <a:r>
              <a:rPr lang="en-US" altLang="zh-CN" sz="1600" b="1" dirty="0"/>
              <a:t>For ride demand prediction, predict the count of taxi trip in time of a day, and compare with the existing test data.</a:t>
            </a:r>
          </a:p>
          <a:p>
            <a:pPr marL="342900" indent="-342900">
              <a:buFont typeface="Wingdings" panose="05000000000000000000" pitchFamily="2" charset="2"/>
              <a:buChar char="p"/>
            </a:pPr>
            <a:r>
              <a:rPr lang="en-US" altLang="zh-CN" sz="1600" b="1" dirty="0"/>
              <a:t>For trip duration prediction, predict time consumption of the trip and compare with the existing value.</a:t>
            </a:r>
          </a:p>
          <a:p>
            <a:pPr marL="342900" indent="-342900">
              <a:buFont typeface="Wingdings" panose="05000000000000000000" pitchFamily="2" charset="2"/>
              <a:buChar char="p"/>
            </a:pPr>
            <a:endParaRPr lang="zh-CN" altLang="en-US" sz="1600" b="1" dirty="0"/>
          </a:p>
        </p:txBody>
      </p:sp>
    </p:spTree>
    <p:extLst>
      <p:ext uri="{BB962C8B-B14F-4D97-AF65-F5344CB8AC3E}">
        <p14:creationId xmlns:p14="http://schemas.microsoft.com/office/powerpoint/2010/main" val="360543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3EC4391-0CA4-401A-A1F5-62F29A32CAC4}"/>
              </a:ext>
            </a:extLst>
          </p:cNvPr>
          <p:cNvSpPr txBox="1"/>
          <p:nvPr/>
        </p:nvSpPr>
        <p:spPr>
          <a:xfrm>
            <a:off x="1" y="169662"/>
            <a:ext cx="3320142" cy="369332"/>
          </a:xfrm>
          <a:prstGeom prst="rect">
            <a:avLst/>
          </a:prstGeom>
          <a:solidFill>
            <a:schemeClr val="tx1"/>
          </a:solidFill>
        </p:spPr>
        <p:txBody>
          <a:bodyPr wrap="square" rtlCol="0">
            <a:spAutoFit/>
          </a:bodyPr>
          <a:lstStyle/>
          <a:p>
            <a:r>
              <a:rPr lang="en-US" altLang="zh-CN" b="1" dirty="0">
                <a:solidFill>
                  <a:schemeClr val="bg1"/>
                </a:solidFill>
                <a:latin typeface="Open Sans" panose="020B0606030504020204" pitchFamily="34" charset="0"/>
                <a:ea typeface="Open Sans" panose="020B0606030504020204" pitchFamily="34" charset="0"/>
                <a:cs typeface="Open Sans" panose="020B0606030504020204" pitchFamily="34" charset="0"/>
              </a:rPr>
              <a:t>Trip Pattern Analysis</a:t>
            </a:r>
          </a:p>
        </p:txBody>
      </p:sp>
      <p:pic>
        <p:nvPicPr>
          <p:cNvPr id="6" name="图片 5">
            <a:extLst>
              <a:ext uri="{FF2B5EF4-FFF2-40B4-BE49-F238E27FC236}">
                <a16:creationId xmlns:a16="http://schemas.microsoft.com/office/drawing/2014/main" id="{CDD0F993-DB11-44B0-A8E5-3D0439DEB7C3}"/>
              </a:ext>
            </a:extLst>
          </p:cNvPr>
          <p:cNvPicPr>
            <a:picLocks noChangeAspect="1"/>
          </p:cNvPicPr>
          <p:nvPr/>
        </p:nvPicPr>
        <p:blipFill>
          <a:blip r:embed="rId3"/>
          <a:stretch>
            <a:fillRect/>
          </a:stretch>
        </p:blipFill>
        <p:spPr>
          <a:xfrm>
            <a:off x="160165" y="1669414"/>
            <a:ext cx="5754626" cy="3273778"/>
          </a:xfrm>
          <a:prstGeom prst="rect">
            <a:avLst/>
          </a:prstGeom>
        </p:spPr>
      </p:pic>
      <p:sp>
        <p:nvSpPr>
          <p:cNvPr id="2" name="文本框 1">
            <a:extLst>
              <a:ext uri="{FF2B5EF4-FFF2-40B4-BE49-F238E27FC236}">
                <a16:creationId xmlns:a16="http://schemas.microsoft.com/office/drawing/2014/main" id="{0CD5516B-E7D6-4488-8A33-43E0E87890C4}"/>
              </a:ext>
            </a:extLst>
          </p:cNvPr>
          <p:cNvSpPr txBox="1"/>
          <p:nvPr/>
        </p:nvSpPr>
        <p:spPr>
          <a:xfrm>
            <a:off x="223539" y="783757"/>
            <a:ext cx="11591233" cy="338554"/>
          </a:xfrm>
          <a:prstGeom prst="rect">
            <a:avLst/>
          </a:prstGeom>
          <a:noFill/>
        </p:spPr>
        <p:txBody>
          <a:bodyPr wrap="square" rtlCol="0">
            <a:spAutoFit/>
          </a:bodyPr>
          <a:lstStyle/>
          <a:p>
            <a:r>
              <a:rPr lang="en-US" altLang="zh-CN" sz="1600" dirty="0">
                <a:latin typeface="Open Sans" panose="020B0606030504020204" pitchFamily="34" charset="0"/>
                <a:ea typeface="Open Sans" panose="020B0606030504020204" pitchFamily="34" charset="0"/>
                <a:cs typeface="Open Sans" panose="020B0606030504020204" pitchFamily="34" charset="0"/>
              </a:rPr>
              <a:t>Originally : 1458644 observations    -----    Cleaned: 1455087 observations    -----    Random sample of 100000 observations </a:t>
            </a:r>
            <a:endParaRPr lang="zh-CN" altLang="en-US"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图片 4">
            <a:extLst>
              <a:ext uri="{FF2B5EF4-FFF2-40B4-BE49-F238E27FC236}">
                <a16:creationId xmlns:a16="http://schemas.microsoft.com/office/drawing/2014/main" id="{07CDEA98-FF37-41A2-9C47-55F3670709A0}"/>
              </a:ext>
            </a:extLst>
          </p:cNvPr>
          <p:cNvPicPr>
            <a:picLocks noChangeAspect="1"/>
          </p:cNvPicPr>
          <p:nvPr/>
        </p:nvPicPr>
        <p:blipFill>
          <a:blip r:embed="rId4"/>
          <a:stretch>
            <a:fillRect/>
          </a:stretch>
        </p:blipFill>
        <p:spPr>
          <a:xfrm>
            <a:off x="6019155" y="2971387"/>
            <a:ext cx="5754627" cy="3452776"/>
          </a:xfrm>
          <a:prstGeom prst="rect">
            <a:avLst/>
          </a:prstGeom>
        </p:spPr>
      </p:pic>
      <p:sp>
        <p:nvSpPr>
          <p:cNvPr id="7" name="矩形 6">
            <a:extLst>
              <a:ext uri="{FF2B5EF4-FFF2-40B4-BE49-F238E27FC236}">
                <a16:creationId xmlns:a16="http://schemas.microsoft.com/office/drawing/2014/main" id="{FC6CBD15-61BD-484F-ACAB-34028B8F7CD8}"/>
              </a:ext>
            </a:extLst>
          </p:cNvPr>
          <p:cNvSpPr/>
          <p:nvPr/>
        </p:nvSpPr>
        <p:spPr>
          <a:xfrm>
            <a:off x="1131684" y="5059913"/>
            <a:ext cx="3440317" cy="65631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tx1"/>
                </a:solidFill>
              </a:rPr>
              <a:t>Spatially distribution of the trips</a:t>
            </a:r>
            <a:endParaRPr lang="zh-CN" altLang="en-US" dirty="0">
              <a:solidFill>
                <a:schemeClr val="tx1"/>
              </a:solidFill>
            </a:endParaRPr>
          </a:p>
        </p:txBody>
      </p:sp>
      <p:sp>
        <p:nvSpPr>
          <p:cNvPr id="8" name="矩形 7">
            <a:extLst>
              <a:ext uri="{FF2B5EF4-FFF2-40B4-BE49-F238E27FC236}">
                <a16:creationId xmlns:a16="http://schemas.microsoft.com/office/drawing/2014/main" id="{2A078EFB-89F1-4F0C-A4A2-11B44DEB70CB}"/>
              </a:ext>
            </a:extLst>
          </p:cNvPr>
          <p:cNvSpPr/>
          <p:nvPr/>
        </p:nvSpPr>
        <p:spPr>
          <a:xfrm>
            <a:off x="7176309" y="2242588"/>
            <a:ext cx="3440317" cy="65631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tx1"/>
                </a:solidFill>
              </a:rPr>
              <a:t>Duration of each trips</a:t>
            </a:r>
            <a:endParaRPr lang="zh-CN" altLang="en-US" dirty="0">
              <a:solidFill>
                <a:schemeClr val="tx1"/>
              </a:solidFill>
            </a:endParaRPr>
          </a:p>
        </p:txBody>
      </p:sp>
      <p:sp>
        <p:nvSpPr>
          <p:cNvPr id="9" name="文本框 8">
            <a:extLst>
              <a:ext uri="{FF2B5EF4-FFF2-40B4-BE49-F238E27FC236}">
                <a16:creationId xmlns:a16="http://schemas.microsoft.com/office/drawing/2014/main" id="{7E874FE8-D240-4EDB-BCF2-C3A7B162AD9D}"/>
              </a:ext>
            </a:extLst>
          </p:cNvPr>
          <p:cNvSpPr txBox="1"/>
          <p:nvPr/>
        </p:nvSpPr>
        <p:spPr>
          <a:xfrm>
            <a:off x="223539" y="1194799"/>
            <a:ext cx="11591233" cy="338554"/>
          </a:xfrm>
          <a:prstGeom prst="rect">
            <a:avLst/>
          </a:prstGeom>
          <a:noFill/>
        </p:spPr>
        <p:txBody>
          <a:bodyPr wrap="square" rtlCol="0">
            <a:spAutoFit/>
          </a:bodyPr>
          <a:lstStyle/>
          <a:p>
            <a:r>
              <a:rPr lang="en-US" altLang="zh-CN" sz="1600" dirty="0">
                <a:latin typeface="Open Sans" panose="020B0606030504020204" pitchFamily="34" charset="0"/>
                <a:ea typeface="Open Sans" panose="020B0606030504020204" pitchFamily="34" charset="0"/>
                <a:cs typeface="Open Sans" panose="020B0606030504020204" pitchFamily="34" charset="0"/>
              </a:rPr>
              <a:t>Two main focus overall</a:t>
            </a:r>
            <a:endParaRPr lang="zh-CN" alt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512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24C497-9DC4-4FFB-ABF1-92D15E49F890}"/>
              </a:ext>
            </a:extLst>
          </p:cNvPr>
          <p:cNvSpPr txBox="1"/>
          <p:nvPr/>
        </p:nvSpPr>
        <p:spPr>
          <a:xfrm>
            <a:off x="1" y="133448"/>
            <a:ext cx="3320142" cy="369332"/>
          </a:xfrm>
          <a:prstGeom prst="rect">
            <a:avLst/>
          </a:prstGeom>
          <a:solidFill>
            <a:schemeClr val="tx1"/>
          </a:solidFill>
        </p:spPr>
        <p:txBody>
          <a:bodyPr wrap="square" rtlCol="0">
            <a:spAutoFit/>
          </a:bodyPr>
          <a:lstStyle/>
          <a:p>
            <a:r>
              <a:rPr lang="en-US" altLang="zh-CN"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Dataset exploratory analysis</a:t>
            </a:r>
          </a:p>
        </p:txBody>
      </p:sp>
      <p:sp>
        <p:nvSpPr>
          <p:cNvPr id="3" name="文本框 2">
            <a:extLst>
              <a:ext uri="{FF2B5EF4-FFF2-40B4-BE49-F238E27FC236}">
                <a16:creationId xmlns:a16="http://schemas.microsoft.com/office/drawing/2014/main" id="{868584D2-480C-416B-9B4A-7F2233393EE2}"/>
              </a:ext>
            </a:extLst>
          </p:cNvPr>
          <p:cNvSpPr txBox="1"/>
          <p:nvPr/>
        </p:nvSpPr>
        <p:spPr>
          <a:xfrm>
            <a:off x="353085" y="650189"/>
            <a:ext cx="5051834" cy="338554"/>
          </a:xfrm>
          <a:prstGeom prst="rect">
            <a:avLst/>
          </a:prstGeom>
          <a:noFill/>
        </p:spPr>
        <p:txBody>
          <a:bodyPr wrap="square" rtlCol="0">
            <a:spAutoFit/>
          </a:bodyPr>
          <a:lstStyle/>
          <a:p>
            <a:r>
              <a:rPr lang="en-US" altLang="zh-CN" sz="1600" dirty="0">
                <a:latin typeface="Open Sans" panose="020B0606030504020204" pitchFamily="34" charset="0"/>
                <a:ea typeface="Open Sans" panose="020B0606030504020204" pitchFamily="34" charset="0"/>
                <a:cs typeface="Open Sans" panose="020B0606030504020204" pitchFamily="34" charset="0"/>
              </a:rPr>
              <a:t>Univariate Analysis  and  Bivariate Analysis </a:t>
            </a:r>
            <a:endParaRPr lang="zh-CN" altLang="en-US"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图片 4">
            <a:extLst>
              <a:ext uri="{FF2B5EF4-FFF2-40B4-BE49-F238E27FC236}">
                <a16:creationId xmlns:a16="http://schemas.microsoft.com/office/drawing/2014/main" id="{69EB6893-2A2C-46FA-B53F-5E13D97998D4}"/>
              </a:ext>
            </a:extLst>
          </p:cNvPr>
          <p:cNvPicPr>
            <a:picLocks noChangeAspect="1"/>
          </p:cNvPicPr>
          <p:nvPr/>
        </p:nvPicPr>
        <p:blipFill>
          <a:blip r:embed="rId3"/>
          <a:stretch>
            <a:fillRect/>
          </a:stretch>
        </p:blipFill>
        <p:spPr>
          <a:xfrm>
            <a:off x="353086" y="1034556"/>
            <a:ext cx="5830980" cy="1799180"/>
          </a:xfrm>
          <a:prstGeom prst="rect">
            <a:avLst/>
          </a:prstGeom>
        </p:spPr>
      </p:pic>
      <p:pic>
        <p:nvPicPr>
          <p:cNvPr id="7" name="图片 6">
            <a:extLst>
              <a:ext uri="{FF2B5EF4-FFF2-40B4-BE49-F238E27FC236}">
                <a16:creationId xmlns:a16="http://schemas.microsoft.com/office/drawing/2014/main" id="{2876CC97-8FD4-42B0-A1A9-D9761D3F307A}"/>
              </a:ext>
            </a:extLst>
          </p:cNvPr>
          <p:cNvPicPr>
            <a:picLocks noChangeAspect="1"/>
          </p:cNvPicPr>
          <p:nvPr/>
        </p:nvPicPr>
        <p:blipFill>
          <a:blip r:embed="rId4"/>
          <a:stretch>
            <a:fillRect/>
          </a:stretch>
        </p:blipFill>
        <p:spPr>
          <a:xfrm>
            <a:off x="353085" y="3179921"/>
            <a:ext cx="5133315" cy="3184691"/>
          </a:xfrm>
          <a:prstGeom prst="rect">
            <a:avLst/>
          </a:prstGeom>
        </p:spPr>
      </p:pic>
      <p:pic>
        <p:nvPicPr>
          <p:cNvPr id="9" name="图片 8">
            <a:extLst>
              <a:ext uri="{FF2B5EF4-FFF2-40B4-BE49-F238E27FC236}">
                <a16:creationId xmlns:a16="http://schemas.microsoft.com/office/drawing/2014/main" id="{1FE5C578-9D75-4E29-8A15-0446784B32E5}"/>
              </a:ext>
            </a:extLst>
          </p:cNvPr>
          <p:cNvPicPr>
            <a:picLocks noChangeAspect="1"/>
          </p:cNvPicPr>
          <p:nvPr/>
        </p:nvPicPr>
        <p:blipFill>
          <a:blip r:embed="rId5"/>
          <a:stretch>
            <a:fillRect/>
          </a:stretch>
        </p:blipFill>
        <p:spPr>
          <a:xfrm>
            <a:off x="7040655" y="1776939"/>
            <a:ext cx="4980004" cy="4439800"/>
          </a:xfrm>
          <a:prstGeom prst="rect">
            <a:avLst/>
          </a:prstGeom>
        </p:spPr>
      </p:pic>
    </p:spTree>
    <p:extLst>
      <p:ext uri="{BB962C8B-B14F-4D97-AF65-F5344CB8AC3E}">
        <p14:creationId xmlns:p14="http://schemas.microsoft.com/office/powerpoint/2010/main" val="214926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049B7B-95B7-421B-BBAA-32EDA55F7A5E}"/>
              </a:ext>
            </a:extLst>
          </p:cNvPr>
          <p:cNvSpPr txBox="1"/>
          <p:nvPr/>
        </p:nvSpPr>
        <p:spPr>
          <a:xfrm>
            <a:off x="1" y="133448"/>
            <a:ext cx="3320142" cy="369332"/>
          </a:xfrm>
          <a:prstGeom prst="rect">
            <a:avLst/>
          </a:prstGeom>
          <a:solidFill>
            <a:schemeClr val="tx1"/>
          </a:solidFill>
        </p:spPr>
        <p:txBody>
          <a:bodyPr wrap="square" rtlCol="0">
            <a:spAutoFit/>
          </a:bodyPr>
          <a:lstStyle/>
          <a:p>
            <a:r>
              <a:rPr lang="en-US" altLang="zh-CN"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Dataset exploratory analysis</a:t>
            </a:r>
          </a:p>
        </p:txBody>
      </p:sp>
      <p:pic>
        <p:nvPicPr>
          <p:cNvPr id="4" name="图片 3">
            <a:extLst>
              <a:ext uri="{FF2B5EF4-FFF2-40B4-BE49-F238E27FC236}">
                <a16:creationId xmlns:a16="http://schemas.microsoft.com/office/drawing/2014/main" id="{CCAD2620-803F-4BE6-B257-7A9F4EDAB84C}"/>
              </a:ext>
            </a:extLst>
          </p:cNvPr>
          <p:cNvPicPr>
            <a:picLocks noChangeAspect="1"/>
          </p:cNvPicPr>
          <p:nvPr/>
        </p:nvPicPr>
        <p:blipFill>
          <a:blip r:embed="rId3"/>
          <a:stretch>
            <a:fillRect/>
          </a:stretch>
        </p:blipFill>
        <p:spPr>
          <a:xfrm>
            <a:off x="385311" y="741930"/>
            <a:ext cx="4577843" cy="5704137"/>
          </a:xfrm>
          <a:prstGeom prst="rect">
            <a:avLst/>
          </a:prstGeom>
        </p:spPr>
      </p:pic>
      <p:pic>
        <p:nvPicPr>
          <p:cNvPr id="6" name="图片 5">
            <a:extLst>
              <a:ext uri="{FF2B5EF4-FFF2-40B4-BE49-F238E27FC236}">
                <a16:creationId xmlns:a16="http://schemas.microsoft.com/office/drawing/2014/main" id="{9F8136B1-400C-4991-867A-3DA19409E916}"/>
              </a:ext>
            </a:extLst>
          </p:cNvPr>
          <p:cNvPicPr>
            <a:picLocks noChangeAspect="1"/>
          </p:cNvPicPr>
          <p:nvPr/>
        </p:nvPicPr>
        <p:blipFill>
          <a:blip r:embed="rId4"/>
          <a:stretch>
            <a:fillRect/>
          </a:stretch>
        </p:blipFill>
        <p:spPr>
          <a:xfrm>
            <a:off x="6176178" y="738426"/>
            <a:ext cx="5630511" cy="5707642"/>
          </a:xfrm>
          <a:prstGeom prst="rect">
            <a:avLst/>
          </a:prstGeom>
        </p:spPr>
      </p:pic>
    </p:spTree>
    <p:extLst>
      <p:ext uri="{BB962C8B-B14F-4D97-AF65-F5344CB8AC3E}">
        <p14:creationId xmlns:p14="http://schemas.microsoft.com/office/powerpoint/2010/main" val="21275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89D71F-37A9-4F22-9880-E8F24D04267B}"/>
              </a:ext>
            </a:extLst>
          </p:cNvPr>
          <p:cNvSpPr txBox="1"/>
          <p:nvPr/>
        </p:nvSpPr>
        <p:spPr>
          <a:xfrm>
            <a:off x="0" y="133448"/>
            <a:ext cx="4137433" cy="369332"/>
          </a:xfrm>
          <a:prstGeom prst="rect">
            <a:avLst/>
          </a:prstGeom>
          <a:solidFill>
            <a:schemeClr val="tx1"/>
          </a:solidFill>
        </p:spPr>
        <p:txBody>
          <a:bodyPr wrap="square" rtlCol="0">
            <a:spAutoFit/>
          </a:bodyPr>
          <a:lstStyle/>
          <a:p>
            <a:r>
              <a:rPr lang="en-US" altLang="zh-CN" b="1" dirty="0">
                <a:solidFill>
                  <a:schemeClr val="bg1"/>
                </a:solidFill>
                <a:latin typeface="Open Sans" panose="020B0606030504020204" pitchFamily="34" charset="0"/>
                <a:ea typeface="Open Sans" panose="020B0606030504020204" pitchFamily="34" charset="0"/>
                <a:cs typeface="Open Sans" panose="020B0606030504020204" pitchFamily="34" charset="0"/>
              </a:rPr>
              <a:t>Other dataset and final feature table</a:t>
            </a:r>
          </a:p>
        </p:txBody>
      </p:sp>
      <p:pic>
        <p:nvPicPr>
          <p:cNvPr id="6" name="图片 5">
            <a:extLst>
              <a:ext uri="{FF2B5EF4-FFF2-40B4-BE49-F238E27FC236}">
                <a16:creationId xmlns:a16="http://schemas.microsoft.com/office/drawing/2014/main" id="{185EA1E8-5053-4DC4-99A8-6732FF54FECA}"/>
              </a:ext>
            </a:extLst>
          </p:cNvPr>
          <p:cNvPicPr>
            <a:picLocks noChangeAspect="1"/>
          </p:cNvPicPr>
          <p:nvPr/>
        </p:nvPicPr>
        <p:blipFill>
          <a:blip r:embed="rId3"/>
          <a:stretch>
            <a:fillRect/>
          </a:stretch>
        </p:blipFill>
        <p:spPr>
          <a:xfrm>
            <a:off x="301558" y="652075"/>
            <a:ext cx="3375859" cy="3313343"/>
          </a:xfrm>
          <a:prstGeom prst="rect">
            <a:avLst/>
          </a:prstGeom>
        </p:spPr>
      </p:pic>
      <p:pic>
        <p:nvPicPr>
          <p:cNvPr id="8" name="图片 7">
            <a:extLst>
              <a:ext uri="{FF2B5EF4-FFF2-40B4-BE49-F238E27FC236}">
                <a16:creationId xmlns:a16="http://schemas.microsoft.com/office/drawing/2014/main" id="{A82ABF08-EF3D-4272-ADE5-980E6795B66D}"/>
              </a:ext>
            </a:extLst>
          </p:cNvPr>
          <p:cNvPicPr>
            <a:picLocks noChangeAspect="1"/>
          </p:cNvPicPr>
          <p:nvPr/>
        </p:nvPicPr>
        <p:blipFill>
          <a:blip r:embed="rId4"/>
          <a:stretch>
            <a:fillRect/>
          </a:stretch>
        </p:blipFill>
        <p:spPr>
          <a:xfrm>
            <a:off x="5821233" y="1511890"/>
            <a:ext cx="6173373" cy="5223624"/>
          </a:xfrm>
          <a:prstGeom prst="rect">
            <a:avLst/>
          </a:prstGeom>
        </p:spPr>
      </p:pic>
      <p:pic>
        <p:nvPicPr>
          <p:cNvPr id="4" name="图片 3">
            <a:extLst>
              <a:ext uri="{FF2B5EF4-FFF2-40B4-BE49-F238E27FC236}">
                <a16:creationId xmlns:a16="http://schemas.microsoft.com/office/drawing/2014/main" id="{52B7F518-AB06-44F9-A032-805EB6B27159}"/>
              </a:ext>
            </a:extLst>
          </p:cNvPr>
          <p:cNvPicPr>
            <a:picLocks noChangeAspect="1"/>
          </p:cNvPicPr>
          <p:nvPr/>
        </p:nvPicPr>
        <p:blipFill>
          <a:blip r:embed="rId5"/>
          <a:stretch>
            <a:fillRect/>
          </a:stretch>
        </p:blipFill>
        <p:spPr>
          <a:xfrm>
            <a:off x="3754466" y="1511890"/>
            <a:ext cx="1659506" cy="2453528"/>
          </a:xfrm>
          <a:prstGeom prst="rect">
            <a:avLst/>
          </a:prstGeom>
        </p:spPr>
      </p:pic>
      <p:pic>
        <p:nvPicPr>
          <p:cNvPr id="12" name="图片 11">
            <a:extLst>
              <a:ext uri="{FF2B5EF4-FFF2-40B4-BE49-F238E27FC236}">
                <a16:creationId xmlns:a16="http://schemas.microsoft.com/office/drawing/2014/main" id="{23CC5DFC-BE33-4182-A2BB-6EAE25E4E055}"/>
              </a:ext>
            </a:extLst>
          </p:cNvPr>
          <p:cNvPicPr>
            <a:picLocks noChangeAspect="1"/>
          </p:cNvPicPr>
          <p:nvPr/>
        </p:nvPicPr>
        <p:blipFill>
          <a:blip r:embed="rId6"/>
          <a:stretch>
            <a:fillRect/>
          </a:stretch>
        </p:blipFill>
        <p:spPr>
          <a:xfrm>
            <a:off x="289711" y="4069172"/>
            <a:ext cx="5124261" cy="2655380"/>
          </a:xfrm>
          <a:prstGeom prst="rect">
            <a:avLst/>
          </a:prstGeom>
        </p:spPr>
      </p:pic>
    </p:spTree>
    <p:extLst>
      <p:ext uri="{BB962C8B-B14F-4D97-AF65-F5344CB8AC3E}">
        <p14:creationId xmlns:p14="http://schemas.microsoft.com/office/powerpoint/2010/main" val="128766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6CB15FB-BA7D-4952-B4A9-9104566FA2A2}"/>
              </a:ext>
            </a:extLst>
          </p:cNvPr>
          <p:cNvSpPr txBox="1"/>
          <p:nvPr/>
        </p:nvSpPr>
        <p:spPr>
          <a:xfrm>
            <a:off x="1" y="169662"/>
            <a:ext cx="2764970" cy="369332"/>
          </a:xfrm>
          <a:prstGeom prst="rect">
            <a:avLst/>
          </a:prstGeom>
          <a:solidFill>
            <a:schemeClr val="tx1"/>
          </a:solidFill>
        </p:spPr>
        <p:txBody>
          <a:bodyPr wrap="square" rtlCol="0">
            <a:spAutoFit/>
          </a:bodyPr>
          <a:lstStyle/>
          <a:p>
            <a:r>
              <a:rPr lang="en-US" altLang="zh-CN" b="1" dirty="0">
                <a:solidFill>
                  <a:schemeClr val="bg1"/>
                </a:solidFill>
                <a:latin typeface="Open Sans" panose="020B0606030504020204" pitchFamily="34" charset="0"/>
                <a:ea typeface="Open Sans" panose="020B0606030504020204" pitchFamily="34" charset="0"/>
                <a:cs typeface="Open Sans" panose="020B0606030504020204" pitchFamily="34" charset="0"/>
              </a:rPr>
              <a:t>Trip duration prediction</a:t>
            </a:r>
          </a:p>
        </p:txBody>
      </p:sp>
      <p:sp>
        <p:nvSpPr>
          <p:cNvPr id="2" name="文本框 1">
            <a:extLst>
              <a:ext uri="{FF2B5EF4-FFF2-40B4-BE49-F238E27FC236}">
                <a16:creationId xmlns:a16="http://schemas.microsoft.com/office/drawing/2014/main" id="{0152A2D7-1021-467E-950E-6168555B4A4E}"/>
              </a:ext>
            </a:extLst>
          </p:cNvPr>
          <p:cNvSpPr txBox="1"/>
          <p:nvPr/>
        </p:nvSpPr>
        <p:spPr>
          <a:xfrm>
            <a:off x="479834" y="724277"/>
            <a:ext cx="4861711" cy="338554"/>
          </a:xfrm>
          <a:prstGeom prst="rect">
            <a:avLst/>
          </a:prstGeom>
          <a:noFill/>
        </p:spPr>
        <p:txBody>
          <a:bodyPr wrap="square" rtlCol="0">
            <a:spAutoFit/>
          </a:bodyPr>
          <a:lstStyle/>
          <a:p>
            <a:r>
              <a:rPr lang="en-US" altLang="zh-CN" sz="1600" dirty="0">
                <a:latin typeface="Open Sans" panose="020B0606030504020204" pitchFamily="34" charset="0"/>
                <a:ea typeface="Open Sans" panose="020B0606030504020204" pitchFamily="34" charset="0"/>
                <a:cs typeface="Open Sans" panose="020B0606030504020204" pitchFamily="34" charset="0"/>
              </a:rPr>
              <a:t>Linear regression model  for trip duration</a:t>
            </a:r>
            <a:endParaRPr lang="zh-CN" altLang="en-US"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图片 4">
            <a:extLst>
              <a:ext uri="{FF2B5EF4-FFF2-40B4-BE49-F238E27FC236}">
                <a16:creationId xmlns:a16="http://schemas.microsoft.com/office/drawing/2014/main" id="{D5C2C6A8-3702-498A-B545-C35D1045BB6B}"/>
              </a:ext>
            </a:extLst>
          </p:cNvPr>
          <p:cNvPicPr>
            <a:picLocks noChangeAspect="1"/>
          </p:cNvPicPr>
          <p:nvPr/>
        </p:nvPicPr>
        <p:blipFill>
          <a:blip r:embed="rId3"/>
          <a:stretch>
            <a:fillRect/>
          </a:stretch>
        </p:blipFill>
        <p:spPr>
          <a:xfrm>
            <a:off x="479834" y="1128795"/>
            <a:ext cx="7704341" cy="4746903"/>
          </a:xfrm>
          <a:prstGeom prst="rect">
            <a:avLst/>
          </a:prstGeom>
        </p:spPr>
      </p:pic>
      <p:grpSp>
        <p:nvGrpSpPr>
          <p:cNvPr id="9" name="组合 8">
            <a:extLst>
              <a:ext uri="{FF2B5EF4-FFF2-40B4-BE49-F238E27FC236}">
                <a16:creationId xmlns:a16="http://schemas.microsoft.com/office/drawing/2014/main" id="{F05CAD26-27DC-473C-A84C-06C870F45A10}"/>
              </a:ext>
            </a:extLst>
          </p:cNvPr>
          <p:cNvGrpSpPr/>
          <p:nvPr/>
        </p:nvGrpSpPr>
        <p:grpSpPr>
          <a:xfrm>
            <a:off x="8627951" y="724277"/>
            <a:ext cx="3177768" cy="5558828"/>
            <a:chOff x="8627951" y="1062831"/>
            <a:chExt cx="3177768" cy="4739621"/>
          </a:xfrm>
        </p:grpSpPr>
        <p:sp>
          <p:nvSpPr>
            <p:cNvPr id="6" name="矩形 5">
              <a:extLst>
                <a:ext uri="{FF2B5EF4-FFF2-40B4-BE49-F238E27FC236}">
                  <a16:creationId xmlns:a16="http://schemas.microsoft.com/office/drawing/2014/main" id="{3056389C-0A33-486F-ACC2-D5EEB907E6A6}"/>
                </a:ext>
              </a:extLst>
            </p:cNvPr>
            <p:cNvSpPr/>
            <p:nvPr/>
          </p:nvSpPr>
          <p:spPr>
            <a:xfrm>
              <a:off x="8627952" y="1062831"/>
              <a:ext cx="3177767" cy="143592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000" dirty="0">
                  <a:solidFill>
                    <a:schemeClr val="tx1"/>
                  </a:solidFill>
                </a:rPr>
                <a:t>Regression model 1</a:t>
              </a:r>
            </a:p>
            <a:p>
              <a:pPr algn="ctr"/>
              <a:endParaRPr lang="en-US" altLang="zh-CN" sz="2000" dirty="0">
                <a:solidFill>
                  <a:schemeClr val="tx1"/>
                </a:solidFill>
              </a:endParaRPr>
            </a:p>
            <a:p>
              <a:pPr algn="ctr"/>
              <a:r>
                <a:rPr lang="en-US" altLang="zh-CN" sz="2000" dirty="0">
                  <a:solidFill>
                    <a:schemeClr val="tx1"/>
                  </a:solidFill>
                </a:rPr>
                <a:t>With only trip features</a:t>
              </a:r>
              <a:endParaRPr lang="zh-CN" altLang="en-US" sz="2000" dirty="0">
                <a:solidFill>
                  <a:schemeClr val="tx1"/>
                </a:solidFill>
              </a:endParaRPr>
            </a:p>
          </p:txBody>
        </p:sp>
        <p:sp>
          <p:nvSpPr>
            <p:cNvPr id="7" name="矩形 6">
              <a:extLst>
                <a:ext uri="{FF2B5EF4-FFF2-40B4-BE49-F238E27FC236}">
                  <a16:creationId xmlns:a16="http://schemas.microsoft.com/office/drawing/2014/main" id="{BDFD5A1E-FB6D-4662-8EDD-70DD03FC8930}"/>
                </a:ext>
              </a:extLst>
            </p:cNvPr>
            <p:cNvSpPr/>
            <p:nvPr/>
          </p:nvSpPr>
          <p:spPr>
            <a:xfrm>
              <a:off x="8627951" y="2711037"/>
              <a:ext cx="3177767" cy="143592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000" dirty="0">
                  <a:solidFill>
                    <a:schemeClr val="tx1"/>
                  </a:solidFill>
                </a:rPr>
                <a:t>Regression model 2</a:t>
              </a:r>
            </a:p>
            <a:p>
              <a:pPr algn="ctr"/>
              <a:endParaRPr lang="en-US" altLang="zh-CN" sz="2000" dirty="0">
                <a:solidFill>
                  <a:schemeClr val="tx1"/>
                </a:solidFill>
              </a:endParaRPr>
            </a:p>
            <a:p>
              <a:pPr algn="ctr"/>
              <a:r>
                <a:rPr lang="en-US" altLang="zh-CN" sz="2000" dirty="0">
                  <a:solidFill>
                    <a:schemeClr val="tx1"/>
                  </a:solidFill>
                </a:rPr>
                <a:t>With trip, spatial and weather features</a:t>
              </a:r>
              <a:endParaRPr lang="zh-CN" altLang="en-US" sz="2000" dirty="0">
                <a:solidFill>
                  <a:schemeClr val="tx1"/>
                </a:solidFill>
              </a:endParaRPr>
            </a:p>
          </p:txBody>
        </p:sp>
        <p:sp>
          <p:nvSpPr>
            <p:cNvPr id="8" name="矩形 7">
              <a:extLst>
                <a:ext uri="{FF2B5EF4-FFF2-40B4-BE49-F238E27FC236}">
                  <a16:creationId xmlns:a16="http://schemas.microsoft.com/office/drawing/2014/main" id="{0E250156-1D44-4919-A909-B6C3AA957652}"/>
                </a:ext>
              </a:extLst>
            </p:cNvPr>
            <p:cNvSpPr/>
            <p:nvPr/>
          </p:nvSpPr>
          <p:spPr>
            <a:xfrm>
              <a:off x="8627951" y="4366527"/>
              <a:ext cx="3177767" cy="143592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000" dirty="0">
                  <a:solidFill>
                    <a:schemeClr val="tx1"/>
                  </a:solidFill>
                </a:rPr>
                <a:t>Regression model 3</a:t>
              </a:r>
            </a:p>
            <a:p>
              <a:pPr algn="ctr"/>
              <a:endParaRPr lang="en-US" altLang="zh-CN" sz="2000" dirty="0">
                <a:solidFill>
                  <a:schemeClr val="tx1"/>
                </a:solidFill>
              </a:endParaRPr>
            </a:p>
            <a:p>
              <a:pPr algn="ctr"/>
              <a:r>
                <a:rPr lang="en-US" altLang="zh-CN" sz="2000" dirty="0">
                  <a:solidFill>
                    <a:schemeClr val="tx1"/>
                  </a:solidFill>
                </a:rPr>
                <a:t>Add time lag features</a:t>
              </a:r>
              <a:endParaRPr lang="zh-CN" altLang="en-US" sz="2000" dirty="0">
                <a:solidFill>
                  <a:schemeClr val="tx1"/>
                </a:solidFill>
              </a:endParaRPr>
            </a:p>
          </p:txBody>
        </p:sp>
      </p:grpSp>
    </p:spTree>
    <p:extLst>
      <p:ext uri="{BB962C8B-B14F-4D97-AF65-F5344CB8AC3E}">
        <p14:creationId xmlns:p14="http://schemas.microsoft.com/office/powerpoint/2010/main" val="10072916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e7d195523061f1c0214d268728035a112e1f1a63855fa0d5B3BC3571FB2346650E40B27C71D4ADB669896543E409C0762562804D99F14164E036E91A4D200FB459B9C67F1066513BDCC2663F2655ED5A2F3E64E50905ECC13FD08E412A2449DFC0DEA4732AF4E76A12DAA23714D9A24C7EAC7F7CD8FF94AEC7D4E9162B55FEA74E289784371BE33B</_7b1dac89e7d195523061f1c0316ecb71>
</e7d195523061f1c0>
</file>

<file path=customXml/itemProps1.xml><?xml version="1.0" encoding="utf-8"?>
<ds:datastoreItem xmlns:ds="http://schemas.openxmlformats.org/officeDocument/2006/customXml" ds:itemID="{B0F3114C-015A-4FAC-B9BB-D791D02A1142}">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otalTime>4928</TotalTime>
  <Words>1129</Words>
  <Application>Microsoft Office PowerPoint</Application>
  <PresentationFormat>宽屏</PresentationFormat>
  <Paragraphs>156</Paragraphs>
  <Slides>12</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AXIS Std M</vt:lpstr>
      <vt:lpstr>Helvetica Neue</vt:lpstr>
      <vt:lpstr>等线</vt:lpstr>
      <vt:lpstr>等线 Light</vt:lpstr>
      <vt:lpstr>微软雅黑</vt:lpstr>
      <vt:lpstr>Arial</vt:lpstr>
      <vt:lpstr>Arial Black</vt:lpstr>
      <vt:lpstr>Arial Rounded MT Bold</vt:lpstr>
      <vt:lpstr>Mongolian Baiti</vt:lpstr>
      <vt:lpstr>Open Sans</vt:lpstr>
      <vt:lpstr>Roboto</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YAO YAO</cp:lastModifiedBy>
  <cp:revision>502</cp:revision>
  <dcterms:created xsi:type="dcterms:W3CDTF">2016-07-16T14:51:57Z</dcterms:created>
  <dcterms:modified xsi:type="dcterms:W3CDTF">2022-04-29T16:00:49Z</dcterms:modified>
</cp:coreProperties>
</file>