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85" r:id="rId4"/>
    <p:sldId id="290" r:id="rId5"/>
    <p:sldId id="286" r:id="rId6"/>
    <p:sldId id="288" r:id="rId7"/>
    <p:sldId id="287" r:id="rId8"/>
    <p:sldId id="292" r:id="rId9"/>
    <p:sldId id="291"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0" userDrawn="1">
          <p15:clr>
            <a:srgbClr val="A4A3A4"/>
          </p15:clr>
        </p15:guide>
        <p15:guide id="4" pos="69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75721" autoAdjust="0"/>
  </p:normalViewPr>
  <p:slideViewPr>
    <p:cSldViewPr snapToGrid="0">
      <p:cViewPr varScale="1">
        <p:scale>
          <a:sx n="48" d="100"/>
          <a:sy n="48" d="100"/>
        </p:scale>
        <p:origin x="1616" y="44"/>
      </p:cViewPr>
      <p:guideLst>
        <p:guide orient="horz" pos="2160"/>
        <p:guide pos="3840"/>
        <p:guide pos="710"/>
        <p:guide pos="69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2022/1/30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extLst>
      <p:ext uri="{BB962C8B-B14F-4D97-AF65-F5344CB8AC3E}">
        <p14:creationId xmlns:p14="http://schemas.microsoft.com/office/powerpoint/2010/main" val="2108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a:effectLst/>
                <a:latin typeface="Times New Roman" panose="02020603050405020304" pitchFamily="18" charset="0"/>
                <a:ea typeface="等线" panose="02010600030101010101" pitchFamily="2" charset="-122"/>
              </a:rPr>
              <a:t>The outbreak of COVID-19 has reflected some challenges that many cities are facing with, such as the unequal distribution of medical resources and the insufficient supply of COVID testing packages and vaccination. Currently few studies explored the spatial accessibility to COVID testing sites.</a:t>
            </a:r>
            <a:endParaRPr lang="en-US"/>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347469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At first I choose data of ZCTA level instead of census tract, however, when I was conducting spatial analysis. I notice that ZCTA level is not precise enough. So I switch to census tract level data. NYC has more than 2000 census tract, while 700 hundreds testing sites, which is precise enough to show the spatial disparities of testing sites in different region.</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221229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Here is my workflow for this project. About 80% will be conducted in ArcGIS, together with Python programming. My research basically contain three parts. Now I have finished the data collection and spatial distribution analysis.</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230133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To further explore the relationship between spatial accessibility and its influencing factors, I gathered some demographic and socioeconomic data from US census, like ….</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5</a:t>
            </a:fld>
            <a:endParaRPr lang="zh-CN" altLang="en-US"/>
          </a:p>
        </p:txBody>
      </p:sp>
    </p:spTree>
    <p:extLst>
      <p:ext uri="{BB962C8B-B14F-4D97-AF65-F5344CB8AC3E}">
        <p14:creationId xmlns:p14="http://schemas.microsoft.com/office/powerpoint/2010/main" val="177574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Now I summarized the count of testing sites that contained in each census tract in NYC and also, the kernel density map, It seems that most of testing sites clustered at Manhanttan. The spatial distribution of  testing sites seems to be random. </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225474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So I then calculate both the global and local Moran’s I. The hot spot distribution is quite uneven in NYC, and the global moran’s I index is about 0.1. SO we can say that … </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180989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Currently I am building the road network of pedestrian and vehicles based on the osm datasets, by selecting and combining different types of roads. These two modes are non-transit. Since the road data has some topological errors, which will influence further analysis, I am still working on the simplication of the road network data. I also collect subways and bus data from GTFS because I want to compare different motimodal accessiblities.</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81226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That’s what I need to do in the future. So I will build road network of different transit modes and then calculate a O-D travel time matrix so that I can measure and compare the accessibility of different transit modes. I can see how transportation helps improve the accessibility to testing sites. Also, considering that cars have different speeds during peak or smooth period, I hope to explore the difference of accessibility during different time period. </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32218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13395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54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5486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015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3723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32120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17092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5934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t>2022/1/30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0518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108811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2022/1/30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60227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3.png"/><Relationship Id="rId5" Type="http://schemas.openxmlformats.org/officeDocument/2006/relationships/tags" Target="../tags/tag12.xml"/><Relationship Id="rId10" Type="http://schemas.openxmlformats.org/officeDocument/2006/relationships/notesSlide" Target="../notesSlides/notesSlide8.xml"/><Relationship Id="rId4" Type="http://schemas.openxmlformats.org/officeDocument/2006/relationships/tags" Target="../tags/tag11.xml"/><Relationship Id="rId9"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遮罩2"/>
          <p:cNvSpPr/>
          <p:nvPr>
            <p:custDataLst>
              <p:tags r:id="rId1"/>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2"/>
            </p:custDataLst>
          </p:nvPr>
        </p:nvSpPr>
        <p:spPr bwMode="auto">
          <a:xfrm>
            <a:off x="3469069" y="4498976"/>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3"/>
            </p:custDataLst>
          </p:nvPr>
        </p:nvGrpSpPr>
        <p:grpSpPr>
          <a:xfrm>
            <a:off x="4054414" y="4353978"/>
            <a:ext cx="4217825" cy="679450"/>
            <a:chOff x="3791744" y="4321176"/>
            <a:chExt cx="4608513" cy="679450"/>
          </a:xfrm>
        </p:grpSpPr>
        <p:sp>
          <p:nvSpPr>
            <p:cNvPr id="7" name="PA_圆角矩形 6"/>
            <p:cNvSpPr/>
            <p:nvPr>
              <p:custDataLst>
                <p:tags r:id="rId6"/>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7"/>
              </p:custDataLst>
            </p:nvPr>
          </p:nvSpPr>
          <p:spPr bwMode="auto">
            <a:xfrm>
              <a:off x="4987129" y="4491624"/>
              <a:ext cx="23636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600">
                  <a:solidFill>
                    <a:srgbClr val="F2F2F2"/>
                  </a:solidFill>
                  <a:latin typeface="微软雅黑" panose="020B0503020204020204" pitchFamily="34" charset="-122"/>
                  <a:ea typeface="微软雅黑" panose="020B0503020204020204" pitchFamily="34" charset="-122"/>
                </a:rPr>
                <a:t>Kelly Anran Zheng</a:t>
              </a:r>
              <a:endParaRPr lang="zh-CN" altLang="en-US" sz="16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a:grpSpLocks/>
          </p:cNvGrpSpPr>
          <p:nvPr>
            <p:custDataLst>
              <p:tags r:id="rId4"/>
            </p:custDataLst>
          </p:nvPr>
        </p:nvGrpSpPr>
        <p:grpSpPr bwMode="auto">
          <a:xfrm>
            <a:off x="5548602" y="1355724"/>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5"/>
            </p:custDataLst>
          </p:nvPr>
        </p:nvSpPr>
        <p:spPr>
          <a:xfrm>
            <a:off x="1644300" y="2733309"/>
            <a:ext cx="8903399" cy="1831271"/>
          </a:xfrm>
          <a:prstGeom prst="rect">
            <a:avLst/>
          </a:prstGeom>
          <a:noFill/>
        </p:spPr>
        <p:txBody>
          <a:bodyPr wrap="none" rtlCol="0">
            <a:spAutoFit/>
          </a:bodyPr>
          <a:lstStyle/>
          <a:p>
            <a:pPr algn="ctr"/>
            <a:r>
              <a:rPr lang="en-US" altLang="zh-CN" sz="2800" b="1"/>
              <a:t>Work-in-process Presentation:</a:t>
            </a:r>
          </a:p>
          <a:p>
            <a:pPr algn="ctr"/>
            <a:endParaRPr lang="en-US" altLang="zh-CN" sz="900" b="1"/>
          </a:p>
          <a:p>
            <a:pPr algn="ctr"/>
            <a:r>
              <a:rPr lang="en-US" sz="2400" b="1"/>
              <a:t>Spatial accessibility to the COVID-19 testing sites </a:t>
            </a:r>
          </a:p>
          <a:p>
            <a:pPr algn="ctr"/>
            <a:r>
              <a:rPr lang="en-US" sz="2400" b="1"/>
              <a:t>and the driven factors behind in NYC</a:t>
            </a:r>
          </a:p>
          <a:p>
            <a:endParaRPr lang="zh-CN" altLang="en-US" sz="2800" b="1" dirty="0"/>
          </a:p>
        </p:txBody>
      </p:sp>
    </p:spTree>
    <p:extLst>
      <p:ext uri="{BB962C8B-B14F-4D97-AF65-F5344CB8AC3E}">
        <p14:creationId xmlns:p14="http://schemas.microsoft.com/office/powerpoint/2010/main" val="203254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10" name="文本框 9"/>
          <p:cNvSpPr txBox="1"/>
          <p:nvPr/>
        </p:nvSpPr>
        <p:spPr>
          <a:xfrm>
            <a:off x="5754757" y="4273826"/>
            <a:ext cx="2663686" cy="461665"/>
          </a:xfrm>
          <a:prstGeom prst="rect">
            <a:avLst/>
          </a:prstGeom>
          <a:noFill/>
        </p:spPr>
        <p:txBody>
          <a:bodyPr wrap="square" rtlCol="0">
            <a:spAutoFit/>
          </a:bodyPr>
          <a:lstStyle/>
          <a:p>
            <a:r>
              <a:rPr lang="en-US" altLang="zh-CN" sz="2400">
                <a:latin typeface="微软雅黑" panose="020B0503020204020204" pitchFamily="34" charset="-122"/>
              </a:rPr>
              <a:t>Q&amp;A</a:t>
            </a:r>
            <a:endParaRPr lang="en-US" altLang="zh-CN" sz="2400" dirty="0">
              <a:latin typeface="微软雅黑" panose="020B0503020204020204" pitchFamily="34" charset="-122"/>
            </a:endParaRPr>
          </a:p>
        </p:txBody>
      </p:sp>
    </p:spTree>
    <p:extLst>
      <p:ext uri="{BB962C8B-B14F-4D97-AF65-F5344CB8AC3E}">
        <p14:creationId xmlns:p14="http://schemas.microsoft.com/office/powerpoint/2010/main" val="25579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par>
                                <p:cTn id="7" presetID="8" presetClass="emph" presetSubtype="0" fill="hold" nodeType="withEffect">
                                  <p:stCondLst>
                                    <p:cond delay="500"/>
                                  </p:stCondLst>
                                  <p:childTnLst>
                                    <p:animRot by="5400000">
                                      <p:cBhvr>
                                        <p:cTn id="8" dur="10" fill="hold"/>
                                        <p:tgtEl>
                                          <p:spTgt spid="6"/>
                                        </p:tgtEl>
                                        <p:attrNameLst>
                                          <p:attrName>r</p:attrName>
                                        </p:attrNameLst>
                                      </p:cBhvr>
                                    </p:animRot>
                                  </p:childTnLst>
                                </p:cTn>
                              </p:par>
                              <p:par>
                                <p:cTn id="9" presetID="8" presetClass="emph" presetSubtype="0" decel="100000" fill="hold" nodeType="withEffect">
                                  <p:stCondLst>
                                    <p:cond delay="500"/>
                                  </p:stCondLst>
                                  <p:childTnLst>
                                    <p:animRot by="-5400000">
                                      <p:cBhvr>
                                        <p:cTn id="10"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2018501" cy="461665"/>
          </a:xfrm>
          <a:prstGeom prst="rect">
            <a:avLst/>
          </a:prstGeom>
          <a:noFill/>
        </p:spPr>
        <p:txBody>
          <a:bodyPr wrap="none" rtlCol="0">
            <a:spAutoFit/>
          </a:bodyPr>
          <a:lstStyle/>
          <a:p>
            <a:r>
              <a:rPr lang="en-US" altLang="zh-CN" sz="2400"/>
              <a:t>Background</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7" name="Picture 5">
            <a:extLst>
              <a:ext uri="{FF2B5EF4-FFF2-40B4-BE49-F238E27FC236}">
                <a16:creationId xmlns:a16="http://schemas.microsoft.com/office/drawing/2014/main" id="{0C2695C2-144E-4C2E-99F2-1987CA78F96D}"/>
              </a:ext>
            </a:extLst>
          </p:cNvPr>
          <p:cNvPicPr>
            <a:picLocks noChangeAspect="1"/>
          </p:cNvPicPr>
          <p:nvPr/>
        </p:nvPicPr>
        <p:blipFill>
          <a:blip r:embed="rId3"/>
          <a:stretch>
            <a:fillRect/>
          </a:stretch>
        </p:blipFill>
        <p:spPr>
          <a:xfrm>
            <a:off x="1774311" y="1195920"/>
            <a:ext cx="1501252" cy="1438281"/>
          </a:xfrm>
          <a:prstGeom prst="rect">
            <a:avLst/>
          </a:prstGeom>
        </p:spPr>
      </p:pic>
      <p:sp>
        <p:nvSpPr>
          <p:cNvPr id="8" name="Arrow: Right 9">
            <a:extLst>
              <a:ext uri="{FF2B5EF4-FFF2-40B4-BE49-F238E27FC236}">
                <a16:creationId xmlns:a16="http://schemas.microsoft.com/office/drawing/2014/main" id="{C45A5348-2162-41A2-A455-A086583E2B70}"/>
              </a:ext>
            </a:extLst>
          </p:cNvPr>
          <p:cNvSpPr/>
          <p:nvPr/>
        </p:nvSpPr>
        <p:spPr>
          <a:xfrm rot="5400000">
            <a:off x="2061792" y="2912987"/>
            <a:ext cx="926290" cy="54714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F0C1C3F2-EDB2-46B0-9444-51FAEB72DBD8}"/>
              </a:ext>
            </a:extLst>
          </p:cNvPr>
          <p:cNvPicPr>
            <a:picLocks noChangeAspect="1"/>
          </p:cNvPicPr>
          <p:nvPr/>
        </p:nvPicPr>
        <p:blipFill>
          <a:blip r:embed="rId4"/>
          <a:stretch>
            <a:fillRect/>
          </a:stretch>
        </p:blipFill>
        <p:spPr>
          <a:xfrm>
            <a:off x="1278638" y="3738917"/>
            <a:ext cx="2492600" cy="2320696"/>
          </a:xfrm>
          <a:prstGeom prst="rect">
            <a:avLst/>
          </a:prstGeom>
        </p:spPr>
      </p:pic>
      <p:pic>
        <p:nvPicPr>
          <p:cNvPr id="10" name="图片 9">
            <a:extLst>
              <a:ext uri="{FF2B5EF4-FFF2-40B4-BE49-F238E27FC236}">
                <a16:creationId xmlns:a16="http://schemas.microsoft.com/office/drawing/2014/main" id="{CB57A63C-66A8-4B11-84F6-A7CF057A8919}"/>
              </a:ext>
            </a:extLst>
          </p:cNvPr>
          <p:cNvPicPr>
            <a:picLocks noChangeAspect="1"/>
          </p:cNvPicPr>
          <p:nvPr/>
        </p:nvPicPr>
        <p:blipFill>
          <a:blip r:embed="rId5"/>
          <a:stretch>
            <a:fillRect/>
          </a:stretch>
        </p:blipFill>
        <p:spPr>
          <a:xfrm>
            <a:off x="5101442" y="3816578"/>
            <a:ext cx="4713445" cy="2243035"/>
          </a:xfrm>
          <a:prstGeom prst="rect">
            <a:avLst/>
          </a:prstGeom>
        </p:spPr>
      </p:pic>
      <p:sp>
        <p:nvSpPr>
          <p:cNvPr id="11" name="Arrow: Right 9">
            <a:extLst>
              <a:ext uri="{FF2B5EF4-FFF2-40B4-BE49-F238E27FC236}">
                <a16:creationId xmlns:a16="http://schemas.microsoft.com/office/drawing/2014/main" id="{32F95678-D1C8-44D7-A3BA-C9A0532D4BCF}"/>
              </a:ext>
            </a:extLst>
          </p:cNvPr>
          <p:cNvSpPr/>
          <p:nvPr/>
        </p:nvSpPr>
        <p:spPr>
          <a:xfrm>
            <a:off x="4134179" y="4360989"/>
            <a:ext cx="784585" cy="64596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a:extLst>
              <a:ext uri="{FF2B5EF4-FFF2-40B4-BE49-F238E27FC236}">
                <a16:creationId xmlns:a16="http://schemas.microsoft.com/office/drawing/2014/main" id="{30027501-30F8-4F76-8C2B-E6A751779AF5}"/>
              </a:ext>
            </a:extLst>
          </p:cNvPr>
          <p:cNvSpPr txBox="1"/>
          <p:nvPr/>
        </p:nvSpPr>
        <p:spPr>
          <a:xfrm>
            <a:off x="3969035" y="2123249"/>
            <a:ext cx="7741557" cy="1200329"/>
          </a:xfrm>
          <a:prstGeom prst="rect">
            <a:avLst/>
          </a:prstGeom>
          <a:noFill/>
        </p:spPr>
        <p:txBody>
          <a:bodyPr wrap="square">
            <a:spAutoFit/>
          </a:bodyPr>
          <a:lstStyle/>
          <a:p>
            <a:pPr marL="285750" indent="-285750">
              <a:buFont typeface="Arial" panose="020B0604020202020204" pitchFamily="34" charset="0"/>
              <a:buChar char="•"/>
            </a:pPr>
            <a:r>
              <a:rPr lang="en-US"/>
              <a:t>Do New Yorkers have equal access to the COVID testing sites?</a:t>
            </a:r>
          </a:p>
          <a:p>
            <a:pPr marL="285750" indent="-285750">
              <a:buFont typeface="Arial" panose="020B0604020202020204" pitchFamily="34" charset="0"/>
              <a:buChar char="•"/>
            </a:pPr>
            <a:r>
              <a:rPr lang="en-US"/>
              <a:t> If not, what’s the possible reasons?</a:t>
            </a:r>
          </a:p>
          <a:p>
            <a:pPr marL="285750" indent="-285750">
              <a:buFont typeface="Arial" panose="020B0604020202020204" pitchFamily="34" charset="0"/>
              <a:buChar char="•"/>
            </a:pPr>
            <a:r>
              <a:rPr lang="en-US"/>
              <a:t>How does transportation improve the accessibility?</a:t>
            </a:r>
          </a:p>
          <a:p>
            <a:pPr marL="285750" indent="-285750">
              <a:buFont typeface="Arial" panose="020B0604020202020204" pitchFamily="34" charset="0"/>
              <a:buChar char="•"/>
            </a:pPr>
            <a:r>
              <a:rPr lang="en-US"/>
              <a:t> How to solve the medical resource inequity in the future? </a:t>
            </a:r>
          </a:p>
        </p:txBody>
      </p:sp>
    </p:spTree>
    <p:extLst>
      <p:ext uri="{BB962C8B-B14F-4D97-AF65-F5344CB8AC3E}">
        <p14:creationId xmlns:p14="http://schemas.microsoft.com/office/powerpoint/2010/main" val="152519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912429" cy="461665"/>
          </a:xfrm>
          <a:prstGeom prst="rect">
            <a:avLst/>
          </a:prstGeom>
          <a:noFill/>
        </p:spPr>
        <p:txBody>
          <a:bodyPr wrap="none" rtlCol="0">
            <a:spAutoFit/>
          </a:bodyPr>
          <a:lstStyle/>
          <a:p>
            <a:r>
              <a:rPr lang="en-US" altLang="zh-CN" sz="2400"/>
              <a:t>Data</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7" name="图片 6">
            <a:extLst>
              <a:ext uri="{FF2B5EF4-FFF2-40B4-BE49-F238E27FC236}">
                <a16:creationId xmlns:a16="http://schemas.microsoft.com/office/drawing/2014/main" id="{1E73DC8E-6B52-4DA8-BBE8-937A60D21D95}"/>
              </a:ext>
            </a:extLst>
          </p:cNvPr>
          <p:cNvPicPr>
            <a:picLocks noChangeAspect="1"/>
          </p:cNvPicPr>
          <p:nvPr/>
        </p:nvPicPr>
        <p:blipFill>
          <a:blip r:embed="rId3"/>
          <a:stretch>
            <a:fillRect/>
          </a:stretch>
        </p:blipFill>
        <p:spPr>
          <a:xfrm>
            <a:off x="467689" y="1773614"/>
            <a:ext cx="11256621" cy="3310771"/>
          </a:xfrm>
          <a:prstGeom prst="rect">
            <a:avLst/>
          </a:prstGeom>
        </p:spPr>
      </p:pic>
    </p:spTree>
    <p:extLst>
      <p:ext uri="{BB962C8B-B14F-4D97-AF65-F5344CB8AC3E}">
        <p14:creationId xmlns:p14="http://schemas.microsoft.com/office/powerpoint/2010/main" val="325204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AADE83B-DD91-4130-A009-675C4B03943B}"/>
              </a:ext>
            </a:extLst>
          </p:cNvPr>
          <p:cNvPicPr>
            <a:picLocks noChangeAspect="1"/>
          </p:cNvPicPr>
          <p:nvPr/>
        </p:nvPicPr>
        <p:blipFill>
          <a:blip r:embed="rId3"/>
          <a:stretch>
            <a:fillRect/>
          </a:stretch>
        </p:blipFill>
        <p:spPr>
          <a:xfrm>
            <a:off x="1063487" y="1187271"/>
            <a:ext cx="10359869" cy="5335722"/>
          </a:xfrm>
          <a:prstGeom prst="rect">
            <a:avLst/>
          </a:prstGeom>
        </p:spPr>
      </p:pic>
      <p:sp>
        <p:nvSpPr>
          <p:cNvPr id="2" name="文本框 1"/>
          <p:cNvSpPr txBox="1"/>
          <p:nvPr/>
        </p:nvSpPr>
        <p:spPr>
          <a:xfrm>
            <a:off x="661714" y="202872"/>
            <a:ext cx="1484702" cy="461665"/>
          </a:xfrm>
          <a:prstGeom prst="rect">
            <a:avLst/>
          </a:prstGeom>
          <a:noFill/>
        </p:spPr>
        <p:txBody>
          <a:bodyPr wrap="none" rtlCol="0">
            <a:spAutoFit/>
          </a:bodyPr>
          <a:lstStyle/>
          <a:p>
            <a:r>
              <a:rPr lang="en-US" altLang="zh-CN" sz="2400"/>
              <a:t>Methods</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3" name="文本框 2">
            <a:extLst>
              <a:ext uri="{FF2B5EF4-FFF2-40B4-BE49-F238E27FC236}">
                <a16:creationId xmlns:a16="http://schemas.microsoft.com/office/drawing/2014/main" id="{45372E16-06BB-4893-9998-4F166D00FCB3}"/>
              </a:ext>
            </a:extLst>
          </p:cNvPr>
          <p:cNvSpPr txBox="1"/>
          <p:nvPr/>
        </p:nvSpPr>
        <p:spPr>
          <a:xfrm>
            <a:off x="10694504" y="1630017"/>
            <a:ext cx="586410" cy="461665"/>
          </a:xfrm>
          <a:prstGeom prst="rect">
            <a:avLst/>
          </a:prstGeom>
          <a:noFill/>
        </p:spPr>
        <p:txBody>
          <a:bodyPr wrap="square" rtlCol="0">
            <a:spAutoFit/>
          </a:bodyPr>
          <a:lstStyle/>
          <a:p>
            <a:r>
              <a:rPr lang="zh-CN" altLang="en-US" sz="2400" b="1">
                <a:solidFill>
                  <a:srgbClr val="FF0000"/>
                </a:solidFill>
              </a:rPr>
              <a:t>√</a:t>
            </a:r>
            <a:endParaRPr lang="en-US" sz="2400" b="1">
              <a:solidFill>
                <a:srgbClr val="FF0000"/>
              </a:solidFill>
            </a:endParaRPr>
          </a:p>
        </p:txBody>
      </p:sp>
      <p:sp>
        <p:nvSpPr>
          <p:cNvPr id="7" name="文本框 6">
            <a:extLst>
              <a:ext uri="{FF2B5EF4-FFF2-40B4-BE49-F238E27FC236}">
                <a16:creationId xmlns:a16="http://schemas.microsoft.com/office/drawing/2014/main" id="{17898B47-AB79-4EAD-933B-AC817E73A71A}"/>
              </a:ext>
            </a:extLst>
          </p:cNvPr>
          <p:cNvSpPr txBox="1"/>
          <p:nvPr/>
        </p:nvSpPr>
        <p:spPr>
          <a:xfrm>
            <a:off x="10694503" y="2636142"/>
            <a:ext cx="844827" cy="461665"/>
          </a:xfrm>
          <a:prstGeom prst="rect">
            <a:avLst/>
          </a:prstGeom>
          <a:noFill/>
        </p:spPr>
        <p:txBody>
          <a:bodyPr wrap="square" rtlCol="0">
            <a:spAutoFit/>
          </a:bodyPr>
          <a:lstStyle/>
          <a:p>
            <a:r>
              <a:rPr lang="zh-CN" altLang="en-US" sz="2400" b="1">
                <a:solidFill>
                  <a:srgbClr val="FF0000"/>
                </a:solidFill>
              </a:rPr>
              <a:t>√</a:t>
            </a:r>
            <a:endParaRPr lang="en-US" sz="2400" b="1">
              <a:solidFill>
                <a:srgbClr val="FF0000"/>
              </a:solidFill>
            </a:endParaRPr>
          </a:p>
        </p:txBody>
      </p:sp>
    </p:spTree>
    <p:extLst>
      <p:ext uri="{BB962C8B-B14F-4D97-AF65-F5344CB8AC3E}">
        <p14:creationId xmlns:p14="http://schemas.microsoft.com/office/powerpoint/2010/main" val="27748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3398687" cy="461665"/>
          </a:xfrm>
          <a:prstGeom prst="rect">
            <a:avLst/>
          </a:prstGeom>
          <a:noFill/>
        </p:spPr>
        <p:txBody>
          <a:bodyPr wrap="none" rtlCol="0">
            <a:spAutoFit/>
          </a:bodyPr>
          <a:lstStyle/>
          <a:p>
            <a:r>
              <a:rPr lang="en-US" altLang="zh-CN" sz="2400"/>
              <a:t>Explanatory Analysis</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6" name="图片 5">
            <a:extLst>
              <a:ext uri="{FF2B5EF4-FFF2-40B4-BE49-F238E27FC236}">
                <a16:creationId xmlns:a16="http://schemas.microsoft.com/office/drawing/2014/main" id="{3FC9B5ED-E69D-4A74-99E6-F32920AB37FB}"/>
              </a:ext>
            </a:extLst>
          </p:cNvPr>
          <p:cNvPicPr>
            <a:picLocks noChangeAspect="1"/>
          </p:cNvPicPr>
          <p:nvPr/>
        </p:nvPicPr>
        <p:blipFill>
          <a:blip r:embed="rId3"/>
          <a:stretch>
            <a:fillRect/>
          </a:stretch>
        </p:blipFill>
        <p:spPr>
          <a:xfrm>
            <a:off x="474453" y="1010708"/>
            <a:ext cx="10817525" cy="5644420"/>
          </a:xfrm>
          <a:prstGeom prst="rect">
            <a:avLst/>
          </a:prstGeom>
        </p:spPr>
      </p:pic>
    </p:spTree>
    <p:extLst>
      <p:ext uri="{BB962C8B-B14F-4D97-AF65-F5344CB8AC3E}">
        <p14:creationId xmlns:p14="http://schemas.microsoft.com/office/powerpoint/2010/main" val="208005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3398687" cy="461665"/>
          </a:xfrm>
          <a:prstGeom prst="rect">
            <a:avLst/>
          </a:prstGeom>
          <a:noFill/>
        </p:spPr>
        <p:txBody>
          <a:bodyPr wrap="none" rtlCol="0">
            <a:spAutoFit/>
          </a:bodyPr>
          <a:lstStyle/>
          <a:p>
            <a:r>
              <a:rPr lang="en-US" altLang="zh-CN" sz="2400"/>
              <a:t>Explanatory Analysis</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13" name="图片 12">
            <a:extLst>
              <a:ext uri="{FF2B5EF4-FFF2-40B4-BE49-F238E27FC236}">
                <a16:creationId xmlns:a16="http://schemas.microsoft.com/office/drawing/2014/main" id="{B97BE519-4EDC-44ED-B6A4-0D0B19915869}"/>
              </a:ext>
            </a:extLst>
          </p:cNvPr>
          <p:cNvPicPr>
            <a:picLocks noChangeAspect="1"/>
          </p:cNvPicPr>
          <p:nvPr/>
        </p:nvPicPr>
        <p:blipFill>
          <a:blip r:embed="rId3"/>
          <a:stretch>
            <a:fillRect/>
          </a:stretch>
        </p:blipFill>
        <p:spPr>
          <a:xfrm>
            <a:off x="6801955" y="1147312"/>
            <a:ext cx="3909272" cy="4475493"/>
          </a:xfrm>
          <a:prstGeom prst="rect">
            <a:avLst/>
          </a:prstGeom>
        </p:spPr>
      </p:pic>
      <p:pic>
        <p:nvPicPr>
          <p:cNvPr id="16" name="图片 15">
            <a:extLst>
              <a:ext uri="{FF2B5EF4-FFF2-40B4-BE49-F238E27FC236}">
                <a16:creationId xmlns:a16="http://schemas.microsoft.com/office/drawing/2014/main" id="{21D8FE57-A2BE-432F-A135-B766B3C55C6A}"/>
              </a:ext>
            </a:extLst>
          </p:cNvPr>
          <p:cNvPicPr>
            <a:picLocks noChangeAspect="1"/>
          </p:cNvPicPr>
          <p:nvPr/>
        </p:nvPicPr>
        <p:blipFill>
          <a:blip r:embed="rId4"/>
          <a:stretch>
            <a:fillRect/>
          </a:stretch>
        </p:blipFill>
        <p:spPr>
          <a:xfrm>
            <a:off x="1384505" y="1235195"/>
            <a:ext cx="3982448" cy="4387610"/>
          </a:xfrm>
          <a:prstGeom prst="rect">
            <a:avLst/>
          </a:prstGeom>
        </p:spPr>
      </p:pic>
    </p:spTree>
    <p:extLst>
      <p:ext uri="{BB962C8B-B14F-4D97-AF65-F5344CB8AC3E}">
        <p14:creationId xmlns:p14="http://schemas.microsoft.com/office/powerpoint/2010/main" val="351421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3398687" cy="461665"/>
          </a:xfrm>
          <a:prstGeom prst="rect">
            <a:avLst/>
          </a:prstGeom>
          <a:noFill/>
        </p:spPr>
        <p:txBody>
          <a:bodyPr wrap="none" rtlCol="0">
            <a:spAutoFit/>
          </a:bodyPr>
          <a:lstStyle/>
          <a:p>
            <a:r>
              <a:rPr lang="en-US" altLang="zh-CN" sz="2400"/>
              <a:t>Explanatory Analysis</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8" name="文本框 7">
            <a:extLst>
              <a:ext uri="{FF2B5EF4-FFF2-40B4-BE49-F238E27FC236}">
                <a16:creationId xmlns:a16="http://schemas.microsoft.com/office/drawing/2014/main" id="{10F8F32D-DEA1-4701-814F-2B58355D93AB}"/>
              </a:ext>
            </a:extLst>
          </p:cNvPr>
          <p:cNvSpPr txBox="1"/>
          <p:nvPr/>
        </p:nvSpPr>
        <p:spPr>
          <a:xfrm>
            <a:off x="6838864" y="2449903"/>
            <a:ext cx="4024222" cy="2308324"/>
          </a:xfrm>
          <a:prstGeom prst="rect">
            <a:avLst/>
          </a:prstGeom>
          <a:noFill/>
        </p:spPr>
        <p:txBody>
          <a:bodyPr wrap="square">
            <a:spAutoFit/>
          </a:bodyPr>
          <a:lstStyle/>
          <a:p>
            <a:r>
              <a:rPr lang="en-US"/>
              <a:t>Spatial Autocorrelation (Global Moran's I)</a:t>
            </a:r>
          </a:p>
          <a:p>
            <a:r>
              <a:rPr lang="en-US"/>
              <a:t>Global Moran's I Summary</a:t>
            </a:r>
          </a:p>
          <a:p>
            <a:r>
              <a:rPr lang="en-US"/>
              <a:t>Moran's Index: 0.129344 Expected Index: -0.005650</a:t>
            </a:r>
          </a:p>
          <a:p>
            <a:r>
              <a:rPr lang="en-US"/>
              <a:t>Variance: 0.001420</a:t>
            </a:r>
          </a:p>
          <a:p>
            <a:r>
              <a:rPr lang="en-US"/>
              <a:t>z-score: 3.582254 </a:t>
            </a:r>
          </a:p>
          <a:p>
            <a:r>
              <a:rPr lang="en-US"/>
              <a:t>p-value:  0.000341</a:t>
            </a:r>
          </a:p>
        </p:txBody>
      </p:sp>
      <p:pic>
        <p:nvPicPr>
          <p:cNvPr id="9" name="图片 8">
            <a:extLst>
              <a:ext uri="{FF2B5EF4-FFF2-40B4-BE49-F238E27FC236}">
                <a16:creationId xmlns:a16="http://schemas.microsoft.com/office/drawing/2014/main" id="{5D7DF5B4-64CD-4DC1-A367-8BDC79D52E11}"/>
              </a:ext>
            </a:extLst>
          </p:cNvPr>
          <p:cNvPicPr>
            <a:picLocks noChangeAspect="1"/>
          </p:cNvPicPr>
          <p:nvPr/>
        </p:nvPicPr>
        <p:blipFill>
          <a:blip r:embed="rId3"/>
          <a:stretch>
            <a:fillRect/>
          </a:stretch>
        </p:blipFill>
        <p:spPr>
          <a:xfrm>
            <a:off x="869276" y="1164835"/>
            <a:ext cx="4905663" cy="5408493"/>
          </a:xfrm>
          <a:prstGeom prst="rect">
            <a:avLst/>
          </a:prstGeom>
        </p:spPr>
      </p:pic>
    </p:spTree>
    <p:extLst>
      <p:ext uri="{BB962C8B-B14F-4D97-AF65-F5344CB8AC3E}">
        <p14:creationId xmlns:p14="http://schemas.microsoft.com/office/powerpoint/2010/main" val="320614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3398687" cy="461665"/>
          </a:xfrm>
          <a:prstGeom prst="rect">
            <a:avLst/>
          </a:prstGeom>
          <a:noFill/>
        </p:spPr>
        <p:txBody>
          <a:bodyPr wrap="none" rtlCol="0">
            <a:spAutoFit/>
          </a:bodyPr>
          <a:lstStyle/>
          <a:p>
            <a:r>
              <a:rPr lang="en-US" altLang="zh-CN" sz="2400"/>
              <a:t>Explanatory Analysis</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10" name="图片 9">
            <a:extLst>
              <a:ext uri="{FF2B5EF4-FFF2-40B4-BE49-F238E27FC236}">
                <a16:creationId xmlns:a16="http://schemas.microsoft.com/office/drawing/2014/main" id="{9E75F9D5-DC91-4F98-95FE-AF842D373B5A}"/>
              </a:ext>
            </a:extLst>
          </p:cNvPr>
          <p:cNvPicPr>
            <a:picLocks noChangeAspect="1"/>
          </p:cNvPicPr>
          <p:nvPr/>
        </p:nvPicPr>
        <p:blipFill>
          <a:blip r:embed="rId3"/>
          <a:stretch>
            <a:fillRect/>
          </a:stretch>
        </p:blipFill>
        <p:spPr>
          <a:xfrm>
            <a:off x="445413" y="940117"/>
            <a:ext cx="4159651" cy="4551502"/>
          </a:xfrm>
          <a:prstGeom prst="rect">
            <a:avLst/>
          </a:prstGeom>
        </p:spPr>
      </p:pic>
      <p:pic>
        <p:nvPicPr>
          <p:cNvPr id="11" name="图片 10" descr="图形用户界面&#10;&#10;描述已自动生成">
            <a:extLst>
              <a:ext uri="{FF2B5EF4-FFF2-40B4-BE49-F238E27FC236}">
                <a16:creationId xmlns:a16="http://schemas.microsoft.com/office/drawing/2014/main" id="{0FABD31E-C8A8-4DEB-9F4E-8C4395960C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5065" y="940117"/>
            <a:ext cx="3567386" cy="4664201"/>
          </a:xfrm>
          <a:prstGeom prst="rect">
            <a:avLst/>
          </a:prstGeom>
          <a:noFill/>
          <a:ln>
            <a:noFill/>
          </a:ln>
        </p:spPr>
      </p:pic>
      <p:pic>
        <p:nvPicPr>
          <p:cNvPr id="12" name="图片 11" descr="图形用户界面, 应用程序&#10;&#10;描述已自动生成">
            <a:extLst>
              <a:ext uri="{FF2B5EF4-FFF2-40B4-BE49-F238E27FC236}">
                <a16:creationId xmlns:a16="http://schemas.microsoft.com/office/drawing/2014/main" id="{FACC166F-7B1F-4DA0-9ECE-8236A7FED4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75966" y="940116"/>
            <a:ext cx="3515603" cy="4664201"/>
          </a:xfrm>
          <a:prstGeom prst="rect">
            <a:avLst/>
          </a:prstGeom>
          <a:noFill/>
          <a:ln>
            <a:noFill/>
          </a:ln>
        </p:spPr>
      </p:pic>
      <p:sp>
        <p:nvSpPr>
          <p:cNvPr id="13" name="矩形 12">
            <a:extLst>
              <a:ext uri="{FF2B5EF4-FFF2-40B4-BE49-F238E27FC236}">
                <a16:creationId xmlns:a16="http://schemas.microsoft.com/office/drawing/2014/main" id="{06795F1B-0BFB-4D31-B65F-97A3AC731BCA}"/>
              </a:ext>
            </a:extLst>
          </p:cNvPr>
          <p:cNvSpPr/>
          <p:nvPr/>
        </p:nvSpPr>
        <p:spPr>
          <a:xfrm>
            <a:off x="4678595" y="3977640"/>
            <a:ext cx="7067992" cy="7315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B90B1892-F961-4595-99C4-3DF246C4EE1A}"/>
              </a:ext>
            </a:extLst>
          </p:cNvPr>
          <p:cNvSpPr txBox="1"/>
          <p:nvPr/>
        </p:nvSpPr>
        <p:spPr>
          <a:xfrm>
            <a:off x="109401" y="5917883"/>
            <a:ext cx="5167586" cy="369332"/>
          </a:xfrm>
          <a:prstGeom prst="rect">
            <a:avLst/>
          </a:prstGeom>
          <a:noFill/>
        </p:spPr>
        <p:txBody>
          <a:bodyPr wrap="square" rtlCol="0">
            <a:spAutoFit/>
          </a:bodyPr>
          <a:lstStyle/>
          <a:p>
            <a:r>
              <a:rPr lang="en-US"/>
              <a:t>The subway and bus stations in NYC</a:t>
            </a:r>
          </a:p>
        </p:txBody>
      </p:sp>
      <p:sp>
        <p:nvSpPr>
          <p:cNvPr id="15" name="文本框 14">
            <a:extLst>
              <a:ext uri="{FF2B5EF4-FFF2-40B4-BE49-F238E27FC236}">
                <a16:creationId xmlns:a16="http://schemas.microsoft.com/office/drawing/2014/main" id="{3E47B4BE-00FA-40F2-9FAE-9E3BC3C5458B}"/>
              </a:ext>
            </a:extLst>
          </p:cNvPr>
          <p:cNvSpPr txBox="1"/>
          <p:nvPr/>
        </p:nvSpPr>
        <p:spPr>
          <a:xfrm>
            <a:off x="6629959" y="5917883"/>
            <a:ext cx="5261610" cy="369332"/>
          </a:xfrm>
          <a:prstGeom prst="rect">
            <a:avLst/>
          </a:prstGeom>
          <a:noFill/>
        </p:spPr>
        <p:txBody>
          <a:bodyPr wrap="square" rtlCol="0">
            <a:spAutoFit/>
          </a:bodyPr>
          <a:lstStyle/>
          <a:p>
            <a:r>
              <a:rPr lang="en-US"/>
              <a:t>Build different road network datasets</a:t>
            </a:r>
          </a:p>
        </p:txBody>
      </p:sp>
    </p:spTree>
    <p:extLst>
      <p:ext uri="{BB962C8B-B14F-4D97-AF65-F5344CB8AC3E}">
        <p14:creationId xmlns:p14="http://schemas.microsoft.com/office/powerpoint/2010/main" val="146393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714" y="202872"/>
            <a:ext cx="1829347" cy="461665"/>
          </a:xfrm>
          <a:prstGeom prst="rect">
            <a:avLst/>
          </a:prstGeom>
          <a:noFill/>
        </p:spPr>
        <p:txBody>
          <a:bodyPr wrap="none" rtlCol="0">
            <a:spAutoFit/>
          </a:bodyPr>
          <a:lstStyle/>
          <a:p>
            <a:r>
              <a:rPr lang="en-US" altLang="zh-CN" sz="2400"/>
              <a:t>Next steps</a:t>
            </a:r>
            <a:endParaRPr lang="zh-CN" altLang="en-US" sz="2400" dirty="0"/>
          </a:p>
        </p:txBody>
      </p:sp>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7" name="PA_椭圆 15">
            <a:extLst>
              <a:ext uri="{FF2B5EF4-FFF2-40B4-BE49-F238E27FC236}">
                <a16:creationId xmlns:a16="http://schemas.microsoft.com/office/drawing/2014/main" id="{A84EF02D-4166-4562-A551-BFCE6427424C}"/>
              </a:ext>
            </a:extLst>
          </p:cNvPr>
          <p:cNvSpPr/>
          <p:nvPr>
            <p:custDataLst>
              <p:tags r:id="rId1"/>
            </p:custDataLst>
          </p:nvPr>
        </p:nvSpPr>
        <p:spPr>
          <a:xfrm>
            <a:off x="580274" y="1719855"/>
            <a:ext cx="174535" cy="165584"/>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PA_椭圆 16">
            <a:extLst>
              <a:ext uri="{FF2B5EF4-FFF2-40B4-BE49-F238E27FC236}">
                <a16:creationId xmlns:a16="http://schemas.microsoft.com/office/drawing/2014/main" id="{93560D66-71C0-452A-830B-F6F78897AF20}"/>
              </a:ext>
            </a:extLst>
          </p:cNvPr>
          <p:cNvSpPr/>
          <p:nvPr>
            <p:custDataLst>
              <p:tags r:id="rId2"/>
            </p:custDataLst>
          </p:nvPr>
        </p:nvSpPr>
        <p:spPr>
          <a:xfrm>
            <a:off x="580274" y="2767776"/>
            <a:ext cx="174535" cy="165584"/>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PA_椭圆 17">
            <a:extLst>
              <a:ext uri="{FF2B5EF4-FFF2-40B4-BE49-F238E27FC236}">
                <a16:creationId xmlns:a16="http://schemas.microsoft.com/office/drawing/2014/main" id="{A2E54473-E7BC-4FEE-B3EA-093CBA5C9464}"/>
              </a:ext>
            </a:extLst>
          </p:cNvPr>
          <p:cNvSpPr/>
          <p:nvPr>
            <p:custDataLst>
              <p:tags r:id="rId3"/>
            </p:custDataLst>
          </p:nvPr>
        </p:nvSpPr>
        <p:spPr>
          <a:xfrm>
            <a:off x="600717" y="3815697"/>
            <a:ext cx="174535" cy="165584"/>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PA_椭圆 18">
            <a:extLst>
              <a:ext uri="{FF2B5EF4-FFF2-40B4-BE49-F238E27FC236}">
                <a16:creationId xmlns:a16="http://schemas.microsoft.com/office/drawing/2014/main" id="{37F1716A-FEA8-4FC8-949B-75FD2A388536}"/>
              </a:ext>
            </a:extLst>
          </p:cNvPr>
          <p:cNvSpPr/>
          <p:nvPr>
            <p:custDataLst>
              <p:tags r:id="rId4"/>
            </p:custDataLst>
          </p:nvPr>
        </p:nvSpPr>
        <p:spPr>
          <a:xfrm>
            <a:off x="600717" y="4863617"/>
            <a:ext cx="174535" cy="165584"/>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PA_文本框 20">
            <a:extLst>
              <a:ext uri="{FF2B5EF4-FFF2-40B4-BE49-F238E27FC236}">
                <a16:creationId xmlns:a16="http://schemas.microsoft.com/office/drawing/2014/main" id="{6D7916E1-44E9-4DBF-A29E-6C822CDAB6EF}"/>
              </a:ext>
            </a:extLst>
          </p:cNvPr>
          <p:cNvSpPr txBox="1"/>
          <p:nvPr>
            <p:custDataLst>
              <p:tags r:id="rId5"/>
            </p:custDataLst>
          </p:nvPr>
        </p:nvSpPr>
        <p:spPr>
          <a:xfrm>
            <a:off x="901278" y="1536994"/>
            <a:ext cx="5935522" cy="511807"/>
          </a:xfrm>
          <a:prstGeom prst="rect">
            <a:avLst/>
          </a:prstGeom>
          <a:noFill/>
        </p:spPr>
        <p:txBody>
          <a:bodyPr wrap="square" rtlCol="0">
            <a:spAutoFit/>
          </a:bodyPr>
          <a:lstStyle/>
          <a:p>
            <a:pPr>
              <a:lnSpc>
                <a:spcPct val="125000"/>
              </a:lnSpc>
            </a:pPr>
            <a:r>
              <a:rPr lang="en-US" altLang="zh-CN" sz="2400">
                <a:latin typeface="微软雅黑" panose="020B0503020204020204" pitchFamily="34" charset="-122"/>
              </a:rPr>
              <a:t>Processed road network data</a:t>
            </a:r>
            <a:endParaRPr lang="en-US" altLang="zh-CN" sz="2400" dirty="0">
              <a:latin typeface="微软雅黑" panose="020B0503020204020204" pitchFamily="34" charset="-122"/>
            </a:endParaRPr>
          </a:p>
        </p:txBody>
      </p:sp>
      <p:sp>
        <p:nvSpPr>
          <p:cNvPr id="12" name="PA_文本框 24">
            <a:extLst>
              <a:ext uri="{FF2B5EF4-FFF2-40B4-BE49-F238E27FC236}">
                <a16:creationId xmlns:a16="http://schemas.microsoft.com/office/drawing/2014/main" id="{62FEAC62-72FF-40C4-A953-89FD8B7339C0}"/>
              </a:ext>
            </a:extLst>
          </p:cNvPr>
          <p:cNvSpPr txBox="1"/>
          <p:nvPr>
            <p:custDataLst>
              <p:tags r:id="rId6"/>
            </p:custDataLst>
          </p:nvPr>
        </p:nvSpPr>
        <p:spPr>
          <a:xfrm>
            <a:off x="901278" y="2584083"/>
            <a:ext cx="5935522" cy="511807"/>
          </a:xfrm>
          <a:prstGeom prst="rect">
            <a:avLst/>
          </a:prstGeom>
          <a:noFill/>
        </p:spPr>
        <p:txBody>
          <a:bodyPr wrap="square" rtlCol="0">
            <a:spAutoFit/>
          </a:bodyPr>
          <a:lstStyle/>
          <a:p>
            <a:pPr>
              <a:lnSpc>
                <a:spcPct val="125000"/>
              </a:lnSpc>
            </a:pPr>
            <a:r>
              <a:rPr lang="en-US" altLang="zh-CN" sz="2400">
                <a:latin typeface="微软雅黑" panose="020B0503020204020204" pitchFamily="34" charset="-122"/>
              </a:rPr>
              <a:t>Create O-D travel time matrix</a:t>
            </a:r>
            <a:endParaRPr lang="en-US" altLang="zh-CN" sz="2400" dirty="0">
              <a:latin typeface="微软雅黑" panose="020B0503020204020204" pitchFamily="34" charset="-122"/>
            </a:endParaRPr>
          </a:p>
        </p:txBody>
      </p:sp>
      <p:sp>
        <p:nvSpPr>
          <p:cNvPr id="13" name="PA_文本框 25">
            <a:extLst>
              <a:ext uri="{FF2B5EF4-FFF2-40B4-BE49-F238E27FC236}">
                <a16:creationId xmlns:a16="http://schemas.microsoft.com/office/drawing/2014/main" id="{24196339-4A2E-4F0B-977F-9C2B4BE6E432}"/>
              </a:ext>
            </a:extLst>
          </p:cNvPr>
          <p:cNvSpPr txBox="1"/>
          <p:nvPr>
            <p:custDataLst>
              <p:tags r:id="rId7"/>
            </p:custDataLst>
          </p:nvPr>
        </p:nvSpPr>
        <p:spPr>
          <a:xfrm>
            <a:off x="901278" y="3631172"/>
            <a:ext cx="5935522" cy="973472"/>
          </a:xfrm>
          <a:prstGeom prst="rect">
            <a:avLst/>
          </a:prstGeom>
          <a:noFill/>
        </p:spPr>
        <p:txBody>
          <a:bodyPr wrap="square" rtlCol="0">
            <a:spAutoFit/>
          </a:bodyPr>
          <a:lstStyle/>
          <a:p>
            <a:pPr>
              <a:lnSpc>
                <a:spcPct val="125000"/>
              </a:lnSpc>
            </a:pPr>
            <a:r>
              <a:rPr lang="en-US" altLang="zh-CN" sz="2400">
                <a:latin typeface="微软雅黑" panose="020B0503020204020204" pitchFamily="34" charset="-122"/>
              </a:rPr>
              <a:t>Measure accessibility of different transit modes</a:t>
            </a:r>
            <a:endParaRPr lang="en-US" altLang="zh-CN" sz="2400" dirty="0">
              <a:latin typeface="微软雅黑" panose="020B0503020204020204" pitchFamily="34" charset="-122"/>
            </a:endParaRPr>
          </a:p>
        </p:txBody>
      </p:sp>
      <p:sp>
        <p:nvSpPr>
          <p:cNvPr id="14" name="PA_文本框 26">
            <a:extLst>
              <a:ext uri="{FF2B5EF4-FFF2-40B4-BE49-F238E27FC236}">
                <a16:creationId xmlns:a16="http://schemas.microsoft.com/office/drawing/2014/main" id="{B7FBC9ED-D25C-40D9-BB42-05E7E2B03351}"/>
              </a:ext>
            </a:extLst>
          </p:cNvPr>
          <p:cNvSpPr txBox="1"/>
          <p:nvPr>
            <p:custDataLst>
              <p:tags r:id="rId8"/>
            </p:custDataLst>
          </p:nvPr>
        </p:nvSpPr>
        <p:spPr>
          <a:xfrm>
            <a:off x="901278" y="4678260"/>
            <a:ext cx="5827516" cy="973472"/>
          </a:xfrm>
          <a:prstGeom prst="rect">
            <a:avLst/>
          </a:prstGeom>
          <a:noFill/>
        </p:spPr>
        <p:txBody>
          <a:bodyPr wrap="square" rtlCol="0">
            <a:spAutoFit/>
          </a:bodyPr>
          <a:lstStyle/>
          <a:p>
            <a:pPr>
              <a:lnSpc>
                <a:spcPct val="125000"/>
              </a:lnSpc>
            </a:pPr>
            <a:r>
              <a:rPr lang="en-US" altLang="zh-CN" sz="2400">
                <a:latin typeface="微软雅黑" panose="020B0503020204020204" pitchFamily="34" charset="-122"/>
              </a:rPr>
              <a:t>Compare transit V.S. non-transit accessibility </a:t>
            </a:r>
            <a:endParaRPr lang="en-US" altLang="zh-CN" sz="2400" dirty="0">
              <a:latin typeface="微软雅黑" panose="020B0503020204020204" pitchFamily="34" charset="-122"/>
            </a:endParaRPr>
          </a:p>
        </p:txBody>
      </p:sp>
      <p:pic>
        <p:nvPicPr>
          <p:cNvPr id="15" name="图片 14">
            <a:extLst>
              <a:ext uri="{FF2B5EF4-FFF2-40B4-BE49-F238E27FC236}">
                <a16:creationId xmlns:a16="http://schemas.microsoft.com/office/drawing/2014/main" id="{63A7828F-4133-48AD-AA26-88D3409F67AC}"/>
              </a:ext>
            </a:extLst>
          </p:cNvPr>
          <p:cNvPicPr>
            <a:picLocks noChangeAspect="1"/>
          </p:cNvPicPr>
          <p:nvPr/>
        </p:nvPicPr>
        <p:blipFill>
          <a:blip r:embed="rId11"/>
          <a:stretch>
            <a:fillRect/>
          </a:stretch>
        </p:blipFill>
        <p:spPr>
          <a:xfrm>
            <a:off x="6197539" y="1033207"/>
            <a:ext cx="5325546" cy="5606132"/>
          </a:xfrm>
          <a:prstGeom prst="rect">
            <a:avLst/>
          </a:prstGeom>
        </p:spPr>
      </p:pic>
    </p:spTree>
    <p:extLst>
      <p:ext uri="{BB962C8B-B14F-4D97-AF65-F5344CB8AC3E}">
        <p14:creationId xmlns:p14="http://schemas.microsoft.com/office/powerpoint/2010/main" val="1486946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8118</TotalTime>
  <Words>579</Words>
  <Application>Microsoft Office PowerPoint</Application>
  <PresentationFormat>宽屏</PresentationFormat>
  <Paragraphs>49</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微软雅黑</vt:lpstr>
      <vt:lpstr>Arial</vt:lpstr>
      <vt:lpstr>Calibri</vt:lpstr>
      <vt:lpstr>Impact</vt:lpstr>
      <vt:lpstr>Segoe UI Light</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Anran Zheng</cp:lastModifiedBy>
  <cp:revision>70</cp:revision>
  <dcterms:created xsi:type="dcterms:W3CDTF">2017-05-25T10:36:18Z</dcterms:created>
  <dcterms:modified xsi:type="dcterms:W3CDTF">2022-02-04T04:40:56Z</dcterms:modified>
</cp:coreProperties>
</file>