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9" r:id="rId4"/>
    <p:sldId id="260" r:id="rId5"/>
    <p:sldId id="262" r:id="rId6"/>
    <p:sldId id="263" r:id="rId7"/>
    <p:sldId id="258"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April 28, 2024</a:t>
            </a:fld>
            <a:endParaRPr lang="en-US" dirty="0"/>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51047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April 28, 2024</a:t>
            </a:fld>
            <a:endParaRPr lang="en-US" dirty="0"/>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dirty="0"/>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979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April 28, 2024</a:t>
            </a:fld>
            <a:endParaRPr lang="en-US" dirty="0"/>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54544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April 28, 2024</a:t>
            </a:fld>
            <a:endParaRPr lang="en-US" dirty="0"/>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66282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April 28, 2024</a:t>
            </a:fld>
            <a:endParaRPr lang="en-US" dirty="0"/>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10895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April 28, 2024</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40108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April 28, 2024</a:t>
            </a:fld>
            <a:endParaRPr lang="en-US" dirty="0"/>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dirty="0"/>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31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April 28, 2024</a:t>
            </a:fld>
            <a:endParaRPr lang="en-US" dirty="0"/>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dirty="0"/>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189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April 28, 2024</a:t>
            </a:fld>
            <a:endParaRPr lang="en-US" dirty="0"/>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967509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April 28, 2024</a:t>
            </a:fld>
            <a:endParaRPr lang="en-US" dirty="0"/>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07843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April 28, 2024</a:t>
            </a:fld>
            <a:endParaRPr lang="en-US" dirty="0"/>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150870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April 28, 2024</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dirty="0">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68400398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lectronics-tutorials.ws/transistor/tran_7.html#:~:text=An%20example%20of%20using%20the,could%20also%20be%20an%20LED" TargetMode="External"/><Relationship Id="rId2" Type="http://schemas.openxmlformats.org/officeDocument/2006/relationships/hyperlink" Target="https://www.tutorialspoint.com/difference-between-fet-and-mosfet#:~:text=In%20conclusion%2C%20while%20FETs%20and,FETs%20use%20an%20electric%20field" TargetMode="External"/><Relationship Id="rId1" Type="http://schemas.openxmlformats.org/officeDocument/2006/relationships/slideLayout" Target="../slideLayouts/slideLayout2.xml"/><Relationship Id="rId5" Type="http://schemas.openxmlformats.org/officeDocument/2006/relationships/hyperlink" Target="https://www.electrical4u.com/applications-of-mosfet/" TargetMode="External"/><Relationship Id="rId4" Type="http://schemas.openxmlformats.org/officeDocument/2006/relationships/hyperlink" Target="https://electronics.stackexchange.com/questions/493355/how-does-this-astable-multivibrator-circuit-with-fets-work"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byjus.com/physics/mosfet/" TargetMode="External"/><Relationship Id="rId2" Type="http://schemas.openxmlformats.org/officeDocument/2006/relationships/hyperlink" Target="https://www.electricaltechnology.org/2021/06/mosfet.html" TargetMode="External"/><Relationship Id="rId1" Type="http://schemas.openxmlformats.org/officeDocument/2006/relationships/slideLayout" Target="../slideLayouts/slideLayout2.xml"/><Relationship Id="rId5" Type="http://schemas.openxmlformats.org/officeDocument/2006/relationships/hyperlink" Target="https://www.irf.com/technical-info/designtp/dtwarp.pdf" TargetMode="External"/><Relationship Id="rId4" Type="http://schemas.openxmlformats.org/officeDocument/2006/relationships/hyperlink" Target="https://www.rutronik.com/article/bipolar-junction-transistors-a-challenger-for-mosfets#:~:text=For%20many%20circuit%20applications%2C%20BJTs,being%20non%2Dsensitive%20to%20ES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circuit board pattern">
            <a:extLst>
              <a:ext uri="{FF2B5EF4-FFF2-40B4-BE49-F238E27FC236}">
                <a16:creationId xmlns:a16="http://schemas.microsoft.com/office/drawing/2014/main" id="{7A077B3A-FD48-9962-1B5F-4A59AE65305C}"/>
              </a:ext>
            </a:extLst>
          </p:cNvPr>
          <p:cNvPicPr>
            <a:picLocks noChangeAspect="1"/>
          </p:cNvPicPr>
          <p:nvPr/>
        </p:nvPicPr>
        <p:blipFill rotWithShape="1">
          <a:blip r:embed="rId2"/>
          <a:srcRect t="21164" b="3836"/>
          <a:stretch/>
        </p:blipFill>
        <p:spPr>
          <a:xfrm>
            <a:off x="20" y="10"/>
            <a:ext cx="12191979" cy="6857989"/>
          </a:xfrm>
          <a:prstGeom prst="rect">
            <a:avLst/>
          </a:prstGeom>
        </p:spPr>
      </p:pic>
      <p:sp useBgFill="1">
        <p:nvSpPr>
          <p:cNvPr id="18" name="Freeform: Shape 17">
            <a:extLst>
              <a:ext uri="{FF2B5EF4-FFF2-40B4-BE49-F238E27FC236}">
                <a16:creationId xmlns:a16="http://schemas.microsoft.com/office/drawing/2014/main" id="{9752D771-2D72-4B2C-B816-121D10C38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58D2EC0A-5E54-424F-BE02-26DFFEBD6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1D38ED9-2C31-38E9-FDE1-451674DBC14B}"/>
              </a:ext>
            </a:extLst>
          </p:cNvPr>
          <p:cNvSpPr>
            <a:spLocks noGrp="1"/>
          </p:cNvSpPr>
          <p:nvPr>
            <p:ph type="ctrTitle"/>
          </p:nvPr>
        </p:nvSpPr>
        <p:spPr>
          <a:xfrm>
            <a:off x="704665" y="1253925"/>
            <a:ext cx="3353466" cy="2068992"/>
          </a:xfrm>
        </p:spPr>
        <p:txBody>
          <a:bodyPr anchor="b">
            <a:normAutofit/>
          </a:bodyPr>
          <a:lstStyle/>
          <a:p>
            <a:r>
              <a:rPr lang="en-US" dirty="0">
                <a:latin typeface="Times New Roman" panose="02020603050405020304" pitchFamily="18" charset="0"/>
                <a:cs typeface="Times New Roman" panose="02020603050405020304" pitchFamily="18" charset="0"/>
              </a:rPr>
              <a:t>FET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switch</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circuit</a:t>
            </a:r>
          </a:p>
        </p:txBody>
      </p:sp>
      <p:sp>
        <p:nvSpPr>
          <p:cNvPr id="3" name="Subtitle 2">
            <a:extLst>
              <a:ext uri="{FF2B5EF4-FFF2-40B4-BE49-F238E27FC236}">
                <a16:creationId xmlns:a16="http://schemas.microsoft.com/office/drawing/2014/main" id="{BCD933F3-815C-D87E-774A-DDBC5557FC72}"/>
              </a:ext>
            </a:extLst>
          </p:cNvPr>
          <p:cNvSpPr>
            <a:spLocks noGrp="1"/>
          </p:cNvSpPr>
          <p:nvPr>
            <p:ph type="subTitle" idx="1"/>
          </p:nvPr>
        </p:nvSpPr>
        <p:spPr>
          <a:xfrm>
            <a:off x="1093694" y="3477169"/>
            <a:ext cx="2545977" cy="825890"/>
          </a:xfrm>
        </p:spPr>
        <p:txBody>
          <a:bodyPr>
            <a:normAutofit/>
          </a:bodyPr>
          <a:lstStyle/>
          <a:p>
            <a:r>
              <a:rPr lang="en-US" sz="1800" i="1" dirty="0">
                <a:latin typeface="Times New Roman" panose="02020603050405020304" pitchFamily="18" charset="0"/>
                <a:cs typeface="Times New Roman" panose="02020603050405020304" pitchFamily="18" charset="0"/>
              </a:rPr>
              <a:t>By Zachary Lewis</a:t>
            </a:r>
          </a:p>
        </p:txBody>
      </p:sp>
      <p:sp>
        <p:nvSpPr>
          <p:cNvPr id="22" name="Rectangle 6">
            <a:extLst>
              <a:ext uri="{FF2B5EF4-FFF2-40B4-BE49-F238E27FC236}">
                <a16:creationId xmlns:a16="http://schemas.microsoft.com/office/drawing/2014/main" id="{DDCE5572-4319-4D42-813F-C8C69C08C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4542">
            <a:off x="1791736" y="491177"/>
            <a:ext cx="1149890"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8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022A-6C40-4948-611B-D484B57327DE}"/>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4873596D-411A-2906-24E2-DEEB21CFB3F3}"/>
              </a:ext>
            </a:extLst>
          </p:cNvPr>
          <p:cNvSpPr>
            <a:spLocks noGrp="1"/>
          </p:cNvSpPr>
          <p:nvPr>
            <p:ph idx="1"/>
          </p:nvPr>
        </p:nvSpPr>
        <p:spPr/>
        <p:txBody>
          <a:bodyPr/>
          <a:lstStyle/>
          <a:p>
            <a:pPr marL="0" indent="0">
              <a:buNone/>
            </a:pPr>
            <a:r>
              <a:rPr lang="en-US" dirty="0"/>
              <a:t>	</a:t>
            </a:r>
            <a:r>
              <a:rPr lang="en-US" sz="1800" b="0" i="0" u="none" strike="noStrike" dirty="0">
                <a:solidFill>
                  <a:srgbClr val="262626"/>
                </a:solidFill>
                <a:effectLst/>
                <a:latin typeface="Arial" panose="020B0604020202020204" pitchFamily="34" charset="0"/>
              </a:rPr>
              <a:t> </a:t>
            </a:r>
            <a:r>
              <a:rPr lang="en-US" b="0" i="0" u="none" strike="noStrike" dirty="0">
                <a:solidFill>
                  <a:srgbClr val="262626"/>
                </a:solidFill>
                <a:effectLst/>
                <a:latin typeface="Bembo" panose="02020502050201020203" pitchFamily="18" charset="0"/>
              </a:rPr>
              <a:t>FETs, also known as a Field Effect Transistor, are unipolar transistors that control the current through a circuit. The FET can be considered a voltage operated device, since it’s main functionality is based on the fact that it </a:t>
            </a:r>
            <a:r>
              <a:rPr lang="en-US" b="0" i="0" u="none" strike="noStrike" dirty="0">
                <a:solidFill>
                  <a:srgbClr val="040C28"/>
                </a:solidFill>
                <a:effectLst/>
                <a:latin typeface="Bembo" panose="02020502050201020203" pitchFamily="18" charset="0"/>
              </a:rPr>
              <a:t>uses the voltage applied to its input terminal (called the Gate), to control the current flowing from the source to drain. There are different types of FET modules, such as the JFET component, or the more widely known MOSFET component. My circuit consists of a MOSFET component that acts as the circuit’s switch. The MOSFET is similar to the regular FET component, with some key differences. Although similar in size and design, the two transistors have different methods of controlling current flow and regulating voltage. The FET uses an electromagnetic field to control how much voltage and amperage go through a circuit, whereas a MOSFET uses a special insulated gate to control power flow through the circuit. </a:t>
            </a:r>
            <a:endParaRPr lang="en-US" dirty="0">
              <a:latin typeface="Bembo" panose="02020502050201020203" pitchFamily="18" charset="0"/>
            </a:endParaRPr>
          </a:p>
        </p:txBody>
      </p:sp>
    </p:spTree>
    <p:extLst>
      <p:ext uri="{BB962C8B-B14F-4D97-AF65-F5344CB8AC3E}">
        <p14:creationId xmlns:p14="http://schemas.microsoft.com/office/powerpoint/2010/main" val="2042084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BD7D-3E3D-9BAE-F6A2-9D1336EC1172}"/>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D6E62D58-9343-D1B1-2B34-071CD50AB0C5}"/>
              </a:ext>
            </a:extLst>
          </p:cNvPr>
          <p:cNvSpPr>
            <a:spLocks noGrp="1"/>
          </p:cNvSpPr>
          <p:nvPr>
            <p:ph idx="1"/>
          </p:nvPr>
        </p:nvSpPr>
        <p:spPr/>
        <p:txBody>
          <a:bodyPr/>
          <a:lstStyle/>
          <a:p>
            <a:pPr marL="0" indent="0">
              <a:buNone/>
            </a:pPr>
            <a:r>
              <a:rPr lang="en-US" dirty="0"/>
              <a:t>	</a:t>
            </a:r>
            <a:r>
              <a:rPr lang="en-US" sz="1800" b="0" i="0" u="none" strike="noStrike" dirty="0">
                <a:solidFill>
                  <a:srgbClr val="040C28"/>
                </a:solidFill>
                <a:effectLst/>
                <a:latin typeface="Arial" panose="020B0604020202020204" pitchFamily="34" charset="0"/>
              </a:rPr>
              <a:t> </a:t>
            </a:r>
            <a:r>
              <a:rPr lang="en-US" b="0" i="0" u="none" strike="noStrike" dirty="0">
                <a:solidFill>
                  <a:srgbClr val="040C28"/>
                </a:solidFill>
                <a:effectLst/>
                <a:latin typeface="Bembo" panose="02020502050201020203" pitchFamily="18" charset="0"/>
              </a:rPr>
              <a:t>The MOSFET switch circuit can be used in many different applications, such as controlling the state of an LED. Another example of a MOSFET switch can be seen in the creation of a Astable Multivibrator, or more commonly known, an Astable Oscillator. That’s more of an advanced circuit to use a MOSFET switch however, though anywhere a switch is, a MOSFET switch can replace it, since it simply regulates the voltage and current that goes through it. Another major circuit that MOSFETs are used in is DC to AC converters, which are used in almost everything nowadays! For example, the little converter box that is hooked up to a laptop uses MOSFETs to convert DC to AC. </a:t>
            </a:r>
            <a:r>
              <a:rPr lang="en-US" b="0" i="0" u="none" strike="noStrike" dirty="0">
                <a:solidFill>
                  <a:srgbClr val="040C28"/>
                </a:solidFill>
                <a:effectLst/>
                <a:highlight>
                  <a:srgbClr val="FFFFFF"/>
                </a:highlight>
                <a:latin typeface="Bembo" panose="02020502050201020203" pitchFamily="18" charset="0"/>
              </a:rPr>
              <a:t>A MOSFET can be used as a switch to control the current flow through the windings of the motor, which create the EMFs that rotate the shaft of the motor. The speed and direction of the motor can be controlled by varying the frequency and polarity of the switch.</a:t>
            </a:r>
            <a:endParaRPr lang="en-US" dirty="0">
              <a:latin typeface="Bembo" panose="02020502050201020203" pitchFamily="18" charset="0"/>
            </a:endParaRPr>
          </a:p>
        </p:txBody>
      </p:sp>
    </p:spTree>
    <p:extLst>
      <p:ext uri="{BB962C8B-B14F-4D97-AF65-F5344CB8AC3E}">
        <p14:creationId xmlns:p14="http://schemas.microsoft.com/office/powerpoint/2010/main" val="373987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4D9F4-0884-8B86-E35B-2258ADE36D77}"/>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694890D3-0790-4C5A-0922-A0496F780612}"/>
              </a:ext>
            </a:extLst>
          </p:cNvPr>
          <p:cNvSpPr>
            <a:spLocks noGrp="1"/>
          </p:cNvSpPr>
          <p:nvPr>
            <p:ph idx="1"/>
          </p:nvPr>
        </p:nvSpPr>
        <p:spPr/>
        <p:txBody>
          <a:bodyPr/>
          <a:lstStyle/>
          <a:p>
            <a:pPr marL="0" indent="0">
              <a:buNone/>
            </a:pPr>
            <a:r>
              <a:rPr lang="en-US" dirty="0"/>
              <a:t>	</a:t>
            </a:r>
            <a:r>
              <a:rPr lang="en-US" b="0" i="0" u="none" strike="noStrike" dirty="0">
                <a:solidFill>
                  <a:srgbClr val="040C28"/>
                </a:solidFill>
                <a:effectLst/>
                <a:highlight>
                  <a:srgbClr val="FFFFFF"/>
                </a:highlight>
                <a:latin typeface="Arial" panose="020B0604020202020204" pitchFamily="34" charset="0"/>
              </a:rPr>
              <a:t> </a:t>
            </a:r>
            <a:r>
              <a:rPr lang="en-US" b="0" i="0" u="none" strike="noStrike" dirty="0">
                <a:solidFill>
                  <a:srgbClr val="040C28"/>
                </a:solidFill>
                <a:effectLst/>
                <a:highlight>
                  <a:srgbClr val="FFFFFF"/>
                </a:highlight>
                <a:latin typeface="Bembo" panose="02020502050201020203" pitchFamily="18" charset="0"/>
              </a:rPr>
              <a:t>MOSFETs have a couple advantages over other transistors, the main one being that it doesn’t have any input current. Because of this advantage, it also allows for the MOSFET to have a high input impedance which provides a very high switching speed, the high impedance is also caused from the insulation layer of the MOSFET. Alongside that, the transistor also operates at a higher efficiency at lower voltages, making it a voltage-controlled device that has very low power loss. MOSFETS also can operate at either depletion or enhancement mode, let me elaborate. “Depletion mode is </a:t>
            </a:r>
            <a:r>
              <a:rPr lang="en-US" b="0" i="0" u="none" strike="noStrike" dirty="0">
                <a:solidFill>
                  <a:srgbClr val="444444"/>
                </a:solidFill>
                <a:effectLst/>
                <a:highlight>
                  <a:srgbClr val="FFFFFF"/>
                </a:highlight>
                <a:latin typeface="Bembo" panose="02020502050201020203" pitchFamily="18" charset="0"/>
              </a:rPr>
              <a:t>when there is no voltage across the gate terminal, the channel shows maximum conductance. When the voltage across the gate terminal is either positive or negative, then the channel conductivity decreases.” (BYJU’s, 2023) “Enhancement mode is when there is no voltage across the gate terminal, then the device does not conduct. When there is the maximum voltage across the gate terminal, then the device shows enhanced conductivity.” (BYJU’s, 2023) </a:t>
            </a:r>
            <a:endParaRPr lang="en-US" sz="2400" dirty="0">
              <a:latin typeface="Bembo" panose="02020502050201020203" pitchFamily="18" charset="0"/>
            </a:endParaRPr>
          </a:p>
        </p:txBody>
      </p:sp>
    </p:spTree>
    <p:extLst>
      <p:ext uri="{BB962C8B-B14F-4D97-AF65-F5344CB8AC3E}">
        <p14:creationId xmlns:p14="http://schemas.microsoft.com/office/powerpoint/2010/main" val="874319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29D0-AB58-2C88-5D7F-E9F290B7503F}"/>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850DE13A-A30F-1996-352B-9ADFEBCF2142}"/>
              </a:ext>
            </a:extLst>
          </p:cNvPr>
          <p:cNvSpPr>
            <a:spLocks noGrp="1"/>
          </p:cNvSpPr>
          <p:nvPr>
            <p:ph idx="1"/>
          </p:nvPr>
        </p:nvSpPr>
        <p:spPr/>
        <p:txBody>
          <a:bodyPr/>
          <a:lstStyle/>
          <a:p>
            <a:pPr marL="0" indent="0">
              <a:buNone/>
            </a:pPr>
            <a:r>
              <a:rPr lang="en-US" dirty="0"/>
              <a:t>	</a:t>
            </a:r>
            <a:r>
              <a:rPr lang="en-US" b="0" i="0" u="none" strike="noStrike" dirty="0">
                <a:solidFill>
                  <a:srgbClr val="2C2F34"/>
                </a:solidFill>
                <a:effectLst/>
                <a:highlight>
                  <a:srgbClr val="FFFFFF"/>
                </a:highlight>
              </a:rPr>
              <a:t> Even though there are pros and cons to almost any device, the MOSFET thankfully has a lot more pros than cons, and the cons are easily avoidable, mostly. Although the insulating layer of the MOSFET produces a high input impedance on the device, it unfortunately also causes a capacitance within the device that makes it vulnerable to damage from any electrostatic charge buildup. The device also can’t handle high voltage inputs, in fear of damaging or completely frying the device. The device is only rated for 100V max, meaning it can’t handle being plugged straight into the wall unfortunately, as awesome as it would be if it could. Thankfully there are a lot of different circuits that don’t require nearly that much voltage in order to function, so it should be easy to avoid frying them. Last but definitely not least, MOSFETs are unfortunately more expensive than BJTs and other FETs, almost doubling in price. However, as bad as that sounds, MOSFETs are only $2.50 almost $3, so still definitely worth it!</a:t>
            </a:r>
            <a:endParaRPr lang="en-US" dirty="0"/>
          </a:p>
        </p:txBody>
      </p:sp>
    </p:spTree>
    <p:extLst>
      <p:ext uri="{BB962C8B-B14F-4D97-AF65-F5344CB8AC3E}">
        <p14:creationId xmlns:p14="http://schemas.microsoft.com/office/powerpoint/2010/main" val="2679960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8FCC9-1879-2877-D22C-F5D1EF437200}"/>
              </a:ext>
            </a:extLst>
          </p:cNvPr>
          <p:cNvSpPr>
            <a:spLocks noGrp="1"/>
          </p:cNvSpPr>
          <p:nvPr>
            <p:ph type="title"/>
          </p:nvPr>
        </p:nvSpPr>
        <p:spPr/>
        <p:txBody>
          <a:bodyPr/>
          <a:lstStyle/>
          <a:p>
            <a:r>
              <a:rPr lang="en-US" dirty="0"/>
              <a:t>variations</a:t>
            </a:r>
          </a:p>
        </p:txBody>
      </p:sp>
      <p:sp>
        <p:nvSpPr>
          <p:cNvPr id="3" name="Content Placeholder 2">
            <a:extLst>
              <a:ext uri="{FF2B5EF4-FFF2-40B4-BE49-F238E27FC236}">
                <a16:creationId xmlns:a16="http://schemas.microsoft.com/office/drawing/2014/main" id="{34A237A5-C3A0-245B-3C8F-C6C9C5DAD951}"/>
              </a:ext>
            </a:extLst>
          </p:cNvPr>
          <p:cNvSpPr>
            <a:spLocks noGrp="1"/>
          </p:cNvSpPr>
          <p:nvPr>
            <p:ph idx="1"/>
          </p:nvPr>
        </p:nvSpPr>
        <p:spPr/>
        <p:txBody>
          <a:bodyPr/>
          <a:lstStyle/>
          <a:p>
            <a:pPr marL="0" indent="0">
              <a:buNone/>
            </a:pPr>
            <a:r>
              <a:rPr lang="en-US" dirty="0"/>
              <a:t>	</a:t>
            </a:r>
            <a:r>
              <a:rPr lang="en-US" b="0" i="0" u="none" strike="noStrike" dirty="0">
                <a:solidFill>
                  <a:srgbClr val="2C2F34"/>
                </a:solidFill>
                <a:effectLst/>
                <a:highlight>
                  <a:srgbClr val="FFFFFF"/>
                </a:highlight>
                <a:latin typeface="Bembo" panose="02020502050201020203" pitchFamily="18" charset="0"/>
              </a:rPr>
              <a:t>There are a few different variations to the FET switch, such as replacing the MOSFET with a BJT. BJT stands for Bipolar Junction Transistor and is often the first replacement people think of when they need to replace or have a cheaper substitute for their MOSFET. BJTs are used in almost every circuit that FETs are used in because of how similar they are. Not only are they similar, but BJTs also provide some advantages, such as having a low control voltage, so it doesn’t draw so much power from the circuit. It also features higher temperature stability and isn’t sensitive to electrostatic discharge like the MOSFET is. Another good replacement for the MOSFET is the IGBT, which stands for Insulated-Gate Bipolar Transistor. The IGBT has many similarities to the MOSFET, which make it an excellent substitute if a FET isn’t available, such as having the same pinouts as the MOSFET and blocks the same voltage too! </a:t>
            </a:r>
            <a:endParaRPr lang="en-US" dirty="0">
              <a:latin typeface="Bembo" panose="02020502050201020203" pitchFamily="18" charset="0"/>
            </a:endParaRPr>
          </a:p>
        </p:txBody>
      </p:sp>
    </p:spTree>
    <p:extLst>
      <p:ext uri="{BB962C8B-B14F-4D97-AF65-F5344CB8AC3E}">
        <p14:creationId xmlns:p14="http://schemas.microsoft.com/office/powerpoint/2010/main" val="858207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2DA0-A473-0918-7BFA-D68FBDDB9FB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EDD3BB1-48D5-D57A-4E5B-A99D78B3A47B}"/>
              </a:ext>
            </a:extLst>
          </p:cNvPr>
          <p:cNvSpPr>
            <a:spLocks noGrp="1"/>
          </p:cNvSpPr>
          <p:nvPr>
            <p:ph idx="1"/>
          </p:nvPr>
        </p:nvSpPr>
        <p:spPr/>
        <p:txBody>
          <a:bodyPr>
            <a:normAutofit fontScale="92500" lnSpcReduction="10000"/>
          </a:bodyPr>
          <a:lstStyle/>
          <a:p>
            <a:r>
              <a:rPr lang="en-US" i="1" dirty="0">
                <a:effectLst/>
              </a:rPr>
              <a:t>Difference between </a:t>
            </a:r>
            <a:r>
              <a:rPr lang="en-US" i="1" dirty="0" err="1">
                <a:effectLst/>
              </a:rPr>
              <a:t>Fet</a:t>
            </a:r>
            <a:r>
              <a:rPr lang="en-US" i="1" dirty="0">
                <a:effectLst/>
              </a:rPr>
              <a:t> and MOSFET</a:t>
            </a:r>
            <a:r>
              <a:rPr lang="en-US" dirty="0">
                <a:effectLst/>
              </a:rPr>
              <a:t>. </a:t>
            </a:r>
            <a:r>
              <a:rPr lang="en-US" dirty="0" err="1">
                <a:effectLst/>
              </a:rPr>
              <a:t>Tutorialspoint</a:t>
            </a:r>
            <a:r>
              <a:rPr lang="en-US" dirty="0">
                <a:effectLst/>
              </a:rPr>
              <a:t>. (n.d.). </a:t>
            </a:r>
            <a:r>
              <a:rPr lang="en-US" dirty="0">
                <a:effectLst/>
                <a:hlinkClick r:id="rId2"/>
              </a:rPr>
              <a:t>https://www.tutorialspoint.com/difference-between-fet-and-mosfet#:~:text=In%20conclusion%2C%20while%20FETs%20and,FETs%20use%20an%20electric%20field</a:t>
            </a:r>
            <a:r>
              <a:rPr lang="en-US" dirty="0">
                <a:effectLst/>
              </a:rPr>
              <a:t>.  </a:t>
            </a:r>
          </a:p>
          <a:p>
            <a:r>
              <a:rPr lang="en-US" dirty="0" err="1">
                <a:effectLst/>
              </a:rPr>
              <a:t>Storr</a:t>
            </a:r>
            <a:r>
              <a:rPr lang="en-US" dirty="0">
                <a:effectLst/>
              </a:rPr>
              <a:t>, W. (2022, August 3). </a:t>
            </a:r>
            <a:r>
              <a:rPr lang="en-US" i="1" dirty="0">
                <a:effectLst/>
              </a:rPr>
              <a:t>MOSFET as a switch - using power MOSFET switching</a:t>
            </a:r>
            <a:r>
              <a:rPr lang="en-US" dirty="0">
                <a:effectLst/>
              </a:rPr>
              <a:t>. Basic Electronics Tutorials. </a:t>
            </a:r>
            <a:r>
              <a:rPr lang="en-US" dirty="0">
                <a:effectLst/>
                <a:hlinkClick r:id="rId3"/>
              </a:rPr>
              <a:t>https://www.electronics-tutorials.ws/transistor/tran_7.html#:~:text=An%20example%20of%20using%20the,could%20also%20be%20an%20LED</a:t>
            </a:r>
            <a:r>
              <a:rPr lang="en-US" dirty="0">
                <a:effectLst/>
              </a:rPr>
              <a:t>). </a:t>
            </a:r>
          </a:p>
          <a:p>
            <a:r>
              <a:rPr lang="en-US" dirty="0"/>
              <a:t> </a:t>
            </a:r>
            <a:r>
              <a:rPr lang="en-US" dirty="0">
                <a:effectLst/>
              </a:rPr>
              <a:t>J, S. (2020, April 15). </a:t>
            </a:r>
            <a:r>
              <a:rPr lang="en-US" i="1" dirty="0">
                <a:effectLst/>
              </a:rPr>
              <a:t>How does this astable multivibrator circuit with </a:t>
            </a:r>
            <a:r>
              <a:rPr lang="en-US" i="1" dirty="0" err="1">
                <a:effectLst/>
              </a:rPr>
              <a:t>fets</a:t>
            </a:r>
            <a:r>
              <a:rPr lang="en-US" i="1" dirty="0">
                <a:effectLst/>
              </a:rPr>
              <a:t> work?</a:t>
            </a:r>
            <a:r>
              <a:rPr lang="en-US" dirty="0">
                <a:effectLst/>
              </a:rPr>
              <a:t>. Electrical Engineering Stack Exchange. </a:t>
            </a:r>
            <a:r>
              <a:rPr lang="en-US" dirty="0">
                <a:effectLst/>
                <a:hlinkClick r:id="rId4"/>
              </a:rPr>
              <a:t>https://electronics.stackexchange.com/questions/493355/how-does-this-astable-multivibrator-circuit-with-fets-work</a:t>
            </a:r>
            <a:r>
              <a:rPr lang="en-US" dirty="0">
                <a:effectLst/>
              </a:rPr>
              <a:t>  </a:t>
            </a:r>
          </a:p>
          <a:p>
            <a:r>
              <a:rPr lang="en-US" dirty="0">
                <a:effectLst/>
              </a:rPr>
              <a:t>Electrical4U. (2023, June 19). </a:t>
            </a:r>
            <a:r>
              <a:rPr lang="en-US" i="1" dirty="0">
                <a:effectLst/>
              </a:rPr>
              <a:t>Applications of MOSFET: How they work and where they are used</a:t>
            </a:r>
            <a:r>
              <a:rPr lang="en-US" dirty="0">
                <a:effectLst/>
              </a:rPr>
              <a:t>. </a:t>
            </a:r>
            <a:r>
              <a:rPr lang="en-US" dirty="0">
                <a:effectLst/>
                <a:hlinkClick r:id="rId5"/>
              </a:rPr>
              <a:t>https://www.electrical4u.com/applications-of-mosfet/</a:t>
            </a:r>
            <a:r>
              <a:rPr lang="en-US" dirty="0">
                <a:effectLst/>
              </a:rPr>
              <a:t>  </a:t>
            </a:r>
          </a:p>
          <a:p>
            <a:endParaRPr lang="en-US" dirty="0"/>
          </a:p>
        </p:txBody>
      </p:sp>
    </p:spTree>
    <p:extLst>
      <p:ext uri="{BB962C8B-B14F-4D97-AF65-F5344CB8AC3E}">
        <p14:creationId xmlns:p14="http://schemas.microsoft.com/office/powerpoint/2010/main" val="3300764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3E5EC-18A9-0422-F821-58B1B05466C8}"/>
              </a:ext>
            </a:extLst>
          </p:cNvPr>
          <p:cNvSpPr>
            <a:spLocks noGrp="1"/>
          </p:cNvSpPr>
          <p:nvPr>
            <p:ph type="title"/>
          </p:nvPr>
        </p:nvSpPr>
        <p:spPr/>
        <p:txBody>
          <a:bodyPr/>
          <a:lstStyle/>
          <a:p>
            <a:r>
              <a:rPr lang="en-US" dirty="0"/>
              <a:t>References (cont.)</a:t>
            </a:r>
          </a:p>
        </p:txBody>
      </p:sp>
      <p:sp>
        <p:nvSpPr>
          <p:cNvPr id="3" name="Content Placeholder 2">
            <a:extLst>
              <a:ext uri="{FF2B5EF4-FFF2-40B4-BE49-F238E27FC236}">
                <a16:creationId xmlns:a16="http://schemas.microsoft.com/office/drawing/2014/main" id="{4E1ED47C-2D2D-58E8-4A82-5C5A7581476E}"/>
              </a:ext>
            </a:extLst>
          </p:cNvPr>
          <p:cNvSpPr>
            <a:spLocks noGrp="1"/>
          </p:cNvSpPr>
          <p:nvPr>
            <p:ph idx="1"/>
          </p:nvPr>
        </p:nvSpPr>
        <p:spPr/>
        <p:txBody>
          <a:bodyPr/>
          <a:lstStyle/>
          <a:p>
            <a:r>
              <a:rPr lang="en-US" dirty="0">
                <a:effectLst/>
              </a:rPr>
              <a:t>Technology, E. (2022, September 29). </a:t>
            </a:r>
            <a:r>
              <a:rPr lang="en-US" i="1" dirty="0">
                <a:effectLst/>
              </a:rPr>
              <a:t>MOSFET - working, types, operation, Advantages &amp; Applications</a:t>
            </a:r>
            <a:r>
              <a:rPr lang="en-US" dirty="0">
                <a:effectLst/>
              </a:rPr>
              <a:t>. ELECTRICAL TECHNOLOGY. </a:t>
            </a:r>
            <a:r>
              <a:rPr lang="en-US" dirty="0">
                <a:effectLst/>
                <a:hlinkClick r:id="rId2"/>
              </a:rPr>
              <a:t>https://www.electricaltechnology.org/2021/06/mosfet.html</a:t>
            </a:r>
            <a:r>
              <a:rPr lang="en-US" dirty="0">
                <a:effectLst/>
              </a:rPr>
              <a:t>  </a:t>
            </a:r>
          </a:p>
          <a:p>
            <a:r>
              <a:rPr lang="en-US" dirty="0">
                <a:effectLst/>
              </a:rPr>
              <a:t>Admin. (2023, February 2). </a:t>
            </a:r>
            <a:r>
              <a:rPr lang="en-US" i="1" dirty="0">
                <a:effectLst/>
              </a:rPr>
              <a:t>MOSFET - basics of MOSFET, operation, types, applications, </a:t>
            </a:r>
            <a:r>
              <a:rPr lang="en-US" i="1" dirty="0" err="1">
                <a:effectLst/>
              </a:rPr>
              <a:t>faqs</a:t>
            </a:r>
            <a:r>
              <a:rPr lang="en-US" dirty="0">
                <a:effectLst/>
              </a:rPr>
              <a:t>. BYJUS. </a:t>
            </a:r>
            <a:r>
              <a:rPr lang="en-US" dirty="0">
                <a:effectLst/>
                <a:hlinkClick r:id="rId3"/>
              </a:rPr>
              <a:t>https://byjus.com/physics/mosfet/</a:t>
            </a:r>
            <a:r>
              <a:rPr lang="en-US" dirty="0">
                <a:effectLst/>
              </a:rPr>
              <a:t>  </a:t>
            </a:r>
          </a:p>
          <a:p>
            <a:r>
              <a:rPr lang="en-US" i="1" dirty="0">
                <a:effectLst/>
              </a:rPr>
              <a:t>Bipolar junction transistors - A challenger for </a:t>
            </a:r>
            <a:r>
              <a:rPr lang="en-US" i="1" dirty="0" err="1">
                <a:effectLst/>
              </a:rPr>
              <a:t>mosfets</a:t>
            </a:r>
            <a:r>
              <a:rPr lang="en-US" dirty="0">
                <a:effectLst/>
              </a:rPr>
              <a:t>. </a:t>
            </a:r>
            <a:r>
              <a:rPr lang="en-US" dirty="0" err="1">
                <a:effectLst/>
              </a:rPr>
              <a:t>Rutronik</a:t>
            </a:r>
            <a:r>
              <a:rPr lang="en-US" dirty="0">
                <a:effectLst/>
              </a:rPr>
              <a:t> electronics worldwide - committed to excellence. (n.d.). </a:t>
            </a:r>
            <a:r>
              <a:rPr lang="en-US" dirty="0">
                <a:effectLst/>
                <a:hlinkClick r:id="rId4"/>
              </a:rPr>
              <a:t>https://www.rutronik.com/article/bipolar-junction-transistors-a-challenger-for-mosfets#:~:text=For%20many%20circuit%20applications%2C%20BJTs,being%20non%2Dsensitive%20to%20ESD</a:t>
            </a:r>
            <a:r>
              <a:rPr lang="en-US" dirty="0">
                <a:effectLst/>
              </a:rPr>
              <a:t>.  </a:t>
            </a:r>
          </a:p>
          <a:p>
            <a:r>
              <a:rPr lang="en-US" i="1" dirty="0">
                <a:effectLst/>
              </a:rPr>
              <a:t>Design tip</a:t>
            </a:r>
            <a:r>
              <a:rPr lang="en-US" dirty="0">
                <a:effectLst/>
              </a:rPr>
              <a:t>. Using IGBTs In Place Of Power MOSFETs at Over 100kHz Converter Applications. (n.d.). </a:t>
            </a:r>
            <a:r>
              <a:rPr lang="en-US">
                <a:effectLst/>
                <a:hlinkClick r:id="rId5"/>
              </a:rPr>
              <a:t>https://www.irf.com/technical-info/designtp/dtwarp.pdf</a:t>
            </a:r>
            <a:r>
              <a:rPr lang="en-US">
                <a:effectLst/>
              </a:rPr>
              <a:t>  </a:t>
            </a:r>
          </a:p>
          <a:p>
            <a:endParaRPr lang="en-US" dirty="0"/>
          </a:p>
        </p:txBody>
      </p:sp>
    </p:spTree>
    <p:extLst>
      <p:ext uri="{BB962C8B-B14F-4D97-AF65-F5344CB8AC3E}">
        <p14:creationId xmlns:p14="http://schemas.microsoft.com/office/powerpoint/2010/main" val="4168480325"/>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1336</TotalTime>
  <Words>1281</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Bembo</vt:lpstr>
      <vt:lpstr>Times New Roman</vt:lpstr>
      <vt:lpstr>ArchiveVTI</vt:lpstr>
      <vt:lpstr>FET switch circuit</vt:lpstr>
      <vt:lpstr>Description</vt:lpstr>
      <vt:lpstr>Application</vt:lpstr>
      <vt:lpstr>advantages</vt:lpstr>
      <vt:lpstr>disadvantages</vt:lpstr>
      <vt:lpstr>variations</vt:lpstr>
      <vt:lpstr>References</vt:lpstr>
      <vt:lpstr>References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FET switch circuit</dc:title>
  <dc:creator>Gamergod_ 2003</dc:creator>
  <cp:lastModifiedBy>Gamergod_ 2003</cp:lastModifiedBy>
  <cp:revision>5</cp:revision>
  <dcterms:created xsi:type="dcterms:W3CDTF">2024-04-27T12:59:01Z</dcterms:created>
  <dcterms:modified xsi:type="dcterms:W3CDTF">2024-04-29T00:17:32Z</dcterms:modified>
</cp:coreProperties>
</file>