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13CD635D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82" r:id="rId8"/>
    <p:sldId id="276" r:id="rId9"/>
    <p:sldId id="263" r:id="rId10"/>
    <p:sldId id="261" r:id="rId11"/>
    <p:sldId id="262" r:id="rId12"/>
    <p:sldId id="271" r:id="rId13"/>
    <p:sldId id="272" r:id="rId14"/>
    <p:sldId id="273" r:id="rId15"/>
    <p:sldId id="281" r:id="rId16"/>
    <p:sldId id="275" r:id="rId17"/>
    <p:sldId id="265" r:id="rId18"/>
    <p:sldId id="268" r:id="rId19"/>
    <p:sldId id="269" r:id="rId20"/>
    <p:sldId id="278" r:id="rId21"/>
    <p:sldId id="267" r:id="rId22"/>
    <p:sldId id="264" r:id="rId23"/>
    <p:sldId id="270" r:id="rId24"/>
    <p:sldId id="279" r:id="rId25"/>
    <p:sldId id="28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E067A9-005E-4EDF-A8EB-47B00160C701}">
          <p14:sldIdLst>
            <p14:sldId id="256"/>
            <p14:sldId id="257"/>
            <p14:sldId id="258"/>
            <p14:sldId id="259"/>
            <p14:sldId id="260"/>
            <p14:sldId id="280"/>
            <p14:sldId id="282"/>
            <p14:sldId id="276"/>
            <p14:sldId id="263"/>
            <p14:sldId id="261"/>
            <p14:sldId id="262"/>
            <p14:sldId id="271"/>
            <p14:sldId id="272"/>
            <p14:sldId id="273"/>
            <p14:sldId id="281"/>
            <p14:sldId id="275"/>
            <p14:sldId id="265"/>
            <p14:sldId id="268"/>
            <p14:sldId id="269"/>
            <p14:sldId id="278"/>
            <p14:sldId id="267"/>
            <p14:sldId id="264"/>
            <p14:sldId id="270"/>
            <p14:sldId id="279"/>
            <p14:sldId id="283"/>
            <p14:sldId id="274"/>
          </p14:sldIdLst>
        </p14:section>
      </p14:section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78AD40-7534-6B2A-A1E5-153FD3EC218E}" name="Aman Bucha" initials="AB" userId="fa48cd1d5c371bd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Bucha" userId="fa48cd1d5c371bd1" providerId="LiveId" clId="{4BD26702-CA43-44C7-BC13-7B82D963C702}"/>
    <pc:docChg chg="undo custSel modSld">
      <pc:chgData name="Aman Bucha" userId="fa48cd1d5c371bd1" providerId="LiveId" clId="{4BD26702-CA43-44C7-BC13-7B82D963C702}" dt="2024-04-08T17:20:18.163" v="23" actId="20577"/>
      <pc:docMkLst>
        <pc:docMk/>
      </pc:docMkLst>
      <pc:sldChg chg="modSp mod">
        <pc:chgData name="Aman Bucha" userId="fa48cd1d5c371bd1" providerId="LiveId" clId="{4BD26702-CA43-44C7-BC13-7B82D963C702}" dt="2024-04-08T17:20:18.163" v="23" actId="20577"/>
        <pc:sldMkLst>
          <pc:docMk/>
          <pc:sldMk cId="78443204" sldId="273"/>
        </pc:sldMkLst>
        <pc:spChg chg="mod">
          <ac:chgData name="Aman Bucha" userId="fa48cd1d5c371bd1" providerId="LiveId" clId="{4BD26702-CA43-44C7-BC13-7B82D963C702}" dt="2024-04-08T17:20:18.163" v="23" actId="20577"/>
          <ac:spMkLst>
            <pc:docMk/>
            <pc:sldMk cId="78443204" sldId="273"/>
            <ac:spMk id="3" creationId="{435D9F69-FCB0-C308-7B9B-1DCBD3128938}"/>
          </ac:spMkLst>
        </pc:spChg>
      </pc:sldChg>
    </pc:docChg>
  </pc:docChgLst>
</pc:chgInfo>
</file>

<file path=ppt/comments/modernComment_105_13CD63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D363F3-435C-4A37-8880-2F533DBB9C3A}" authorId="{4B78AD40-7534-6B2A-A1E5-153FD3EC218E}" created="2024-04-07T17:10:47.270">
    <pc:sldMkLst xmlns:pc="http://schemas.microsoft.com/office/powerpoint/2013/main/command">
      <pc:docMk/>
      <pc:sldMk cId="332227421" sldId="261"/>
    </pc:sldMkLst>
    <p188:txBody>
      <a:bodyPr/>
      <a:lstStyle/>
      <a:p>
        <a:r>
          <a:rPr lang="en-IN"/>
          <a:t>Binary Search is a technique which in itself will require a complete lecture to cover up, because of the wide variety of its applications. The codeforces edu tab is a really exhaustive resource to study binary search in depth. 
Here I only want to discuss a special implementation of binary search exploiting the binary representation property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13CD635D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4195-3699-6B07-E05A-A7F8BFE3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2" y="1060666"/>
            <a:ext cx="9039010" cy="2098226"/>
          </a:xfrm>
        </p:spPr>
        <p:txBody>
          <a:bodyPr/>
          <a:lstStyle/>
          <a:p>
            <a:br>
              <a:rPr lang="en-IN" sz="5400" dirty="0"/>
            </a:br>
            <a:br>
              <a:rPr lang="en-IN" sz="5400" dirty="0"/>
            </a:br>
            <a:r>
              <a:rPr lang="en-IN" sz="3600" strike="sngStrike" dirty="0"/>
              <a:t>BIT Manipulation </a:t>
            </a:r>
            <a:br>
              <a:rPr lang="en-IN" sz="5400" dirty="0"/>
            </a:br>
            <a:r>
              <a:rPr lang="en-IN" sz="6000" dirty="0"/>
              <a:t>b1nary	representat10n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95DA-4D98-47AB-4B40-C632995BE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There are 10 kinds of people in this world:</a:t>
            </a:r>
          </a:p>
          <a:p>
            <a:r>
              <a:rPr lang="en-IN" i="1" dirty="0"/>
              <a:t>Those who understand binary and those who don’t</a:t>
            </a:r>
          </a:p>
        </p:txBody>
      </p:sp>
    </p:spTree>
    <p:extLst>
      <p:ext uri="{BB962C8B-B14F-4D97-AF65-F5344CB8AC3E}">
        <p14:creationId xmlns:p14="http://schemas.microsoft.com/office/powerpoint/2010/main" val="230718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2A3B-7162-EA54-811D-12A194C2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7DD1-DB17-96E7-C157-1E7895A2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95601"/>
            <a:ext cx="9601200" cy="3581400"/>
          </a:xfrm>
        </p:spPr>
        <p:txBody>
          <a:bodyPr/>
          <a:lstStyle/>
          <a:p>
            <a:r>
              <a:rPr lang="en-IN" dirty="0"/>
              <a:t>Given a non decreasing array, your task is to find for an element in the array</a:t>
            </a:r>
          </a:p>
          <a:p>
            <a:r>
              <a:rPr lang="en-IN" dirty="0"/>
              <a:t>Linear Search can work in O(n) on any array but can we make use of the monotonicity of the array?</a:t>
            </a:r>
          </a:p>
          <a:p>
            <a:r>
              <a:rPr lang="en-IN" dirty="0"/>
              <a:t>Search in range [l, r] by checking for middle element and keep on halving the interval length until you find the element</a:t>
            </a:r>
          </a:p>
          <a:p>
            <a:r>
              <a:rPr lang="en-IN" dirty="0"/>
              <a:t>Time Complexity : O(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28969-A930-0FFA-CD3D-ACD6B28D1B07}"/>
              </a:ext>
            </a:extLst>
          </p:cNvPr>
          <p:cNvSpPr txBox="1"/>
          <p:nvPr/>
        </p:nvSpPr>
        <p:spPr>
          <a:xfrm>
            <a:off x="8098971" y="1428750"/>
            <a:ext cx="3301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If you haven’t found it, keep looking</a:t>
            </a:r>
          </a:p>
          <a:p>
            <a:r>
              <a:rPr lang="en-IN" sz="1600" b="1" i="1" dirty="0">
                <a:latin typeface="-apple-system"/>
              </a:rPr>
              <a:t>-Steve Jobs</a:t>
            </a:r>
          </a:p>
        </p:txBody>
      </p:sp>
    </p:spTree>
    <p:extLst>
      <p:ext uri="{BB962C8B-B14F-4D97-AF65-F5344CB8AC3E}">
        <p14:creationId xmlns:p14="http://schemas.microsoft.com/office/powerpoint/2010/main" val="3322274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8B2E-6E52-21A6-8A4E-1922491D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84972" cy="1485900"/>
          </a:xfrm>
        </p:spPr>
        <p:txBody>
          <a:bodyPr/>
          <a:lstStyle/>
          <a:p>
            <a:r>
              <a:rPr lang="en-IN" dirty="0"/>
              <a:t>A different way to look at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C346-A010-0B7C-2C85-D0C6EE54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66122"/>
            <a:ext cx="9601200" cy="3581400"/>
          </a:xfrm>
        </p:spPr>
        <p:txBody>
          <a:bodyPr/>
          <a:lstStyle/>
          <a:p>
            <a:r>
              <a:rPr lang="en-IN" dirty="0"/>
              <a:t>For each bit, check whether it can occur in the binary representation of the distance of optimal index from l </a:t>
            </a: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E0CCA4-BCD3-1A4A-3605-27E745A41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71835"/>
              </p:ext>
            </p:extLst>
          </p:nvPr>
        </p:nvGraphicFramePr>
        <p:xfrm>
          <a:off x="6091238" y="3424238"/>
          <a:ext cx="7937" cy="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dpad Document" r:id="rId2" imgW="7655" imgH="7636" progId="WordPad.Document.1">
                  <p:embed/>
                </p:oleObj>
              </mc:Choice>
              <mc:Fallback>
                <p:oleObj name="Wordpad Document" r:id="rId2" imgW="7655" imgH="7636" progId="WordPad.Document.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E0CCA4-BCD3-1A4A-3605-27E745A41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1238" y="3424238"/>
                        <a:ext cx="7937" cy="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2A4961-68F1-4527-AEC2-5370FE991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83236"/>
              </p:ext>
            </p:extLst>
          </p:nvPr>
        </p:nvGraphicFramePr>
        <p:xfrm>
          <a:off x="2722563" y="2944813"/>
          <a:ext cx="4964112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631461" imgH="2169080" progId="Word.Document.12">
                  <p:embed/>
                </p:oleObj>
              </mc:Choice>
              <mc:Fallback>
                <p:oleObj name="Document" r:id="rId4" imgW="2631461" imgH="216908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92A4961-68F1-4527-AEC2-5370FE991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2563" y="2944813"/>
                        <a:ext cx="4964112" cy="40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86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8BC2-2FA3-E381-5F46-491F6740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7EA3-EB0B-BEDC-DB95-65918CB6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94682"/>
            <a:ext cx="9601200" cy="3581400"/>
          </a:xfrm>
        </p:spPr>
        <p:txBody>
          <a:bodyPr/>
          <a:lstStyle/>
          <a:p>
            <a:r>
              <a:rPr lang="en-IN" dirty="0"/>
              <a:t>Suppose you have to find </a:t>
            </a:r>
            <a:r>
              <a:rPr lang="en-IN" dirty="0" err="1"/>
              <a:t>a</a:t>
            </a:r>
            <a:r>
              <a:rPr lang="en-IN" baseline="30000" dirty="0" err="1"/>
              <a:t>x</a:t>
            </a:r>
            <a:endParaRPr lang="en-IN" baseline="30000" dirty="0"/>
          </a:p>
          <a:p>
            <a:r>
              <a:rPr lang="en-IN" dirty="0"/>
              <a:t>What will you do?</a:t>
            </a:r>
          </a:p>
          <a:p>
            <a:r>
              <a:rPr lang="en-IN" dirty="0"/>
              <a:t>a*a*a…. (x times)</a:t>
            </a:r>
          </a:p>
          <a:p>
            <a:r>
              <a:rPr lang="en-IN" dirty="0"/>
              <a:t>Time complexity : O(x)</a:t>
            </a:r>
          </a:p>
          <a:p>
            <a:r>
              <a:rPr lang="en-IN" dirty="0"/>
              <a:t>But what if x is large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8FB52-F446-4C43-3F0E-137D05C873CA}"/>
              </a:ext>
            </a:extLst>
          </p:cNvPr>
          <p:cNvSpPr txBox="1"/>
          <p:nvPr/>
        </p:nvSpPr>
        <p:spPr>
          <a:xfrm>
            <a:off x="7791061" y="1355973"/>
            <a:ext cx="3321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i="1" dirty="0">
                <a:solidFill>
                  <a:srgbClr val="1F1F1F"/>
                </a:solidFill>
                <a:effectLst/>
                <a:latin typeface="Google Sans"/>
              </a:rPr>
              <a:t>Move fast. Speed is one of your main advantages over large competitors</a:t>
            </a:r>
          </a:p>
          <a:p>
            <a:pPr algn="l"/>
            <a:r>
              <a:rPr lang="en-IN" sz="1600" b="1" i="1" dirty="0">
                <a:solidFill>
                  <a:srgbClr val="1F1F1F"/>
                </a:solidFill>
                <a:latin typeface="Google Sans"/>
              </a:rPr>
              <a:t>- Sam Altman</a:t>
            </a:r>
            <a:endParaRPr lang="en-IN" sz="1600" b="1" i="1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293529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BF44-5DEF-0CFD-CC42-69133ADC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Exponentiation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6D76-AF94-E771-082C-A2114F1F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429000"/>
            <a:ext cx="9601200" cy="3581400"/>
          </a:xfrm>
        </p:spPr>
        <p:txBody>
          <a:bodyPr/>
          <a:lstStyle/>
          <a:p>
            <a:r>
              <a:rPr lang="en-IN" dirty="0"/>
              <a:t>Compute prod[j] = a</a:t>
            </a:r>
            <a:r>
              <a:rPr lang="en-IN" baseline="30000" dirty="0"/>
              <a:t>2^j</a:t>
            </a:r>
          </a:p>
          <a:p>
            <a:r>
              <a:rPr lang="en-IN" dirty="0"/>
              <a:t>prod[0] = a</a:t>
            </a:r>
          </a:p>
          <a:p>
            <a:r>
              <a:rPr lang="en-IN" dirty="0"/>
              <a:t>prod[j] = (prod[j-1])</a:t>
            </a:r>
            <a:r>
              <a:rPr lang="en-IN" baseline="30000" dirty="0"/>
              <a:t>2</a:t>
            </a:r>
          </a:p>
          <a:p>
            <a:r>
              <a:rPr lang="en-IN" dirty="0"/>
              <a:t>Time Complexity : O(log(x))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D39C5-79DA-5156-1FEE-A72A8CC4C9CA}"/>
              </a:ext>
            </a:extLst>
          </p:cNvPr>
          <p:cNvSpPr txBox="1"/>
          <p:nvPr/>
        </p:nvSpPr>
        <p:spPr>
          <a:xfrm>
            <a:off x="6858000" y="1559378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Exponentiation in Logarithmic Time </a:t>
            </a:r>
            <a:r>
              <a:rPr lang="en-IN" i="1" dirty="0">
                <a:sym typeface="Wingdings" panose="05000000000000000000" pitchFamily="2" charset="2"/>
              </a:rPr>
              <a:t>:)</a:t>
            </a:r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882F-6424-E58D-DE4C-61554A6B96AE}"/>
              </a:ext>
            </a:extLst>
          </p:cNvPr>
          <p:cNvSpPr txBox="1"/>
          <p:nvPr/>
        </p:nvSpPr>
        <p:spPr>
          <a:xfrm>
            <a:off x="1295400" y="2789852"/>
            <a:ext cx="2130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242319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E91F-525F-BE39-952E-C199AF67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Exponentiation –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9F69-FCB0-C308-7B9B-1DCBD312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x = (1000101)</a:t>
            </a:r>
            <a:r>
              <a:rPr lang="en-IN" baseline="-25000" dirty="0"/>
              <a:t>2</a:t>
            </a:r>
          </a:p>
          <a:p>
            <a:r>
              <a:rPr lang="en-IN" dirty="0"/>
              <a:t>So x = 2</a:t>
            </a:r>
            <a:r>
              <a:rPr lang="en-IN" baseline="30000" dirty="0"/>
              <a:t>6 </a:t>
            </a:r>
            <a:r>
              <a:rPr lang="en-IN" dirty="0"/>
              <a:t>+ 2</a:t>
            </a:r>
            <a:r>
              <a:rPr lang="en-IN" baseline="30000" dirty="0"/>
              <a:t>2 </a:t>
            </a:r>
            <a:r>
              <a:rPr lang="en-IN" dirty="0"/>
              <a:t>+ 2</a:t>
            </a:r>
            <a:r>
              <a:rPr lang="en-IN" baseline="30000" dirty="0"/>
              <a:t>0</a:t>
            </a:r>
          </a:p>
          <a:p>
            <a:r>
              <a:rPr lang="en-IN" dirty="0"/>
              <a:t>So </a:t>
            </a:r>
            <a:r>
              <a:rPr lang="en-IN" dirty="0" err="1"/>
              <a:t>a</a:t>
            </a:r>
            <a:r>
              <a:rPr lang="en-IN" baseline="30000" dirty="0" err="1"/>
              <a:t>x</a:t>
            </a:r>
            <a:r>
              <a:rPr lang="en-IN" dirty="0"/>
              <a:t> = a</a:t>
            </a:r>
            <a:r>
              <a:rPr lang="en-IN" baseline="30000" dirty="0"/>
              <a:t>2^6</a:t>
            </a:r>
            <a:r>
              <a:rPr lang="en-IN" dirty="0"/>
              <a:t> * a</a:t>
            </a:r>
            <a:r>
              <a:rPr lang="en-IN" baseline="30000" dirty="0"/>
              <a:t>2^2 </a:t>
            </a:r>
            <a:r>
              <a:rPr lang="en-IN" dirty="0"/>
              <a:t>* a</a:t>
            </a:r>
            <a:r>
              <a:rPr lang="en-IN" baseline="30000" dirty="0"/>
              <a:t>2^0</a:t>
            </a:r>
            <a:endParaRPr lang="en-IN" dirty="0"/>
          </a:p>
          <a:p>
            <a:r>
              <a:rPr lang="en-IN" dirty="0"/>
              <a:t>The clearly , </a:t>
            </a:r>
            <a:r>
              <a:rPr lang="en-IN" dirty="0" err="1"/>
              <a:t>a</a:t>
            </a:r>
            <a:r>
              <a:rPr lang="en-IN" baseline="30000" dirty="0" err="1"/>
              <a:t>x</a:t>
            </a:r>
            <a:r>
              <a:rPr lang="en-IN" dirty="0"/>
              <a:t> = prod[6] * prod[2] * prod[0]</a:t>
            </a:r>
          </a:p>
          <a:p>
            <a:r>
              <a:rPr lang="en-IN" dirty="0"/>
              <a:t>In general, multiply all the set bit indices of prod</a:t>
            </a:r>
          </a:p>
          <a:p>
            <a:r>
              <a:rPr lang="en-IN" dirty="0"/>
              <a:t>Since many programming languages have an upper bound on the maximum number than can be stored, you will be asked to find the answer modulo some number</a:t>
            </a:r>
          </a:p>
        </p:txBody>
      </p:sp>
    </p:spTree>
    <p:extLst>
      <p:ext uri="{BB962C8B-B14F-4D97-AF65-F5344CB8AC3E}">
        <p14:creationId xmlns:p14="http://schemas.microsoft.com/office/powerpoint/2010/main" val="7844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872E-69C3-63BA-3D02-3382B029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648B-755D-6B01-4EBF-C79F35C4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Inverse modulo some prime number</a:t>
            </a:r>
          </a:p>
          <a:p>
            <a:r>
              <a:rPr lang="en-IN" dirty="0" err="1"/>
              <a:t>a^b^c</a:t>
            </a:r>
            <a:r>
              <a:rPr lang="en-IN" dirty="0"/>
              <a:t> modulo p</a:t>
            </a:r>
            <a:endParaRPr lang="en-IN" baseline="30000" dirty="0"/>
          </a:p>
          <a:p>
            <a:r>
              <a:rPr lang="en-IN" dirty="0"/>
              <a:t>Matrix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425597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CC66-25BC-590F-0B28-A8B61AED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235BF-8597-8E26-3EE0-51FF5D03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83"/>
          <a:stretch/>
        </p:blipFill>
        <p:spPr>
          <a:xfrm>
            <a:off x="1101013" y="685800"/>
            <a:ext cx="10603236" cy="5211147"/>
          </a:xfrm>
        </p:spPr>
      </p:pic>
    </p:spTree>
    <p:extLst>
      <p:ext uri="{BB962C8B-B14F-4D97-AF65-F5344CB8AC3E}">
        <p14:creationId xmlns:p14="http://schemas.microsoft.com/office/powerpoint/2010/main" val="317863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2153-65B1-46EC-82CF-D26BA8D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A91F-A98C-45A5-8520-A110AEC8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33" y="2782855"/>
            <a:ext cx="9601200" cy="3581400"/>
          </a:xfrm>
        </p:spPr>
        <p:txBody>
          <a:bodyPr/>
          <a:lstStyle/>
          <a:p>
            <a:r>
              <a:rPr lang="en-IN" dirty="0"/>
              <a:t>You are given an array arr. You are given q queries of the form [l, r] You have to find minimum of </a:t>
            </a:r>
            <a:r>
              <a:rPr lang="en-IN" dirty="0" err="1"/>
              <a:t>arr</a:t>
            </a:r>
            <a:r>
              <a:rPr lang="en-IN" dirty="0"/>
              <a:t>[l, r] </a:t>
            </a:r>
          </a:p>
          <a:p>
            <a:r>
              <a:rPr lang="en-IN" dirty="0"/>
              <a:t>Answering all these queries in a naïve way will cost O(nq) which is costly</a:t>
            </a:r>
          </a:p>
          <a:p>
            <a:r>
              <a:rPr lang="en-IN" dirty="0"/>
              <a:t>Can we do better?</a:t>
            </a:r>
          </a:p>
          <a:p>
            <a:r>
              <a:rPr lang="en-IN" dirty="0"/>
              <a:t>We can do precomputation in O(</a:t>
            </a:r>
            <a:r>
              <a:rPr lang="en-IN" dirty="0" err="1"/>
              <a:t>nlogn</a:t>
            </a:r>
            <a:r>
              <a:rPr lang="en-IN" dirty="0"/>
              <a:t>) and answer the queries in O(q) or O(</a:t>
            </a:r>
            <a:r>
              <a:rPr lang="en-IN" dirty="0" err="1"/>
              <a:t>qlogn</a:t>
            </a:r>
            <a:r>
              <a:rPr lang="en-IN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FA0CD-E267-D9E5-7152-6099882B3197}"/>
              </a:ext>
            </a:extLst>
          </p:cNvPr>
          <p:cNvSpPr txBox="1"/>
          <p:nvPr/>
        </p:nvSpPr>
        <p:spPr>
          <a:xfrm>
            <a:off x="7613780" y="1428750"/>
            <a:ext cx="3339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-apple-system"/>
              </a:rPr>
              <a:t>Why can't I try on different lives, like </a:t>
            </a:r>
          </a:p>
          <a:p>
            <a:r>
              <a:rPr lang="en-US" sz="1600" b="1" i="1" dirty="0">
                <a:latin typeface="-apple-system"/>
              </a:rPr>
              <a:t>dresses, to see which one fits best?</a:t>
            </a:r>
          </a:p>
          <a:p>
            <a:r>
              <a:rPr lang="en-US" sz="1600" b="1" i="1" dirty="0">
                <a:latin typeface="-apple-system"/>
              </a:rPr>
              <a:t>-Sylvia Plath</a:t>
            </a:r>
            <a:endParaRPr lang="en-IN" sz="1600" b="1" i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2001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0AC8-D80C-D822-D0A4-2204712B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Table - Precomputation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7A5B-437E-0561-EAB8-166F9FE8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Idea is to precompute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minimum of all elements in the range [</a:t>
            </a:r>
            <a:r>
              <a:rPr lang="en-IN" dirty="0" err="1"/>
              <a:t>i</a:t>
            </a:r>
            <a:r>
              <a:rPr lang="en-IN" dirty="0"/>
              <a:t>, i+2</a:t>
            </a:r>
            <a:r>
              <a:rPr lang="en-IN" baseline="30000" dirty="0"/>
              <a:t>j</a:t>
            </a:r>
            <a:r>
              <a:rPr lang="en-IN" dirty="0"/>
              <a:t>)</a:t>
            </a:r>
          </a:p>
          <a:p>
            <a:r>
              <a:rPr lang="en-IN" dirty="0"/>
              <a:t>Clearly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][0]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r>
              <a:rPr lang="en-IN" dirty="0"/>
              <a:t>And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min(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][j-1], </a:t>
            </a:r>
            <a:r>
              <a:rPr lang="en-IN" dirty="0" err="1"/>
              <a:t>dp</a:t>
            </a:r>
            <a:r>
              <a:rPr lang="en-IN" dirty="0"/>
              <a:t>[i+2</a:t>
            </a:r>
            <a:r>
              <a:rPr lang="en-IN" baseline="30000" dirty="0"/>
              <a:t>j-1</a:t>
            </a:r>
            <a:r>
              <a:rPr lang="en-IN" dirty="0"/>
              <a:t>][j-1])</a:t>
            </a:r>
          </a:p>
          <a:p>
            <a:r>
              <a:rPr lang="en-IN" dirty="0"/>
              <a:t>Time taken : O(</a:t>
            </a:r>
            <a:r>
              <a:rPr lang="en-IN" dirty="0" err="1"/>
              <a:t>logn</a:t>
            </a:r>
            <a:r>
              <a:rPr lang="en-IN" dirty="0"/>
              <a:t>) for 1 index , O(</a:t>
            </a:r>
            <a:r>
              <a:rPr lang="en-IN" dirty="0" err="1"/>
              <a:t>nlogn</a:t>
            </a:r>
            <a:r>
              <a:rPr lang="en-IN" dirty="0"/>
              <a:t>) for  the entire array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8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974A-3897-ED51-3E30-E61760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Table – Answering queries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17A0-CF56-5E9B-26BC-F10BF5AD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answer queries for [l, r] check the binary representation of r-l</a:t>
            </a:r>
          </a:p>
          <a:p>
            <a:r>
              <a:rPr lang="en-IN" dirty="0"/>
              <a:t>And answer the queries using set bits in the binary representation</a:t>
            </a:r>
          </a:p>
          <a:p>
            <a:r>
              <a:rPr lang="en-IN" dirty="0"/>
              <a:t>Note that in case of minimum operation you can represent [l, r] as union of two segments of length some power of 2, and take their minimum</a:t>
            </a:r>
          </a:p>
        </p:txBody>
      </p:sp>
    </p:spTree>
    <p:extLst>
      <p:ext uri="{BB962C8B-B14F-4D97-AF65-F5344CB8AC3E}">
        <p14:creationId xmlns:p14="http://schemas.microsoft.com/office/powerpoint/2010/main" val="17545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D45C-5527-0D62-A5CF-362D4A03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2722"/>
            <a:ext cx="9601200" cy="1485900"/>
          </a:xfrm>
        </p:spPr>
        <p:txBody>
          <a:bodyPr/>
          <a:lstStyle/>
          <a:p>
            <a:r>
              <a:rPr lang="en-IN" dirty="0"/>
              <a:t>A few things about me </a:t>
            </a:r>
            <a:br>
              <a:rPr lang="en-IN" dirty="0"/>
            </a:br>
            <a:r>
              <a:rPr lang="en-IN" dirty="0"/>
              <a:t>		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96D6-2E8C-D47B-AA96-928D68D1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 Year B.Tech. student, Maths Department</a:t>
            </a:r>
          </a:p>
          <a:p>
            <a:r>
              <a:rPr lang="en-IN" dirty="0"/>
              <a:t>Delhiite (and hence foodie XD)</a:t>
            </a:r>
          </a:p>
          <a:p>
            <a:r>
              <a:rPr lang="en-IN" dirty="0"/>
              <a:t>Former CP Head</a:t>
            </a:r>
          </a:p>
          <a:p>
            <a:r>
              <a:rPr lang="en-IN" dirty="0"/>
              <a:t>ICPC Asia West Finalist</a:t>
            </a:r>
          </a:p>
          <a:p>
            <a:r>
              <a:rPr lang="en-IN" dirty="0" err="1"/>
              <a:t>Weeb</a:t>
            </a:r>
            <a:r>
              <a:rPr lang="en-IN" dirty="0"/>
              <a:t> </a:t>
            </a:r>
          </a:p>
          <a:p>
            <a:r>
              <a:rPr lang="en-IN" dirty="0"/>
              <a:t>Hobbies: Badminton, Flute, Poetry, Anime, Reading</a:t>
            </a:r>
          </a:p>
          <a:p>
            <a:r>
              <a:rPr lang="en-IN" dirty="0"/>
              <a:t>Interests: Probability, Geography, Mythology, Linguistics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DD5B0-D842-A1F4-4DCA-7C0B5C6F3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3" r="14853"/>
          <a:stretch/>
        </p:blipFill>
        <p:spPr>
          <a:xfrm>
            <a:off x="8043573" y="503853"/>
            <a:ext cx="3442410" cy="6097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1CA83-1FF1-18E8-6378-3FB7395A0020}"/>
              </a:ext>
            </a:extLst>
          </p:cNvPr>
          <p:cNvSpPr txBox="1"/>
          <p:nvPr/>
        </p:nvSpPr>
        <p:spPr>
          <a:xfrm>
            <a:off x="6096000" y="1170964"/>
            <a:ext cx="16642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AMAN BUCHA</a:t>
            </a:r>
          </a:p>
          <a:p>
            <a:pPr algn="ctr"/>
            <a:r>
              <a:rPr lang="en-IN" sz="1400" dirty="0"/>
              <a:t>An Arbitrary Guy</a:t>
            </a:r>
          </a:p>
        </p:txBody>
      </p:sp>
    </p:spTree>
    <p:extLst>
      <p:ext uri="{BB962C8B-B14F-4D97-AF65-F5344CB8AC3E}">
        <p14:creationId xmlns:p14="http://schemas.microsoft.com/office/powerpoint/2010/main" val="273139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191-329F-DB59-26A7-61CF9B67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CD89D-EA9B-0C60-AAE0-72C8C085C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50CA9-E278-8FE4-53BC-202A13B15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Easy to implement</a:t>
            </a:r>
          </a:p>
          <a:p>
            <a:r>
              <a:rPr lang="en-IN" dirty="0"/>
              <a:t>Min/Max found in O(1)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972A7-71F7-48BF-3279-24D399747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533F7-C713-EA12-5B13-812F63EF04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Can be used only on immutable arrays (Why?)</a:t>
            </a:r>
          </a:p>
          <a:p>
            <a:r>
              <a:rPr lang="en-IN" dirty="0"/>
              <a:t>Most range query questions will involve updates :*)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0DD95-66D1-E5D1-160A-B2E3BD697BC6}"/>
              </a:ext>
            </a:extLst>
          </p:cNvPr>
          <p:cNvSpPr txBox="1"/>
          <p:nvPr/>
        </p:nvSpPr>
        <p:spPr>
          <a:xfrm>
            <a:off x="7600646" y="1194319"/>
            <a:ext cx="33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The difference between stupidity and genius is that genius has its limits	- 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45736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7FD4-A910-F21F-71A0-2F36E985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 Sharma and Shri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0568-D429-4C8C-F819-7AD2C156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2703"/>
            <a:ext cx="9601200" cy="3581400"/>
          </a:xfrm>
        </p:spPr>
        <p:txBody>
          <a:bodyPr/>
          <a:lstStyle/>
          <a:p>
            <a:r>
              <a:rPr lang="en-IN" dirty="0"/>
              <a:t>There are n candidates who interviewed to become the next CP head of the </a:t>
            </a:r>
            <a:r>
              <a:rPr lang="en-IN" dirty="0" err="1"/>
              <a:t>insti</a:t>
            </a:r>
            <a:r>
              <a:rPr lang="en-IN" dirty="0"/>
              <a:t>. Sharma and Shri assign the score of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baseline="30000" dirty="0"/>
              <a:t>  </a:t>
            </a:r>
            <a:r>
              <a:rPr lang="en-IN" dirty="0"/>
              <a:t>candidate as a</a:t>
            </a:r>
            <a:r>
              <a:rPr lang="en-IN" baseline="-25000" dirty="0"/>
              <a:t>i</a:t>
            </a:r>
            <a:endParaRPr lang="en-IN" baseline="30000" dirty="0"/>
          </a:p>
          <a:p>
            <a:r>
              <a:rPr lang="en-IN" dirty="0"/>
              <a:t>Realising the first few candidates can have a better score due to the moody nature of  Sharma, Shri decides to normalize the scores in an interesting way</a:t>
            </a:r>
          </a:p>
          <a:p>
            <a:r>
              <a:rPr lang="en-IN" dirty="0"/>
              <a:t>He defines the new score of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candidate as  b</a:t>
            </a:r>
            <a:r>
              <a:rPr lang="en-IN" baseline="-25000" dirty="0"/>
              <a:t>i</a:t>
            </a:r>
            <a:r>
              <a:rPr lang="en-IN" baseline="30000" dirty="0"/>
              <a:t> </a:t>
            </a:r>
            <a:r>
              <a:rPr lang="en-IN" dirty="0"/>
              <a:t>= ((a</a:t>
            </a:r>
            <a:r>
              <a:rPr lang="en-IN" baseline="-25000" dirty="0"/>
              <a:t>i</a:t>
            </a:r>
            <a:r>
              <a:rPr lang="en-IN" dirty="0"/>
              <a:t>% a</a:t>
            </a:r>
            <a:r>
              <a:rPr lang="en-IN" baseline="-25000" dirty="0"/>
              <a:t>i+1</a:t>
            </a:r>
            <a:r>
              <a:rPr lang="en-IN" dirty="0"/>
              <a:t> )%a</a:t>
            </a:r>
            <a:r>
              <a:rPr lang="en-IN" baseline="-25000" dirty="0"/>
              <a:t>i+2</a:t>
            </a:r>
            <a:r>
              <a:rPr lang="en-IN" dirty="0"/>
              <a:t>)….%a</a:t>
            </a:r>
            <a:r>
              <a:rPr lang="en-IN" baseline="-25000" dirty="0"/>
              <a:t>n</a:t>
            </a:r>
            <a:endParaRPr lang="en-IN" baseline="30000" dirty="0"/>
          </a:p>
          <a:p>
            <a:r>
              <a:rPr lang="en-IN" dirty="0"/>
              <a:t>Help Shri find the array b efficiently</a:t>
            </a:r>
          </a:p>
          <a:p>
            <a:r>
              <a:rPr lang="en-IN" dirty="0"/>
              <a:t>Constraints: n &lt;= 10</a:t>
            </a:r>
            <a:r>
              <a:rPr lang="en-IN" baseline="30000" dirty="0"/>
              <a:t>5</a:t>
            </a:r>
            <a:r>
              <a:rPr lang="en-IN" dirty="0"/>
              <a:t>, a</a:t>
            </a:r>
            <a:r>
              <a:rPr lang="en-IN" baseline="30000" dirty="0"/>
              <a:t>i</a:t>
            </a:r>
            <a:r>
              <a:rPr lang="en-IN" dirty="0"/>
              <a:t>&lt;=10</a:t>
            </a:r>
            <a:r>
              <a:rPr lang="en-IN" baseline="30000" dirty="0"/>
              <a:t>9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CD1B1-AA88-A136-FDDA-B714D7BD1700}"/>
              </a:ext>
            </a:extLst>
          </p:cNvPr>
          <p:cNvSpPr txBox="1"/>
          <p:nvPr/>
        </p:nvSpPr>
        <p:spPr>
          <a:xfrm>
            <a:off x="8042989" y="1374984"/>
            <a:ext cx="3827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-apple-system"/>
              </a:rPr>
              <a:t>Interviews are like blind dates. You dress up, put your best foot forward, and pray they like you enough to see you again</a:t>
            </a:r>
          </a:p>
          <a:p>
            <a:r>
              <a:rPr lang="en-US" sz="1600" b="1" i="1" dirty="0">
                <a:latin typeface="-apple-system"/>
              </a:rPr>
              <a:t>-Anonymous</a:t>
            </a:r>
            <a:endParaRPr lang="en-IN" sz="1600" b="1" i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3094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F103-6978-9B4A-3AFE-B4F4DB51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Lifting – An intro to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F9C7-DB45-BF54-8D07-BC282382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/>
          <a:lstStyle/>
          <a:p>
            <a:r>
              <a:rPr lang="en-IN" dirty="0"/>
              <a:t>A tree is a collection of n nodes and n-1 edges</a:t>
            </a:r>
          </a:p>
          <a:p>
            <a:r>
              <a:rPr lang="en-IN" dirty="0"/>
              <a:t>We are interested in rooted trees</a:t>
            </a:r>
          </a:p>
          <a:p>
            <a:r>
              <a:rPr lang="en-IN" dirty="0"/>
              <a:t>The topmost node is root</a:t>
            </a:r>
          </a:p>
          <a:p>
            <a:r>
              <a:rPr lang="en-IN" dirty="0"/>
              <a:t>Some nodes may have children</a:t>
            </a:r>
          </a:p>
          <a:p>
            <a:r>
              <a:rPr lang="en-IN" dirty="0"/>
              <a:t>Each node has exactly 1 parent, except root</a:t>
            </a:r>
          </a:p>
          <a:p>
            <a:r>
              <a:rPr lang="en-IN" dirty="0"/>
              <a:t>You are given the parent of each node</a:t>
            </a:r>
          </a:p>
          <a:p>
            <a:r>
              <a:rPr lang="en-IN" dirty="0"/>
              <a:t>You have to find the kth ancestor of a particular node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86673-C29C-BE47-C833-0670BE76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05" y="2590800"/>
            <a:ext cx="3787665" cy="3332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16CC8D-AE29-2622-8E74-B592B967EEA5}"/>
              </a:ext>
            </a:extLst>
          </p:cNvPr>
          <p:cNvSpPr txBox="1"/>
          <p:nvPr/>
        </p:nvSpPr>
        <p:spPr>
          <a:xfrm>
            <a:off x="7876503" y="1586925"/>
            <a:ext cx="309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Nothing good happens after 2 AM</a:t>
            </a:r>
          </a:p>
          <a:p>
            <a:r>
              <a:rPr lang="en-IN" sz="1600" b="1" i="1" dirty="0">
                <a:latin typeface="-apple-system"/>
              </a:rPr>
              <a:t>-Ted Mosby’s mother, HIMYM</a:t>
            </a:r>
          </a:p>
        </p:txBody>
      </p:sp>
    </p:spTree>
    <p:extLst>
      <p:ext uri="{BB962C8B-B14F-4D97-AF65-F5344CB8AC3E}">
        <p14:creationId xmlns:p14="http://schemas.microsoft.com/office/powerpoint/2010/main" val="339627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C1C-1859-B15E-4B54-A7AC3867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Lifting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879B-B623-09F4-D60D-3F23742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sparse table</a:t>
            </a:r>
          </a:p>
          <a:p>
            <a:r>
              <a:rPr lang="en-IN" dirty="0"/>
              <a:t>Precompute the 2</a:t>
            </a:r>
            <a:r>
              <a:rPr lang="en-IN" baseline="30000" dirty="0"/>
              <a:t>j </a:t>
            </a:r>
            <a:r>
              <a:rPr lang="en-IN" dirty="0"/>
              <a:t> ancestor of each node in ancestor array, </a:t>
            </a:r>
            <a:r>
              <a:rPr lang="en-IN" dirty="0" err="1"/>
              <a:t>anc</a:t>
            </a:r>
            <a:endParaRPr lang="en-IN" dirty="0"/>
          </a:p>
          <a:p>
            <a:r>
              <a:rPr lang="en-IN" dirty="0"/>
              <a:t>So </a:t>
            </a:r>
            <a:r>
              <a:rPr lang="en-IN" dirty="0" err="1"/>
              <a:t>anc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][0] = parent[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r>
              <a:rPr lang="en-IN" dirty="0"/>
              <a:t>And </a:t>
            </a:r>
            <a:r>
              <a:rPr lang="en-IN" dirty="0" err="1"/>
              <a:t>anc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</a:t>
            </a:r>
            <a:r>
              <a:rPr lang="en-IN" dirty="0" err="1"/>
              <a:t>anc</a:t>
            </a:r>
            <a:r>
              <a:rPr lang="en-IN" dirty="0"/>
              <a:t> [</a:t>
            </a:r>
            <a:r>
              <a:rPr lang="en-IN" dirty="0" err="1"/>
              <a:t>anc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][j-1]] [j-1]</a:t>
            </a:r>
          </a:p>
          <a:p>
            <a:r>
              <a:rPr lang="en-IN" dirty="0"/>
              <a:t>Now to answer the queries of the type ‘kth ancestor of node </a:t>
            </a:r>
            <a:r>
              <a:rPr lang="en-IN" dirty="0" err="1"/>
              <a:t>i</a:t>
            </a:r>
            <a:r>
              <a:rPr lang="en-IN" dirty="0"/>
              <a:t>’, just see the binary representation of k and compute</a:t>
            </a:r>
          </a:p>
        </p:txBody>
      </p:sp>
    </p:spTree>
    <p:extLst>
      <p:ext uri="{BB962C8B-B14F-4D97-AF65-F5344CB8AC3E}">
        <p14:creationId xmlns:p14="http://schemas.microsoft.com/office/powerpoint/2010/main" val="368415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051-450D-86F5-7E90-A089003E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- Lowest Common Ancestor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4ECD-3162-A3BB-6FA5-418698A9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Suppose you are also given the depths of each node</a:t>
            </a:r>
          </a:p>
          <a:p>
            <a:r>
              <a:rPr lang="en-IN" dirty="0"/>
              <a:t>To find the LCA, first set the deeper node to its ancestor at the same depth as the shallower node</a:t>
            </a:r>
          </a:p>
          <a:p>
            <a:r>
              <a:rPr lang="en-IN" dirty="0"/>
              <a:t>Approach 1 : Use binary search, but that will cost O(log</a:t>
            </a:r>
            <a:r>
              <a:rPr lang="en-IN" baseline="30000" dirty="0"/>
              <a:t>2</a:t>
            </a:r>
            <a:r>
              <a:rPr lang="en-IN" dirty="0"/>
              <a:t>n). Can we optimize it?</a:t>
            </a:r>
          </a:p>
          <a:p>
            <a:r>
              <a:rPr lang="en-IN" dirty="0"/>
              <a:t>Approach 2: For each bit j in decreasing order, check if the 2</a:t>
            </a:r>
            <a:r>
              <a:rPr lang="en-IN" baseline="30000" dirty="0"/>
              <a:t>jth </a:t>
            </a:r>
            <a:r>
              <a:rPr lang="en-IN" dirty="0"/>
              <a:t>ancestors of both the nodes are same or not. If not, set them to their ancestors</a:t>
            </a:r>
          </a:p>
          <a:p>
            <a:r>
              <a:rPr lang="en-IN" dirty="0"/>
              <a:t>The parent of any of the nodes is the LCA</a:t>
            </a:r>
          </a:p>
          <a:p>
            <a:r>
              <a:rPr lang="en-IN" dirty="0"/>
              <a:t>Time complexity : O(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3953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CE3B-F295-93A2-C809-CB4B40EF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: </a:t>
            </a:r>
            <a:r>
              <a:rPr lang="en-IN" dirty="0" err="1"/>
              <a:t>MnC</a:t>
            </a:r>
            <a:r>
              <a:rPr lang="en-IN" dirty="0"/>
              <a:t> vs CSE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EA67-BB7B-7497-60BA-03EEE62E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dirty="0" err="1"/>
              <a:t>Algoland</a:t>
            </a:r>
            <a:r>
              <a:rPr lang="en-IN" dirty="0"/>
              <a:t>, there is a group of n friends. The homes of the friends are connected by n-1 roads. It is possible to visit any friend’s home from any other friend’s home. Thus the n houses form a tree</a:t>
            </a:r>
          </a:p>
          <a:p>
            <a:r>
              <a:rPr lang="en-IN" dirty="0"/>
              <a:t>Each friend belongs to either </a:t>
            </a:r>
            <a:r>
              <a:rPr lang="en-IN" dirty="0" err="1"/>
              <a:t>MnC</a:t>
            </a:r>
            <a:r>
              <a:rPr lang="en-IN" dirty="0"/>
              <a:t> or CSE.</a:t>
            </a:r>
          </a:p>
          <a:p>
            <a:r>
              <a:rPr lang="en-IN" dirty="0"/>
              <a:t>A student of </a:t>
            </a:r>
            <a:r>
              <a:rPr lang="en-IN" dirty="0" err="1"/>
              <a:t>MnC</a:t>
            </a:r>
            <a:r>
              <a:rPr lang="en-IN" dirty="0"/>
              <a:t> paints his house white while a CSE student paints his house black</a:t>
            </a:r>
          </a:p>
          <a:p>
            <a:r>
              <a:rPr lang="en-IN" dirty="0"/>
              <a:t>You are given q queries. In each query, you will be given two friends. You need to determine the number of black houses in the path connecting their homes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6EB55-660E-6A2C-9728-BCE7BE0E5463}"/>
              </a:ext>
            </a:extLst>
          </p:cNvPr>
          <p:cNvSpPr txBox="1"/>
          <p:nvPr/>
        </p:nvSpPr>
        <p:spPr>
          <a:xfrm>
            <a:off x="8042987" y="1268964"/>
            <a:ext cx="311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Poor kids are just as bright and just as talented as white kids</a:t>
            </a:r>
          </a:p>
          <a:p>
            <a:r>
              <a:rPr lang="en-IN" sz="1600" b="1" i="1" dirty="0">
                <a:latin typeface="-apple-system"/>
              </a:rPr>
              <a:t>-Joe Biden</a:t>
            </a:r>
          </a:p>
        </p:txBody>
      </p:sp>
    </p:spTree>
    <p:extLst>
      <p:ext uri="{BB962C8B-B14F-4D97-AF65-F5344CB8AC3E}">
        <p14:creationId xmlns:p14="http://schemas.microsoft.com/office/powerpoint/2010/main" val="993705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BF5-EC5D-FD30-9D0C-1E6243EE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351" y="286333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1486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78BB-3EA9-47A9-0E12-FDD230C7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31625" cy="1485900"/>
          </a:xfrm>
        </p:spPr>
        <p:txBody>
          <a:bodyPr/>
          <a:lstStyle/>
          <a:p>
            <a:r>
              <a:rPr lang="en-IN" dirty="0"/>
              <a:t>Basic Properties of Binary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004E-16BA-4478-9ECB-F6E723CE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(…. d</a:t>
            </a:r>
            <a:r>
              <a:rPr lang="en-IN" baseline="-25000" dirty="0"/>
              <a:t>3</a:t>
            </a:r>
            <a:r>
              <a:rPr lang="en-IN" dirty="0"/>
              <a:t>d</a:t>
            </a:r>
            <a:r>
              <a:rPr lang="en-IN" baseline="-25000" dirty="0"/>
              <a:t>2</a:t>
            </a:r>
            <a:r>
              <a:rPr lang="en-IN" dirty="0"/>
              <a:t>d</a:t>
            </a:r>
            <a:r>
              <a:rPr lang="en-IN" baseline="-25000" dirty="0"/>
              <a:t>1</a:t>
            </a:r>
            <a:r>
              <a:rPr lang="en-IN" dirty="0"/>
              <a:t>d</a:t>
            </a:r>
            <a:r>
              <a:rPr lang="en-IN" baseline="-25000" dirty="0"/>
              <a:t>0</a:t>
            </a:r>
            <a:r>
              <a:rPr lang="en-IN" dirty="0"/>
              <a:t>)</a:t>
            </a:r>
            <a:r>
              <a:rPr lang="en-IN" baseline="-25000" dirty="0"/>
              <a:t>2   </a:t>
            </a:r>
            <a:r>
              <a:rPr lang="en-IN" dirty="0"/>
              <a:t>= …2</a:t>
            </a:r>
            <a:r>
              <a:rPr lang="en-IN" baseline="30000" dirty="0"/>
              <a:t>3</a:t>
            </a:r>
            <a:r>
              <a:rPr lang="en-IN" dirty="0"/>
              <a:t>d</a:t>
            </a:r>
            <a:r>
              <a:rPr lang="en-IN" baseline="-25000" dirty="0"/>
              <a:t>3</a:t>
            </a:r>
            <a:r>
              <a:rPr lang="en-IN" dirty="0"/>
              <a:t> + 2</a:t>
            </a:r>
            <a:r>
              <a:rPr lang="en-IN" baseline="30000" dirty="0"/>
              <a:t>2</a:t>
            </a:r>
            <a:r>
              <a:rPr lang="en-IN" dirty="0"/>
              <a:t>d</a:t>
            </a:r>
            <a:r>
              <a:rPr lang="en-IN" baseline="-25000" dirty="0"/>
              <a:t>2 </a:t>
            </a:r>
            <a:r>
              <a:rPr lang="en-IN" dirty="0"/>
              <a:t>+ 2</a:t>
            </a:r>
            <a:r>
              <a:rPr lang="en-IN" baseline="30000" dirty="0"/>
              <a:t>1</a:t>
            </a:r>
            <a:r>
              <a:rPr lang="en-IN" dirty="0"/>
              <a:t>d</a:t>
            </a:r>
            <a:r>
              <a:rPr lang="en-IN" baseline="-25000" dirty="0"/>
              <a:t>1</a:t>
            </a:r>
            <a:r>
              <a:rPr lang="en-IN" dirty="0"/>
              <a:t> + 2</a:t>
            </a:r>
            <a:r>
              <a:rPr lang="en-IN" baseline="30000" dirty="0"/>
              <a:t>0</a:t>
            </a:r>
            <a:r>
              <a:rPr lang="en-IN" dirty="0"/>
              <a:t>d</a:t>
            </a:r>
            <a:r>
              <a:rPr lang="en-IN" baseline="-25000" dirty="0"/>
              <a:t>0</a:t>
            </a:r>
            <a:r>
              <a:rPr lang="en-IN" dirty="0"/>
              <a:t> </a:t>
            </a:r>
          </a:p>
          <a:p>
            <a:r>
              <a:rPr lang="en-IN" dirty="0"/>
              <a:t>Number of digits in binary representation = 1 + [log</a:t>
            </a:r>
            <a:r>
              <a:rPr lang="en-IN" baseline="-25000" dirty="0"/>
              <a:t>2</a:t>
            </a:r>
            <a:r>
              <a:rPr lang="en-IN" dirty="0"/>
              <a:t>(n)] = O(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  <a:p>
            <a:r>
              <a:rPr lang="en-IN" dirty="0"/>
              <a:t>Number of trailing zeros represent the maximum power of 2 that divides the number</a:t>
            </a:r>
          </a:p>
          <a:p>
            <a:r>
              <a:rPr lang="en-IN" dirty="0"/>
              <a:t>2</a:t>
            </a:r>
            <a:r>
              <a:rPr lang="en-IN" baseline="30000" dirty="0"/>
              <a:t>x</a:t>
            </a:r>
            <a:r>
              <a:rPr lang="en-IN" dirty="0"/>
              <a:t> = 1 + 2</a:t>
            </a:r>
            <a:r>
              <a:rPr lang="en-IN" baseline="30000" dirty="0"/>
              <a:t>0</a:t>
            </a:r>
            <a:r>
              <a:rPr lang="en-IN" dirty="0"/>
              <a:t> + 2</a:t>
            </a:r>
            <a:r>
              <a:rPr lang="en-IN" baseline="30000" dirty="0"/>
              <a:t>1 </a:t>
            </a:r>
            <a:r>
              <a:rPr lang="en-IN" dirty="0"/>
              <a:t>+ …. 2</a:t>
            </a:r>
            <a:r>
              <a:rPr lang="en-IN" baseline="30000" dirty="0"/>
              <a:t>x-1,</a:t>
            </a:r>
            <a:r>
              <a:rPr lang="en-IN" dirty="0"/>
              <a:t> so 2</a:t>
            </a:r>
            <a:r>
              <a:rPr lang="en-IN" baseline="30000" dirty="0"/>
              <a:t>x </a:t>
            </a:r>
            <a:r>
              <a:rPr lang="en-IN" dirty="0"/>
              <a:t>&gt; 2</a:t>
            </a:r>
            <a:r>
              <a:rPr lang="en-IN" baseline="30000" dirty="0"/>
              <a:t>0</a:t>
            </a:r>
            <a:r>
              <a:rPr lang="en-IN" dirty="0"/>
              <a:t> + 2</a:t>
            </a:r>
            <a:r>
              <a:rPr lang="en-IN" baseline="30000" dirty="0"/>
              <a:t>1 </a:t>
            </a:r>
            <a:r>
              <a:rPr lang="en-IN" dirty="0"/>
              <a:t>+ …. 2</a:t>
            </a:r>
            <a:r>
              <a:rPr lang="en-IN" baseline="30000" dirty="0"/>
              <a:t>x-1</a:t>
            </a:r>
          </a:p>
          <a:p>
            <a:r>
              <a:rPr lang="en-IN" dirty="0"/>
              <a:t>Repeatedly halving a natural number (and taking its GIF) will reduce it to 1 or 0 in O(</a:t>
            </a:r>
            <a:r>
              <a:rPr lang="en-IN" dirty="0" err="1"/>
              <a:t>logn</a:t>
            </a:r>
            <a:r>
              <a:rPr lang="en-IN" dirty="0"/>
              <a:t>) moves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70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5EBA-778B-50CC-1538-CC9A8B52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Old Problem: King and 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ED19-6FDE-ABD7-2FF2-13040424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/>
          <a:lstStyle/>
          <a:p>
            <a:r>
              <a:rPr lang="en-IN" dirty="0"/>
              <a:t>A king has m bottles of wine and a large number of prisoners. Exactly one of the bottles of wine is poisoned. </a:t>
            </a:r>
            <a:r>
              <a:rPr lang="en-US" b="0" dirty="0">
                <a:solidFill>
                  <a:srgbClr val="242424"/>
                </a:solidFill>
                <a:effectLst/>
                <a:latin typeface="+mj-lt"/>
              </a:rPr>
              <a:t>The poison when taken has no effect on the person until exactly 24 hours later when the infected person suddenly dies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r>
              <a:rPr lang="en-IN" dirty="0"/>
              <a:t>.</a:t>
            </a:r>
          </a:p>
          <a:p>
            <a:r>
              <a:rPr lang="en-IN" dirty="0">
                <a:latin typeface="+mj-lt"/>
              </a:rPr>
              <a:t>The king wants to know which bottle of wine is poisoned in 24 hours. </a:t>
            </a:r>
            <a:r>
              <a:rPr lang="en-US" b="0" dirty="0">
                <a:solidFill>
                  <a:srgbClr val="242424"/>
                </a:solidFill>
                <a:effectLst/>
                <a:latin typeface="+mj-lt"/>
              </a:rPr>
              <a:t>He decides to use the prisoners as taste testers to determine which bottle of wine contains the poison.</a:t>
            </a:r>
          </a:p>
          <a:p>
            <a:r>
              <a:rPr lang="en-IN" dirty="0"/>
              <a:t>What is the minimum number of prisoners the king has to use to determine the poisoned bottle?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4CE36-BC94-775F-FC3F-9FBBEE9CEB2A}"/>
              </a:ext>
            </a:extLst>
          </p:cNvPr>
          <p:cNvSpPr txBox="1"/>
          <p:nvPr/>
        </p:nvSpPr>
        <p:spPr>
          <a:xfrm>
            <a:off x="7749073" y="1586925"/>
            <a:ext cx="354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History is a set of lies agreed upon </a:t>
            </a:r>
          </a:p>
          <a:p>
            <a:r>
              <a:rPr lang="en-IN" sz="1600" b="1" i="1" dirty="0">
                <a:latin typeface="-apple-system"/>
              </a:rPr>
              <a:t>–Napoleon Bonaparte</a:t>
            </a:r>
          </a:p>
        </p:txBody>
      </p:sp>
    </p:spTree>
    <p:extLst>
      <p:ext uri="{BB962C8B-B14F-4D97-AF65-F5344CB8AC3E}">
        <p14:creationId xmlns:p14="http://schemas.microsoft.com/office/powerpoint/2010/main" val="6243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93DB-B65B-2C6A-F1D6-5CAAD10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 Indian Premier 2</a:t>
            </a:r>
            <a:r>
              <a:rPr lang="en-IN" baseline="30000" dirty="0"/>
              <a:t>League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381E-0010-62B2-392B-6A7B061A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we change the rules of the IPL, the number of points a team gains if it wins its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match is 2</a:t>
            </a:r>
            <a:r>
              <a:rPr lang="en-IN" baseline="30000" dirty="0"/>
              <a:t>i </a:t>
            </a:r>
            <a:r>
              <a:rPr lang="en-IN" dirty="0"/>
              <a:t>(instead of 2) </a:t>
            </a:r>
          </a:p>
          <a:p>
            <a:r>
              <a:rPr lang="en-IN" dirty="0"/>
              <a:t>RCB wins every match that DK plays and loses all others. But since DK is old, he may not be able to play all the matches due to fitness issues.</a:t>
            </a:r>
          </a:p>
          <a:p>
            <a:r>
              <a:rPr lang="en-IN" dirty="0"/>
              <a:t>If DK plays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match, his fitness drops by f</a:t>
            </a:r>
            <a:r>
              <a:rPr lang="en-IN" baseline="-25000" dirty="0"/>
              <a:t>i</a:t>
            </a:r>
            <a:r>
              <a:rPr lang="en-IN" dirty="0"/>
              <a:t>. His initial fitness level is F</a:t>
            </a:r>
            <a:r>
              <a:rPr lang="en-IN" baseline="-25000" dirty="0"/>
              <a:t>T</a:t>
            </a:r>
            <a:r>
              <a:rPr lang="en-IN" dirty="0"/>
              <a:t>. At any stage of the tournament, his fitness level should be non negative.</a:t>
            </a:r>
          </a:p>
          <a:p>
            <a:r>
              <a:rPr lang="en-IN" dirty="0"/>
              <a:t>Determine the maximum number of points RCB can gain in the tournament.</a:t>
            </a:r>
          </a:p>
          <a:p>
            <a:r>
              <a:rPr lang="en-IN" sz="1800" i="1" dirty="0"/>
              <a:t>Note: No rains occur in Indian Premier 2</a:t>
            </a:r>
            <a:r>
              <a:rPr lang="en-IN" sz="1800" i="1" baseline="30000" dirty="0"/>
              <a:t>League</a:t>
            </a:r>
            <a:endParaRPr lang="en-IN" sz="1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C08A2-5CF6-2BA2-A582-D2CE59C5D89C}"/>
              </a:ext>
            </a:extLst>
          </p:cNvPr>
          <p:cNvSpPr txBox="1"/>
          <p:nvPr/>
        </p:nvSpPr>
        <p:spPr>
          <a:xfrm>
            <a:off x="8851641" y="1428750"/>
            <a:ext cx="3340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Ee sala cup </a:t>
            </a:r>
            <a:r>
              <a:rPr lang="en-IN" sz="1600" b="1" i="1" dirty="0" err="1">
                <a:latin typeface="-apple-system"/>
              </a:rPr>
              <a:t>nahi</a:t>
            </a:r>
            <a:r>
              <a:rPr lang="en-IN" sz="1600" b="1" i="1" dirty="0">
                <a:latin typeface="-apple-system"/>
              </a:rPr>
              <a:t> </a:t>
            </a:r>
          </a:p>
          <a:p>
            <a:r>
              <a:rPr lang="en-IN" sz="1600" b="1" i="1" dirty="0">
                <a:latin typeface="-apple-system"/>
              </a:rPr>
              <a:t>– Faf du </a:t>
            </a:r>
            <a:r>
              <a:rPr lang="en-IN" sz="1600" b="1" i="1" dirty="0" err="1">
                <a:latin typeface="-apple-system"/>
              </a:rPr>
              <a:t>Plesis</a:t>
            </a:r>
            <a:endParaRPr lang="en-IN" sz="1600" b="1" i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033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3B94-FE65-2462-F8D7-499A6713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 Bihari babu CMU </a:t>
            </a:r>
            <a:r>
              <a:rPr lang="en-IN" dirty="0" err="1"/>
              <a:t>chale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EF49-EE92-22B3-FF96-6E3B41C4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87216"/>
            <a:ext cx="9601200" cy="3581400"/>
          </a:xfrm>
        </p:spPr>
        <p:txBody>
          <a:bodyPr/>
          <a:lstStyle/>
          <a:p>
            <a:r>
              <a:rPr lang="en-IN" dirty="0"/>
              <a:t>Merrily spending his last days in </a:t>
            </a:r>
            <a:r>
              <a:rPr lang="en-IN" b="1" dirty="0"/>
              <a:t>this</a:t>
            </a:r>
            <a:r>
              <a:rPr lang="en-IN" dirty="0"/>
              <a:t> college, our beloved Gunjan </a:t>
            </a:r>
            <a:r>
              <a:rPr lang="en-IN" dirty="0" err="1"/>
              <a:t>Dhanuka</a:t>
            </a:r>
            <a:r>
              <a:rPr lang="en-IN" dirty="0"/>
              <a:t> decides to update his research website* </a:t>
            </a:r>
          </a:p>
          <a:p>
            <a:r>
              <a:rPr lang="en-IN" dirty="0"/>
              <a:t>His website has 1024 webpages. For each webpage, he wants to add hyperlinks to two different pages. </a:t>
            </a:r>
          </a:p>
          <a:p>
            <a:r>
              <a:rPr lang="en-IN" dirty="0"/>
              <a:t>The links should be added in such a way that you can jump from any page to any other page by clicking at most 10 links</a:t>
            </a:r>
          </a:p>
          <a:p>
            <a:r>
              <a:rPr lang="en-IN" dirty="0"/>
              <a:t>Help Gunjan to update his website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1800" i="1" dirty="0"/>
              <a:t>	</a:t>
            </a:r>
            <a:r>
              <a:rPr lang="en-IN" sz="1800" i="1" u="sng" dirty="0"/>
              <a:t>*Note : Don’t search for it if you don’t want depression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9440F-A705-AF5D-EE4D-F1F896FF2655}"/>
              </a:ext>
            </a:extLst>
          </p:cNvPr>
          <p:cNvSpPr txBox="1"/>
          <p:nvPr/>
        </p:nvSpPr>
        <p:spPr>
          <a:xfrm>
            <a:off x="8117632" y="1679511"/>
            <a:ext cx="41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Do your best and forget the rest </a:t>
            </a:r>
          </a:p>
          <a:p>
            <a:r>
              <a:rPr lang="en-IN" sz="1600" b="1" i="1" dirty="0">
                <a:latin typeface="-apple-system"/>
              </a:rPr>
              <a:t>-GD</a:t>
            </a:r>
          </a:p>
        </p:txBody>
      </p:sp>
    </p:spTree>
    <p:extLst>
      <p:ext uri="{BB962C8B-B14F-4D97-AF65-F5344CB8AC3E}">
        <p14:creationId xmlns:p14="http://schemas.microsoft.com/office/powerpoint/2010/main" val="16147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2923-2A7C-80F9-E361-EC72F706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 Amsterdam to Astana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6FE5-7E72-1EC3-6FB4-782C187B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87217"/>
            <a:ext cx="9601200" cy="3581400"/>
          </a:xfrm>
        </p:spPr>
        <p:txBody>
          <a:bodyPr/>
          <a:lstStyle/>
          <a:p>
            <a:r>
              <a:rPr lang="en-IN" dirty="0"/>
              <a:t>Working in Amsterdam, Dhruv </a:t>
            </a:r>
            <a:r>
              <a:rPr lang="en-IN" dirty="0" err="1"/>
              <a:t>Somani</a:t>
            </a:r>
            <a:r>
              <a:rPr lang="en-IN" dirty="0"/>
              <a:t> realises he has to travel to Astana to represent IIT Guwahati at the ICPC World Finals 2024</a:t>
            </a:r>
          </a:p>
          <a:p>
            <a:r>
              <a:rPr lang="en-IN" dirty="0"/>
              <a:t>However, he has a strange array of n elements which changes each second, and would leave his room only when the array stops changing</a:t>
            </a:r>
          </a:p>
          <a:p>
            <a:r>
              <a:rPr lang="en-IN" dirty="0"/>
              <a:t>In each second, the following happens: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IN" dirty="0"/>
              <a:t> b</a:t>
            </a:r>
            <a:r>
              <a:rPr lang="en-IN" baseline="-25000" dirty="0"/>
              <a:t>i</a:t>
            </a:r>
            <a:r>
              <a:rPr lang="en-IN" dirty="0"/>
              <a:t>= a</a:t>
            </a:r>
            <a:r>
              <a:rPr lang="en-IN" baseline="-25000" dirty="0"/>
              <a:t>i</a:t>
            </a:r>
            <a:r>
              <a:rPr lang="en-IN" dirty="0"/>
              <a:t> </a:t>
            </a:r>
            <a:r>
              <a:rPr lang="en-IN" dirty="0" err="1"/>
              <a:t>xor</a:t>
            </a:r>
            <a:r>
              <a:rPr lang="en-IN" dirty="0"/>
              <a:t> a</a:t>
            </a:r>
            <a:r>
              <a:rPr lang="en-IN" baseline="-25000" dirty="0"/>
              <a:t>i+1    </a:t>
            </a:r>
            <a:r>
              <a:rPr lang="en-IN" dirty="0"/>
              <a:t>(b</a:t>
            </a:r>
            <a:r>
              <a:rPr lang="en-IN" baseline="-25000" dirty="0"/>
              <a:t>n </a:t>
            </a:r>
            <a:r>
              <a:rPr lang="en-IN" dirty="0"/>
              <a:t>= a</a:t>
            </a:r>
            <a:r>
              <a:rPr lang="en-IN" baseline="-25000" dirty="0"/>
              <a:t>n</a:t>
            </a:r>
            <a:r>
              <a:rPr lang="en-IN" dirty="0"/>
              <a:t> </a:t>
            </a:r>
            <a:r>
              <a:rPr lang="en-IN" dirty="0" err="1"/>
              <a:t>xor</a:t>
            </a:r>
            <a:r>
              <a:rPr lang="en-IN" dirty="0"/>
              <a:t> a</a:t>
            </a:r>
            <a:r>
              <a:rPr lang="en-IN" baseline="-25000" dirty="0"/>
              <a:t>1</a:t>
            </a:r>
            <a:r>
              <a:rPr lang="en-IN" dirty="0"/>
              <a:t>)</a:t>
            </a:r>
            <a:endParaRPr lang="en-IN" baseline="-25000" dirty="0"/>
          </a:p>
          <a:p>
            <a:pPr marL="987552" lvl="1" indent="-457200">
              <a:buFont typeface="+mj-lt"/>
              <a:buAutoNum type="arabicPeriod"/>
            </a:pPr>
            <a:r>
              <a:rPr lang="en-IN" dirty="0"/>
              <a:t> a=b</a:t>
            </a:r>
          </a:p>
          <a:p>
            <a:r>
              <a:rPr lang="en-IN" dirty="0"/>
              <a:t>Will </a:t>
            </a:r>
            <a:r>
              <a:rPr lang="en-IN" dirty="0" err="1"/>
              <a:t>Somani</a:t>
            </a:r>
            <a:r>
              <a:rPr lang="en-IN" dirty="0"/>
              <a:t> be able to reach Astana?</a:t>
            </a:r>
          </a:p>
          <a:p>
            <a:pPr marL="530352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0B031-9E2C-284C-DE9D-E7157283C48A}"/>
              </a:ext>
            </a:extLst>
          </p:cNvPr>
          <p:cNvSpPr txBox="1"/>
          <p:nvPr/>
        </p:nvSpPr>
        <p:spPr>
          <a:xfrm>
            <a:off x="8154956" y="1552296"/>
            <a:ext cx="342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Why settle? Travel, work and have fun</a:t>
            </a:r>
          </a:p>
          <a:p>
            <a:r>
              <a:rPr lang="en-IN" sz="1600" b="1" i="1" dirty="0">
                <a:latin typeface="-apple-system"/>
              </a:rPr>
              <a:t>-DS</a:t>
            </a:r>
          </a:p>
        </p:txBody>
      </p:sp>
    </p:spTree>
    <p:extLst>
      <p:ext uri="{BB962C8B-B14F-4D97-AF65-F5344CB8AC3E}">
        <p14:creationId xmlns:p14="http://schemas.microsoft.com/office/powerpoint/2010/main" val="83354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70E56-2A46-0AE2-1D42-39BB41D51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771" y="381000"/>
            <a:ext cx="8229600" cy="6096000"/>
          </a:xfrm>
        </p:spPr>
      </p:pic>
    </p:spTree>
    <p:extLst>
      <p:ext uri="{BB962C8B-B14F-4D97-AF65-F5344CB8AC3E}">
        <p14:creationId xmlns:p14="http://schemas.microsoft.com/office/powerpoint/2010/main" val="417453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15C5-3F26-380F-D19E-DD67A79E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common yet unnoticed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0FD5-479C-15D9-741A-46259443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76600"/>
            <a:ext cx="9601200" cy="3581400"/>
          </a:xfrm>
        </p:spPr>
        <p:txBody>
          <a:bodyPr/>
          <a:lstStyle/>
          <a:p>
            <a:r>
              <a:rPr lang="en-IN" dirty="0"/>
              <a:t>Many of the common data structures and algorithms just involve checking if a particular bit is set in the binary representation of the optimal answer</a:t>
            </a:r>
          </a:p>
          <a:p>
            <a:r>
              <a:rPr lang="en-IN" dirty="0"/>
              <a:t>Or maybe, you can precompute the answers of all powers of 2, and then construct the solution using them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96C34-D9B8-0B34-CCE6-C055ACA61BCE}"/>
              </a:ext>
            </a:extLst>
          </p:cNvPr>
          <p:cNvSpPr txBox="1"/>
          <p:nvPr/>
        </p:nvSpPr>
        <p:spPr>
          <a:xfrm>
            <a:off x="7812055" y="1670328"/>
            <a:ext cx="466530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effectLst/>
                <a:latin typeface="-apple-system"/>
              </a:rPr>
              <a:t>One’s reality might be another's illusion. </a:t>
            </a:r>
          </a:p>
          <a:p>
            <a:pPr algn="l"/>
            <a:r>
              <a:rPr lang="en-US" sz="1600" b="1" i="1" dirty="0">
                <a:effectLst/>
                <a:latin typeface="-apple-system"/>
              </a:rPr>
              <a:t>We all live inside our own fantasies </a:t>
            </a:r>
          </a:p>
          <a:p>
            <a:pPr algn="l"/>
            <a:r>
              <a:rPr lang="en-US" sz="1600" b="1" i="1" dirty="0">
                <a:effectLst/>
                <a:latin typeface="-apple-system"/>
              </a:rPr>
              <a:t>– </a:t>
            </a:r>
            <a:r>
              <a:rPr lang="en-US" sz="1600" b="1" i="1" dirty="0" err="1">
                <a:effectLst/>
                <a:latin typeface="-apple-system"/>
              </a:rPr>
              <a:t>Itachi</a:t>
            </a:r>
            <a:r>
              <a:rPr lang="en-US" sz="1600" b="1" i="1" dirty="0">
                <a:effectLst/>
                <a:latin typeface="-apple-system"/>
              </a:rPr>
              <a:t> Uchiha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6371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{1D0A52A6-4FDB-4974-BBC2-9FE827FD701E}tf10001105</Template>
  <TotalTime>8366</TotalTime>
  <Words>1810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-apple-system</vt:lpstr>
      <vt:lpstr>Arial</vt:lpstr>
      <vt:lpstr>Franklin Gothic Book</vt:lpstr>
      <vt:lpstr>Google Sans</vt:lpstr>
      <vt:lpstr>source-serif-pro</vt:lpstr>
      <vt:lpstr>Wingdings</vt:lpstr>
      <vt:lpstr>Crop</vt:lpstr>
      <vt:lpstr>Wordpad Document</vt:lpstr>
      <vt:lpstr>Microsoft Word Document</vt:lpstr>
      <vt:lpstr>  BIT Manipulation  b1nary representat10n</vt:lpstr>
      <vt:lpstr>A few things about me         </vt:lpstr>
      <vt:lpstr>Basic Properties of Binary Representation</vt:lpstr>
      <vt:lpstr>An Old Problem: King and Wine</vt:lpstr>
      <vt:lpstr>Problem: Indian Premier 2League </vt:lpstr>
      <vt:lpstr>Problem: Bihari babu CMU chale</vt:lpstr>
      <vt:lpstr>Problem: Amsterdam to Astana </vt:lpstr>
      <vt:lpstr>PowerPoint Presentation</vt:lpstr>
      <vt:lpstr>A common yet unnoticed technique</vt:lpstr>
      <vt:lpstr>Binary Search</vt:lpstr>
      <vt:lpstr>A different way to look at Binary Search</vt:lpstr>
      <vt:lpstr>Exponentiation</vt:lpstr>
      <vt:lpstr>Binary Exponentiation </vt:lpstr>
      <vt:lpstr>Binary Exponentiation – Solving </vt:lpstr>
      <vt:lpstr>Applications</vt:lpstr>
      <vt:lpstr>PowerPoint Presentation</vt:lpstr>
      <vt:lpstr>Sparse Table</vt:lpstr>
      <vt:lpstr>Sparse Table - Precomputation</vt:lpstr>
      <vt:lpstr>Sparse Table – Answering queries </vt:lpstr>
      <vt:lpstr>Sparse Table</vt:lpstr>
      <vt:lpstr>Problem: Sharma and Shri</vt:lpstr>
      <vt:lpstr>Binary Lifting – An intro to Trees</vt:lpstr>
      <vt:lpstr>Binary Lifting - Solution</vt:lpstr>
      <vt:lpstr>Application - Lowest Common Ancestor</vt:lpstr>
      <vt:lpstr>Problem : MnC vs CSE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BIT Manipulation  b1nary representat10n</dc:title>
  <dc:creator>Aman Bucha</dc:creator>
  <cp:lastModifiedBy>Aman Bucha</cp:lastModifiedBy>
  <cp:revision>1</cp:revision>
  <dcterms:created xsi:type="dcterms:W3CDTF">2024-04-02T21:53:51Z</dcterms:created>
  <dcterms:modified xsi:type="dcterms:W3CDTF">2024-04-08T17:20:24Z</dcterms:modified>
</cp:coreProperties>
</file>