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56">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56"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9dcf17b50_3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9dcf17b50_3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85441e763d2b46e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5441e763d2b46e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85441e763d2b46e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85441e763d2b46e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85441e763d2b46e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85441e763d2b46e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9e8aa6ef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9e8aa6ef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85441e763d2b46e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85441e763d2b46e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85441e763d2b46e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5441e763d2b46e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85441e763d2b46e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85441e763d2b46e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85441e763d2b46e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85441e763d2b46e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85441e763d2b46e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85441e763d2b46e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85441e763d2b46e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85441e763d2b46e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9dcf17b50_3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9dcf17b50_3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85441e763d2b46e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85441e763d2b46e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85441e763d2b46e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85441e763d2b46e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e509785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6e509785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e5097851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e5097851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9dcf17b50_3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9dcf17b50_3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9dcf17b50_3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9dcf17b50_3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9e8aa6e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9e8aa6e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a8071c4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a8071c4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a8071c4c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a8071c4c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a8071c4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a8071c4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e8aa6e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9e8aa6e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6209750" y="0"/>
            <a:ext cx="3046304" cy="4838700"/>
          </a:xfrm>
          <a:prstGeom prst="rect">
            <a:avLst/>
          </a:prstGeom>
          <a:noFill/>
          <a:ln>
            <a:noFill/>
          </a:ln>
        </p:spPr>
      </p:pic>
      <p:pic>
        <p:nvPicPr>
          <p:cNvPr id="87" name="Google Shape;87;p13"/>
          <p:cNvPicPr preferRelativeResize="0"/>
          <p:nvPr/>
        </p:nvPicPr>
        <p:blipFill>
          <a:blip r:embed="rId4">
            <a:alphaModFix/>
          </a:blip>
          <a:stretch>
            <a:fillRect/>
          </a:stretch>
        </p:blipFill>
        <p:spPr>
          <a:xfrm>
            <a:off x="4" y="3716625"/>
            <a:ext cx="2800350" cy="1485900"/>
          </a:xfrm>
          <a:prstGeom prst="rect">
            <a:avLst/>
          </a:prstGeom>
          <a:noFill/>
          <a:ln>
            <a:noFill/>
          </a:ln>
        </p:spPr>
      </p:pic>
      <p:sp>
        <p:nvSpPr>
          <p:cNvPr id="88" name="Google Shape;88;p13"/>
          <p:cNvSpPr txBox="1"/>
          <p:nvPr/>
        </p:nvSpPr>
        <p:spPr>
          <a:xfrm>
            <a:off x="644350" y="775075"/>
            <a:ext cx="3927600" cy="17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6400">
                <a:solidFill>
                  <a:schemeClr val="dk2"/>
                </a:solidFill>
                <a:latin typeface="Roboto"/>
                <a:ea typeface="Roboto"/>
                <a:cs typeface="Roboto"/>
                <a:sym typeface="Roboto"/>
              </a:rPr>
              <a:t>Hashing </a:t>
            </a:r>
            <a:endParaRPr b="1" sz="6700">
              <a:solidFill>
                <a:schemeClr val="dk2"/>
              </a:solidFill>
              <a:latin typeface="Roboto"/>
              <a:ea typeface="Roboto"/>
              <a:cs typeface="Roboto"/>
              <a:sym typeface="Roboto"/>
            </a:endParaRPr>
          </a:p>
        </p:txBody>
      </p:sp>
      <p:sp>
        <p:nvSpPr>
          <p:cNvPr id="89" name="Google Shape;89;p13"/>
          <p:cNvSpPr txBox="1"/>
          <p:nvPr/>
        </p:nvSpPr>
        <p:spPr>
          <a:xfrm>
            <a:off x="644350" y="2060850"/>
            <a:ext cx="4902600" cy="10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1"/>
                </a:solidFill>
                <a:latin typeface="Lato"/>
                <a:ea typeface="Lato"/>
                <a:cs typeface="Lato"/>
                <a:sym typeface="Lato"/>
              </a:rPr>
              <a:t>(And Strings)</a:t>
            </a:r>
            <a:endParaRPr b="1" sz="2100">
              <a:solidFill>
                <a:schemeClr val="accent1"/>
              </a:solidFill>
              <a:latin typeface="Lato"/>
              <a:ea typeface="Lato"/>
              <a:cs typeface="Lato"/>
              <a:sym typeface="Lato"/>
            </a:endParaRPr>
          </a:p>
        </p:txBody>
      </p:sp>
      <p:sp>
        <p:nvSpPr>
          <p:cNvPr id="90" name="Google Shape;90;p13"/>
          <p:cNvSpPr txBox="1"/>
          <p:nvPr/>
        </p:nvSpPr>
        <p:spPr>
          <a:xfrm>
            <a:off x="4871675" y="4324975"/>
            <a:ext cx="4098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7" name="Shape 157"/>
        <p:cNvGrpSpPr/>
        <p:nvPr/>
      </p:nvGrpSpPr>
      <p:grpSpPr>
        <a:xfrm>
          <a:off x="0" y="0"/>
          <a:ext cx="0" cy="0"/>
          <a:chOff x="0" y="0"/>
          <a:chExt cx="0" cy="0"/>
        </a:xfrm>
      </p:grpSpPr>
      <p:sp>
        <p:nvSpPr>
          <p:cNvPr id="158" name="Google Shape;158;p22"/>
          <p:cNvSpPr txBox="1"/>
          <p:nvPr/>
        </p:nvSpPr>
        <p:spPr>
          <a:xfrm>
            <a:off x="522325" y="541175"/>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“Bhai sacchi, mai kuch nhi padha”</a:t>
            </a:r>
            <a:endParaRPr b="1" sz="1700">
              <a:solidFill>
                <a:schemeClr val="accent1"/>
              </a:solidFill>
              <a:latin typeface="Lato"/>
              <a:ea typeface="Lato"/>
              <a:cs typeface="Lato"/>
              <a:sym typeface="Lato"/>
            </a:endParaRPr>
          </a:p>
        </p:txBody>
      </p:sp>
      <p:sp>
        <p:nvSpPr>
          <p:cNvPr id="159" name="Google Shape;159;p22"/>
          <p:cNvSpPr txBox="1"/>
          <p:nvPr/>
        </p:nvSpPr>
        <p:spPr>
          <a:xfrm>
            <a:off x="475625" y="1268025"/>
            <a:ext cx="7900200" cy="3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aleway"/>
                <a:ea typeface="Raleway"/>
                <a:cs typeface="Raleway"/>
                <a:sym typeface="Raleway"/>
              </a:rPr>
              <a:t>The </a:t>
            </a:r>
            <a:r>
              <a:rPr lang="en" sz="1500">
                <a:latin typeface="Raleway"/>
                <a:ea typeface="Raleway"/>
                <a:cs typeface="Raleway"/>
                <a:sym typeface="Raleway"/>
              </a:rPr>
              <a:t>End Sems</a:t>
            </a:r>
            <a:r>
              <a:rPr lang="en" sz="1500">
                <a:latin typeface="Raleway"/>
                <a:ea typeface="Raleway"/>
                <a:cs typeface="Raleway"/>
                <a:sym typeface="Raleway"/>
              </a:rPr>
              <a:t> are approaching and Achintya (after just lying that he hasn’t studied </a:t>
            </a:r>
            <a:r>
              <a:rPr lang="en" sz="1500">
                <a:latin typeface="Raleway"/>
                <a:ea typeface="Raleway"/>
                <a:cs typeface="Raleway"/>
                <a:sym typeface="Raleway"/>
              </a:rPr>
              <a:t>anything) sits to solve a problem.</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The ‘period’ of a string is a prefix that can be used to generate the whole string by repeating the prefix. The last repetition may be partial. Help him find all periods of the given string S, (n&lt;2e5)</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Sample :</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‘abcabca’ -&gt; 3,6,7</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Explanation:</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The given string has 3 periods :’abc’ , ‘abcabc’, ’abcabca’</a:t>
            </a:r>
            <a:endParaRPr sz="1500">
              <a:latin typeface="Raleway"/>
              <a:ea typeface="Raleway"/>
              <a:cs typeface="Raleway"/>
              <a:sym typeface="Raleway"/>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200"/>
          </a:p>
        </p:txBody>
      </p:sp>
      <p:sp>
        <p:nvSpPr>
          <p:cNvPr id="160" name="Google Shape;160;p22"/>
          <p:cNvSpPr txBox="1"/>
          <p:nvPr/>
        </p:nvSpPr>
        <p:spPr>
          <a:xfrm>
            <a:off x="6009425" y="614825"/>
            <a:ext cx="3089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a:t>
            </a:r>
            <a:r>
              <a:rPr i="1" lang="en" sz="1300">
                <a:solidFill>
                  <a:schemeClr val="accent1"/>
                </a:solidFill>
                <a:latin typeface="Lato"/>
                <a:ea typeface="Lato"/>
                <a:cs typeface="Lato"/>
                <a:sym typeface="Lato"/>
              </a:rPr>
              <a:t>Every CSE guy ever</a:t>
            </a:r>
            <a:endParaRPr i="1"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4" name="Shape 164"/>
        <p:cNvGrpSpPr/>
        <p:nvPr/>
      </p:nvGrpSpPr>
      <p:grpSpPr>
        <a:xfrm>
          <a:off x="0" y="0"/>
          <a:ext cx="0" cy="0"/>
          <a:chOff x="0" y="0"/>
          <a:chExt cx="0" cy="0"/>
        </a:xfrm>
      </p:grpSpPr>
      <p:sp>
        <p:nvSpPr>
          <p:cNvPr id="165" name="Google Shape;165;p23"/>
          <p:cNvSpPr txBox="1"/>
          <p:nvPr/>
        </p:nvSpPr>
        <p:spPr>
          <a:xfrm>
            <a:off x="679200" y="456325"/>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A String for a Rose</a:t>
            </a:r>
            <a:endParaRPr b="1" sz="1700">
              <a:solidFill>
                <a:schemeClr val="accent1"/>
              </a:solidFill>
              <a:latin typeface="Lato"/>
              <a:ea typeface="Lato"/>
              <a:cs typeface="Lato"/>
              <a:sym typeface="Lato"/>
            </a:endParaRPr>
          </a:p>
        </p:txBody>
      </p:sp>
      <p:sp>
        <p:nvSpPr>
          <p:cNvPr id="166" name="Google Shape;166;p23"/>
          <p:cNvSpPr txBox="1"/>
          <p:nvPr/>
        </p:nvSpPr>
        <p:spPr>
          <a:xfrm>
            <a:off x="576475" y="1118550"/>
            <a:ext cx="7900200" cy="31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aleway"/>
                <a:ea typeface="Raleway"/>
                <a:cs typeface="Raleway"/>
                <a:sym typeface="Raleway"/>
              </a:rPr>
              <a:t>Gautam is trying to impress his crush, but all he has is a string S (n&lt;2e5) (and not a rose). So, to impress her, he </a:t>
            </a:r>
            <a:r>
              <a:rPr lang="en" sz="1500">
                <a:latin typeface="Raleway"/>
                <a:ea typeface="Raleway"/>
                <a:cs typeface="Raleway"/>
                <a:sym typeface="Raleway"/>
              </a:rPr>
              <a:t>wants</a:t>
            </a:r>
            <a:r>
              <a:rPr lang="en" sz="1500">
                <a:latin typeface="Raleway"/>
                <a:ea typeface="Raleway"/>
                <a:cs typeface="Raleway"/>
                <a:sym typeface="Raleway"/>
              </a:rPr>
              <a:t> to find the longest </a:t>
            </a:r>
            <a:r>
              <a:rPr lang="en" sz="1500">
                <a:latin typeface="Raleway"/>
                <a:ea typeface="Raleway"/>
                <a:cs typeface="Raleway"/>
                <a:sym typeface="Raleway"/>
              </a:rPr>
              <a:t>string</a:t>
            </a:r>
            <a:r>
              <a:rPr lang="en" sz="1500">
                <a:latin typeface="Raleway"/>
                <a:ea typeface="Raleway"/>
                <a:cs typeface="Raleway"/>
                <a:sym typeface="Raleway"/>
              </a:rPr>
              <a:t> T, that satisfies the following conditions:</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lang="en" sz="1500">
                <a:latin typeface="Raleway"/>
                <a:ea typeface="Raleway"/>
                <a:cs typeface="Raleway"/>
                <a:sym typeface="Raleway"/>
              </a:rPr>
              <a:t>length of T &lt; length of s</a:t>
            </a:r>
            <a:endParaRPr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lang="en" sz="1500">
                <a:latin typeface="Raleway"/>
                <a:ea typeface="Raleway"/>
                <a:cs typeface="Raleway"/>
                <a:sym typeface="Raleway"/>
              </a:rPr>
              <a:t>T is a palindrome</a:t>
            </a:r>
            <a:endParaRPr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lang="en" sz="1500">
                <a:latin typeface="Raleway"/>
                <a:ea typeface="Raleway"/>
                <a:cs typeface="Raleway"/>
                <a:sym typeface="Raleway"/>
              </a:rPr>
              <a:t>There exists two strings a and b (possibly empty) such that T = a+b where a and b are a prefix and suffix of the string respectively.</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Sample:</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‘acbba’ -&gt; ‘abba’</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‘xyzyz’ -&gt; ‘zyz’</a:t>
            </a:r>
            <a:endParaRPr sz="15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0" name="Shape 170"/>
        <p:cNvGrpSpPr/>
        <p:nvPr/>
      </p:nvGrpSpPr>
      <p:grpSpPr>
        <a:xfrm>
          <a:off x="0" y="0"/>
          <a:ext cx="0" cy="0"/>
          <a:chOff x="0" y="0"/>
          <a:chExt cx="0" cy="0"/>
        </a:xfrm>
      </p:grpSpPr>
      <p:sp>
        <p:nvSpPr>
          <p:cNvPr id="171" name="Google Shape;171;p24"/>
          <p:cNvSpPr txBox="1"/>
          <p:nvPr/>
        </p:nvSpPr>
        <p:spPr>
          <a:xfrm>
            <a:off x="679200" y="456325"/>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Palindrome Queries</a:t>
            </a:r>
            <a:endParaRPr b="1" sz="1700">
              <a:solidFill>
                <a:schemeClr val="accent1"/>
              </a:solidFill>
              <a:latin typeface="Lato"/>
              <a:ea typeface="Lato"/>
              <a:cs typeface="Lato"/>
              <a:sym typeface="Lato"/>
            </a:endParaRPr>
          </a:p>
        </p:txBody>
      </p:sp>
      <p:sp>
        <p:nvSpPr>
          <p:cNvPr id="172" name="Google Shape;172;p24"/>
          <p:cNvSpPr txBox="1"/>
          <p:nvPr/>
        </p:nvSpPr>
        <p:spPr>
          <a:xfrm>
            <a:off x="576475" y="1118550"/>
            <a:ext cx="7900200" cy="31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aleway"/>
                <a:ea typeface="Raleway"/>
                <a:cs typeface="Raleway"/>
                <a:sym typeface="Raleway"/>
              </a:rPr>
              <a:t>After all that efforts of finding the perfect palindrome, his crush was barely impressed. But Gautam doesn’t give up yet. His crush now tests him by giving him another string S (n&lt;2e5) and tells him to Q queries (q&lt;2e5) of two types :</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lang="en" sz="1500">
                <a:latin typeface="Raleway"/>
                <a:ea typeface="Raleway"/>
                <a:cs typeface="Raleway"/>
                <a:sym typeface="Raleway"/>
              </a:rPr>
              <a:t>1 x c -&gt; Change the ‘x’ th character to ‘c’.</a:t>
            </a:r>
            <a:endParaRPr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lang="en" sz="1500">
                <a:latin typeface="Raleway"/>
                <a:ea typeface="Raleway"/>
                <a:cs typeface="Raleway"/>
                <a:sym typeface="Raleway"/>
              </a:rPr>
              <a:t>2 l r   -&gt; Check if the substring S[L:R] is a palindrome. </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Help him impress her</a:t>
            </a:r>
            <a:r>
              <a:rPr lang="en" sz="1500">
                <a:latin typeface="Raleway"/>
                <a:ea typeface="Raleway"/>
                <a:cs typeface="Raleway"/>
                <a:sym typeface="Raleway"/>
              </a:rPr>
              <a:t> </a:t>
            </a:r>
            <a:r>
              <a:rPr lang="en" sz="1500">
                <a:latin typeface="Raleway"/>
                <a:ea typeface="Raleway"/>
                <a:cs typeface="Raleway"/>
                <a:sym typeface="Raleway"/>
              </a:rPr>
              <a:t>:) </a:t>
            </a:r>
            <a:endParaRPr sz="1500">
              <a:latin typeface="Raleway"/>
              <a:ea typeface="Raleway"/>
              <a:cs typeface="Raleway"/>
              <a:sym typeface="Raleway"/>
            </a:endParaRPr>
          </a:p>
          <a:p>
            <a:pPr indent="0" lvl="0" marL="0" rtl="0" algn="l">
              <a:spcBef>
                <a:spcPts val="0"/>
              </a:spcBef>
              <a:spcAft>
                <a:spcPts val="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6" name="Shape 176"/>
        <p:cNvGrpSpPr/>
        <p:nvPr/>
      </p:nvGrpSpPr>
      <p:grpSpPr>
        <a:xfrm>
          <a:off x="0" y="0"/>
          <a:ext cx="0" cy="0"/>
          <a:chOff x="0" y="0"/>
          <a:chExt cx="0" cy="0"/>
        </a:xfrm>
      </p:grpSpPr>
      <p:sp>
        <p:nvSpPr>
          <p:cNvPr id="177" name="Google Shape;177;p25"/>
          <p:cNvSpPr txBox="1"/>
          <p:nvPr/>
        </p:nvSpPr>
        <p:spPr>
          <a:xfrm>
            <a:off x="691550" y="32060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1"/>
                </a:solidFill>
                <a:latin typeface="Lato"/>
                <a:ea typeface="Lato"/>
                <a:cs typeface="Lato"/>
                <a:sym typeface="Lato"/>
              </a:rPr>
              <a:t>Trees …. Hmmmm…. Hashable?</a:t>
            </a:r>
            <a:endParaRPr b="1" sz="2100">
              <a:solidFill>
                <a:schemeClr val="accent1"/>
              </a:solidFill>
              <a:latin typeface="Lato"/>
              <a:ea typeface="Lato"/>
              <a:cs typeface="Lato"/>
              <a:sym typeface="Lato"/>
            </a:endParaRPr>
          </a:p>
        </p:txBody>
      </p:sp>
      <p:sp>
        <p:nvSpPr>
          <p:cNvPr id="178" name="Google Shape;178;p25"/>
          <p:cNvSpPr txBox="1"/>
          <p:nvPr/>
        </p:nvSpPr>
        <p:spPr>
          <a:xfrm>
            <a:off x="315313" y="1104900"/>
            <a:ext cx="7900200" cy="30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900" u="sng">
              <a:solidFill>
                <a:schemeClr val="hlink"/>
              </a:solidFill>
            </a:endParaRPr>
          </a:p>
          <a:p>
            <a:pPr indent="0" lvl="0" marL="0" rtl="0" algn="l">
              <a:spcBef>
                <a:spcPts val="1200"/>
              </a:spcBef>
              <a:spcAft>
                <a:spcPts val="0"/>
              </a:spcAft>
              <a:buNone/>
            </a:pPr>
            <a:r>
              <a:t/>
            </a:r>
            <a:endParaRPr/>
          </a:p>
        </p:txBody>
      </p:sp>
      <p:pic>
        <p:nvPicPr>
          <p:cNvPr id="179" name="Google Shape;179;p25"/>
          <p:cNvPicPr preferRelativeResize="0"/>
          <p:nvPr/>
        </p:nvPicPr>
        <p:blipFill>
          <a:blip r:embed="rId3">
            <a:alphaModFix/>
          </a:blip>
          <a:stretch>
            <a:fillRect/>
          </a:stretch>
        </p:blipFill>
        <p:spPr>
          <a:xfrm>
            <a:off x="452621" y="2765100"/>
            <a:ext cx="5097325" cy="2011950"/>
          </a:xfrm>
          <a:prstGeom prst="rect">
            <a:avLst/>
          </a:prstGeom>
          <a:noFill/>
          <a:ln>
            <a:noFill/>
          </a:ln>
        </p:spPr>
      </p:pic>
      <p:sp>
        <p:nvSpPr>
          <p:cNvPr id="180" name="Google Shape;180;p25"/>
          <p:cNvSpPr txBox="1"/>
          <p:nvPr/>
        </p:nvSpPr>
        <p:spPr>
          <a:xfrm>
            <a:off x="6535500" y="394250"/>
            <a:ext cx="260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accent1"/>
                </a:solidFill>
                <a:latin typeface="Lato"/>
                <a:ea typeface="Lato"/>
                <a:cs typeface="Lato"/>
                <a:sym typeface="Lato"/>
              </a:rPr>
              <a:t>Isko bhi nhi chorenge</a:t>
            </a:r>
            <a:endParaRPr i="1" sz="1300">
              <a:solidFill>
                <a:schemeClr val="accent1"/>
              </a:solidFill>
              <a:latin typeface="Lato"/>
              <a:ea typeface="Lato"/>
              <a:cs typeface="Lato"/>
              <a:sym typeface="Lato"/>
            </a:endParaRPr>
          </a:p>
        </p:txBody>
      </p:sp>
      <p:pic>
        <p:nvPicPr>
          <p:cNvPr id="181" name="Google Shape;181;p25"/>
          <p:cNvPicPr preferRelativeResize="0"/>
          <p:nvPr/>
        </p:nvPicPr>
        <p:blipFill>
          <a:blip r:embed="rId4">
            <a:alphaModFix/>
          </a:blip>
          <a:stretch>
            <a:fillRect/>
          </a:stretch>
        </p:blipFill>
        <p:spPr>
          <a:xfrm>
            <a:off x="5781775" y="2765100"/>
            <a:ext cx="1940400" cy="2011950"/>
          </a:xfrm>
          <a:prstGeom prst="rect">
            <a:avLst/>
          </a:prstGeom>
          <a:noFill/>
          <a:ln>
            <a:noFill/>
          </a:ln>
        </p:spPr>
      </p:pic>
      <p:sp>
        <p:nvSpPr>
          <p:cNvPr id="182" name="Google Shape;182;p25"/>
          <p:cNvSpPr txBox="1"/>
          <p:nvPr/>
        </p:nvSpPr>
        <p:spPr>
          <a:xfrm>
            <a:off x="540925" y="1050625"/>
            <a:ext cx="645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Lato"/>
                <a:ea typeface="Lato"/>
                <a:cs typeface="Lato"/>
                <a:sym typeface="Lato"/>
              </a:rPr>
              <a:t>Are strings the only hashable data structures? Try this question!</a:t>
            </a:r>
            <a:endParaRPr sz="1500">
              <a:solidFill>
                <a:schemeClr val="accent1"/>
              </a:solidFill>
              <a:latin typeface="Lato"/>
              <a:ea typeface="Lato"/>
              <a:cs typeface="Lato"/>
              <a:sym typeface="Lato"/>
            </a:endParaRPr>
          </a:p>
        </p:txBody>
      </p:sp>
      <p:sp>
        <p:nvSpPr>
          <p:cNvPr id="183" name="Google Shape;183;p25"/>
          <p:cNvSpPr txBox="1"/>
          <p:nvPr/>
        </p:nvSpPr>
        <p:spPr>
          <a:xfrm>
            <a:off x="540925" y="1663938"/>
            <a:ext cx="645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Lato"/>
                <a:ea typeface="Lato"/>
                <a:cs typeface="Lato"/>
                <a:sym typeface="Lato"/>
              </a:rPr>
              <a:t>You are given a tree (nodes&lt;2e5). Check if the tree is symmetrical.</a:t>
            </a:r>
            <a:endParaRPr sz="1500">
              <a:solidFill>
                <a:schemeClr val="accent1"/>
              </a:solidFill>
              <a:latin typeface="Lato"/>
              <a:ea typeface="Lato"/>
              <a:cs typeface="Lato"/>
              <a:sym typeface="Lato"/>
            </a:endParaRPr>
          </a:p>
        </p:txBody>
      </p:sp>
      <p:sp>
        <p:nvSpPr>
          <p:cNvPr id="184" name="Google Shape;184;p25"/>
          <p:cNvSpPr txBox="1"/>
          <p:nvPr/>
        </p:nvSpPr>
        <p:spPr>
          <a:xfrm>
            <a:off x="753850" y="2379300"/>
            <a:ext cx="7283700" cy="3849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n" sz="1300">
                <a:solidFill>
                  <a:schemeClr val="accent1"/>
                </a:solidFill>
                <a:latin typeface="Lato"/>
                <a:ea typeface="Lato"/>
                <a:cs typeface="Lato"/>
                <a:sym typeface="Lato"/>
              </a:rPr>
              <a:t>Symmetrical Trees  					Unsymmetrical Tree</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8" name="Shape 188"/>
        <p:cNvGrpSpPr/>
        <p:nvPr/>
      </p:nvGrpSpPr>
      <p:grpSpPr>
        <a:xfrm>
          <a:off x="0" y="0"/>
          <a:ext cx="0" cy="0"/>
          <a:chOff x="0" y="0"/>
          <a:chExt cx="0" cy="0"/>
        </a:xfrm>
      </p:grpSpPr>
      <p:sp>
        <p:nvSpPr>
          <p:cNvPr id="189" name="Google Shape;189;p26"/>
          <p:cNvSpPr txBox="1"/>
          <p:nvPr/>
        </p:nvSpPr>
        <p:spPr>
          <a:xfrm>
            <a:off x="621900" y="364675"/>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1"/>
                </a:solidFill>
                <a:latin typeface="Lato"/>
                <a:ea typeface="Lato"/>
                <a:cs typeface="Lato"/>
                <a:sym typeface="Lato"/>
              </a:rPr>
              <a:t>Don’t get </a:t>
            </a:r>
            <a:r>
              <a:rPr b="1" lang="en" sz="2200">
                <a:solidFill>
                  <a:schemeClr val="accent1"/>
                </a:solidFill>
                <a:latin typeface="Lato"/>
                <a:ea typeface="Lato"/>
                <a:cs typeface="Lato"/>
                <a:sym typeface="Lato"/>
              </a:rPr>
              <a:t>h</a:t>
            </a:r>
            <a:r>
              <a:rPr b="1" lang="en" sz="2200">
                <a:solidFill>
                  <a:schemeClr val="accent1"/>
                </a:solidFill>
                <a:latin typeface="Lato"/>
                <a:ea typeface="Lato"/>
                <a:cs typeface="Lato"/>
                <a:sym typeface="Lato"/>
              </a:rPr>
              <a:t>acked!</a:t>
            </a:r>
            <a:endParaRPr b="1" sz="2200">
              <a:solidFill>
                <a:schemeClr val="accent1"/>
              </a:solidFill>
              <a:latin typeface="Lato"/>
              <a:ea typeface="Lato"/>
              <a:cs typeface="Lato"/>
              <a:sym typeface="Lato"/>
            </a:endParaRPr>
          </a:p>
        </p:txBody>
      </p:sp>
      <p:sp>
        <p:nvSpPr>
          <p:cNvPr id="190" name="Google Shape;190;p26"/>
          <p:cNvSpPr txBox="1"/>
          <p:nvPr/>
        </p:nvSpPr>
        <p:spPr>
          <a:xfrm>
            <a:off x="621900" y="1129925"/>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191" name="Google Shape;191;p26"/>
          <p:cNvSpPr txBox="1"/>
          <p:nvPr/>
        </p:nvSpPr>
        <p:spPr>
          <a:xfrm>
            <a:off x="684350" y="1209400"/>
            <a:ext cx="654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Lato"/>
                <a:ea typeface="Lato"/>
                <a:cs typeface="Lato"/>
                <a:sym typeface="Lato"/>
              </a:rPr>
              <a:t>How many times have you been hacked in Div 3, Div 2 and Edu rounds?</a:t>
            </a:r>
            <a:endParaRPr sz="1500">
              <a:solidFill>
                <a:schemeClr val="accent1"/>
              </a:solidFill>
              <a:latin typeface="Lato"/>
              <a:ea typeface="Lato"/>
              <a:cs typeface="Lato"/>
              <a:sym typeface="Lato"/>
            </a:endParaRPr>
          </a:p>
        </p:txBody>
      </p:sp>
      <p:sp>
        <p:nvSpPr>
          <p:cNvPr id="192" name="Google Shape;192;p26"/>
          <p:cNvSpPr txBox="1"/>
          <p:nvPr/>
        </p:nvSpPr>
        <p:spPr>
          <a:xfrm>
            <a:off x="684350" y="1754775"/>
            <a:ext cx="6540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Lato"/>
                <a:ea typeface="Lato"/>
                <a:cs typeface="Lato"/>
                <a:sym typeface="Lato"/>
              </a:rPr>
              <a:t>Hackable Data Structures:</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Unordered_set , Unordered_map in C++</a:t>
            </a:r>
            <a:endParaRPr sz="1500">
              <a:solidFill>
                <a:schemeClr val="accent1"/>
              </a:solidFill>
              <a:latin typeface="Lato"/>
              <a:ea typeface="Lato"/>
              <a:cs typeface="Lato"/>
              <a:sym typeface="Lato"/>
            </a:endParaRPr>
          </a:p>
          <a:p>
            <a:pPr indent="0" lvl="0" marL="457200" rtl="0" algn="l">
              <a:spcBef>
                <a:spcPts val="0"/>
              </a:spcBef>
              <a:spcAft>
                <a:spcPts val="0"/>
              </a:spcAft>
              <a:buNone/>
            </a:pPr>
            <a:r>
              <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Set and DIct in Python (aka </a:t>
            </a:r>
            <a:r>
              <a:rPr lang="en" sz="1500">
                <a:solidFill>
                  <a:schemeClr val="accent1"/>
                </a:solidFill>
                <a:latin typeface="Lato"/>
                <a:ea typeface="Lato"/>
                <a:cs typeface="Lato"/>
                <a:sym typeface="Lato"/>
              </a:rPr>
              <a:t>everything </a:t>
            </a:r>
            <a:r>
              <a:rPr lang="en" sz="1500">
                <a:solidFill>
                  <a:schemeClr val="accent1"/>
                </a:solidFill>
                <a:latin typeface="Lato"/>
                <a:ea typeface="Lato"/>
                <a:cs typeface="Lato"/>
                <a:sym typeface="Lato"/>
              </a:rPr>
              <a:t>)</a:t>
            </a:r>
            <a:endParaRPr sz="1500">
              <a:solidFill>
                <a:schemeClr val="accent1"/>
              </a:solidFill>
              <a:latin typeface="Lato"/>
              <a:ea typeface="Lato"/>
              <a:cs typeface="Lato"/>
              <a:sym typeface="Lato"/>
            </a:endParaRPr>
          </a:p>
        </p:txBody>
      </p:sp>
      <p:sp>
        <p:nvSpPr>
          <p:cNvPr id="193" name="Google Shape;193;p26"/>
          <p:cNvSpPr txBox="1"/>
          <p:nvPr/>
        </p:nvSpPr>
        <p:spPr>
          <a:xfrm>
            <a:off x="621900" y="3223850"/>
            <a:ext cx="654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Unless your hash function is purely random, you will always be hacked in contests with hacking rounds. The reason being that hash functions can always be given a certain type of input that makes it collide</a:t>
            </a:r>
            <a:endParaRPr sz="16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7" name="Shape 197"/>
        <p:cNvGrpSpPr/>
        <p:nvPr/>
      </p:nvGrpSpPr>
      <p:grpSpPr>
        <a:xfrm>
          <a:off x="0" y="0"/>
          <a:ext cx="0" cy="0"/>
          <a:chOff x="0" y="0"/>
          <a:chExt cx="0" cy="0"/>
        </a:xfrm>
      </p:grpSpPr>
      <p:sp>
        <p:nvSpPr>
          <p:cNvPr id="198" name="Google Shape;198;p27"/>
          <p:cNvSpPr txBox="1"/>
          <p:nvPr/>
        </p:nvSpPr>
        <p:spPr>
          <a:xfrm>
            <a:off x="531050" y="17165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1"/>
                </a:solidFill>
                <a:latin typeface="Lato"/>
                <a:ea typeface="Lato"/>
                <a:cs typeface="Lato"/>
                <a:sym typeface="Lato"/>
              </a:rPr>
              <a:t>Randomizing Hash</a:t>
            </a:r>
            <a:endParaRPr b="1" sz="2200">
              <a:solidFill>
                <a:schemeClr val="accent1"/>
              </a:solidFill>
              <a:latin typeface="Lato"/>
              <a:ea typeface="Lato"/>
              <a:cs typeface="Lato"/>
              <a:sym typeface="Lato"/>
            </a:endParaRPr>
          </a:p>
        </p:txBody>
      </p:sp>
      <p:sp>
        <p:nvSpPr>
          <p:cNvPr id="199" name="Google Shape;199;p27"/>
          <p:cNvSpPr txBox="1"/>
          <p:nvPr/>
        </p:nvSpPr>
        <p:spPr>
          <a:xfrm>
            <a:off x="621900" y="914200"/>
            <a:ext cx="7900200" cy="3727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Lato"/>
              <a:buChar char="●"/>
            </a:pPr>
            <a:r>
              <a:rPr lang="en" sz="1500">
                <a:latin typeface="Lato"/>
                <a:ea typeface="Lato"/>
                <a:cs typeface="Lato"/>
                <a:sym typeface="Lato"/>
              </a:rPr>
              <a:t>Ever tried using rand() in C++ multiple times?</a:t>
            </a:r>
            <a:endParaRPr sz="1500">
              <a:latin typeface="Lato"/>
              <a:ea typeface="Lato"/>
              <a:cs typeface="Lato"/>
              <a:sym typeface="Lato"/>
            </a:endParaRPr>
          </a:p>
          <a:p>
            <a:pPr indent="0" lvl="0" marL="457200" rtl="0" algn="l">
              <a:spcBef>
                <a:spcPts val="0"/>
              </a:spcBef>
              <a:spcAft>
                <a:spcPts val="0"/>
              </a:spcAft>
              <a:buNone/>
            </a:pPr>
            <a:r>
              <a:t/>
            </a:r>
            <a:endParaRPr sz="1500"/>
          </a:p>
          <a:p>
            <a:pPr indent="-323850" lvl="0" marL="457200" rtl="0" algn="l">
              <a:spcBef>
                <a:spcPts val="0"/>
              </a:spcBef>
              <a:spcAft>
                <a:spcPts val="0"/>
              </a:spcAft>
              <a:buSzPts val="1500"/>
              <a:buFont typeface="Lato"/>
              <a:buChar char="●"/>
            </a:pPr>
            <a:r>
              <a:rPr lang="en" sz="1500">
                <a:latin typeface="Lato"/>
                <a:ea typeface="Lato"/>
                <a:cs typeface="Lato"/>
                <a:sym typeface="Lato"/>
              </a:rPr>
              <a:t>What is something that keeps changing instantly? (take some TIME to think)</a:t>
            </a:r>
            <a:endParaRPr sz="1500">
              <a:latin typeface="Lato"/>
              <a:ea typeface="Lato"/>
              <a:cs typeface="Lato"/>
              <a:sym typeface="Lato"/>
            </a:endParaRPr>
          </a:p>
          <a:p>
            <a:pPr indent="0" lvl="0" marL="45720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200" name="Google Shape;200;p27"/>
          <p:cNvSpPr txBox="1"/>
          <p:nvPr/>
        </p:nvSpPr>
        <p:spPr>
          <a:xfrm>
            <a:off x="6588600" y="392250"/>
            <a:ext cx="256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I</a:t>
            </a:r>
            <a:r>
              <a:rPr i="1" lang="en" sz="1200"/>
              <a:t>s the anything truly random? </a:t>
            </a:r>
            <a:endParaRPr i="1" sz="1300">
              <a:solidFill>
                <a:schemeClr val="accent1"/>
              </a:solidFill>
              <a:latin typeface="Lato"/>
              <a:ea typeface="Lato"/>
              <a:cs typeface="Lato"/>
              <a:sym typeface="Lato"/>
            </a:endParaRPr>
          </a:p>
        </p:txBody>
      </p:sp>
      <p:pic>
        <p:nvPicPr>
          <p:cNvPr id="201" name="Google Shape;201;p27"/>
          <p:cNvPicPr preferRelativeResize="0"/>
          <p:nvPr/>
        </p:nvPicPr>
        <p:blipFill>
          <a:blip r:embed="rId3">
            <a:alphaModFix/>
          </a:blip>
          <a:stretch>
            <a:fillRect/>
          </a:stretch>
        </p:blipFill>
        <p:spPr>
          <a:xfrm>
            <a:off x="1067663" y="2095500"/>
            <a:ext cx="5895975" cy="533400"/>
          </a:xfrm>
          <a:prstGeom prst="rect">
            <a:avLst/>
          </a:prstGeom>
          <a:noFill/>
          <a:ln>
            <a:noFill/>
          </a:ln>
        </p:spPr>
      </p:pic>
      <p:sp>
        <p:nvSpPr>
          <p:cNvPr id="202" name="Google Shape;202;p27"/>
          <p:cNvSpPr txBox="1"/>
          <p:nvPr/>
        </p:nvSpPr>
        <p:spPr>
          <a:xfrm>
            <a:off x="621900" y="2981025"/>
            <a:ext cx="42180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Maybe we could apply a one-one function on the input and then hash it?</a:t>
            </a:r>
            <a:endParaRPr sz="1500">
              <a:solidFill>
                <a:schemeClr val="accent1"/>
              </a:solidFill>
              <a:latin typeface="Lato"/>
              <a:ea typeface="Lato"/>
              <a:cs typeface="Lato"/>
              <a:sym typeface="Lato"/>
            </a:endParaRPr>
          </a:p>
        </p:txBody>
      </p:sp>
      <p:pic>
        <p:nvPicPr>
          <p:cNvPr id="203" name="Google Shape;203;p27"/>
          <p:cNvPicPr preferRelativeResize="0"/>
          <p:nvPr/>
        </p:nvPicPr>
        <p:blipFill>
          <a:blip r:embed="rId4">
            <a:alphaModFix/>
          </a:blip>
          <a:stretch>
            <a:fillRect/>
          </a:stretch>
        </p:blipFill>
        <p:spPr>
          <a:xfrm>
            <a:off x="5303650" y="2981025"/>
            <a:ext cx="2057400" cy="192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07" name="Shape 207"/>
        <p:cNvGrpSpPr/>
        <p:nvPr/>
      </p:nvGrpSpPr>
      <p:grpSpPr>
        <a:xfrm>
          <a:off x="0" y="0"/>
          <a:ext cx="0" cy="0"/>
          <a:chOff x="0" y="0"/>
          <a:chExt cx="0" cy="0"/>
        </a:xfrm>
      </p:grpSpPr>
      <p:sp>
        <p:nvSpPr>
          <p:cNvPr id="208" name="Google Shape;208;p28"/>
          <p:cNvSpPr txBox="1"/>
          <p:nvPr/>
        </p:nvSpPr>
        <p:spPr>
          <a:xfrm>
            <a:off x="621900" y="1129925"/>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209" name="Google Shape;209;p28"/>
          <p:cNvSpPr txBox="1"/>
          <p:nvPr/>
        </p:nvSpPr>
        <p:spPr>
          <a:xfrm>
            <a:off x="621900" y="297450"/>
            <a:ext cx="6454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1"/>
                </a:solidFill>
                <a:latin typeface="Lato"/>
                <a:ea typeface="Lato"/>
                <a:cs typeface="Lato"/>
                <a:sym typeface="Lato"/>
              </a:rPr>
              <a:t>Tries</a:t>
            </a:r>
            <a:endParaRPr b="1" sz="2200">
              <a:solidFill>
                <a:schemeClr val="accent1"/>
              </a:solidFill>
              <a:latin typeface="Lato"/>
              <a:ea typeface="Lato"/>
              <a:cs typeface="Lato"/>
              <a:sym typeface="Lato"/>
            </a:endParaRPr>
          </a:p>
        </p:txBody>
      </p:sp>
      <p:pic>
        <p:nvPicPr>
          <p:cNvPr id="210" name="Google Shape;210;p28"/>
          <p:cNvPicPr preferRelativeResize="0"/>
          <p:nvPr/>
        </p:nvPicPr>
        <p:blipFill>
          <a:blip r:embed="rId3">
            <a:alphaModFix/>
          </a:blip>
          <a:stretch>
            <a:fillRect/>
          </a:stretch>
        </p:blipFill>
        <p:spPr>
          <a:xfrm>
            <a:off x="621900" y="875325"/>
            <a:ext cx="6648450" cy="4057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4" name="Shape 214"/>
        <p:cNvGrpSpPr/>
        <p:nvPr/>
      </p:nvGrpSpPr>
      <p:grpSpPr>
        <a:xfrm>
          <a:off x="0" y="0"/>
          <a:ext cx="0" cy="0"/>
          <a:chOff x="0" y="0"/>
          <a:chExt cx="0" cy="0"/>
        </a:xfrm>
      </p:grpSpPr>
      <p:sp>
        <p:nvSpPr>
          <p:cNvPr id="215" name="Google Shape;215;p29"/>
          <p:cNvSpPr txBox="1"/>
          <p:nvPr/>
        </p:nvSpPr>
        <p:spPr>
          <a:xfrm>
            <a:off x="621900" y="707850"/>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216" name="Google Shape;216;p29"/>
          <p:cNvSpPr txBox="1"/>
          <p:nvPr/>
        </p:nvSpPr>
        <p:spPr>
          <a:xfrm>
            <a:off x="621900" y="140575"/>
            <a:ext cx="64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1"/>
                </a:solidFill>
                <a:latin typeface="Lato"/>
                <a:ea typeface="Lato"/>
                <a:cs typeface="Lato"/>
                <a:sym typeface="Lato"/>
              </a:rPr>
              <a:t>Code!?</a:t>
            </a:r>
            <a:endParaRPr b="1" sz="1900">
              <a:solidFill>
                <a:schemeClr val="accent1"/>
              </a:solidFill>
              <a:latin typeface="Lato"/>
              <a:ea typeface="Lato"/>
              <a:cs typeface="Lato"/>
              <a:sym typeface="Lato"/>
            </a:endParaRPr>
          </a:p>
        </p:txBody>
      </p:sp>
      <p:pic>
        <p:nvPicPr>
          <p:cNvPr id="217" name="Google Shape;217;p29"/>
          <p:cNvPicPr preferRelativeResize="0"/>
          <p:nvPr/>
        </p:nvPicPr>
        <p:blipFill>
          <a:blip r:embed="rId3">
            <a:alphaModFix/>
          </a:blip>
          <a:stretch>
            <a:fillRect/>
          </a:stretch>
        </p:blipFill>
        <p:spPr>
          <a:xfrm>
            <a:off x="369800" y="768776"/>
            <a:ext cx="6089025" cy="3941349"/>
          </a:xfrm>
          <a:prstGeom prst="rect">
            <a:avLst/>
          </a:prstGeom>
          <a:noFill/>
          <a:ln>
            <a:noFill/>
          </a:ln>
        </p:spPr>
      </p:pic>
      <p:pic>
        <p:nvPicPr>
          <p:cNvPr id="218" name="Google Shape;218;p29"/>
          <p:cNvPicPr preferRelativeResize="0"/>
          <p:nvPr/>
        </p:nvPicPr>
        <p:blipFill>
          <a:blip r:embed="rId4">
            <a:alphaModFix/>
          </a:blip>
          <a:stretch>
            <a:fillRect/>
          </a:stretch>
        </p:blipFill>
        <p:spPr>
          <a:xfrm>
            <a:off x="6400800" y="768775"/>
            <a:ext cx="2743200" cy="247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2" name="Shape 222"/>
        <p:cNvGrpSpPr/>
        <p:nvPr/>
      </p:nvGrpSpPr>
      <p:grpSpPr>
        <a:xfrm>
          <a:off x="0" y="0"/>
          <a:ext cx="0" cy="0"/>
          <a:chOff x="0" y="0"/>
          <a:chExt cx="0" cy="0"/>
        </a:xfrm>
      </p:grpSpPr>
      <p:sp>
        <p:nvSpPr>
          <p:cNvPr id="223" name="Google Shape;223;p30"/>
          <p:cNvSpPr txBox="1"/>
          <p:nvPr/>
        </p:nvSpPr>
        <p:spPr>
          <a:xfrm>
            <a:off x="621900" y="707850"/>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224" name="Google Shape;224;p30"/>
          <p:cNvSpPr txBox="1"/>
          <p:nvPr/>
        </p:nvSpPr>
        <p:spPr>
          <a:xfrm>
            <a:off x="567675" y="364000"/>
            <a:ext cx="64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1"/>
                </a:solidFill>
                <a:latin typeface="Lato"/>
                <a:ea typeface="Lato"/>
                <a:cs typeface="Lato"/>
                <a:sym typeface="Lato"/>
              </a:rPr>
              <a:t>Longest Common Prefix</a:t>
            </a:r>
            <a:endParaRPr b="1" sz="1900">
              <a:solidFill>
                <a:schemeClr val="accent1"/>
              </a:solidFill>
              <a:latin typeface="Lato"/>
              <a:ea typeface="Lato"/>
              <a:cs typeface="Lato"/>
              <a:sym typeface="Lato"/>
            </a:endParaRPr>
          </a:p>
        </p:txBody>
      </p:sp>
      <p:sp>
        <p:nvSpPr>
          <p:cNvPr id="225" name="Google Shape;225;p30"/>
          <p:cNvSpPr txBox="1"/>
          <p:nvPr/>
        </p:nvSpPr>
        <p:spPr>
          <a:xfrm>
            <a:off x="567675" y="1052975"/>
            <a:ext cx="7900200" cy="344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1"/>
                </a:solidFill>
                <a:latin typeface="Lato"/>
                <a:ea typeface="Lato"/>
                <a:cs typeface="Lato"/>
                <a:sym typeface="Lato"/>
              </a:rPr>
              <a:t>You are given n strings s1,s2,..sn. FInd the longest common prefix of them.</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Sample 1: ‘Ayush Kumar’ , ’Ayush savar’ , ‘Ayush Patidar’ -&gt; ‘Ayush’</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Sample 2:  ‘Faiz’ , ‘Yash’  , ‘Tanmay’  -&gt; ‘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Sample 3 : </a:t>
            </a:r>
            <a:r>
              <a:rPr lang="en" sz="1500">
                <a:solidFill>
                  <a:schemeClr val="accent1"/>
                </a:solidFill>
                <a:latin typeface="Lato"/>
                <a:ea typeface="Lato"/>
                <a:cs typeface="Lato"/>
                <a:sym typeface="Lato"/>
              </a:rPr>
              <a:t>‘Deepak’ , ‘Dhyey’, ‘Dev’ -&gt; ‘D</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Constraints:</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0 &lt;= sum(len(si)) &lt;= 1e6</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9" name="Shape 229"/>
        <p:cNvGrpSpPr/>
        <p:nvPr/>
      </p:nvGrpSpPr>
      <p:grpSpPr>
        <a:xfrm>
          <a:off x="0" y="0"/>
          <a:ext cx="0" cy="0"/>
          <a:chOff x="0" y="0"/>
          <a:chExt cx="0" cy="0"/>
        </a:xfrm>
      </p:grpSpPr>
      <p:sp>
        <p:nvSpPr>
          <p:cNvPr id="230" name="Google Shape;230;p31"/>
          <p:cNvSpPr txBox="1"/>
          <p:nvPr/>
        </p:nvSpPr>
        <p:spPr>
          <a:xfrm>
            <a:off x="621900" y="707850"/>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231" name="Google Shape;231;p31"/>
          <p:cNvSpPr txBox="1"/>
          <p:nvPr/>
        </p:nvSpPr>
        <p:spPr>
          <a:xfrm>
            <a:off x="567675" y="281675"/>
            <a:ext cx="64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1"/>
                </a:solidFill>
                <a:latin typeface="Lato"/>
                <a:ea typeface="Lato"/>
                <a:cs typeface="Lato"/>
                <a:sym typeface="Lato"/>
              </a:rPr>
              <a:t>Shortest Unique Prefix</a:t>
            </a:r>
            <a:endParaRPr b="1" sz="1900">
              <a:solidFill>
                <a:schemeClr val="accent1"/>
              </a:solidFill>
              <a:latin typeface="Lato"/>
              <a:ea typeface="Lato"/>
              <a:cs typeface="Lato"/>
              <a:sym typeface="Lato"/>
            </a:endParaRPr>
          </a:p>
        </p:txBody>
      </p:sp>
      <p:sp>
        <p:nvSpPr>
          <p:cNvPr id="232" name="Google Shape;232;p31"/>
          <p:cNvSpPr txBox="1"/>
          <p:nvPr/>
        </p:nvSpPr>
        <p:spPr>
          <a:xfrm>
            <a:off x="508875" y="864825"/>
            <a:ext cx="79002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1"/>
                </a:solidFill>
                <a:latin typeface="Lato"/>
                <a:ea typeface="Lato"/>
                <a:cs typeface="Lato"/>
                <a:sym typeface="Lato"/>
              </a:rPr>
              <a:t>You are given n strings s1,s2,s3… sn. Find the shortest unique prefix for each of them.</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Sample 1: ‘Shashwat’ , ‘Shobhit’ ,Shreyans’ , ‘Soumya’ -&gt; ‘Sha’, ‘Sho’ , ‘Shr’ , ‘So’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Sample 2: ‘Arush’ , ‘Asutosh’ , ‘Atharva’  -&gt; ‘Ar’ , ‘As’ , ‘At’</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Constraints :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0 &lt;= sum(len(si)) &lt;= 1e6</a:t>
            </a:r>
            <a:endParaRPr sz="15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4" name="Shape 94"/>
        <p:cNvGrpSpPr/>
        <p:nvPr/>
      </p:nvGrpSpPr>
      <p:grpSpPr>
        <a:xfrm>
          <a:off x="0" y="0"/>
          <a:ext cx="0" cy="0"/>
          <a:chOff x="0" y="0"/>
          <a:chExt cx="0" cy="0"/>
        </a:xfrm>
      </p:grpSpPr>
      <p:pic>
        <p:nvPicPr>
          <p:cNvPr id="95" name="Google Shape;95;p14"/>
          <p:cNvPicPr preferRelativeResize="0"/>
          <p:nvPr/>
        </p:nvPicPr>
        <p:blipFill>
          <a:blip r:embed="rId3">
            <a:alphaModFix/>
          </a:blip>
          <a:stretch>
            <a:fillRect/>
          </a:stretch>
        </p:blipFill>
        <p:spPr>
          <a:xfrm>
            <a:off x="6040950" y="152400"/>
            <a:ext cx="3046304" cy="4838700"/>
          </a:xfrm>
          <a:prstGeom prst="rect">
            <a:avLst/>
          </a:prstGeom>
          <a:noFill/>
          <a:ln>
            <a:noFill/>
          </a:ln>
        </p:spPr>
      </p:pic>
      <p:sp>
        <p:nvSpPr>
          <p:cNvPr id="96" name="Google Shape;96;p14"/>
          <p:cNvSpPr txBox="1"/>
          <p:nvPr/>
        </p:nvSpPr>
        <p:spPr>
          <a:xfrm>
            <a:off x="793750" y="513600"/>
            <a:ext cx="31095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Lato"/>
                <a:ea typeface="Lato"/>
                <a:cs typeface="Lato"/>
                <a:sym typeface="Lato"/>
              </a:rPr>
              <a:t>CONTENTS</a:t>
            </a:r>
            <a:endParaRPr b="1" sz="1900">
              <a:solidFill>
                <a:schemeClr val="accent1"/>
              </a:solidFill>
              <a:latin typeface="Lato"/>
              <a:ea typeface="Lato"/>
              <a:cs typeface="Lato"/>
              <a:sym typeface="Lato"/>
            </a:endParaRPr>
          </a:p>
        </p:txBody>
      </p:sp>
      <p:sp>
        <p:nvSpPr>
          <p:cNvPr id="97" name="Google Shape;97;p14"/>
          <p:cNvSpPr txBox="1"/>
          <p:nvPr/>
        </p:nvSpPr>
        <p:spPr>
          <a:xfrm>
            <a:off x="765725" y="1438100"/>
            <a:ext cx="4958700" cy="299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Lato"/>
              <a:buAutoNum type="arabicParenR"/>
            </a:pPr>
            <a:r>
              <a:rPr lang="en" sz="1800">
                <a:solidFill>
                  <a:schemeClr val="accent1"/>
                </a:solidFill>
                <a:latin typeface="Lato"/>
                <a:ea typeface="Lato"/>
                <a:cs typeface="Lato"/>
                <a:sym typeface="Lato"/>
              </a:rPr>
              <a:t>The why, what and how of Hashing.</a:t>
            </a:r>
            <a:endParaRPr sz="1800">
              <a:solidFill>
                <a:schemeClr val="accent1"/>
              </a:solidFill>
              <a:latin typeface="Lato"/>
              <a:ea typeface="Lato"/>
              <a:cs typeface="Lato"/>
              <a:sym typeface="Lato"/>
            </a:endParaRPr>
          </a:p>
          <a:p>
            <a:pPr indent="0" lvl="0" marL="457200" rtl="0" algn="l">
              <a:spcBef>
                <a:spcPts val="0"/>
              </a:spcBef>
              <a:spcAft>
                <a:spcPts val="0"/>
              </a:spcAft>
              <a:buNone/>
            </a:pPr>
            <a:r>
              <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AutoNum type="arabicParenR"/>
            </a:pPr>
            <a:r>
              <a:rPr lang="en" sz="1800">
                <a:solidFill>
                  <a:schemeClr val="accent1"/>
                </a:solidFill>
                <a:latin typeface="Lato"/>
                <a:ea typeface="Lato"/>
                <a:cs typeface="Lato"/>
                <a:sym typeface="Lato"/>
              </a:rPr>
              <a:t>Some mathematics behind hashing.</a:t>
            </a:r>
            <a:endParaRPr sz="1800">
              <a:solidFill>
                <a:schemeClr val="accent1"/>
              </a:solidFill>
              <a:latin typeface="Lato"/>
              <a:ea typeface="Lato"/>
              <a:cs typeface="Lato"/>
              <a:sym typeface="Lato"/>
            </a:endParaRPr>
          </a:p>
          <a:p>
            <a:pPr indent="0" lvl="0" marL="457200" rtl="0" algn="l">
              <a:spcBef>
                <a:spcPts val="0"/>
              </a:spcBef>
              <a:spcAft>
                <a:spcPts val="0"/>
              </a:spcAft>
              <a:buNone/>
            </a:pPr>
            <a:r>
              <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AutoNum type="arabicParenR"/>
            </a:pPr>
            <a:r>
              <a:rPr lang="en" sz="1800">
                <a:solidFill>
                  <a:schemeClr val="accent1"/>
                </a:solidFill>
                <a:latin typeface="Lato"/>
                <a:ea typeface="Lato"/>
                <a:cs typeface="Lato"/>
                <a:sym typeface="Lato"/>
              </a:rPr>
              <a:t>Problems (basics to advanced)</a:t>
            </a:r>
            <a:endParaRPr sz="1800">
              <a:solidFill>
                <a:schemeClr val="accent1"/>
              </a:solidFill>
              <a:latin typeface="Lato"/>
              <a:ea typeface="Lato"/>
              <a:cs typeface="Lato"/>
              <a:sym typeface="Lato"/>
            </a:endParaRPr>
          </a:p>
          <a:p>
            <a:pPr indent="0" lvl="0" marL="457200" rtl="0" algn="l">
              <a:spcBef>
                <a:spcPts val="0"/>
              </a:spcBef>
              <a:spcAft>
                <a:spcPts val="0"/>
              </a:spcAft>
              <a:buNone/>
            </a:pPr>
            <a:r>
              <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AutoNum type="arabicParenR"/>
            </a:pPr>
            <a:r>
              <a:rPr lang="en" sz="1800">
                <a:solidFill>
                  <a:schemeClr val="accent1"/>
                </a:solidFill>
                <a:latin typeface="Lato"/>
                <a:ea typeface="Lato"/>
                <a:cs typeface="Lato"/>
                <a:sym typeface="Lato"/>
              </a:rPr>
              <a:t>Hashing a Tree??</a:t>
            </a:r>
            <a:endParaRPr sz="1800">
              <a:solidFill>
                <a:schemeClr val="accent1"/>
              </a:solidFill>
              <a:latin typeface="Lato"/>
              <a:ea typeface="Lato"/>
              <a:cs typeface="Lato"/>
              <a:sym typeface="Lato"/>
            </a:endParaRPr>
          </a:p>
          <a:p>
            <a:pPr indent="0" lvl="0" marL="457200" rtl="0" algn="l">
              <a:spcBef>
                <a:spcPts val="0"/>
              </a:spcBef>
              <a:spcAft>
                <a:spcPts val="0"/>
              </a:spcAft>
              <a:buNone/>
            </a:pPr>
            <a:r>
              <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AutoNum type="arabicParenR"/>
            </a:pPr>
            <a:r>
              <a:rPr lang="en" sz="1800">
                <a:solidFill>
                  <a:schemeClr val="accent1"/>
                </a:solidFill>
                <a:latin typeface="Lato"/>
                <a:ea typeface="Lato"/>
                <a:cs typeface="Lato"/>
                <a:sym typeface="Lato"/>
              </a:rPr>
              <a:t>Randomizing your solutions</a:t>
            </a:r>
            <a:endParaRPr sz="1800">
              <a:solidFill>
                <a:schemeClr val="accent1"/>
              </a:solidFill>
              <a:latin typeface="Lato"/>
              <a:ea typeface="Lato"/>
              <a:cs typeface="Lato"/>
              <a:sym typeface="Lato"/>
            </a:endParaRPr>
          </a:p>
          <a:p>
            <a:pPr indent="0" lvl="0" marL="0" rtl="0" algn="l">
              <a:spcBef>
                <a:spcPts val="0"/>
              </a:spcBef>
              <a:spcAft>
                <a:spcPts val="0"/>
              </a:spcAft>
              <a:buNone/>
            </a:pPr>
            <a:r>
              <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AutoNum type="arabicParenR"/>
            </a:pPr>
            <a:r>
              <a:rPr lang="en" sz="1800">
                <a:solidFill>
                  <a:schemeClr val="accent1"/>
                </a:solidFill>
                <a:latin typeface="Lato"/>
                <a:ea typeface="Lato"/>
                <a:cs typeface="Lato"/>
                <a:sym typeface="Lato"/>
              </a:rPr>
              <a:t>Tries</a:t>
            </a:r>
            <a:endParaRPr sz="1800">
              <a:solidFill>
                <a:schemeClr val="accent1"/>
              </a:solidFill>
              <a:latin typeface="Lato"/>
              <a:ea typeface="Lato"/>
              <a:cs typeface="Lato"/>
              <a:sym typeface="Lato"/>
            </a:endParaRPr>
          </a:p>
        </p:txBody>
      </p:sp>
      <p:pic>
        <p:nvPicPr>
          <p:cNvPr id="98" name="Google Shape;98;p14"/>
          <p:cNvPicPr preferRelativeResize="0"/>
          <p:nvPr/>
        </p:nvPicPr>
        <p:blipFill>
          <a:blip r:embed="rId4">
            <a:alphaModFix/>
          </a:blip>
          <a:stretch>
            <a:fillRect/>
          </a:stretch>
        </p:blipFill>
        <p:spPr>
          <a:xfrm>
            <a:off x="5831425" y="1889600"/>
            <a:ext cx="1613317" cy="16133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36" name="Shape 236"/>
        <p:cNvGrpSpPr/>
        <p:nvPr/>
      </p:nvGrpSpPr>
      <p:grpSpPr>
        <a:xfrm>
          <a:off x="0" y="0"/>
          <a:ext cx="0" cy="0"/>
          <a:chOff x="0" y="0"/>
          <a:chExt cx="0" cy="0"/>
        </a:xfrm>
      </p:grpSpPr>
      <p:sp>
        <p:nvSpPr>
          <p:cNvPr id="237" name="Google Shape;237;p32"/>
          <p:cNvSpPr txBox="1"/>
          <p:nvPr/>
        </p:nvSpPr>
        <p:spPr>
          <a:xfrm>
            <a:off x="621900" y="707850"/>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238" name="Google Shape;238;p32"/>
          <p:cNvSpPr txBox="1"/>
          <p:nvPr/>
        </p:nvSpPr>
        <p:spPr>
          <a:xfrm>
            <a:off x="621900" y="230850"/>
            <a:ext cx="64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1"/>
                </a:solidFill>
                <a:latin typeface="Lato"/>
                <a:ea typeface="Lato"/>
                <a:cs typeface="Lato"/>
                <a:sym typeface="Lato"/>
              </a:rPr>
              <a:t>Maximum Xor</a:t>
            </a:r>
            <a:endParaRPr b="1" sz="1900">
              <a:solidFill>
                <a:schemeClr val="accent1"/>
              </a:solidFill>
              <a:latin typeface="Lato"/>
              <a:ea typeface="Lato"/>
              <a:cs typeface="Lato"/>
              <a:sym typeface="Lato"/>
            </a:endParaRPr>
          </a:p>
        </p:txBody>
      </p:sp>
      <p:sp>
        <p:nvSpPr>
          <p:cNvPr id="239" name="Google Shape;239;p32"/>
          <p:cNvSpPr txBox="1"/>
          <p:nvPr/>
        </p:nvSpPr>
        <p:spPr>
          <a:xfrm>
            <a:off x="567675" y="1052975"/>
            <a:ext cx="79002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1"/>
                </a:solidFill>
                <a:latin typeface="Lato"/>
                <a:ea typeface="Lato"/>
                <a:cs typeface="Lato"/>
                <a:sym typeface="Lato"/>
              </a:rPr>
              <a:t>You are given two array A and B. Pick one element from both array such that their xor is maximum. </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Sample: A = [1,2,3], B = [1,2,4]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Output = 7</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Constraints:</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0 &lt;= Ai,Bi &lt;= 1e9</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1 &lt;= N &lt;= 1e5</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43" name="Shape 243"/>
        <p:cNvGrpSpPr/>
        <p:nvPr/>
      </p:nvGrpSpPr>
      <p:grpSpPr>
        <a:xfrm>
          <a:off x="0" y="0"/>
          <a:ext cx="0" cy="0"/>
          <a:chOff x="0" y="0"/>
          <a:chExt cx="0" cy="0"/>
        </a:xfrm>
      </p:grpSpPr>
      <p:sp>
        <p:nvSpPr>
          <p:cNvPr id="244" name="Google Shape;244;p33"/>
          <p:cNvSpPr txBox="1"/>
          <p:nvPr/>
        </p:nvSpPr>
        <p:spPr>
          <a:xfrm>
            <a:off x="621900" y="707850"/>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245" name="Google Shape;245;p33"/>
          <p:cNvSpPr txBox="1"/>
          <p:nvPr/>
        </p:nvSpPr>
        <p:spPr>
          <a:xfrm>
            <a:off x="344250" y="140575"/>
            <a:ext cx="64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1"/>
                </a:solidFill>
                <a:latin typeface="Lato"/>
                <a:ea typeface="Lato"/>
                <a:cs typeface="Lato"/>
                <a:sym typeface="Lato"/>
              </a:rPr>
              <a:t>Guess?</a:t>
            </a:r>
            <a:endParaRPr b="1" sz="1900">
              <a:solidFill>
                <a:schemeClr val="accent1"/>
              </a:solidFill>
              <a:latin typeface="Lato"/>
              <a:ea typeface="Lato"/>
              <a:cs typeface="Lato"/>
              <a:sym typeface="Lato"/>
            </a:endParaRPr>
          </a:p>
        </p:txBody>
      </p:sp>
      <p:sp>
        <p:nvSpPr>
          <p:cNvPr id="246" name="Google Shape;246;p33"/>
          <p:cNvSpPr txBox="1"/>
          <p:nvPr/>
        </p:nvSpPr>
        <p:spPr>
          <a:xfrm>
            <a:off x="297200" y="617575"/>
            <a:ext cx="86901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Lato"/>
                <a:ea typeface="Lato"/>
                <a:cs typeface="Lato"/>
                <a:sym typeface="Lato"/>
              </a:rPr>
              <a:t>Achintya has an array of n non-negative integers. He randomly picks two numbers one after the other (with replacement) from this array, say a and b. He then tells the value of:</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a to Aryan</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b to Abhijeet</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a|b to both of them.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Aryan and Abhijeet don’t know about the array either. They take turns guessing if a&lt;b or a&gt;b or a==b. In their turn, a player can:</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Say “I don’t know”, and pass the turn to the other player</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Say “I know”, followed by “a&lt;b” or “a&gt;b” or “a==b”. Then the game ends.</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Aryan and Abhijeet can hear what each other say and use this information to deduce the answer. Also they are honest enough (In the context of this problem) to say “I know” only when they truly do. You need to find the expected value of the number of turns taken by the players in the game modulo 998244353.</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50" name="Shape 250"/>
        <p:cNvGrpSpPr/>
        <p:nvPr/>
      </p:nvGrpSpPr>
      <p:grpSpPr>
        <a:xfrm>
          <a:off x="0" y="0"/>
          <a:ext cx="0" cy="0"/>
          <a:chOff x="0" y="0"/>
          <a:chExt cx="0" cy="0"/>
        </a:xfrm>
      </p:grpSpPr>
      <p:sp>
        <p:nvSpPr>
          <p:cNvPr id="251" name="Google Shape;251;p34"/>
          <p:cNvSpPr txBox="1"/>
          <p:nvPr/>
        </p:nvSpPr>
        <p:spPr>
          <a:xfrm>
            <a:off x="621900" y="707850"/>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252" name="Google Shape;252;p34"/>
          <p:cNvSpPr txBox="1"/>
          <p:nvPr/>
        </p:nvSpPr>
        <p:spPr>
          <a:xfrm>
            <a:off x="344250" y="140575"/>
            <a:ext cx="64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1"/>
                </a:solidFill>
                <a:latin typeface="Lato"/>
                <a:ea typeface="Lato"/>
                <a:cs typeface="Lato"/>
                <a:sym typeface="Lato"/>
              </a:rPr>
              <a:t>Solution</a:t>
            </a:r>
            <a:endParaRPr b="1" sz="1900">
              <a:solidFill>
                <a:schemeClr val="accent1"/>
              </a:solidFill>
              <a:latin typeface="Lato"/>
              <a:ea typeface="Lato"/>
              <a:cs typeface="Lato"/>
              <a:sym typeface="Lato"/>
            </a:endParaRPr>
          </a:p>
        </p:txBody>
      </p:sp>
      <p:sp>
        <p:nvSpPr>
          <p:cNvPr id="253" name="Google Shape;253;p34"/>
          <p:cNvSpPr txBox="1"/>
          <p:nvPr/>
        </p:nvSpPr>
        <p:spPr>
          <a:xfrm>
            <a:off x="297200" y="617575"/>
            <a:ext cx="86901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Lato"/>
                <a:ea typeface="Lato"/>
                <a:cs typeface="Lato"/>
                <a:sym typeface="Lato"/>
              </a:rPr>
              <a:t>Consider the binary representation of </a:t>
            </a:r>
            <a:r>
              <a:rPr b="1" lang="en" sz="1500">
                <a:solidFill>
                  <a:schemeClr val="accent1"/>
                </a:solidFill>
                <a:latin typeface="Lato"/>
                <a:ea typeface="Lato"/>
                <a:cs typeface="Lato"/>
                <a:sym typeface="Lato"/>
              </a:rPr>
              <a:t>a|b</a:t>
            </a:r>
            <a:r>
              <a:rPr lang="en" sz="1500">
                <a:solidFill>
                  <a:schemeClr val="accent1"/>
                </a:solidFill>
                <a:latin typeface="Lato"/>
                <a:ea typeface="Lato"/>
                <a:cs typeface="Lato"/>
                <a:sym typeface="Lato"/>
              </a:rPr>
              <a:t> from highest to lowest. If a bit is 0, we for sure know that the corresponding bit of a and b is also zero. Now let’s consider the set bits of </a:t>
            </a:r>
            <a:r>
              <a:rPr b="1" lang="en" sz="1500">
                <a:solidFill>
                  <a:schemeClr val="accent1"/>
                </a:solidFill>
                <a:latin typeface="Lato"/>
                <a:ea typeface="Lato"/>
                <a:cs typeface="Lato"/>
                <a:sym typeface="Lato"/>
              </a:rPr>
              <a:t>a|b</a:t>
            </a:r>
            <a:endParaRPr b="1"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If the highest bit of a is 0, then we sure know</a:t>
            </a:r>
            <a:r>
              <a:rPr b="1" lang="en" sz="1500">
                <a:solidFill>
                  <a:schemeClr val="accent1"/>
                </a:solidFill>
                <a:latin typeface="Lato"/>
                <a:ea typeface="Lato"/>
                <a:cs typeface="Lato"/>
                <a:sym typeface="Lato"/>
              </a:rPr>
              <a:t> a&lt;b</a:t>
            </a:r>
            <a:r>
              <a:rPr lang="en" sz="1500">
                <a:solidFill>
                  <a:schemeClr val="accent1"/>
                </a:solidFill>
                <a:latin typeface="Lato"/>
                <a:ea typeface="Lato"/>
                <a:cs typeface="Lato"/>
                <a:sym typeface="Lato"/>
              </a:rPr>
              <a:t>. Hence the game ends. Else Abhijeet knows that first bit of a is 1 (else aryan would have ended the game). Accordingly if first bit of Abhijeet is set, only then will the game proceed to next set bit of </a:t>
            </a:r>
            <a:r>
              <a:rPr b="1" lang="en" sz="1500">
                <a:solidFill>
                  <a:schemeClr val="accent1"/>
                </a:solidFill>
                <a:latin typeface="Lato"/>
                <a:ea typeface="Lato"/>
                <a:cs typeface="Lato"/>
                <a:sym typeface="Lato"/>
              </a:rPr>
              <a:t>a|b</a:t>
            </a:r>
            <a:r>
              <a:rPr lang="en" sz="1500">
                <a:solidFill>
                  <a:schemeClr val="accent1"/>
                </a:solidFill>
                <a:latin typeface="Lato"/>
                <a:ea typeface="Lato"/>
                <a:cs typeface="Lato"/>
                <a:sym typeface="Lato"/>
              </a:rPr>
              <a:t>. Else it concludes with Abhijeet saying </a:t>
            </a:r>
            <a:r>
              <a:rPr b="1" lang="en" sz="1500">
                <a:solidFill>
                  <a:schemeClr val="accent1"/>
                </a:solidFill>
                <a:latin typeface="Lato"/>
                <a:ea typeface="Lato"/>
                <a:cs typeface="Lato"/>
                <a:sym typeface="Lato"/>
              </a:rPr>
              <a:t>a&gt;b</a:t>
            </a:r>
            <a:r>
              <a:rPr lang="en" sz="1500">
                <a:solidFill>
                  <a:schemeClr val="accent1"/>
                </a:solidFill>
                <a:latin typeface="Lato"/>
                <a:ea typeface="Lato"/>
                <a:cs typeface="Lato"/>
                <a:sym typeface="Lato"/>
              </a:rPr>
              <a:t>.</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This cycle continues and ultimately we could conclude on the following observations, </a:t>
            </a:r>
            <a:r>
              <a:rPr lang="en" sz="1500">
                <a:solidFill>
                  <a:schemeClr val="accent1"/>
                </a:solidFill>
                <a:latin typeface="Lato"/>
                <a:ea typeface="Lato"/>
                <a:cs typeface="Lato"/>
                <a:sym typeface="Lato"/>
              </a:rPr>
              <a:t>considering only set bits in a|b and enumerating them from highest to lowest.</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If </a:t>
            </a:r>
            <a:r>
              <a:rPr b="1" lang="en" sz="1500">
                <a:solidFill>
                  <a:schemeClr val="accent1"/>
                </a:solidFill>
                <a:latin typeface="Lato"/>
                <a:ea typeface="Lato"/>
                <a:cs typeface="Lato"/>
                <a:sym typeface="Lato"/>
              </a:rPr>
              <a:t>a&lt;b</a:t>
            </a:r>
            <a:r>
              <a:rPr lang="en" sz="1500">
                <a:solidFill>
                  <a:schemeClr val="accent1"/>
                </a:solidFill>
                <a:latin typeface="Lato"/>
                <a:ea typeface="Lato"/>
                <a:cs typeface="Lato"/>
                <a:sym typeface="Lato"/>
              </a:rPr>
              <a:t> , and the i’th bit in a is 0, the answer is    “ </a:t>
            </a:r>
            <a:r>
              <a:rPr b="1" lang="en" sz="1500">
                <a:solidFill>
                  <a:schemeClr val="accent1"/>
                </a:solidFill>
                <a:latin typeface="Lato"/>
                <a:ea typeface="Lato"/>
                <a:cs typeface="Lato"/>
                <a:sym typeface="Lato"/>
              </a:rPr>
              <a:t>i+1-(i%2==1) </a:t>
            </a:r>
            <a:r>
              <a:rPr lang="en" sz="1500">
                <a:solidFill>
                  <a:schemeClr val="accent1"/>
                </a:solidFill>
                <a:latin typeface="Lato"/>
                <a:ea typeface="Lato"/>
                <a:cs typeface="Lato"/>
                <a:sym typeface="Lato"/>
              </a:rPr>
              <a:t>”</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If </a:t>
            </a:r>
            <a:r>
              <a:rPr b="1" lang="en" sz="1500">
                <a:solidFill>
                  <a:schemeClr val="accent1"/>
                </a:solidFill>
                <a:latin typeface="Lato"/>
                <a:ea typeface="Lato"/>
                <a:cs typeface="Lato"/>
                <a:sym typeface="Lato"/>
              </a:rPr>
              <a:t>a == b</a:t>
            </a:r>
            <a:r>
              <a:rPr lang="en" sz="1500">
                <a:solidFill>
                  <a:schemeClr val="accent1"/>
                </a:solidFill>
                <a:latin typeface="Lato"/>
                <a:ea typeface="Lato"/>
                <a:cs typeface="Lato"/>
                <a:sym typeface="Lato"/>
              </a:rPr>
              <a:t>, then the answer is “</a:t>
            </a:r>
            <a:r>
              <a:rPr b="1" lang="en" sz="1500">
                <a:solidFill>
                  <a:schemeClr val="accent1"/>
                </a:solidFill>
                <a:latin typeface="Lato"/>
                <a:ea typeface="Lato"/>
                <a:cs typeface="Lato"/>
                <a:sym typeface="Lato"/>
              </a:rPr>
              <a:t>k+1</a:t>
            </a:r>
            <a:r>
              <a:rPr lang="en" sz="1500">
                <a:solidFill>
                  <a:schemeClr val="accent1"/>
                </a:solidFill>
                <a:latin typeface="Lato"/>
                <a:ea typeface="Lato"/>
                <a:cs typeface="Lato"/>
                <a:sym typeface="Lato"/>
              </a:rPr>
              <a:t>” where k is the number of set bits in a|b</a:t>
            </a:r>
            <a:endParaRPr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If </a:t>
            </a:r>
            <a:r>
              <a:rPr b="1" lang="en" sz="1500">
                <a:solidFill>
                  <a:schemeClr val="accent1"/>
                </a:solidFill>
                <a:latin typeface="Lato"/>
                <a:ea typeface="Lato"/>
                <a:cs typeface="Lato"/>
                <a:sym typeface="Lato"/>
              </a:rPr>
              <a:t>a&gt;b </a:t>
            </a:r>
            <a:r>
              <a:rPr lang="en" sz="1500">
                <a:solidFill>
                  <a:schemeClr val="accent1"/>
                </a:solidFill>
                <a:latin typeface="Lato"/>
                <a:ea typeface="Lato"/>
                <a:cs typeface="Lato"/>
                <a:sym typeface="Lato"/>
              </a:rPr>
              <a:t>, and the i’th bit in b is 0, the answer is “ </a:t>
            </a:r>
            <a:r>
              <a:rPr b="1" lang="en" sz="1500">
                <a:solidFill>
                  <a:schemeClr val="accent1"/>
                </a:solidFill>
                <a:latin typeface="Lato"/>
                <a:ea typeface="Lato"/>
                <a:cs typeface="Lato"/>
                <a:sym typeface="Lato"/>
              </a:rPr>
              <a:t>i+(i%2 == 1)</a:t>
            </a:r>
            <a:r>
              <a:rPr lang="en" sz="1500">
                <a:solidFill>
                  <a:schemeClr val="accent1"/>
                </a:solidFill>
                <a:latin typeface="Lato"/>
                <a:ea typeface="Lato"/>
                <a:cs typeface="Lato"/>
                <a:sym typeface="Lato"/>
              </a:rPr>
              <a:t>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57" name="Shape 257"/>
        <p:cNvGrpSpPr/>
        <p:nvPr/>
      </p:nvGrpSpPr>
      <p:grpSpPr>
        <a:xfrm>
          <a:off x="0" y="0"/>
          <a:ext cx="0" cy="0"/>
          <a:chOff x="0" y="0"/>
          <a:chExt cx="0" cy="0"/>
        </a:xfrm>
      </p:grpSpPr>
      <p:sp>
        <p:nvSpPr>
          <p:cNvPr id="258" name="Google Shape;258;p35"/>
          <p:cNvSpPr txBox="1"/>
          <p:nvPr/>
        </p:nvSpPr>
        <p:spPr>
          <a:xfrm>
            <a:off x="621900" y="857700"/>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259" name="Google Shape;259;p35"/>
          <p:cNvSpPr txBox="1"/>
          <p:nvPr/>
        </p:nvSpPr>
        <p:spPr>
          <a:xfrm>
            <a:off x="900775" y="2153100"/>
            <a:ext cx="2398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chemeClr val="accent1"/>
                </a:solidFill>
                <a:latin typeface="Lato"/>
                <a:ea typeface="Lato"/>
                <a:cs typeface="Lato"/>
                <a:sym typeface="Lato"/>
              </a:rPr>
              <a:t>Thank You :)</a:t>
            </a:r>
            <a:endParaRPr b="1" sz="3100">
              <a:solidFill>
                <a:schemeClr val="accent1"/>
              </a:solidFill>
              <a:latin typeface="Lato"/>
              <a:ea typeface="Lato"/>
              <a:cs typeface="Lato"/>
              <a:sym typeface="Lato"/>
            </a:endParaRPr>
          </a:p>
        </p:txBody>
      </p:sp>
      <p:pic>
        <p:nvPicPr>
          <p:cNvPr id="260" name="Google Shape;260;p35"/>
          <p:cNvPicPr preferRelativeResize="0"/>
          <p:nvPr/>
        </p:nvPicPr>
        <p:blipFill>
          <a:blip r:embed="rId3">
            <a:alphaModFix/>
          </a:blip>
          <a:stretch>
            <a:fillRect/>
          </a:stretch>
        </p:blipFill>
        <p:spPr>
          <a:xfrm>
            <a:off x="5236300" y="1077562"/>
            <a:ext cx="2988375" cy="298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2" name="Shape 102"/>
        <p:cNvGrpSpPr/>
        <p:nvPr/>
      </p:nvGrpSpPr>
      <p:grpSpPr>
        <a:xfrm>
          <a:off x="0" y="0"/>
          <a:ext cx="0" cy="0"/>
          <a:chOff x="0" y="0"/>
          <a:chExt cx="0" cy="0"/>
        </a:xfrm>
      </p:grpSpPr>
      <p:sp>
        <p:nvSpPr>
          <p:cNvPr id="103" name="Google Shape;103;p15"/>
          <p:cNvSpPr txBox="1"/>
          <p:nvPr/>
        </p:nvSpPr>
        <p:spPr>
          <a:xfrm>
            <a:off x="793750" y="513600"/>
            <a:ext cx="36771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1"/>
                </a:solidFill>
                <a:latin typeface="Lato"/>
                <a:ea typeface="Lato"/>
                <a:cs typeface="Lato"/>
                <a:sym typeface="Lato"/>
              </a:rPr>
              <a:t>Why do we need a hash?</a:t>
            </a:r>
            <a:endParaRPr b="1" sz="2200">
              <a:solidFill>
                <a:schemeClr val="accent1"/>
              </a:solidFill>
              <a:latin typeface="Lato"/>
              <a:ea typeface="Lato"/>
              <a:cs typeface="Lato"/>
              <a:sym typeface="Lato"/>
            </a:endParaRPr>
          </a:p>
        </p:txBody>
      </p:sp>
      <p:sp>
        <p:nvSpPr>
          <p:cNvPr id="104" name="Google Shape;104;p15"/>
          <p:cNvSpPr txBox="1"/>
          <p:nvPr/>
        </p:nvSpPr>
        <p:spPr>
          <a:xfrm>
            <a:off x="965375" y="1587100"/>
            <a:ext cx="6598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05" name="Google Shape;105;p15"/>
          <p:cNvPicPr preferRelativeResize="0"/>
          <p:nvPr/>
        </p:nvPicPr>
        <p:blipFill>
          <a:blip r:embed="rId3">
            <a:alphaModFix/>
          </a:blip>
          <a:stretch>
            <a:fillRect/>
          </a:stretch>
        </p:blipFill>
        <p:spPr>
          <a:xfrm>
            <a:off x="736075" y="1437075"/>
            <a:ext cx="3105150" cy="1114425"/>
          </a:xfrm>
          <a:prstGeom prst="rect">
            <a:avLst/>
          </a:prstGeom>
          <a:noFill/>
          <a:ln>
            <a:noFill/>
          </a:ln>
        </p:spPr>
      </p:pic>
      <p:pic>
        <p:nvPicPr>
          <p:cNvPr id="106" name="Google Shape;106;p15"/>
          <p:cNvPicPr preferRelativeResize="0"/>
          <p:nvPr/>
        </p:nvPicPr>
        <p:blipFill>
          <a:blip r:embed="rId4">
            <a:alphaModFix/>
          </a:blip>
          <a:stretch>
            <a:fillRect/>
          </a:stretch>
        </p:blipFill>
        <p:spPr>
          <a:xfrm>
            <a:off x="4230525" y="1608525"/>
            <a:ext cx="962025" cy="771525"/>
          </a:xfrm>
          <a:prstGeom prst="rect">
            <a:avLst/>
          </a:prstGeom>
          <a:noFill/>
          <a:ln>
            <a:noFill/>
          </a:ln>
        </p:spPr>
      </p:pic>
      <p:pic>
        <p:nvPicPr>
          <p:cNvPr id="107" name="Google Shape;107;p15"/>
          <p:cNvPicPr preferRelativeResize="0"/>
          <p:nvPr/>
        </p:nvPicPr>
        <p:blipFill>
          <a:blip r:embed="rId5">
            <a:alphaModFix/>
          </a:blip>
          <a:stretch>
            <a:fillRect/>
          </a:stretch>
        </p:blipFill>
        <p:spPr>
          <a:xfrm>
            <a:off x="736075" y="3253775"/>
            <a:ext cx="3495675" cy="1333500"/>
          </a:xfrm>
          <a:prstGeom prst="rect">
            <a:avLst/>
          </a:prstGeom>
          <a:noFill/>
          <a:ln>
            <a:noFill/>
          </a:ln>
        </p:spPr>
      </p:pic>
      <p:pic>
        <p:nvPicPr>
          <p:cNvPr id="108" name="Google Shape;108;p15"/>
          <p:cNvPicPr preferRelativeResize="0"/>
          <p:nvPr/>
        </p:nvPicPr>
        <p:blipFill>
          <a:blip r:embed="rId4">
            <a:alphaModFix/>
          </a:blip>
          <a:stretch>
            <a:fillRect/>
          </a:stretch>
        </p:blipFill>
        <p:spPr>
          <a:xfrm>
            <a:off x="4230525" y="3662525"/>
            <a:ext cx="962025" cy="77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2" name="Shape 112"/>
        <p:cNvGrpSpPr/>
        <p:nvPr/>
      </p:nvGrpSpPr>
      <p:grpSpPr>
        <a:xfrm>
          <a:off x="0" y="0"/>
          <a:ext cx="0" cy="0"/>
          <a:chOff x="0" y="0"/>
          <a:chExt cx="0" cy="0"/>
        </a:xfrm>
      </p:grpSpPr>
      <p:sp>
        <p:nvSpPr>
          <p:cNvPr id="113" name="Google Shape;113;p16"/>
          <p:cNvSpPr txBox="1"/>
          <p:nvPr/>
        </p:nvSpPr>
        <p:spPr>
          <a:xfrm>
            <a:off x="793750" y="1063450"/>
            <a:ext cx="31095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1"/>
                </a:solidFill>
                <a:latin typeface="Lato"/>
                <a:ea typeface="Lato"/>
                <a:cs typeface="Lato"/>
                <a:sym typeface="Lato"/>
              </a:rPr>
              <a:t>What is a hash?</a:t>
            </a:r>
            <a:endParaRPr b="1" sz="2100">
              <a:solidFill>
                <a:schemeClr val="accent1"/>
              </a:solidFill>
              <a:latin typeface="Lato"/>
              <a:ea typeface="Lato"/>
              <a:cs typeface="Lato"/>
              <a:sym typeface="Lato"/>
            </a:endParaRPr>
          </a:p>
        </p:txBody>
      </p:sp>
      <p:sp>
        <p:nvSpPr>
          <p:cNvPr id="114" name="Google Shape;114;p16"/>
          <p:cNvSpPr txBox="1"/>
          <p:nvPr/>
        </p:nvSpPr>
        <p:spPr>
          <a:xfrm>
            <a:off x="621900" y="1129925"/>
            <a:ext cx="7900200" cy="3539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000"/>
          </a:p>
        </p:txBody>
      </p:sp>
      <p:pic>
        <p:nvPicPr>
          <p:cNvPr id="115" name="Google Shape;115;p16"/>
          <p:cNvPicPr preferRelativeResize="0"/>
          <p:nvPr/>
        </p:nvPicPr>
        <p:blipFill>
          <a:blip r:embed="rId3">
            <a:alphaModFix/>
          </a:blip>
          <a:stretch>
            <a:fillRect/>
          </a:stretch>
        </p:blipFill>
        <p:spPr>
          <a:xfrm>
            <a:off x="3903251" y="904275"/>
            <a:ext cx="4910550" cy="3764750"/>
          </a:xfrm>
          <a:prstGeom prst="rect">
            <a:avLst/>
          </a:prstGeom>
          <a:noFill/>
          <a:ln>
            <a:noFill/>
          </a:ln>
        </p:spPr>
      </p:pic>
      <p:sp>
        <p:nvSpPr>
          <p:cNvPr id="116" name="Google Shape;116;p16"/>
          <p:cNvSpPr txBox="1"/>
          <p:nvPr/>
        </p:nvSpPr>
        <p:spPr>
          <a:xfrm>
            <a:off x="621900" y="2082525"/>
            <a:ext cx="28296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accent1"/>
              </a:buClr>
              <a:buSzPts val="1700"/>
              <a:buFont typeface="Lato"/>
              <a:buChar char="●"/>
            </a:pPr>
            <a:r>
              <a:rPr b="1" lang="en" sz="1700">
                <a:solidFill>
                  <a:schemeClr val="accent1"/>
                </a:solidFill>
                <a:latin typeface="Lato"/>
                <a:ea typeface="Lato"/>
                <a:cs typeface="Lato"/>
                <a:sym typeface="Lato"/>
              </a:rPr>
              <a:t>Many one function </a:t>
            </a:r>
            <a:endParaRPr b="1" sz="1700">
              <a:solidFill>
                <a:schemeClr val="accent1"/>
              </a:solidFill>
              <a:latin typeface="Lato"/>
              <a:ea typeface="Lato"/>
              <a:cs typeface="Lato"/>
              <a:sym typeface="Lato"/>
            </a:endParaRPr>
          </a:p>
          <a:p>
            <a:pPr indent="0" lvl="0" marL="457200" rtl="0" algn="l">
              <a:spcBef>
                <a:spcPts val="0"/>
              </a:spcBef>
              <a:spcAft>
                <a:spcPts val="0"/>
              </a:spcAft>
              <a:buNone/>
            </a:pPr>
            <a:r>
              <a:t/>
            </a:r>
            <a:endParaRPr b="1" sz="1700">
              <a:solidFill>
                <a:schemeClr val="accent1"/>
              </a:solidFill>
              <a:latin typeface="Lato"/>
              <a:ea typeface="Lato"/>
              <a:cs typeface="Lato"/>
              <a:sym typeface="Lato"/>
            </a:endParaRPr>
          </a:p>
          <a:p>
            <a:pPr indent="-336550" lvl="0" marL="457200" rtl="0" algn="l">
              <a:spcBef>
                <a:spcPts val="0"/>
              </a:spcBef>
              <a:spcAft>
                <a:spcPts val="0"/>
              </a:spcAft>
              <a:buClr>
                <a:schemeClr val="accent1"/>
              </a:buClr>
              <a:buSzPts val="1700"/>
              <a:buFont typeface="Lato"/>
              <a:buChar char="●"/>
            </a:pPr>
            <a:r>
              <a:rPr b="1" lang="en" sz="1700">
                <a:solidFill>
                  <a:schemeClr val="accent1"/>
                </a:solidFill>
                <a:latin typeface="Lato"/>
                <a:ea typeface="Lato"/>
                <a:cs typeface="Lato"/>
                <a:sym typeface="Lato"/>
              </a:rPr>
              <a:t>BoundedNess</a:t>
            </a:r>
            <a:endParaRPr b="1" sz="1700">
              <a:solidFill>
                <a:schemeClr val="accent1"/>
              </a:solidFill>
              <a:latin typeface="Lato"/>
              <a:ea typeface="Lato"/>
              <a:cs typeface="Lato"/>
              <a:sym typeface="Lato"/>
            </a:endParaRPr>
          </a:p>
          <a:p>
            <a:pPr indent="0" lvl="0" marL="457200" rtl="0" algn="l">
              <a:spcBef>
                <a:spcPts val="0"/>
              </a:spcBef>
              <a:spcAft>
                <a:spcPts val="0"/>
              </a:spcAft>
              <a:buNone/>
            </a:pPr>
            <a:r>
              <a:t/>
            </a:r>
            <a:endParaRPr b="1" sz="1700">
              <a:solidFill>
                <a:schemeClr val="accent1"/>
              </a:solidFill>
              <a:latin typeface="Lato"/>
              <a:ea typeface="Lato"/>
              <a:cs typeface="Lato"/>
              <a:sym typeface="Lato"/>
            </a:endParaRPr>
          </a:p>
          <a:p>
            <a:pPr indent="-336550" lvl="0" marL="457200" rtl="0" algn="l">
              <a:spcBef>
                <a:spcPts val="0"/>
              </a:spcBef>
              <a:spcAft>
                <a:spcPts val="0"/>
              </a:spcAft>
              <a:buClr>
                <a:schemeClr val="accent1"/>
              </a:buClr>
              <a:buSzPts val="1700"/>
              <a:buFont typeface="Lato"/>
              <a:buChar char="●"/>
            </a:pPr>
            <a:r>
              <a:rPr b="1" lang="en" sz="1700">
                <a:solidFill>
                  <a:schemeClr val="accent1"/>
                </a:solidFill>
                <a:latin typeface="Lato"/>
                <a:ea typeface="Lato"/>
                <a:cs typeface="Lato"/>
                <a:sym typeface="Lato"/>
              </a:rPr>
              <a:t>Pigeon Hole</a:t>
            </a:r>
            <a:r>
              <a:rPr b="1" lang="en" sz="1700">
                <a:solidFill>
                  <a:schemeClr val="accent1"/>
                </a:solidFill>
                <a:latin typeface="Lato"/>
                <a:ea typeface="Lato"/>
                <a:cs typeface="Lato"/>
                <a:sym typeface="Lato"/>
              </a:rPr>
              <a:t> Principal?</a:t>
            </a:r>
            <a:endParaRPr b="1" sz="1700">
              <a:solidFill>
                <a:schemeClr val="accent1"/>
              </a:solidFill>
              <a:latin typeface="Lato"/>
              <a:ea typeface="Lato"/>
              <a:cs typeface="Lato"/>
              <a:sym typeface="Lato"/>
            </a:endParaRPr>
          </a:p>
          <a:p>
            <a:pPr indent="0" lvl="0" marL="457200" rtl="0" algn="l">
              <a:spcBef>
                <a:spcPts val="0"/>
              </a:spcBef>
              <a:spcAft>
                <a:spcPts val="0"/>
              </a:spcAft>
              <a:buNone/>
            </a:pPr>
            <a:r>
              <a:t/>
            </a:r>
            <a:endParaRPr b="1" sz="1700">
              <a:solidFill>
                <a:schemeClr val="accent1"/>
              </a:solidFill>
              <a:latin typeface="Lato"/>
              <a:ea typeface="Lato"/>
              <a:cs typeface="Lato"/>
              <a:sym typeface="Lato"/>
            </a:endParaRPr>
          </a:p>
          <a:p>
            <a:pPr indent="-336550" lvl="0" marL="457200" rtl="0" algn="l">
              <a:spcBef>
                <a:spcPts val="0"/>
              </a:spcBef>
              <a:spcAft>
                <a:spcPts val="0"/>
              </a:spcAft>
              <a:buClr>
                <a:schemeClr val="accent1"/>
              </a:buClr>
              <a:buSzPts val="1700"/>
              <a:buFont typeface="Lato"/>
              <a:buChar char="●"/>
            </a:pPr>
            <a:r>
              <a:rPr b="1" lang="en" sz="1700">
                <a:solidFill>
                  <a:schemeClr val="accent1"/>
                </a:solidFill>
                <a:latin typeface="Lato"/>
                <a:ea typeface="Lato"/>
                <a:cs typeface="Lato"/>
                <a:sym typeface="Lato"/>
              </a:rPr>
              <a:t>Collision</a:t>
            </a:r>
            <a:endParaRPr b="1" sz="17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0" name="Shape 120"/>
        <p:cNvGrpSpPr/>
        <p:nvPr/>
      </p:nvGrpSpPr>
      <p:grpSpPr>
        <a:xfrm>
          <a:off x="0" y="0"/>
          <a:ext cx="0" cy="0"/>
          <a:chOff x="0" y="0"/>
          <a:chExt cx="0" cy="0"/>
        </a:xfrm>
      </p:grpSpPr>
      <p:sp>
        <p:nvSpPr>
          <p:cNvPr id="121" name="Google Shape;121;p17"/>
          <p:cNvSpPr txBox="1"/>
          <p:nvPr/>
        </p:nvSpPr>
        <p:spPr>
          <a:xfrm>
            <a:off x="782300" y="364675"/>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Lato"/>
                <a:ea typeface="Lato"/>
                <a:cs typeface="Lato"/>
                <a:sym typeface="Lato"/>
              </a:rPr>
              <a:t>Rolling Hash</a:t>
            </a:r>
            <a:endParaRPr b="1" sz="2000">
              <a:solidFill>
                <a:schemeClr val="accent1"/>
              </a:solidFill>
              <a:latin typeface="Lato"/>
              <a:ea typeface="Lato"/>
              <a:cs typeface="Lato"/>
              <a:sym typeface="Lato"/>
            </a:endParaRPr>
          </a:p>
        </p:txBody>
      </p:sp>
      <p:sp>
        <p:nvSpPr>
          <p:cNvPr id="122" name="Google Shape;122;p17"/>
          <p:cNvSpPr txBox="1"/>
          <p:nvPr/>
        </p:nvSpPr>
        <p:spPr>
          <a:xfrm>
            <a:off x="621900" y="1129925"/>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pic>
        <p:nvPicPr>
          <p:cNvPr id="123" name="Google Shape;123;p17"/>
          <p:cNvPicPr preferRelativeResize="0"/>
          <p:nvPr/>
        </p:nvPicPr>
        <p:blipFill>
          <a:blip r:embed="rId3">
            <a:alphaModFix/>
          </a:blip>
          <a:stretch>
            <a:fillRect/>
          </a:stretch>
        </p:blipFill>
        <p:spPr>
          <a:xfrm>
            <a:off x="621900" y="1225488"/>
            <a:ext cx="4419600" cy="523875"/>
          </a:xfrm>
          <a:prstGeom prst="rect">
            <a:avLst/>
          </a:prstGeom>
          <a:noFill/>
          <a:ln>
            <a:noFill/>
          </a:ln>
        </p:spPr>
      </p:pic>
      <p:pic>
        <p:nvPicPr>
          <p:cNvPr id="124" name="Google Shape;124;p17"/>
          <p:cNvPicPr preferRelativeResize="0"/>
          <p:nvPr/>
        </p:nvPicPr>
        <p:blipFill>
          <a:blip r:embed="rId4">
            <a:alphaModFix/>
          </a:blip>
          <a:stretch>
            <a:fillRect/>
          </a:stretch>
        </p:blipFill>
        <p:spPr>
          <a:xfrm>
            <a:off x="621900" y="2127388"/>
            <a:ext cx="6305550" cy="199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8" name="Shape 128"/>
        <p:cNvGrpSpPr/>
        <p:nvPr/>
      </p:nvGrpSpPr>
      <p:grpSpPr>
        <a:xfrm>
          <a:off x="0" y="0"/>
          <a:ext cx="0" cy="0"/>
          <a:chOff x="0" y="0"/>
          <a:chExt cx="0" cy="0"/>
        </a:xfrm>
      </p:grpSpPr>
      <p:sp>
        <p:nvSpPr>
          <p:cNvPr id="129" name="Google Shape;129;p18"/>
          <p:cNvSpPr txBox="1"/>
          <p:nvPr/>
        </p:nvSpPr>
        <p:spPr>
          <a:xfrm>
            <a:off x="621900" y="364675"/>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1"/>
                </a:solidFill>
                <a:latin typeface="Lato"/>
                <a:ea typeface="Lato"/>
                <a:cs typeface="Lato"/>
                <a:sym typeface="Lato"/>
              </a:rPr>
              <a:t>Computing a Hash</a:t>
            </a:r>
            <a:endParaRPr b="1" sz="2200">
              <a:solidFill>
                <a:schemeClr val="accent1"/>
              </a:solidFill>
              <a:latin typeface="Lato"/>
              <a:ea typeface="Lato"/>
              <a:cs typeface="Lato"/>
              <a:sym typeface="Lato"/>
            </a:endParaRPr>
          </a:p>
        </p:txBody>
      </p:sp>
      <p:sp>
        <p:nvSpPr>
          <p:cNvPr id="130" name="Google Shape;130;p18"/>
          <p:cNvSpPr txBox="1"/>
          <p:nvPr/>
        </p:nvSpPr>
        <p:spPr>
          <a:xfrm>
            <a:off x="621900" y="1129925"/>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pic>
        <p:nvPicPr>
          <p:cNvPr id="131" name="Google Shape;131;p18"/>
          <p:cNvPicPr preferRelativeResize="0"/>
          <p:nvPr/>
        </p:nvPicPr>
        <p:blipFill>
          <a:blip r:embed="rId3">
            <a:alphaModFix/>
          </a:blip>
          <a:stretch>
            <a:fillRect/>
          </a:stretch>
        </p:blipFill>
        <p:spPr>
          <a:xfrm>
            <a:off x="609600" y="1129925"/>
            <a:ext cx="7924800" cy="35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nvSpPr>
        <p:spPr>
          <a:xfrm>
            <a:off x="362125" y="0"/>
            <a:ext cx="659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latin typeface="Lato"/>
                <a:ea typeface="Lato"/>
                <a:cs typeface="Lato"/>
                <a:sym typeface="Lato"/>
              </a:rPr>
              <a:t>The Complete Code</a:t>
            </a:r>
            <a:endParaRPr b="1" sz="2000">
              <a:solidFill>
                <a:schemeClr val="accent1"/>
              </a:solidFill>
              <a:latin typeface="Lato"/>
              <a:ea typeface="Lato"/>
              <a:cs typeface="Lato"/>
              <a:sym typeface="Lato"/>
            </a:endParaRPr>
          </a:p>
        </p:txBody>
      </p:sp>
      <p:sp>
        <p:nvSpPr>
          <p:cNvPr id="137" name="Google Shape;137;p19"/>
          <p:cNvSpPr txBox="1"/>
          <p:nvPr/>
        </p:nvSpPr>
        <p:spPr>
          <a:xfrm>
            <a:off x="724825" y="1163250"/>
            <a:ext cx="6598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38" name="Google Shape;138;p19"/>
          <p:cNvPicPr preferRelativeResize="0"/>
          <p:nvPr/>
        </p:nvPicPr>
        <p:blipFill>
          <a:blip r:embed="rId3">
            <a:alphaModFix/>
          </a:blip>
          <a:stretch>
            <a:fillRect/>
          </a:stretch>
        </p:blipFill>
        <p:spPr>
          <a:xfrm>
            <a:off x="224663" y="492600"/>
            <a:ext cx="8328125" cy="4643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2" name="Shape 142"/>
        <p:cNvGrpSpPr/>
        <p:nvPr/>
      </p:nvGrpSpPr>
      <p:grpSpPr>
        <a:xfrm>
          <a:off x="0" y="0"/>
          <a:ext cx="0" cy="0"/>
          <a:chOff x="0" y="0"/>
          <a:chExt cx="0" cy="0"/>
        </a:xfrm>
      </p:grpSpPr>
      <p:sp>
        <p:nvSpPr>
          <p:cNvPr id="143" name="Google Shape;143;p20"/>
          <p:cNvSpPr txBox="1"/>
          <p:nvPr/>
        </p:nvSpPr>
        <p:spPr>
          <a:xfrm>
            <a:off x="621900" y="112650"/>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1"/>
                </a:solidFill>
                <a:latin typeface="Lato"/>
                <a:ea typeface="Lato"/>
                <a:cs typeface="Lato"/>
                <a:sym typeface="Lato"/>
              </a:rPr>
              <a:t>Collisions!</a:t>
            </a:r>
            <a:endParaRPr b="1" sz="2200">
              <a:solidFill>
                <a:schemeClr val="accent1"/>
              </a:solidFill>
              <a:latin typeface="Lato"/>
              <a:ea typeface="Lato"/>
              <a:cs typeface="Lato"/>
              <a:sym typeface="Lato"/>
            </a:endParaRPr>
          </a:p>
        </p:txBody>
      </p:sp>
      <p:sp>
        <p:nvSpPr>
          <p:cNvPr id="144" name="Google Shape;144;p20"/>
          <p:cNvSpPr txBox="1"/>
          <p:nvPr/>
        </p:nvSpPr>
        <p:spPr>
          <a:xfrm>
            <a:off x="621900" y="1129925"/>
            <a:ext cx="7900200" cy="3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145" name="Google Shape;145;p20"/>
          <p:cNvSpPr txBox="1"/>
          <p:nvPr/>
        </p:nvSpPr>
        <p:spPr>
          <a:xfrm>
            <a:off x="782100" y="1415275"/>
            <a:ext cx="6598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46" name="Google Shape;146;p20"/>
          <p:cNvPicPr preferRelativeResize="0"/>
          <p:nvPr/>
        </p:nvPicPr>
        <p:blipFill>
          <a:blip r:embed="rId3">
            <a:alphaModFix/>
          </a:blip>
          <a:stretch>
            <a:fillRect/>
          </a:stretch>
        </p:blipFill>
        <p:spPr>
          <a:xfrm>
            <a:off x="621900" y="644850"/>
            <a:ext cx="2811850" cy="4436174"/>
          </a:xfrm>
          <a:prstGeom prst="rect">
            <a:avLst/>
          </a:prstGeom>
          <a:noFill/>
          <a:ln>
            <a:noFill/>
          </a:ln>
        </p:spPr>
      </p:pic>
      <p:pic>
        <p:nvPicPr>
          <p:cNvPr id="147" name="Google Shape;147;p20"/>
          <p:cNvPicPr preferRelativeResize="0"/>
          <p:nvPr/>
        </p:nvPicPr>
        <p:blipFill rotWithShape="1">
          <a:blip r:embed="rId4">
            <a:alphaModFix/>
          </a:blip>
          <a:srcRect b="2880" l="0" r="0" t="-2879"/>
          <a:stretch/>
        </p:blipFill>
        <p:spPr>
          <a:xfrm>
            <a:off x="3811775" y="731225"/>
            <a:ext cx="5040400" cy="3974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1" name="Shape 151"/>
        <p:cNvGrpSpPr/>
        <p:nvPr/>
      </p:nvGrpSpPr>
      <p:grpSpPr>
        <a:xfrm>
          <a:off x="0" y="0"/>
          <a:ext cx="0" cy="0"/>
          <a:chOff x="0" y="0"/>
          <a:chExt cx="0" cy="0"/>
        </a:xfrm>
      </p:grpSpPr>
      <p:sp>
        <p:nvSpPr>
          <p:cNvPr id="152" name="Google Shape;152;p21"/>
          <p:cNvSpPr txBox="1"/>
          <p:nvPr/>
        </p:nvSpPr>
        <p:spPr>
          <a:xfrm>
            <a:off x="544725" y="579575"/>
            <a:ext cx="57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latin typeface="Lato"/>
                <a:ea typeface="Lato"/>
                <a:cs typeface="Lato"/>
                <a:sym typeface="Lato"/>
              </a:rPr>
              <a:t>Ancient Rivalry</a:t>
            </a:r>
            <a:endParaRPr b="1" sz="1700">
              <a:solidFill>
                <a:schemeClr val="accent1"/>
              </a:solidFill>
              <a:latin typeface="Lato"/>
              <a:ea typeface="Lato"/>
              <a:cs typeface="Lato"/>
              <a:sym typeface="Lato"/>
            </a:endParaRPr>
          </a:p>
        </p:txBody>
      </p:sp>
      <p:sp>
        <p:nvSpPr>
          <p:cNvPr id="153" name="Google Shape;153;p21"/>
          <p:cNvSpPr txBox="1"/>
          <p:nvPr/>
        </p:nvSpPr>
        <p:spPr>
          <a:xfrm>
            <a:off x="498025" y="1234400"/>
            <a:ext cx="7900200" cy="30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aleway"/>
                <a:ea typeface="Raleway"/>
                <a:cs typeface="Raleway"/>
                <a:sym typeface="Raleway"/>
              </a:rPr>
              <a:t>Shrey has a string s of length n (&lt;2e5). He decided to remove two consecutive characters from the string but doesn’t inform Dev about it (as always). Dev now wonders how many different strings can be made after such an </a:t>
            </a:r>
            <a:r>
              <a:rPr lang="en" sz="1500">
                <a:latin typeface="Raleway"/>
                <a:ea typeface="Raleway"/>
                <a:cs typeface="Raleway"/>
                <a:sym typeface="Raleway"/>
              </a:rPr>
              <a:t>operation.</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Sample:</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‘aaabcc’ has four such distinct strings;</a:t>
            </a:r>
            <a:endParaRPr sz="1500">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‘abcc’</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‘aacc’</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‘aaac’</a:t>
            </a:r>
            <a:endParaRPr sz="1500">
              <a:latin typeface="Raleway"/>
              <a:ea typeface="Raleway"/>
              <a:cs typeface="Raleway"/>
              <a:sym typeface="Raleway"/>
            </a:endParaRPr>
          </a:p>
          <a:p>
            <a:pPr indent="0" lvl="0" marL="0" rtl="0" algn="l">
              <a:spcBef>
                <a:spcPts val="0"/>
              </a:spcBef>
              <a:spcAft>
                <a:spcPts val="0"/>
              </a:spcAft>
              <a:buNone/>
            </a:pPr>
            <a:r>
              <a:rPr lang="en" sz="1500">
                <a:latin typeface="Raleway"/>
                <a:ea typeface="Raleway"/>
                <a:cs typeface="Raleway"/>
                <a:sym typeface="Raleway"/>
              </a:rPr>
              <a:t>‘aabc’</a:t>
            </a:r>
            <a:endParaRPr sz="1500">
              <a:latin typeface="Raleway"/>
              <a:ea typeface="Raleway"/>
              <a:cs typeface="Raleway"/>
              <a:sym typeface="Raleway"/>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