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Lora"/>
      <p:regular r:id="rId22"/>
      <p:bold r:id="rId23"/>
      <p:italic r:id="rId24"/>
      <p:boldItalic r:id="rId25"/>
    </p:embeddedFont>
    <p:embeddedFont>
      <p:font typeface="Quattrocento Sans"/>
      <p:regular r:id="rId26"/>
      <p:bold r:id="rId27"/>
      <p:italic r:id="rId28"/>
      <p:boldItalic r:id="rId29"/>
    </p:embeddedFont>
    <p:embeddedFont>
      <p:font typeface="Raleway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ora-regular.fntdata"/><Relationship Id="rId21" Type="http://schemas.openxmlformats.org/officeDocument/2006/relationships/font" Target="fonts/Raleway-boldItalic.fntdata"/><Relationship Id="rId24" Type="http://schemas.openxmlformats.org/officeDocument/2006/relationships/font" Target="fonts/Lora-italic.fntdata"/><Relationship Id="rId23" Type="http://schemas.openxmlformats.org/officeDocument/2006/relationships/font" Target="fonts/Lor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ttrocentoSans-regular.fntdata"/><Relationship Id="rId25" Type="http://schemas.openxmlformats.org/officeDocument/2006/relationships/font" Target="fonts/Lora-boldItalic.fntdata"/><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QuattrocentoSa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Medium-bold.fntdata"/><Relationship Id="rId30" Type="http://schemas.openxmlformats.org/officeDocument/2006/relationships/font" Target="fonts/RalewayMedium-regular.fntdata"/><Relationship Id="rId11" Type="http://schemas.openxmlformats.org/officeDocument/2006/relationships/slide" Target="slides/slide7.xml"/><Relationship Id="rId33" Type="http://schemas.openxmlformats.org/officeDocument/2006/relationships/font" Target="fonts/RalewayMedium-boldItalic.fntdata"/><Relationship Id="rId10" Type="http://schemas.openxmlformats.org/officeDocument/2006/relationships/slide" Target="slides/slide6.xml"/><Relationship Id="rId32" Type="http://schemas.openxmlformats.org/officeDocument/2006/relationships/font" Target="fonts/RalewayMedium-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aa34f3dd4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aa34f3d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aa34f3dd4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aa34f3d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aaae85d59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aaae85d5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aaae85d5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aaae85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aaae85d5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aaae85d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3 tasks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D</a:t>
            </a:r>
            <a:r>
              <a:rPr lang="en" sz="1050">
                <a:solidFill>
                  <a:schemeClr val="dk1"/>
                </a:solidFill>
                <a:highlight>
                  <a:srgbClr val="FFFFFF"/>
                </a:highlight>
              </a:rPr>
              <a:t>uration</a:t>
            </a:r>
            <a:r>
              <a:rPr lang="en" sz="1050">
                <a:solidFill>
                  <a:schemeClr val="dk1"/>
                </a:solidFill>
                <a:highlight>
                  <a:srgbClr val="FFFFFF"/>
                </a:highlight>
              </a:rPr>
              <a:t>, deadline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6 10, 8 15, 5 12</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aaae85d59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aaae85d5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4 children, X = 10</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7 2 3 9</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aaae85d59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aaae85d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5 movies, 2 members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1 5</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8 10</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3 6</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2 5</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6 9</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f2e5fb88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f2e5fb8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33333"/>
                </a:solidFill>
                <a:highlight>
                  <a:srgbClr val="FFFFFF"/>
                </a:highlight>
                <a:latin typeface="Courier New"/>
                <a:ea typeface="Courier New"/>
                <a:cs typeface="Courier New"/>
                <a:sym typeface="Courier New"/>
              </a:rPr>
              <a:t>1</a:t>
            </a:r>
            <a:endParaRPr sz="85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rgbClr val="333333"/>
                </a:solidFill>
                <a:highlight>
                  <a:srgbClr val="FFFFFF"/>
                </a:highlight>
                <a:latin typeface="Courier New"/>
                <a:ea typeface="Courier New"/>
                <a:cs typeface="Courier New"/>
                <a:sym typeface="Courier New"/>
              </a:rPr>
              <a:t>5 3</a:t>
            </a:r>
            <a:endParaRPr sz="85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rgbClr val="333333"/>
                </a:solidFill>
                <a:highlight>
                  <a:srgbClr val="FFFFFF"/>
                </a:highlight>
                <a:latin typeface="Courier New"/>
                <a:ea typeface="Courier New"/>
                <a:cs typeface="Courier New"/>
                <a:sym typeface="Courier New"/>
              </a:rPr>
              <a:t>1</a:t>
            </a:r>
            <a:endParaRPr sz="85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rgbClr val="333333"/>
                </a:solidFill>
                <a:highlight>
                  <a:srgbClr val="FFFFFF"/>
                </a:highlight>
                <a:latin typeface="Courier New"/>
                <a:ea typeface="Courier New"/>
                <a:cs typeface="Courier New"/>
                <a:sym typeface="Courier New"/>
              </a:rPr>
              <a:t>2</a:t>
            </a:r>
            <a:endParaRPr sz="85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rgbClr val="333333"/>
                </a:solidFill>
                <a:highlight>
                  <a:srgbClr val="FFFFFF"/>
                </a:highlight>
                <a:latin typeface="Courier New"/>
                <a:ea typeface="Courier New"/>
                <a:cs typeface="Courier New"/>
                <a:sym typeface="Courier New"/>
              </a:rPr>
              <a:t>8</a:t>
            </a:r>
            <a:endParaRPr sz="85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rgbClr val="333333"/>
                </a:solidFill>
                <a:highlight>
                  <a:srgbClr val="FFFFFF"/>
                </a:highlight>
                <a:latin typeface="Courier New"/>
                <a:ea typeface="Courier New"/>
                <a:cs typeface="Courier New"/>
                <a:sym typeface="Courier New"/>
              </a:rPr>
              <a:t>4</a:t>
            </a:r>
            <a:endParaRPr sz="85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rgbClr val="333333"/>
                </a:solidFill>
                <a:highlight>
                  <a:srgbClr val="FFFFFF"/>
                </a:highlight>
                <a:latin typeface="Courier New"/>
                <a:ea typeface="Courier New"/>
                <a:cs typeface="Courier New"/>
                <a:sym typeface="Courier New"/>
              </a:rPr>
              <a:t>9</a:t>
            </a:r>
            <a:endParaRPr sz="85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f2e5fb886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f2e5fb88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a:t>
            </a:r>
            <a:r>
              <a:rPr lang="en"/>
              <a:t>5, k=5</a:t>
            </a:r>
            <a:endParaRPr/>
          </a:p>
          <a:p>
            <a:pPr indent="0" lvl="0" marL="0" rtl="0" algn="l">
              <a:spcBef>
                <a:spcPts val="0"/>
              </a:spcBef>
              <a:spcAft>
                <a:spcPts val="0"/>
              </a:spcAft>
              <a:buClr>
                <a:schemeClr val="dk1"/>
              </a:buClr>
              <a:buSzPts val="1100"/>
              <a:buFont typeface="Arial"/>
              <a:buNone/>
            </a:pPr>
            <a:r>
              <a:rPr lang="en"/>
              <a:t>1 2 1 1 1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996625" y="2003900"/>
            <a:ext cx="6621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trike="sngStrike"/>
              <a:t>Tackling Constructives?</a:t>
            </a:r>
            <a:r>
              <a:rPr b="0" lang="en"/>
              <a:t> </a:t>
            </a:r>
            <a:r>
              <a:rPr lang="en">
                <a:highlight>
                  <a:schemeClr val="accent1"/>
                </a:highlight>
              </a:rPr>
              <a:t>Maximums and Minimums.</a:t>
            </a:r>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Maximum Average Segment</a:t>
            </a:r>
            <a:endParaRPr/>
          </a:p>
        </p:txBody>
      </p:sp>
      <p:sp>
        <p:nvSpPr>
          <p:cNvPr id="169" name="Google Shape;169;p21"/>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lang="en">
                <a:solidFill>
                  <a:srgbClr val="222222"/>
                </a:solidFill>
                <a:highlight>
                  <a:srgbClr val="FFFFFF"/>
                </a:highlight>
              </a:rPr>
              <a:t>Given an array of n (n &lt;= 1e5) and a number d</a:t>
            </a:r>
            <a:endParaRPr>
              <a:solidFill>
                <a:srgbClr val="222222"/>
              </a:solidFill>
              <a:highlight>
                <a:srgbClr val="FFFFFF"/>
              </a:highlight>
            </a:endParaRPr>
          </a:p>
          <a:p>
            <a:pPr indent="0" lvl="0" marL="0" rtl="0" algn="l">
              <a:lnSpc>
                <a:spcPct val="100000"/>
              </a:lnSpc>
              <a:spcBef>
                <a:spcPts val="600"/>
              </a:spcBef>
              <a:spcAft>
                <a:spcPts val="0"/>
              </a:spcAft>
              <a:buClr>
                <a:schemeClr val="dk1"/>
              </a:buClr>
              <a:buSzPts val="1100"/>
              <a:buFont typeface="Arial"/>
              <a:buNone/>
            </a:pPr>
            <a:r>
              <a:rPr lang="en">
                <a:solidFill>
                  <a:srgbClr val="222222"/>
                </a:solidFill>
                <a:highlight>
                  <a:srgbClr val="FFFFFF"/>
                </a:highlight>
              </a:rPr>
              <a:t>(d &lt;= n), your task is to find a segment of length at least d, on which the arithmetic mean of the elements is maximum possible.</a:t>
            </a:r>
            <a:endParaRPr>
              <a:solidFill>
                <a:srgbClr val="222222"/>
              </a:solidFill>
              <a:highlight>
                <a:srgbClr val="FFFFFF"/>
              </a:highlight>
            </a:endParaRPr>
          </a:p>
          <a:p>
            <a:pPr indent="0" lvl="0" marL="0" rtl="0" algn="l">
              <a:spcBef>
                <a:spcPts val="600"/>
              </a:spcBef>
              <a:spcAft>
                <a:spcPts val="0"/>
              </a:spcAft>
              <a:buNone/>
            </a:pPr>
            <a:r>
              <a:t/>
            </a:r>
            <a:endParaRPr>
              <a:solidFill>
                <a:srgbClr val="222222"/>
              </a:solidFill>
              <a:highlight>
                <a:srgbClr val="FFFFFF"/>
              </a:highlight>
            </a:endParaRPr>
          </a:p>
        </p:txBody>
      </p:sp>
      <p:sp>
        <p:nvSpPr>
          <p:cNvPr id="170" name="Google Shape;170;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71" name="Google Shape;171;p21"/>
          <p:cNvGrpSpPr/>
          <p:nvPr/>
        </p:nvGrpSpPr>
        <p:grpSpPr>
          <a:xfrm>
            <a:off x="916458" y="1019750"/>
            <a:ext cx="214625" cy="214625"/>
            <a:chOff x="2594050" y="1631825"/>
            <a:chExt cx="439625" cy="439625"/>
          </a:xfrm>
        </p:grpSpPr>
        <p:sp>
          <p:nvSpPr>
            <p:cNvPr id="172" name="Google Shape;172;p2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a:t>
            </a:r>
            <a:r>
              <a:rPr baseline="30000" lang="en"/>
              <a:t>th</a:t>
            </a:r>
            <a:r>
              <a:rPr lang="en"/>
              <a:t> Sum</a:t>
            </a:r>
            <a:endParaRPr/>
          </a:p>
        </p:txBody>
      </p:sp>
      <p:sp>
        <p:nvSpPr>
          <p:cNvPr id="181" name="Google Shape;181;p22"/>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222222"/>
                </a:solidFill>
                <a:highlight>
                  <a:srgbClr val="FFFFFF"/>
                </a:highlight>
              </a:rPr>
              <a:t>There are two arrays A and B, each of which consists of n integers.</a:t>
            </a:r>
            <a:endParaRPr>
              <a:solidFill>
                <a:srgbClr val="222222"/>
              </a:solidFill>
              <a:highlight>
                <a:srgbClr val="FFFFFF"/>
              </a:highlight>
            </a:endParaRPr>
          </a:p>
          <a:p>
            <a:pPr indent="0" lvl="0" marL="0" rtl="0" algn="l">
              <a:spcBef>
                <a:spcPts val="600"/>
              </a:spcBef>
              <a:spcAft>
                <a:spcPts val="0"/>
              </a:spcAft>
              <a:buNone/>
            </a:pPr>
            <a:r>
              <a:rPr lang="en">
                <a:solidFill>
                  <a:srgbClr val="222222"/>
                </a:solidFill>
                <a:highlight>
                  <a:srgbClr val="FFFFFF"/>
                </a:highlight>
              </a:rPr>
              <a:t>For each pair of numbers (i,j): 1 ≤ i, j ≤ n (n ≤ 2e5), </a:t>
            </a:r>
            <a:endParaRPr>
              <a:solidFill>
                <a:srgbClr val="222222"/>
              </a:solidFill>
              <a:highlight>
                <a:srgbClr val="FFFFFF"/>
              </a:highlight>
            </a:endParaRPr>
          </a:p>
          <a:p>
            <a:pPr indent="0" lvl="0" marL="0" rtl="0" algn="l">
              <a:spcBef>
                <a:spcPts val="600"/>
              </a:spcBef>
              <a:spcAft>
                <a:spcPts val="0"/>
              </a:spcAft>
              <a:buNone/>
            </a:pPr>
            <a:r>
              <a:rPr lang="en">
                <a:solidFill>
                  <a:srgbClr val="222222"/>
                </a:solidFill>
                <a:highlight>
                  <a:srgbClr val="FFFFFF"/>
                </a:highlight>
              </a:rPr>
              <a:t>write out the sum </a:t>
            </a:r>
            <a:endParaRPr>
              <a:solidFill>
                <a:srgbClr val="222222"/>
              </a:solidFill>
              <a:highlight>
                <a:srgbClr val="FFFFFF"/>
              </a:highlight>
            </a:endParaRPr>
          </a:p>
          <a:p>
            <a:pPr indent="0" lvl="0" marL="0" rtl="0" algn="ctr">
              <a:spcBef>
                <a:spcPts val="600"/>
              </a:spcBef>
              <a:spcAft>
                <a:spcPts val="0"/>
              </a:spcAft>
              <a:buNone/>
            </a:pPr>
            <a:r>
              <a:rPr lang="en">
                <a:solidFill>
                  <a:srgbClr val="222222"/>
                </a:solidFill>
                <a:highlight>
                  <a:srgbClr val="FFFFFF"/>
                </a:highlight>
                <a:latin typeface="Raleway"/>
                <a:ea typeface="Raleway"/>
                <a:cs typeface="Raleway"/>
                <a:sym typeface="Raleway"/>
              </a:rPr>
              <a:t>A</a:t>
            </a:r>
            <a:r>
              <a:rPr baseline="-25000" lang="en">
                <a:solidFill>
                  <a:srgbClr val="222222"/>
                </a:solidFill>
                <a:highlight>
                  <a:srgbClr val="FFFFFF"/>
                </a:highlight>
                <a:latin typeface="Raleway"/>
                <a:ea typeface="Raleway"/>
                <a:cs typeface="Raleway"/>
                <a:sym typeface="Raleway"/>
              </a:rPr>
              <a:t>i</a:t>
            </a:r>
            <a:r>
              <a:rPr lang="en">
                <a:solidFill>
                  <a:srgbClr val="222222"/>
                </a:solidFill>
                <a:highlight>
                  <a:srgbClr val="FFFFFF"/>
                </a:highlight>
                <a:latin typeface="Raleway"/>
                <a:ea typeface="Raleway"/>
                <a:cs typeface="Raleway"/>
                <a:sym typeface="Raleway"/>
              </a:rPr>
              <a:t>+B</a:t>
            </a:r>
            <a:r>
              <a:rPr baseline="-25000" lang="en">
                <a:solidFill>
                  <a:srgbClr val="222222"/>
                </a:solidFill>
                <a:highlight>
                  <a:srgbClr val="FFFFFF"/>
                </a:highlight>
                <a:latin typeface="Raleway"/>
                <a:ea typeface="Raleway"/>
                <a:cs typeface="Raleway"/>
                <a:sym typeface="Raleway"/>
              </a:rPr>
              <a:t>j</a:t>
            </a:r>
            <a:r>
              <a:rPr lang="en">
                <a:solidFill>
                  <a:srgbClr val="222222"/>
                </a:solidFill>
                <a:highlight>
                  <a:srgbClr val="FFFFFF"/>
                </a:highlight>
                <a:latin typeface="Raleway Medium"/>
                <a:ea typeface="Raleway Medium"/>
                <a:cs typeface="Raleway Medium"/>
                <a:sym typeface="Raleway Medium"/>
              </a:rPr>
              <a:t> </a:t>
            </a:r>
            <a:endParaRPr>
              <a:solidFill>
                <a:srgbClr val="222222"/>
              </a:solidFill>
              <a:highlight>
                <a:srgbClr val="FFFFFF"/>
              </a:highlight>
              <a:latin typeface="Raleway Medium"/>
              <a:ea typeface="Raleway Medium"/>
              <a:cs typeface="Raleway Medium"/>
              <a:sym typeface="Raleway Medium"/>
            </a:endParaRPr>
          </a:p>
          <a:p>
            <a:pPr indent="0" lvl="0" marL="0" rtl="0" algn="l">
              <a:spcBef>
                <a:spcPts val="600"/>
              </a:spcBef>
              <a:spcAft>
                <a:spcPts val="0"/>
              </a:spcAft>
              <a:buClr>
                <a:schemeClr val="dk1"/>
              </a:buClr>
              <a:buSzPts val="1100"/>
              <a:buFont typeface="Arial"/>
              <a:buNone/>
            </a:pPr>
            <a:r>
              <a:rPr lang="en">
                <a:solidFill>
                  <a:srgbClr val="222222"/>
                </a:solidFill>
                <a:highlight>
                  <a:srgbClr val="FFFFFF"/>
                </a:highlight>
              </a:rPr>
              <a:t>Find in the resulting set of sums the k-th in ascending order.</a:t>
            </a:r>
            <a:endParaRPr>
              <a:solidFill>
                <a:srgbClr val="222222"/>
              </a:solidFill>
              <a:highlight>
                <a:srgbClr val="FFFFFF"/>
              </a:highlight>
            </a:endParaRPr>
          </a:p>
          <a:p>
            <a:pPr indent="0" lvl="0" marL="0" rtl="0" algn="l">
              <a:spcBef>
                <a:spcPts val="600"/>
              </a:spcBef>
              <a:spcAft>
                <a:spcPts val="0"/>
              </a:spcAft>
              <a:buNone/>
            </a:pPr>
            <a:r>
              <a:t/>
            </a:r>
            <a:endParaRPr>
              <a:solidFill>
                <a:srgbClr val="222222"/>
              </a:solidFill>
              <a:highlight>
                <a:srgbClr val="FFFFFF"/>
              </a:highlight>
            </a:endParaRPr>
          </a:p>
        </p:txBody>
      </p:sp>
      <p:sp>
        <p:nvSpPr>
          <p:cNvPr id="182" name="Google Shape;182;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83" name="Google Shape;183;p22"/>
          <p:cNvGrpSpPr/>
          <p:nvPr/>
        </p:nvGrpSpPr>
        <p:grpSpPr>
          <a:xfrm>
            <a:off x="916458" y="1019750"/>
            <a:ext cx="214625" cy="214625"/>
            <a:chOff x="2594050" y="1631825"/>
            <a:chExt cx="439625" cy="439625"/>
          </a:xfrm>
        </p:grpSpPr>
        <p:sp>
          <p:nvSpPr>
            <p:cNvPr id="184" name="Google Shape;184;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22"/>
          <p:cNvSpPr txBox="1"/>
          <p:nvPr/>
        </p:nvSpPr>
        <p:spPr>
          <a:xfrm>
            <a:off x="4097800" y="268025"/>
            <a:ext cx="4501800" cy="5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Quattrocento Sans"/>
                <a:ea typeface="Quattrocento Sans"/>
                <a:cs typeface="Quattrocento Sans"/>
                <a:sym typeface="Quattrocento Sans"/>
              </a:rPr>
              <a:t>“Level </a:t>
            </a:r>
            <a:r>
              <a:rPr i="1" lang="en" sz="1100">
                <a:solidFill>
                  <a:schemeClr val="dk1"/>
                </a:solidFill>
                <a:latin typeface="Quattrocento Sans"/>
                <a:ea typeface="Quattrocento Sans"/>
                <a:cs typeface="Quattrocento Sans"/>
                <a:sym typeface="Quattrocento Sans"/>
              </a:rPr>
              <a:t>sawaal </a:t>
            </a:r>
            <a:r>
              <a:rPr lang="en" sz="1100">
                <a:solidFill>
                  <a:schemeClr val="dk1"/>
                </a:solidFill>
                <a:latin typeface="Quattrocento Sans"/>
                <a:ea typeface="Quattrocento Sans"/>
                <a:cs typeface="Quattrocento Sans"/>
                <a:sym typeface="Quattrocento Sans"/>
              </a:rPr>
              <a:t>ka nahin, </a:t>
            </a:r>
            <a:r>
              <a:rPr i="1" lang="en" sz="1100">
                <a:solidFill>
                  <a:schemeClr val="dk1"/>
                </a:solidFill>
                <a:latin typeface="Quattrocento Sans"/>
                <a:ea typeface="Quattrocento Sans"/>
                <a:cs typeface="Quattrocento Sans"/>
                <a:sym typeface="Quattrocento Sans"/>
              </a:rPr>
              <a:t>insaan</a:t>
            </a:r>
            <a:r>
              <a:rPr lang="en" sz="1100">
                <a:solidFill>
                  <a:schemeClr val="dk1"/>
                </a:solidFill>
                <a:latin typeface="Quattrocento Sans"/>
                <a:ea typeface="Quattrocento Sans"/>
                <a:cs typeface="Quattrocento Sans"/>
                <a:sym typeface="Quattrocento Sans"/>
              </a:rPr>
              <a:t> ka hota hai.”</a:t>
            </a:r>
            <a:endParaRPr sz="1100">
              <a:solidFill>
                <a:schemeClr val="dk1"/>
              </a:solidFill>
              <a:latin typeface="Quattrocento Sans"/>
              <a:ea typeface="Quattrocento Sans"/>
              <a:cs typeface="Quattrocento Sans"/>
              <a:sym typeface="Quattrocento Sans"/>
            </a:endParaRPr>
          </a:p>
          <a:p>
            <a:pPr indent="0" lvl="0" marL="0" rtl="0" algn="r">
              <a:spcBef>
                <a:spcPts val="600"/>
              </a:spcBef>
              <a:spcAft>
                <a:spcPts val="0"/>
              </a:spcAft>
              <a:buClr>
                <a:schemeClr val="dk1"/>
              </a:buClr>
              <a:buSzPts val="1100"/>
              <a:buFont typeface="Arial"/>
              <a:buNone/>
            </a:pPr>
            <a:r>
              <a:rPr lang="en" sz="1000">
                <a:solidFill>
                  <a:schemeClr val="dk1"/>
                </a:solidFill>
                <a:latin typeface="Lora"/>
                <a:ea typeface="Lora"/>
                <a:cs typeface="Lora"/>
                <a:sym typeface="Lora"/>
              </a:rPr>
              <a:t>- My Physics Sir when I told him I had found a problem ‘hard’.</a:t>
            </a:r>
            <a:endParaRPr sz="1000">
              <a:solidFill>
                <a:schemeClr val="dk1"/>
              </a:solidFill>
              <a:latin typeface="Lora"/>
              <a:ea typeface="Lora"/>
              <a:cs typeface="Lora"/>
              <a:sym typeface="Lora"/>
            </a:endParaRPr>
          </a:p>
          <a:p>
            <a:pPr indent="0" lvl="0" marL="457200" rtl="0" algn="r">
              <a:spcBef>
                <a:spcPts val="0"/>
              </a:spcBef>
              <a:spcAft>
                <a:spcPts val="0"/>
              </a:spcAft>
              <a:buNone/>
            </a:pPr>
            <a:r>
              <a:t/>
            </a:r>
            <a:endParaRPr sz="11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4294967295" type="subTitle"/>
          </p:nvPr>
        </p:nvSpPr>
        <p:spPr>
          <a:xfrm>
            <a:off x="2371500" y="2093775"/>
            <a:ext cx="50214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3600">
                <a:latin typeface="Lora"/>
                <a:ea typeface="Lora"/>
                <a:cs typeface="Lora"/>
                <a:sym typeface="Lora"/>
              </a:rPr>
              <a:t>Any </a:t>
            </a:r>
            <a:r>
              <a:rPr b="1" i="1" lang="en" sz="3600">
                <a:highlight>
                  <a:schemeClr val="accent1"/>
                </a:highlight>
                <a:latin typeface="Lora"/>
                <a:ea typeface="Lora"/>
                <a:cs typeface="Lora"/>
                <a:sym typeface="Lora"/>
              </a:rPr>
              <a:t>questions</a:t>
            </a:r>
            <a:r>
              <a:rPr b="1" i="1" lang="en" sz="3600">
                <a:latin typeface="Lora"/>
                <a:ea typeface="Lora"/>
                <a:cs typeface="Lora"/>
                <a:sym typeface="Lora"/>
              </a:rPr>
              <a:t>?</a:t>
            </a:r>
            <a:endParaRPr b="1" i="1" sz="3600">
              <a:latin typeface="Lora"/>
              <a:ea typeface="Lora"/>
              <a:cs typeface="Lora"/>
              <a:sym typeface="Lora"/>
            </a:endParaRPr>
          </a:p>
          <a:p>
            <a:pPr indent="0" lvl="0" marL="0" rtl="0" algn="l">
              <a:spcBef>
                <a:spcPts val="600"/>
              </a:spcBef>
              <a:spcAft>
                <a:spcPts val="0"/>
              </a:spcAft>
              <a:buNone/>
            </a:pPr>
            <a:r>
              <a:t/>
            </a:r>
            <a:endParaRPr b="1"/>
          </a:p>
        </p:txBody>
      </p:sp>
      <p:cxnSp>
        <p:nvCxnSpPr>
          <p:cNvPr id="194" name="Google Shape;194;p23"/>
          <p:cNvCxnSpPr/>
          <p:nvPr/>
        </p:nvCxnSpPr>
        <p:spPr>
          <a:xfrm>
            <a:off x="6450" y="1428750"/>
            <a:ext cx="2397300" cy="0"/>
          </a:xfrm>
          <a:prstGeom prst="straightConnector1">
            <a:avLst/>
          </a:prstGeom>
          <a:noFill/>
          <a:ln cap="flat" cmpd="sng" w="9525">
            <a:solidFill>
              <a:srgbClr val="CCCCCC"/>
            </a:solidFill>
            <a:prstDash val="solid"/>
            <a:round/>
            <a:headEnd len="med" w="med" type="none"/>
            <a:tailEnd len="med" w="med" type="none"/>
          </a:ln>
        </p:spPr>
      </p:cxnSp>
      <p:sp>
        <p:nvSpPr>
          <p:cNvPr id="195" name="Google Shape;195;p23"/>
          <p:cNvSpPr txBox="1"/>
          <p:nvPr>
            <p:ph idx="4294967295" type="ctrTitle"/>
          </p:nvPr>
        </p:nvSpPr>
        <p:spPr>
          <a:xfrm>
            <a:off x="2371625" y="816550"/>
            <a:ext cx="49080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 gg</a:t>
            </a:r>
            <a:r>
              <a:rPr lang="en" sz="6000"/>
              <a:t>!</a:t>
            </a:r>
            <a:endParaRPr sz="6000"/>
          </a:p>
        </p:txBody>
      </p:sp>
      <p:cxnSp>
        <p:nvCxnSpPr>
          <p:cNvPr id="196" name="Google Shape;196;p23"/>
          <p:cNvCxnSpPr/>
          <p:nvPr/>
        </p:nvCxnSpPr>
        <p:spPr>
          <a:xfrm>
            <a:off x="3909050" y="1428750"/>
            <a:ext cx="5235000" cy="0"/>
          </a:xfrm>
          <a:prstGeom prst="straightConnector1">
            <a:avLst/>
          </a:prstGeom>
          <a:noFill/>
          <a:ln cap="flat" cmpd="sng" w="9525">
            <a:solidFill>
              <a:srgbClr val="CCCCCC"/>
            </a:solidFill>
            <a:prstDash val="solid"/>
            <a:round/>
            <a:headEnd len="med" w="med" type="none"/>
            <a:tailEnd len="med" w="med" type="none"/>
          </a:ln>
        </p:spPr>
      </p:cxnSp>
      <p:sp>
        <p:nvSpPr>
          <p:cNvPr id="197" name="Google Shape;197;p23"/>
          <p:cNvSpPr/>
          <p:nvPr/>
        </p:nvSpPr>
        <p:spPr>
          <a:xfrm>
            <a:off x="831925" y="859175"/>
            <a:ext cx="1139100" cy="1139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3"/>
          <p:cNvGrpSpPr/>
          <p:nvPr/>
        </p:nvGrpSpPr>
        <p:grpSpPr>
          <a:xfrm>
            <a:off x="1148888" y="1190759"/>
            <a:ext cx="505722" cy="475767"/>
            <a:chOff x="5972700" y="2330200"/>
            <a:chExt cx="411625" cy="387275"/>
          </a:xfrm>
        </p:grpSpPr>
        <p:sp>
          <p:nvSpPr>
            <p:cNvPr id="199" name="Google Shape;199;p2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Meeting Point</a:t>
            </a:r>
            <a:endParaRPr/>
          </a:p>
        </p:txBody>
      </p:sp>
      <p:sp>
        <p:nvSpPr>
          <p:cNvPr id="207" name="Google Shape;207;p24"/>
          <p:cNvSpPr txBox="1"/>
          <p:nvPr>
            <p:ph idx="1" type="body"/>
          </p:nvPr>
        </p:nvSpPr>
        <p:spPr>
          <a:xfrm>
            <a:off x="1381250" y="1276720"/>
            <a:ext cx="6809700" cy="31122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600">
                <a:solidFill>
                  <a:srgbClr val="222222"/>
                </a:solidFill>
                <a:highlight>
                  <a:srgbClr val="FFFFFF"/>
                </a:highlight>
              </a:rPr>
              <a:t>The main road in Bytecity is a straight line from south to north. Conveniently, there are coordinates measured in meters from the southernmost building in north direction. At some points on the road there are </a:t>
            </a:r>
            <a:r>
              <a:rPr i="1" lang="en" sz="1600">
                <a:solidFill>
                  <a:srgbClr val="222222"/>
                </a:solidFill>
                <a:highlight>
                  <a:srgbClr val="FFFFFF"/>
                </a:highlight>
              </a:rPr>
              <a:t>n</a:t>
            </a:r>
            <a:r>
              <a:rPr lang="en" sz="1600">
                <a:solidFill>
                  <a:srgbClr val="222222"/>
                </a:solidFill>
                <a:highlight>
                  <a:srgbClr val="FFFFFF"/>
                </a:highlight>
              </a:rPr>
              <a:t> friends, and </a:t>
            </a:r>
            <a:r>
              <a:rPr i="1" lang="en" sz="1600">
                <a:solidFill>
                  <a:srgbClr val="222222"/>
                </a:solidFill>
                <a:highlight>
                  <a:srgbClr val="FFFFFF"/>
                </a:highlight>
              </a:rPr>
              <a:t>i</a:t>
            </a:r>
            <a:r>
              <a:rPr lang="en" sz="1600">
                <a:solidFill>
                  <a:srgbClr val="222222"/>
                </a:solidFill>
                <a:highlight>
                  <a:srgbClr val="FFFFFF"/>
                </a:highlight>
              </a:rPr>
              <a:t>-th of them is standing at the point </a:t>
            </a:r>
            <a:r>
              <a:rPr i="1" lang="en" sz="1600">
                <a:solidFill>
                  <a:srgbClr val="222222"/>
                </a:solidFill>
                <a:highlight>
                  <a:srgbClr val="FFFFFF"/>
                </a:highlight>
              </a:rPr>
              <a:t>x</a:t>
            </a:r>
            <a:r>
              <a:rPr baseline="-25000" i="1" lang="en" sz="1600">
                <a:solidFill>
                  <a:srgbClr val="222222"/>
                </a:solidFill>
                <a:highlight>
                  <a:srgbClr val="FFFFFF"/>
                </a:highlight>
              </a:rPr>
              <a:t>i</a:t>
            </a:r>
            <a:r>
              <a:rPr lang="en" sz="1600">
                <a:solidFill>
                  <a:srgbClr val="222222"/>
                </a:solidFill>
                <a:highlight>
                  <a:srgbClr val="FFFFFF"/>
                </a:highlight>
              </a:rPr>
              <a:t> meters and can move with any speed no greater than </a:t>
            </a:r>
            <a:r>
              <a:rPr i="1" lang="en" sz="1600">
                <a:solidFill>
                  <a:srgbClr val="222222"/>
                </a:solidFill>
                <a:highlight>
                  <a:srgbClr val="FFFFFF"/>
                </a:highlight>
              </a:rPr>
              <a:t>v</a:t>
            </a:r>
            <a:r>
              <a:rPr baseline="-25000" i="1" lang="en" sz="1600">
                <a:solidFill>
                  <a:srgbClr val="222222"/>
                </a:solidFill>
                <a:highlight>
                  <a:srgbClr val="FFFFFF"/>
                </a:highlight>
              </a:rPr>
              <a:t>i</a:t>
            </a:r>
            <a:r>
              <a:rPr lang="en" sz="1600">
                <a:solidFill>
                  <a:srgbClr val="222222"/>
                </a:solidFill>
                <a:highlight>
                  <a:srgbClr val="FFFFFF"/>
                </a:highlight>
              </a:rPr>
              <a:t> meters per second in any of the two directions along the road: south or north.</a:t>
            </a:r>
            <a:endParaRPr sz="1600">
              <a:solidFill>
                <a:srgbClr val="222222"/>
              </a:solidFill>
              <a:highlight>
                <a:srgbClr val="FFFFFF"/>
              </a:highlight>
            </a:endParaRPr>
          </a:p>
          <a:p>
            <a:pPr indent="0" lvl="0" marL="0" rtl="0" algn="l">
              <a:lnSpc>
                <a:spcPct val="140000"/>
              </a:lnSpc>
              <a:spcBef>
                <a:spcPts val="1600"/>
              </a:spcBef>
              <a:spcAft>
                <a:spcPts val="0"/>
              </a:spcAft>
              <a:buClr>
                <a:schemeClr val="dk1"/>
              </a:buClr>
              <a:buSzPts val="1100"/>
              <a:buFont typeface="Arial"/>
              <a:buNone/>
            </a:pPr>
            <a:r>
              <a:rPr lang="en" sz="1600">
                <a:solidFill>
                  <a:srgbClr val="222222"/>
                </a:solidFill>
                <a:highlight>
                  <a:srgbClr val="FFFFFF"/>
                </a:highlight>
              </a:rPr>
              <a:t>You are to compute the minimum time needed to gather all the </a:t>
            </a:r>
            <a:r>
              <a:rPr i="1" lang="en" sz="1600">
                <a:solidFill>
                  <a:srgbClr val="222222"/>
                </a:solidFill>
                <a:highlight>
                  <a:srgbClr val="FFFFFF"/>
                </a:highlight>
              </a:rPr>
              <a:t>n</a:t>
            </a:r>
            <a:r>
              <a:rPr lang="en" sz="1600">
                <a:solidFill>
                  <a:srgbClr val="222222"/>
                </a:solidFill>
                <a:highlight>
                  <a:srgbClr val="FFFFFF"/>
                </a:highlight>
              </a:rPr>
              <a:t> friends at some point on the road. Note that the point they meet at doesn't need to have integer coordinate.</a:t>
            </a:r>
            <a:endParaRPr sz="1600">
              <a:solidFill>
                <a:srgbClr val="222222"/>
              </a:solidFill>
              <a:highlight>
                <a:srgbClr val="FFFFFF"/>
              </a:highlight>
            </a:endParaRPr>
          </a:p>
          <a:p>
            <a:pPr indent="0" lvl="0" marL="0" rtl="0" algn="l">
              <a:spcBef>
                <a:spcPts val="600"/>
              </a:spcBef>
              <a:spcAft>
                <a:spcPts val="0"/>
              </a:spcAft>
              <a:buNone/>
            </a:pPr>
            <a:r>
              <a:t/>
            </a:r>
            <a:endParaRPr sz="1600"/>
          </a:p>
        </p:txBody>
      </p:sp>
      <p:sp>
        <p:nvSpPr>
          <p:cNvPr id="208" name="Google Shape;208;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09" name="Google Shape;209;p24"/>
          <p:cNvGrpSpPr/>
          <p:nvPr/>
        </p:nvGrpSpPr>
        <p:grpSpPr>
          <a:xfrm>
            <a:off x="916458" y="1019750"/>
            <a:ext cx="214625" cy="214625"/>
            <a:chOff x="2594050" y="1631825"/>
            <a:chExt cx="439625" cy="439625"/>
          </a:xfrm>
        </p:grpSpPr>
        <p:sp>
          <p:nvSpPr>
            <p:cNvPr id="210" name="Google Shape;210;p2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4294967295" type="subTitle"/>
          </p:nvPr>
        </p:nvSpPr>
        <p:spPr>
          <a:xfrm>
            <a:off x="2371500" y="2093775"/>
            <a:ext cx="50214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3600">
                <a:latin typeface="Lora"/>
                <a:ea typeface="Lora"/>
                <a:cs typeface="Lora"/>
                <a:sym typeface="Lora"/>
              </a:rPr>
              <a:t>I am </a:t>
            </a:r>
            <a:r>
              <a:rPr b="1" i="1" lang="en" sz="3600">
                <a:highlight>
                  <a:schemeClr val="accent1"/>
                </a:highlight>
                <a:latin typeface="Lora"/>
                <a:ea typeface="Lora"/>
                <a:cs typeface="Lora"/>
                <a:sym typeface="Lora"/>
              </a:rPr>
              <a:t>Dhruv.</a:t>
            </a:r>
            <a:endParaRPr b="1" i="1" sz="3600">
              <a:highlight>
                <a:schemeClr val="accent1"/>
              </a:highlight>
              <a:latin typeface="Lora"/>
              <a:ea typeface="Lora"/>
              <a:cs typeface="Lora"/>
              <a:sym typeface="Lora"/>
            </a:endParaRPr>
          </a:p>
          <a:p>
            <a:pPr indent="0" lvl="0" marL="0" rtl="0" algn="l">
              <a:spcBef>
                <a:spcPts val="600"/>
              </a:spcBef>
              <a:spcAft>
                <a:spcPts val="0"/>
              </a:spcAft>
              <a:buClr>
                <a:schemeClr val="dk1"/>
              </a:buClr>
              <a:buSzPts val="1100"/>
              <a:buFont typeface="Arial"/>
              <a:buNone/>
            </a:pPr>
            <a:r>
              <a:rPr lang="en" sz="1800"/>
              <a:t>Naam to suna hi hoga.</a:t>
            </a:r>
            <a:endParaRPr sz="1800">
              <a:solidFill>
                <a:schemeClr val="dk1"/>
              </a:solidFill>
              <a:highlight>
                <a:schemeClr val="accent1"/>
              </a:highlight>
            </a:endParaRPr>
          </a:p>
          <a:p>
            <a:pPr indent="0" lvl="0" marL="0" rtl="0" algn="l">
              <a:spcBef>
                <a:spcPts val="600"/>
              </a:spcBef>
              <a:spcAft>
                <a:spcPts val="0"/>
              </a:spcAft>
              <a:buNone/>
            </a:pPr>
            <a:r>
              <a:t/>
            </a:r>
            <a:endParaRPr b="1"/>
          </a:p>
        </p:txBody>
      </p:sp>
      <p:sp>
        <p:nvSpPr>
          <p:cNvPr id="86" name="Google Shape;86;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2111025" y="1693548"/>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a:highlight>
                  <a:schemeClr val="accent1"/>
                </a:highlight>
              </a:rPr>
              <a:t>Greedy</a:t>
            </a:r>
            <a:r>
              <a:rPr i="1" lang="en"/>
              <a:t> Algorithms</a:t>
            </a:r>
            <a:endParaRPr i="1"/>
          </a:p>
        </p:txBody>
      </p:sp>
      <p:sp>
        <p:nvSpPr>
          <p:cNvPr id="92" name="Google Shape;92;p1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93" name="Google Shape;93;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Tasks and Deadlines</a:t>
            </a:r>
            <a:endParaRPr/>
          </a:p>
        </p:txBody>
      </p:sp>
      <p:sp>
        <p:nvSpPr>
          <p:cNvPr id="100" name="Google Shape;100;p15"/>
          <p:cNvSpPr txBox="1"/>
          <p:nvPr>
            <p:ph idx="1" type="body"/>
          </p:nvPr>
        </p:nvSpPr>
        <p:spPr>
          <a:xfrm>
            <a:off x="1381250" y="1238970"/>
            <a:ext cx="6809700" cy="3112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000"/>
              <a:t>AV has to process n (n &lt;= 2e5) tasks. Each task has a duration and a deadline, and he will process the tasks in some order one after another. His reward for a task is d</a:t>
            </a:r>
            <a:r>
              <a:rPr baseline="-25000" lang="en" sz="2000"/>
              <a:t>i</a:t>
            </a:r>
            <a:r>
              <a:rPr lang="en" sz="2000"/>
              <a:t> - f</a:t>
            </a:r>
            <a:r>
              <a:rPr baseline="-25000" lang="en" sz="2000"/>
              <a:t>i  </a:t>
            </a:r>
            <a:r>
              <a:rPr lang="en" sz="2000"/>
              <a:t>where d</a:t>
            </a:r>
            <a:r>
              <a:rPr baseline="-25000" lang="en" sz="2000"/>
              <a:t>i</a:t>
            </a:r>
            <a:r>
              <a:rPr lang="en" sz="2000"/>
              <a:t> is its deadline and f</a:t>
            </a:r>
            <a:r>
              <a:rPr baseline="-25000" lang="en" sz="2000"/>
              <a:t>i</a:t>
            </a:r>
            <a:r>
              <a:rPr lang="en" sz="2000"/>
              <a:t> is your finishing time. (The starting time is 0, and he has to process all tasks even if a task would yield negative reward.)</a:t>
            </a:r>
            <a:endParaRPr sz="2000"/>
          </a:p>
          <a:p>
            <a:pPr indent="0" lvl="0" marL="0" rtl="0" algn="l">
              <a:lnSpc>
                <a:spcPct val="115000"/>
              </a:lnSpc>
              <a:spcBef>
                <a:spcPts val="1200"/>
              </a:spcBef>
              <a:spcAft>
                <a:spcPts val="0"/>
              </a:spcAft>
              <a:buClr>
                <a:schemeClr val="dk1"/>
              </a:buClr>
              <a:buSzPts val="1100"/>
              <a:buFont typeface="Arial"/>
              <a:buNone/>
            </a:pPr>
            <a:r>
              <a:rPr lang="en" sz="2000"/>
              <a:t>What is his maximum reward if you act optimally?</a:t>
            </a:r>
            <a:endParaRPr sz="2000"/>
          </a:p>
          <a:p>
            <a:pPr indent="0" lvl="0" marL="0" rtl="0" algn="l">
              <a:spcBef>
                <a:spcPts val="1200"/>
              </a:spcBef>
              <a:spcAft>
                <a:spcPts val="0"/>
              </a:spcAft>
              <a:buNone/>
            </a:pPr>
            <a:r>
              <a:t/>
            </a:r>
            <a:endParaRPr sz="2000"/>
          </a:p>
        </p:txBody>
      </p:sp>
      <p:grpSp>
        <p:nvGrpSpPr>
          <p:cNvPr id="101" name="Google Shape;101;p15"/>
          <p:cNvGrpSpPr/>
          <p:nvPr/>
        </p:nvGrpSpPr>
        <p:grpSpPr>
          <a:xfrm>
            <a:off x="916458" y="1019750"/>
            <a:ext cx="214625" cy="214625"/>
            <a:chOff x="2594050" y="1631825"/>
            <a:chExt cx="439625" cy="439625"/>
          </a:xfrm>
        </p:grpSpPr>
        <p:sp>
          <p:nvSpPr>
            <p:cNvPr id="102" name="Google Shape;102;p1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5"/>
          <p:cNvSpPr txBox="1"/>
          <p:nvPr/>
        </p:nvSpPr>
        <p:spPr>
          <a:xfrm>
            <a:off x="5164275" y="268025"/>
            <a:ext cx="3435300" cy="5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Quattrocento Sans"/>
                <a:ea typeface="Quattrocento Sans"/>
                <a:cs typeface="Quattrocento Sans"/>
                <a:sym typeface="Quattrocento Sans"/>
              </a:rPr>
              <a:t>“Agar apple gira aur koi udhar tha nahin, to kya apple ke girne se awaaz aayi thi?”</a:t>
            </a:r>
            <a:endParaRPr sz="1100">
              <a:solidFill>
                <a:schemeClr val="dk1"/>
              </a:solidFill>
              <a:latin typeface="Quattrocento Sans"/>
              <a:ea typeface="Quattrocento Sans"/>
              <a:cs typeface="Quattrocento Sans"/>
              <a:sym typeface="Quattrocento Sans"/>
            </a:endParaRPr>
          </a:p>
          <a:p>
            <a:pPr indent="0" lvl="0" marL="457200" rtl="0" algn="r">
              <a:spcBef>
                <a:spcPts val="0"/>
              </a:spcBef>
              <a:spcAft>
                <a:spcPts val="0"/>
              </a:spcAft>
              <a:buNone/>
            </a:pPr>
            <a:r>
              <a:rPr lang="en" sz="1100">
                <a:solidFill>
                  <a:schemeClr val="dk1"/>
                </a:solidFill>
                <a:latin typeface="Quattrocento Sans"/>
                <a:ea typeface="Quattrocento Sans"/>
                <a:cs typeface="Quattrocento Sans"/>
                <a:sym typeface="Quattrocento Sans"/>
              </a:rPr>
              <a:t>- AV</a:t>
            </a:r>
            <a:endParaRPr sz="11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1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Ferris Wheel</a:t>
            </a:r>
            <a:endParaRPr/>
          </a:p>
        </p:txBody>
      </p:sp>
      <p:sp>
        <p:nvSpPr>
          <p:cNvPr id="113" name="Google Shape;113;p16"/>
          <p:cNvSpPr txBox="1"/>
          <p:nvPr>
            <p:ph idx="1" type="body"/>
          </p:nvPr>
        </p:nvSpPr>
        <p:spPr>
          <a:xfrm>
            <a:off x="1381250" y="1331695"/>
            <a:ext cx="6809700" cy="3112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200"/>
              <a:t>There are N (N &lt;= 2e5) children who want to go to a Ferris wheel, and your task is to find a gondola for each child.</a:t>
            </a:r>
            <a:endParaRPr sz="2200"/>
          </a:p>
          <a:p>
            <a:pPr indent="0" lvl="0" marL="0" rtl="0" algn="l">
              <a:lnSpc>
                <a:spcPct val="115000"/>
              </a:lnSpc>
              <a:spcBef>
                <a:spcPts val="1200"/>
              </a:spcBef>
              <a:spcAft>
                <a:spcPts val="0"/>
              </a:spcAft>
              <a:buClr>
                <a:schemeClr val="dk1"/>
              </a:buClr>
              <a:buSzPts val="1100"/>
              <a:buFont typeface="Arial"/>
              <a:buNone/>
            </a:pPr>
            <a:r>
              <a:rPr lang="en" sz="2200"/>
              <a:t>Each gondola may have one or two children in it, and in addition, the total weight in a gondola may not exceed X. You know the weight of every child (w</a:t>
            </a:r>
            <a:r>
              <a:rPr baseline="-25000" lang="en" sz="2200"/>
              <a:t>i </a:t>
            </a:r>
            <a:r>
              <a:rPr lang="en" sz="2200"/>
              <a:t>&lt;= X).</a:t>
            </a:r>
            <a:endParaRPr sz="2200"/>
          </a:p>
          <a:p>
            <a:pPr indent="0" lvl="0" marL="0" rtl="0" algn="l">
              <a:lnSpc>
                <a:spcPct val="115000"/>
              </a:lnSpc>
              <a:spcBef>
                <a:spcPts val="1200"/>
              </a:spcBef>
              <a:spcAft>
                <a:spcPts val="0"/>
              </a:spcAft>
              <a:buClr>
                <a:schemeClr val="dk1"/>
              </a:buClr>
              <a:buSzPts val="1100"/>
              <a:buFont typeface="Arial"/>
              <a:buNone/>
            </a:pPr>
            <a:r>
              <a:rPr lang="en" sz="2200"/>
              <a:t>What is the minimum number of gondolas needed for the children?</a:t>
            </a:r>
            <a:endParaRPr sz="2200"/>
          </a:p>
          <a:p>
            <a:pPr indent="0" lvl="0" marL="0" rtl="0" algn="l">
              <a:spcBef>
                <a:spcPts val="1200"/>
              </a:spcBef>
              <a:spcAft>
                <a:spcPts val="0"/>
              </a:spcAft>
              <a:buNone/>
            </a:pPr>
            <a:r>
              <a:t/>
            </a:r>
            <a:endParaRPr sz="2200"/>
          </a:p>
        </p:txBody>
      </p:sp>
      <p:grpSp>
        <p:nvGrpSpPr>
          <p:cNvPr id="114" name="Google Shape;114;p16"/>
          <p:cNvGrpSpPr/>
          <p:nvPr/>
        </p:nvGrpSpPr>
        <p:grpSpPr>
          <a:xfrm>
            <a:off x="916458" y="1019750"/>
            <a:ext cx="214625" cy="214625"/>
            <a:chOff x="2594050" y="1631825"/>
            <a:chExt cx="439625" cy="439625"/>
          </a:xfrm>
        </p:grpSpPr>
        <p:sp>
          <p:nvSpPr>
            <p:cNvPr id="115" name="Google Shape;115;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Movie Festival</a:t>
            </a:r>
            <a:endParaRPr/>
          </a:p>
        </p:txBody>
      </p:sp>
      <p:sp>
        <p:nvSpPr>
          <p:cNvPr id="124" name="Google Shape;124;p17"/>
          <p:cNvSpPr txBox="1"/>
          <p:nvPr>
            <p:ph idx="1" type="body"/>
          </p:nvPr>
        </p:nvSpPr>
        <p:spPr>
          <a:xfrm>
            <a:off x="1381250" y="1331695"/>
            <a:ext cx="6809700" cy="3112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In a movie festival, n (n &lt;= 1e5) movies will be shown. Vik's movie club consists of k (k &lt;= n) members, who will be all attending the festival.</a:t>
            </a:r>
            <a:endParaRPr/>
          </a:p>
          <a:p>
            <a:pPr indent="0" lvl="0" marL="0" rtl="0" algn="l">
              <a:lnSpc>
                <a:spcPct val="115000"/>
              </a:lnSpc>
              <a:spcBef>
                <a:spcPts val="1200"/>
              </a:spcBef>
              <a:spcAft>
                <a:spcPts val="0"/>
              </a:spcAft>
              <a:buClr>
                <a:schemeClr val="dk1"/>
              </a:buClr>
              <a:buSzPts val="1100"/>
              <a:buFont typeface="Arial"/>
              <a:buNone/>
            </a:pPr>
            <a:r>
              <a:rPr lang="en"/>
              <a:t>You know the starting and ending time of each movie. What is the maximum total number of movies the club members can watch entirely if they act optimally?</a:t>
            </a:r>
            <a:endParaRPr/>
          </a:p>
          <a:p>
            <a:pPr indent="0" lvl="0" marL="0" rtl="0" algn="l">
              <a:spcBef>
                <a:spcPts val="1200"/>
              </a:spcBef>
              <a:spcAft>
                <a:spcPts val="0"/>
              </a:spcAft>
              <a:buNone/>
            </a:pPr>
            <a:r>
              <a:t/>
            </a:r>
            <a:endParaRPr/>
          </a:p>
        </p:txBody>
      </p:sp>
      <p:sp>
        <p:nvSpPr>
          <p:cNvPr id="125" name="Google Shape;125;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7"/>
          <p:cNvSpPr txBox="1"/>
          <p:nvPr/>
        </p:nvSpPr>
        <p:spPr>
          <a:xfrm>
            <a:off x="5522900" y="268025"/>
            <a:ext cx="3076800" cy="5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Quattrocento Sans"/>
                <a:ea typeface="Quattrocento Sans"/>
                <a:cs typeface="Quattrocento Sans"/>
                <a:sym typeface="Quattrocento Sans"/>
              </a:rPr>
              <a:t>“mtlb mujhe russian bnna pdega”</a:t>
            </a:r>
            <a:endParaRPr sz="1100">
              <a:solidFill>
                <a:schemeClr val="dk1"/>
              </a:solidFill>
              <a:latin typeface="Quattrocento Sans"/>
              <a:ea typeface="Quattrocento Sans"/>
              <a:cs typeface="Quattrocento Sans"/>
              <a:sym typeface="Quattrocento Sans"/>
            </a:endParaRPr>
          </a:p>
          <a:p>
            <a:pPr indent="0" lvl="0" marL="457200" rtl="0" algn="r">
              <a:spcBef>
                <a:spcPts val="0"/>
              </a:spcBef>
              <a:spcAft>
                <a:spcPts val="0"/>
              </a:spcAft>
              <a:buNone/>
            </a:pPr>
            <a:r>
              <a:rPr lang="en" sz="1100">
                <a:solidFill>
                  <a:schemeClr val="dk1"/>
                </a:solidFill>
                <a:latin typeface="Quattrocento Sans"/>
                <a:ea typeface="Quattrocento Sans"/>
                <a:cs typeface="Quattrocento Sans"/>
                <a:sym typeface="Quattrocento Sans"/>
              </a:rPr>
              <a:t>- Vik</a:t>
            </a:r>
            <a:endParaRPr sz="11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ctrTitle"/>
          </p:nvPr>
        </p:nvSpPr>
        <p:spPr>
          <a:xfrm>
            <a:off x="2111025" y="1991848"/>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a:highlight>
                  <a:schemeClr val="accent1"/>
                </a:highlight>
              </a:rPr>
              <a:t>Binary Search</a:t>
            </a:r>
            <a:r>
              <a:rPr i="1" lang="en"/>
              <a:t>ing</a:t>
            </a:r>
            <a:endParaRPr i="1"/>
          </a:p>
          <a:p>
            <a:pPr indent="0" lvl="0" marL="0" rtl="0" algn="l">
              <a:spcBef>
                <a:spcPts val="0"/>
              </a:spcBef>
              <a:spcAft>
                <a:spcPts val="0"/>
              </a:spcAft>
              <a:buNone/>
            </a:pPr>
            <a:r>
              <a:rPr i="1" lang="en"/>
              <a:t>on the Answer</a:t>
            </a:r>
            <a:endParaRPr i="1"/>
          </a:p>
        </p:txBody>
      </p:sp>
      <p:sp>
        <p:nvSpPr>
          <p:cNvPr id="137" name="Google Shape;137;p18"/>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2</a:t>
            </a:r>
            <a:endParaRPr sz="2400">
              <a:latin typeface="Lora"/>
              <a:ea typeface="Lora"/>
              <a:cs typeface="Lora"/>
              <a:sym typeface="Lora"/>
            </a:endParaRPr>
          </a:p>
        </p:txBody>
      </p:sp>
      <p:sp>
        <p:nvSpPr>
          <p:cNvPr id="138" name="Google Shape;138;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1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Aggressive Cows</a:t>
            </a:r>
            <a:endParaRPr/>
          </a:p>
        </p:txBody>
      </p:sp>
      <p:sp>
        <p:nvSpPr>
          <p:cNvPr id="145" name="Google Shape;145;p19"/>
          <p:cNvSpPr txBox="1"/>
          <p:nvPr>
            <p:ph idx="1" type="body"/>
          </p:nvPr>
        </p:nvSpPr>
        <p:spPr>
          <a:xfrm>
            <a:off x="1381250" y="140259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highlight>
                  <a:srgbClr val="FFFFFF"/>
                </a:highlight>
              </a:rPr>
              <a:t>Farmer John has built a new long barn, with N (2 &lt;= N &lt;= 1e5) stalls. The stalls are located along a straight line at positions x</a:t>
            </a:r>
            <a:r>
              <a:rPr baseline="-25000" lang="en" sz="2000">
                <a:highlight>
                  <a:srgbClr val="FFFFFF"/>
                </a:highlight>
              </a:rPr>
              <a:t>1</a:t>
            </a:r>
            <a:r>
              <a:rPr lang="en" sz="2000">
                <a:highlight>
                  <a:srgbClr val="FFFFFF"/>
                </a:highlight>
              </a:rPr>
              <a:t>, </a:t>
            </a:r>
            <a:r>
              <a:rPr lang="en" sz="2000">
                <a:highlight>
                  <a:srgbClr val="FFFFFF"/>
                </a:highlight>
              </a:rPr>
              <a:t>x</a:t>
            </a:r>
            <a:r>
              <a:rPr baseline="-25000" lang="en" sz="2000">
                <a:highlight>
                  <a:srgbClr val="FFFFFF"/>
                </a:highlight>
              </a:rPr>
              <a:t>2</a:t>
            </a:r>
            <a:r>
              <a:rPr lang="en" sz="2000">
                <a:highlight>
                  <a:srgbClr val="FFFFFF"/>
                </a:highlight>
              </a:rPr>
              <a:t>, …</a:t>
            </a:r>
            <a:r>
              <a:rPr lang="en" sz="2000">
                <a:highlight>
                  <a:srgbClr val="FFFFFF"/>
                </a:highlight>
              </a:rPr>
              <a:t>, x</a:t>
            </a:r>
            <a:r>
              <a:rPr baseline="-25000" lang="en" sz="2000">
                <a:highlight>
                  <a:srgbClr val="FFFFFF"/>
                </a:highlight>
              </a:rPr>
              <a:t>N</a:t>
            </a:r>
            <a:r>
              <a:rPr lang="en" sz="2000">
                <a:highlight>
                  <a:srgbClr val="FFFFFF"/>
                </a:highlight>
              </a:rPr>
              <a:t> (0 &lt;= x</a:t>
            </a:r>
            <a:r>
              <a:rPr baseline="-25000" lang="en" sz="2000">
                <a:highlight>
                  <a:srgbClr val="FFFFFF"/>
                </a:highlight>
              </a:rPr>
              <a:t>i</a:t>
            </a:r>
            <a:r>
              <a:rPr lang="en" sz="2000">
                <a:highlight>
                  <a:srgbClr val="FFFFFF"/>
                </a:highlight>
              </a:rPr>
              <a:t> &lt;= 1e9).</a:t>
            </a:r>
            <a:endParaRPr sz="2000">
              <a:highlight>
                <a:srgbClr val="FFFFFF"/>
              </a:highlight>
            </a:endParaRPr>
          </a:p>
          <a:p>
            <a:pPr indent="0" lvl="0" marL="0" rtl="0" algn="l">
              <a:spcBef>
                <a:spcPts val="600"/>
              </a:spcBef>
              <a:spcAft>
                <a:spcPts val="0"/>
              </a:spcAft>
              <a:buClr>
                <a:schemeClr val="dk1"/>
              </a:buClr>
              <a:buSzPts val="1100"/>
              <a:buFont typeface="Arial"/>
              <a:buNone/>
            </a:pPr>
            <a:r>
              <a:t/>
            </a:r>
            <a:endParaRPr sz="2000"/>
          </a:p>
          <a:p>
            <a:pPr indent="0" lvl="0" marL="0" rtl="0" algn="l">
              <a:spcBef>
                <a:spcPts val="600"/>
              </a:spcBef>
              <a:spcAft>
                <a:spcPts val="0"/>
              </a:spcAft>
              <a:buNone/>
            </a:pPr>
            <a:r>
              <a:rPr lang="en" sz="2000">
                <a:highlight>
                  <a:srgbClr val="FFFFFF"/>
                </a:highlight>
              </a:rPr>
              <a:t>His C (2 &lt;= C &lt;= N) cows don't like this barn layout and become aggressive towards each other once put into a stall. To prevent the cows from hurting each other, FJ wants to assign the cows to the stalls, such that the minimum distance between any two of them is as large as possible. What is the largest minimum distance?</a:t>
            </a:r>
            <a:endParaRPr sz="2000"/>
          </a:p>
        </p:txBody>
      </p:sp>
      <p:grpSp>
        <p:nvGrpSpPr>
          <p:cNvPr id="146" name="Google Shape;146;p19"/>
          <p:cNvGrpSpPr/>
          <p:nvPr/>
        </p:nvGrpSpPr>
        <p:grpSpPr>
          <a:xfrm>
            <a:off x="916458" y="1019750"/>
            <a:ext cx="214625" cy="214625"/>
            <a:chOff x="2594050" y="1631825"/>
            <a:chExt cx="439625" cy="439625"/>
          </a:xfrm>
        </p:grpSpPr>
        <p:sp>
          <p:nvSpPr>
            <p:cNvPr id="147" name="Google Shape;147;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Maximum Median</a:t>
            </a:r>
            <a:endParaRPr/>
          </a:p>
        </p:txBody>
      </p:sp>
      <p:sp>
        <p:nvSpPr>
          <p:cNvPr id="156" name="Google Shape;156;p20"/>
          <p:cNvSpPr txBox="1"/>
          <p:nvPr>
            <p:ph idx="1" type="body"/>
          </p:nvPr>
        </p:nvSpPr>
        <p:spPr>
          <a:xfrm>
            <a:off x="1381250" y="1220095"/>
            <a:ext cx="68097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t>Bucha is given an array A of n (1 &lt;= n &lt;= 2e5) integers, where n is odd. He can make the following operation on it:</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rPr lang="en" sz="1800"/>
              <a:t>Choose one of the elements of the array (for example A</a:t>
            </a:r>
            <a:r>
              <a:rPr baseline="-25000" lang="en" sz="1800"/>
              <a:t>i</a:t>
            </a:r>
            <a:r>
              <a:rPr lang="en" sz="1800"/>
              <a:t>) and increase it by 1 (that is, replace it with A</a:t>
            </a:r>
            <a:r>
              <a:rPr baseline="-25000" lang="en" sz="1800"/>
              <a:t>i</a:t>
            </a:r>
            <a:r>
              <a:rPr lang="en" sz="1800"/>
              <a:t>+1).</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0"/>
              </a:spcAft>
              <a:buClr>
                <a:schemeClr val="dk1"/>
              </a:buClr>
              <a:buSzPts val="1100"/>
              <a:buFont typeface="Arial"/>
              <a:buNone/>
            </a:pPr>
            <a:r>
              <a:rPr lang="en" sz="1800"/>
              <a:t>He wants to make the median of the array the largest possible using at most k operations. What’s the largest median he can get?</a:t>
            </a:r>
            <a:endParaRPr sz="1800"/>
          </a:p>
          <a:p>
            <a:pPr indent="0" lvl="0" marL="0" rtl="0" algn="l">
              <a:spcBef>
                <a:spcPts val="600"/>
              </a:spcBef>
              <a:spcAft>
                <a:spcPts val="0"/>
              </a:spcAft>
              <a:buClr>
                <a:schemeClr val="dk1"/>
              </a:buClr>
              <a:buSzPts val="1100"/>
              <a:buFont typeface="Arial"/>
              <a:buNone/>
            </a:pPr>
            <a:r>
              <a:rPr lang="en" sz="1800"/>
              <a:t>The median of the odd-sized array is the middle element after the array is sorted in non-decreasing order. For example, the median of the array [1,5,2,3,5] is 3.</a:t>
            </a:r>
            <a:endParaRPr sz="1800"/>
          </a:p>
          <a:p>
            <a:pPr indent="0" lvl="0" marL="0" rtl="0" algn="l">
              <a:spcBef>
                <a:spcPts val="600"/>
              </a:spcBef>
              <a:spcAft>
                <a:spcPts val="0"/>
              </a:spcAft>
              <a:buNone/>
            </a:pPr>
            <a:r>
              <a:t/>
            </a:r>
            <a:endParaRPr sz="1800"/>
          </a:p>
        </p:txBody>
      </p:sp>
      <p:sp>
        <p:nvSpPr>
          <p:cNvPr id="157" name="Google Shape;157;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58" name="Google Shape;158;p20"/>
          <p:cNvGrpSpPr/>
          <p:nvPr/>
        </p:nvGrpSpPr>
        <p:grpSpPr>
          <a:xfrm>
            <a:off x="916458" y="1019750"/>
            <a:ext cx="214625" cy="214625"/>
            <a:chOff x="2594050" y="1631825"/>
            <a:chExt cx="439625" cy="439625"/>
          </a:xfrm>
        </p:grpSpPr>
        <p:sp>
          <p:nvSpPr>
            <p:cNvPr id="159" name="Google Shape;159;p2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0"/>
          <p:cNvSpPr txBox="1"/>
          <p:nvPr/>
        </p:nvSpPr>
        <p:spPr>
          <a:xfrm>
            <a:off x="4135575" y="164200"/>
            <a:ext cx="4501800" cy="5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Quattrocento Sans"/>
                <a:ea typeface="Quattrocento Sans"/>
                <a:cs typeface="Quattrocento Sans"/>
                <a:sym typeface="Quattrocento Sans"/>
              </a:rPr>
              <a:t>“Brown eyes hypnotize teri kardi hai menu”</a:t>
            </a:r>
            <a:endParaRPr sz="1100">
              <a:solidFill>
                <a:schemeClr val="dk1"/>
              </a:solidFill>
              <a:latin typeface="Quattrocento Sans"/>
              <a:ea typeface="Quattrocento Sans"/>
              <a:cs typeface="Quattrocento Sans"/>
              <a:sym typeface="Quattrocento Sans"/>
            </a:endParaRPr>
          </a:p>
          <a:p>
            <a:pPr indent="0" lvl="0" marL="0" rtl="0" algn="r">
              <a:spcBef>
                <a:spcPts val="600"/>
              </a:spcBef>
              <a:spcAft>
                <a:spcPts val="0"/>
              </a:spcAft>
              <a:buNone/>
            </a:pPr>
            <a:r>
              <a:rPr lang="en" sz="1000">
                <a:solidFill>
                  <a:schemeClr val="dk1"/>
                </a:solidFill>
                <a:latin typeface="Lora"/>
                <a:ea typeface="Lora"/>
                <a:cs typeface="Lora"/>
                <a:sym typeface="Lora"/>
              </a:rPr>
              <a:t>- excerpt from Bucha’s poetry</a:t>
            </a:r>
            <a:endParaRPr sz="1000">
              <a:solidFill>
                <a:schemeClr val="dk1"/>
              </a:solidFill>
              <a:latin typeface="Lora"/>
              <a:ea typeface="Lora"/>
              <a:cs typeface="Lora"/>
              <a:sym typeface="Lora"/>
            </a:endParaRPr>
          </a:p>
          <a:p>
            <a:pPr indent="0" lvl="0" marL="0" rtl="0" algn="r">
              <a:spcBef>
                <a:spcPts val="600"/>
              </a:spcBef>
              <a:spcAft>
                <a:spcPts val="0"/>
              </a:spcAft>
              <a:buNone/>
            </a:pPr>
            <a:r>
              <a:rPr lang="en" sz="1000">
                <a:solidFill>
                  <a:schemeClr val="dk1"/>
                </a:solidFill>
                <a:latin typeface="Lora"/>
                <a:ea typeface="Lora"/>
                <a:cs typeface="Lora"/>
                <a:sym typeface="Lora"/>
              </a:rPr>
              <a:t>(kuch aur likha tha par bhaavarth yehi tha)</a:t>
            </a:r>
            <a:endParaRPr sz="1000">
              <a:solidFill>
                <a:schemeClr val="dk1"/>
              </a:solidFill>
              <a:latin typeface="Lora"/>
              <a:ea typeface="Lora"/>
              <a:cs typeface="Lora"/>
              <a:sym typeface="Lora"/>
            </a:endParaRPr>
          </a:p>
          <a:p>
            <a:pPr indent="0" lvl="0" marL="457200" rtl="0" algn="r">
              <a:spcBef>
                <a:spcPts val="0"/>
              </a:spcBef>
              <a:spcAft>
                <a:spcPts val="0"/>
              </a:spcAft>
              <a:buNone/>
            </a:pPr>
            <a:r>
              <a:t/>
            </a:r>
            <a:endParaRPr sz="1100">
              <a:solidFill>
                <a:schemeClr val="dk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A4C2F4"/>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