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fffbfbaf1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fffbfbaf1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7e724417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7e724417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7e724417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7e724417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7e724417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7e724417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7e724417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7e724417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7e724417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7e724417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fffbfbaf1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3fffbfbaf1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fffbfbaf1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fffbfbaf1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fffbfbaf1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fffbfbaf1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fffbfbaf1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fffbfbaf1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fffbfbaf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fffbfbaf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fffbfbaf1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3fffbfbaf1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fffbfbaf1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3fffbfbaf1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fffbfbaf1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3fffbfbaf1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fffbfbaf1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3fffbfbaf1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fffbfbaf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fffbfbaf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7e72441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7e72441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fffbfbaf1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fffbfbaf1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fffbfbaf1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fffbfbaf1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fffbfbaf1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fffbfbaf1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fffbfbaf1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fffbfbaf1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fffbfbaf1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fffbfbaf1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Tree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43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Anant Bansal and Dhruva Sarawgi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800" y="2751150"/>
            <a:ext cx="3841198" cy="20415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7" name="Google Shape;57;p13"/>
          <p:cNvCxnSpPr/>
          <p:nvPr/>
        </p:nvCxnSpPr>
        <p:spPr>
          <a:xfrm flipH="1" rot="10800000">
            <a:off x="4215450" y="2992700"/>
            <a:ext cx="257400" cy="115800"/>
          </a:xfrm>
          <a:prstGeom prst="straightConnector1">
            <a:avLst/>
          </a:prstGeom>
          <a:noFill/>
          <a:ln cap="flat" cmpd="sng" w="9525">
            <a:solidFill>
              <a:srgbClr val="6A995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4112475" y="2751150"/>
            <a:ext cx="399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142025" y="2774050"/>
            <a:ext cx="73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EC9B0"/>
                </a:solidFill>
              </a:rPr>
              <a:t>cyan</a:t>
            </a:r>
            <a:endParaRPr b="1" sz="900">
              <a:solidFill>
                <a:srgbClr val="4EC9B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Update </a:t>
            </a:r>
            <a:r>
              <a:rPr b="1" lang="en"/>
              <a:t>(Example Continued):</a:t>
            </a:r>
            <a:endParaRPr b="1"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[1, 3, -2, 8, -7]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update a[2] = 3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525" y="858350"/>
            <a:ext cx="5818775" cy="42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Three </a:t>
            </a:r>
            <a:r>
              <a:rPr b="1" lang="en"/>
              <a:t>things to think about:</a:t>
            </a:r>
            <a:endParaRPr b="1"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Data: What data do you wanna store, and how do you want to initialize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Eg: Gcd, min, max, sum, XOR(^), OR(|), etc.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Combine: How to combine data from left child and right child.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Eg:  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GCD: gcd(left, right)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min: min(left, right)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xor: left ^ right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Dummy value: If a node is visited that doesn’t overlap with the query interval, what val should be returned.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Given an array of n elements: a</a:t>
            </a:r>
            <a:r>
              <a:rPr baseline="-25000" lang="en"/>
              <a:t>1</a:t>
            </a:r>
            <a:r>
              <a:rPr lang="en"/>
              <a:t>, a</a:t>
            </a:r>
            <a:r>
              <a:rPr baseline="-25000" lang="en"/>
              <a:t>2</a:t>
            </a:r>
            <a:r>
              <a:rPr lang="en"/>
              <a:t>, … a</a:t>
            </a:r>
            <a:r>
              <a:rPr baseline="-25000" lang="en"/>
              <a:t>n</a:t>
            </a:r>
            <a:r>
              <a:rPr lang="en"/>
              <a:t>; find max element and how many times it appears in the array. The updates are point updates.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/>
        </p:nvSpPr>
        <p:spPr>
          <a:xfrm>
            <a:off x="456750" y="433050"/>
            <a:ext cx="8230500" cy="42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Store data: 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pair&lt;int, int&gt; t[4*MAXN];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Combine step: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pair&lt;int, int&gt; combine(pair&lt;int, int&gt; a, pair&lt;int, int&gt; b) {</a:t>
            </a:r>
            <a:endParaRPr sz="1300">
              <a:solidFill>
                <a:schemeClr val="dk1"/>
              </a:solidFill>
              <a:highlight>
                <a:srgbClr val="272E3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(a.first &gt; b.first) </a:t>
            </a:r>
            <a:endParaRPr sz="1300">
              <a:solidFill>
                <a:schemeClr val="dk1"/>
              </a:solidFill>
              <a:highlight>
                <a:srgbClr val="272E3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return a;</a:t>
            </a:r>
            <a:endParaRPr sz="1300">
              <a:solidFill>
                <a:schemeClr val="dk1"/>
              </a:solidFill>
              <a:highlight>
                <a:srgbClr val="272E3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(b.first &gt; a.first)</a:t>
            </a:r>
            <a:endParaRPr sz="1300">
              <a:solidFill>
                <a:schemeClr val="dk1"/>
              </a:solidFill>
              <a:highlight>
                <a:srgbClr val="272E3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return b;</a:t>
            </a:r>
            <a:endParaRPr sz="1300">
              <a:solidFill>
                <a:schemeClr val="dk1"/>
              </a:solidFill>
              <a:highlight>
                <a:srgbClr val="272E3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make_pair(a.first, a.second + b.second);</a:t>
            </a:r>
            <a:endParaRPr sz="1300">
              <a:solidFill>
                <a:schemeClr val="dk1"/>
              </a:solidFill>
              <a:highlight>
                <a:srgbClr val="272E3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Dummy: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make_pair(-INF, 0);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Initialize: 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make_pair(a[l], 1);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an array of n elements: a</a:t>
            </a:r>
            <a:r>
              <a:rPr baseline="-25000" lang="en"/>
              <a:t>1</a:t>
            </a:r>
            <a:r>
              <a:rPr lang="en"/>
              <a:t>, a</a:t>
            </a:r>
            <a:r>
              <a:rPr baseline="-25000" lang="en"/>
              <a:t>2</a:t>
            </a:r>
            <a:r>
              <a:rPr lang="en"/>
              <a:t>, … a</a:t>
            </a:r>
            <a:r>
              <a:rPr baseline="-25000" lang="en"/>
              <a:t>n</a:t>
            </a:r>
            <a:r>
              <a:rPr lang="en"/>
              <a:t>; find non-</a:t>
            </a:r>
            <a:r>
              <a:rPr lang="en"/>
              <a:t>empty</a:t>
            </a:r>
            <a:r>
              <a:rPr lang="en"/>
              <a:t> subarray with maximum sum and return the sum. The updates are point updates.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 A subarray is formed by removing 0 or more elements from the start and end of a given array.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/>
        </p:nvSpPr>
        <p:spPr>
          <a:xfrm>
            <a:off x="456750" y="109975"/>
            <a:ext cx="8230500" cy="49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Store data:  </a:t>
            </a:r>
            <a:endParaRPr sz="19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struct data {</a:t>
            </a:r>
            <a:endParaRPr sz="1200">
              <a:solidFill>
                <a:schemeClr val="dk1"/>
              </a:solidFill>
              <a:highlight>
                <a:srgbClr val="272E3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sum, pref, suff, ans;</a:t>
            </a:r>
            <a:endParaRPr sz="1200">
              <a:solidFill>
                <a:schemeClr val="dk1"/>
              </a:solidFill>
              <a:highlight>
                <a:srgbClr val="272E3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Combine step: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data combine(data l, data r) {</a:t>
            </a:r>
            <a:endParaRPr sz="1200">
              <a:solidFill>
                <a:schemeClr val="dk1"/>
              </a:solidFill>
              <a:highlight>
                <a:srgbClr val="272E3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data res;</a:t>
            </a:r>
            <a:endParaRPr sz="1200">
              <a:solidFill>
                <a:schemeClr val="dk1"/>
              </a:solidFill>
              <a:highlight>
                <a:srgbClr val="272E3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res.sum = l.sum + r.sum;</a:t>
            </a:r>
            <a:endParaRPr sz="1200">
              <a:solidFill>
                <a:schemeClr val="dk1"/>
              </a:solidFill>
              <a:highlight>
                <a:srgbClr val="272E3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res.pref = max(l.pref, l.sum + r.pref);</a:t>
            </a:r>
            <a:endParaRPr sz="1200">
              <a:solidFill>
                <a:schemeClr val="dk1"/>
              </a:solidFill>
              <a:highlight>
                <a:srgbClr val="272E3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res.suff = max(r.suff, r.sum + l.suff);</a:t>
            </a:r>
            <a:endParaRPr sz="1200">
              <a:solidFill>
                <a:schemeClr val="dk1"/>
              </a:solidFill>
              <a:highlight>
                <a:srgbClr val="272E3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res.ans = max(max(l.ans, r.ans), l.suff + r.pref);</a:t>
            </a:r>
            <a:endParaRPr sz="1200">
              <a:solidFill>
                <a:schemeClr val="dk1"/>
              </a:solidFill>
              <a:highlight>
                <a:srgbClr val="272E3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res;</a:t>
            </a:r>
            <a:endParaRPr sz="1200">
              <a:solidFill>
                <a:schemeClr val="dk1"/>
              </a:solidFill>
              <a:highlight>
                <a:srgbClr val="272E3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Dummy: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make_data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(0);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Initialize:  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data make_data(int val) {</a:t>
            </a:r>
            <a:endParaRPr sz="1200">
              <a:solidFill>
                <a:schemeClr val="dk1"/>
              </a:solidFill>
              <a:highlight>
                <a:srgbClr val="272E3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data res;</a:t>
            </a:r>
            <a:endParaRPr sz="1200">
              <a:solidFill>
                <a:schemeClr val="dk1"/>
              </a:solidFill>
              <a:highlight>
                <a:srgbClr val="272E3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res.sum = val;</a:t>
            </a:r>
            <a:endParaRPr sz="1200">
              <a:solidFill>
                <a:schemeClr val="dk1"/>
              </a:solidFill>
              <a:highlight>
                <a:srgbClr val="272E3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res.pref = res.suff = res.ans = max(0, val);</a:t>
            </a:r>
            <a:endParaRPr sz="1200">
              <a:solidFill>
                <a:schemeClr val="dk1"/>
              </a:solidFill>
              <a:highlight>
                <a:srgbClr val="272E3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res;</a:t>
            </a:r>
            <a:endParaRPr sz="1200">
              <a:solidFill>
                <a:schemeClr val="dk1"/>
              </a:solidFill>
              <a:highlight>
                <a:srgbClr val="272E3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Problem:</a:t>
            </a:r>
            <a:endParaRPr b="1"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an array of n elements: a</a:t>
            </a:r>
            <a:r>
              <a:rPr baseline="-25000" lang="en"/>
              <a:t>1</a:t>
            </a:r>
            <a:r>
              <a:rPr lang="en"/>
              <a:t>, a</a:t>
            </a:r>
            <a:r>
              <a:rPr baseline="-25000" lang="en"/>
              <a:t>2</a:t>
            </a:r>
            <a:r>
              <a:rPr lang="en"/>
              <a:t>, … a</a:t>
            </a:r>
            <a:r>
              <a:rPr baseline="-25000" lang="en"/>
              <a:t>n</a:t>
            </a:r>
            <a:endParaRPr baseline="-2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Task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Query the sum of elements in range [l,r].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if the required value of min of elements in range [l,r]? (or max, OR,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Online updates at a given index?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Online updates in a range?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Range </a:t>
            </a:r>
            <a:r>
              <a:rPr b="1" lang="en"/>
              <a:t>Update:</a:t>
            </a:r>
            <a:endParaRPr b="1"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3200"/>
            <a:ext cx="8520600" cy="39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Instead of updating all elements immediately, store "pending updates" at segment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Apply updates only when necessary (during query or propagation)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store pending updates?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Along with seg[4*MAX_N], use another array - lazy[4*MAX_N]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Lazy Array</a:t>
            </a:r>
            <a:r>
              <a:rPr lang="en"/>
              <a:t> (lazy[4*MAX_N]):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Stores updates that haven’t been propagated yet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Updates are applied only when a node is visited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3200"/>
            <a:ext cx="8520600" cy="39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 In </a:t>
            </a:r>
            <a:r>
              <a:rPr lang="en"/>
              <a:t>propagate: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if there is a pending update, and if not, just return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Update the current node value based on the value of pending update in lazy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Combine</a:t>
            </a:r>
            <a:r>
              <a:rPr lang="en"/>
              <a:t> the lazy values of the children with the parent’s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the lazy value -&gt; no pending update on current node</a:t>
            </a:r>
            <a:endParaRPr/>
          </a:p>
        </p:txBody>
      </p:sp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Propagate</a:t>
            </a:r>
            <a:r>
              <a:rPr b="1" lang="en"/>
              <a:t>: (Example for sum)</a:t>
            </a:r>
            <a:endParaRPr b="1"/>
          </a:p>
        </p:txBody>
      </p:sp>
      <p:sp>
        <p:nvSpPr>
          <p:cNvPr id="179" name="Google Shape;179;p30"/>
          <p:cNvSpPr/>
          <p:nvPr/>
        </p:nvSpPr>
        <p:spPr>
          <a:xfrm>
            <a:off x="311700" y="1307425"/>
            <a:ext cx="8282100" cy="1787700"/>
          </a:xfrm>
          <a:prstGeom prst="roundRect">
            <a:avLst>
              <a:gd fmla="val 980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</a:t>
            </a:r>
            <a:r>
              <a:rPr b="1" lang="en"/>
              <a:t>propagate</a:t>
            </a:r>
            <a:r>
              <a:rPr lang="en"/>
              <a:t>(int node, int </a:t>
            </a:r>
            <a:r>
              <a:rPr lang="en">
                <a:solidFill>
                  <a:schemeClr val="dk1"/>
                </a:solidFill>
              </a:rPr>
              <a:t>start</a:t>
            </a:r>
            <a:r>
              <a:rPr lang="en"/>
              <a:t>, int </a:t>
            </a:r>
            <a:r>
              <a:rPr lang="en">
                <a:solidFill>
                  <a:schemeClr val="dk1"/>
                </a:solidFill>
              </a:rPr>
              <a:t>end</a:t>
            </a:r>
            <a:r>
              <a:rPr lang="en"/>
              <a:t>):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if (!lazy[node]): return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seg[node] += (end - start + 1) * lazy[node]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 (start != end):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lazy[2 * node] += lazy[node]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lazy[2*node + 1] += lazy[node]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lazy[node] = 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3200"/>
            <a:ext cx="8520600" cy="39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Note: Here </a:t>
            </a:r>
            <a:r>
              <a:rPr lang="en"/>
              <a:t>propagate has to be called on children before combining</a:t>
            </a:r>
            <a:r>
              <a:rPr lang="en"/>
              <a:t>, to apply pending updates to the children seg array values</a:t>
            </a:r>
            <a:endParaRPr/>
          </a:p>
        </p:txBody>
      </p:sp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Update</a:t>
            </a:r>
            <a:r>
              <a:rPr b="1" lang="en"/>
              <a:t>:</a:t>
            </a:r>
            <a:endParaRPr b="1"/>
          </a:p>
        </p:txBody>
      </p:sp>
      <p:sp>
        <p:nvSpPr>
          <p:cNvPr id="186" name="Google Shape;186;p31"/>
          <p:cNvSpPr/>
          <p:nvPr/>
        </p:nvSpPr>
        <p:spPr>
          <a:xfrm>
            <a:off x="311700" y="1300900"/>
            <a:ext cx="8342400" cy="2928000"/>
          </a:xfrm>
          <a:prstGeom prst="roundRect">
            <a:avLst>
              <a:gd fmla="val 980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</a:t>
            </a:r>
            <a:r>
              <a:rPr b="1" lang="en"/>
              <a:t>update</a:t>
            </a:r>
            <a:r>
              <a:rPr lang="en"/>
              <a:t>(int upd_val, int ql, int qr,  int node, int l, int r):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₊"/>
            </a:pPr>
            <a:r>
              <a:rPr lang="en">
                <a:solidFill>
                  <a:srgbClr val="6AA84F"/>
                </a:solidFill>
              </a:rPr>
              <a:t>propagate(node, l, r)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if (ql &gt; r or qr &lt; l):                </a:t>
            </a:r>
            <a:r>
              <a:rPr b="1" lang="en">
                <a:solidFill>
                  <a:schemeClr val="dk1"/>
                </a:solidFill>
              </a:rPr>
              <a:t>// No overlap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return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if (ql &lt;= l and qr &gt;= r):         </a:t>
            </a:r>
            <a:r>
              <a:rPr b="1" lang="en">
                <a:solidFill>
                  <a:schemeClr val="dk1"/>
                </a:solidFill>
              </a:rPr>
              <a:t>// Complete overlap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rgbClr val="6AA84F"/>
                </a:solidFill>
              </a:rPr>
              <a:t>lazy[node] = upd_val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Return</a:t>
            </a:r>
            <a:endParaRPr sz="1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m = (l + r) / 2		      </a:t>
            </a:r>
            <a:r>
              <a:rPr b="1" lang="en">
                <a:solidFill>
                  <a:schemeClr val="dk1"/>
                </a:solidFill>
              </a:rPr>
              <a:t>// Partial overlap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update(upd_val, ql, qr, 2*node, l, m)</a:t>
            </a:r>
            <a:r>
              <a:rPr lang="en"/>
              <a:t>		               </a:t>
            </a:r>
            <a:r>
              <a:rPr b="1" lang="en">
                <a:solidFill>
                  <a:schemeClr val="dk1"/>
                </a:solidFill>
              </a:rPr>
              <a:t>// Update index in left child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update(upd_val, upd_ind, 2*node + 1, m + 1, r)</a:t>
            </a:r>
            <a:r>
              <a:rPr lang="en">
                <a:solidFill>
                  <a:schemeClr val="dk1"/>
                </a:solidFill>
              </a:rPr>
              <a:t>              </a:t>
            </a:r>
            <a:r>
              <a:rPr b="1" lang="en">
                <a:solidFill>
                  <a:schemeClr val="dk1"/>
                </a:solidFill>
              </a:rPr>
              <a:t>// Update index in right child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rgbClr val="6AA84F"/>
                </a:solidFill>
              </a:rPr>
              <a:t>propagate(2*node, l, m), propagate(2*node+1, m+1, r)  </a:t>
            </a:r>
            <a:r>
              <a:rPr b="1" lang="en">
                <a:solidFill>
                  <a:schemeClr val="dk1"/>
                </a:solidFill>
              </a:rPr>
              <a:t>// Apply pending updates on children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seg[node] = combine(</a:t>
            </a:r>
            <a:r>
              <a:rPr lang="en">
                <a:solidFill>
                  <a:schemeClr val="dk1"/>
                </a:solidFill>
              </a:rPr>
              <a:t>seg[</a:t>
            </a:r>
            <a:r>
              <a:rPr lang="en">
                <a:solidFill>
                  <a:schemeClr val="dk1"/>
                </a:solidFill>
              </a:rPr>
              <a:t>2*node</a:t>
            </a:r>
            <a:r>
              <a:rPr lang="en">
                <a:solidFill>
                  <a:schemeClr val="dk1"/>
                </a:solidFill>
              </a:rPr>
              <a:t>]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</a:rPr>
              <a:t>seg[</a:t>
            </a:r>
            <a:r>
              <a:rPr lang="en">
                <a:solidFill>
                  <a:schemeClr val="dk1"/>
                </a:solidFill>
              </a:rPr>
              <a:t>2*node + 1</a:t>
            </a:r>
            <a:r>
              <a:rPr lang="en">
                <a:solidFill>
                  <a:schemeClr val="dk1"/>
                </a:solidFill>
              </a:rPr>
              <a:t>]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Problem:</a:t>
            </a:r>
            <a:endParaRPr b="1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an array of n elements: a</a:t>
            </a:r>
            <a:r>
              <a:rPr baseline="-25000" lang="en"/>
              <a:t>1</a:t>
            </a:r>
            <a:r>
              <a:rPr lang="en"/>
              <a:t>, a</a:t>
            </a:r>
            <a:r>
              <a:rPr baseline="-25000" lang="en"/>
              <a:t>2</a:t>
            </a:r>
            <a:r>
              <a:rPr lang="en"/>
              <a:t>, … a</a:t>
            </a:r>
            <a:r>
              <a:rPr baseline="-25000" lang="en"/>
              <a:t>n</a:t>
            </a:r>
            <a:endParaRPr baseline="-2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Task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Query the sum of elements in range [l,r].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2414300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What if the required value of min of elements in range [l,r]? (or max, gcd, etc.)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11700" y="2750138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Online updates at a given index?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11700" y="3096250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Online updates in a range?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Query</a:t>
            </a:r>
            <a:r>
              <a:rPr b="1" lang="en"/>
              <a:t>:</a:t>
            </a:r>
            <a:endParaRPr b="1"/>
          </a:p>
        </p:txBody>
      </p:sp>
      <p:sp>
        <p:nvSpPr>
          <p:cNvPr id="192" name="Google Shape;192;p32"/>
          <p:cNvSpPr/>
          <p:nvPr/>
        </p:nvSpPr>
        <p:spPr>
          <a:xfrm>
            <a:off x="311700" y="1307425"/>
            <a:ext cx="8282100" cy="2256000"/>
          </a:xfrm>
          <a:prstGeom prst="roundRect">
            <a:avLst>
              <a:gd fmla="val 980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b="1" lang="en"/>
              <a:t>query</a:t>
            </a:r>
            <a:r>
              <a:rPr lang="en"/>
              <a:t>(int ql, int qr, int node, int l, int r):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₊"/>
            </a:pPr>
            <a:r>
              <a:rPr lang="en">
                <a:solidFill>
                  <a:srgbClr val="6AA84F"/>
                </a:solidFill>
              </a:rPr>
              <a:t>propagate</a:t>
            </a:r>
            <a:r>
              <a:rPr lang="en">
                <a:solidFill>
                  <a:srgbClr val="6AA84F"/>
                </a:solidFill>
              </a:rPr>
              <a:t>(node, l, r)</a:t>
            </a:r>
            <a:endParaRPr>
              <a:solidFill>
                <a:srgbClr val="6AA84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 (ql &gt; r or qr &lt; l):                </a:t>
            </a:r>
            <a:r>
              <a:rPr b="1" lang="en"/>
              <a:t>// No overlap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return dummyValue (0 for sum)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 (ql &lt;= l and qr &gt;= r):         </a:t>
            </a:r>
            <a:r>
              <a:rPr b="1" lang="en"/>
              <a:t>// Complete overlap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return seg[node]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 = (l + r) / 2		      </a:t>
            </a:r>
            <a:r>
              <a:rPr b="1" lang="en">
                <a:solidFill>
                  <a:schemeClr val="dk1"/>
                </a:solidFill>
              </a:rPr>
              <a:t>// Partial overlap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val_l = query(ql, qr, 2*node, l, m), </a:t>
            </a:r>
            <a:r>
              <a:rPr lang="en">
                <a:solidFill>
                  <a:schemeClr val="dk1"/>
                </a:solidFill>
              </a:rPr>
              <a:t>val_r = query(ql, qr, 2*node + 1, m + 1, r)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return combine(val_l, val_r)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an ancient treasure land, there lie a chest of gold coins, divided between 2 friends Raj and Arush. Each gold chest is not fixed, sometimes one can attack to take the other's chest. All of a sudden magic appeared on treasure land, where the owner of chest can be changed.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Given an array stating the owner of gold chests, 1-&gt; Raj, 0 - &gt; Arush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are given following queries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 a b : change owner of chests from index a to b, to Raj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a b: </a:t>
            </a:r>
            <a:r>
              <a:rPr lang="en"/>
              <a:t>change owner of chests from index a to b, to Arush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a b: inverse the owner of chests from index a to 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 a b: Tell how many gold chests from index a to b belong to Raj.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Further Readings</a:t>
            </a:r>
            <a:r>
              <a:rPr b="1" lang="en"/>
              <a:t>: </a:t>
            </a:r>
            <a:endParaRPr b="1"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000800"/>
            <a:ext cx="8520600" cy="14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MergeSort Trees (Saving the entire subarrays in each vertex)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Persistent Segment Trees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2D segment trees</a:t>
            </a:r>
            <a:endParaRPr/>
          </a:p>
        </p:txBody>
      </p:sp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272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References:</a:t>
            </a:r>
            <a:endParaRPr b="1"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3432325"/>
            <a:ext cx="8520600" cy="14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https://cp-algorithms.com/data_structures/segment_tree.html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https://codeforces.com/blog/entry/18051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https://codeforces.com/edu/courses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Practice Problems</a:t>
            </a:r>
            <a:r>
              <a:rPr b="1" lang="en"/>
              <a:t>:</a:t>
            </a:r>
            <a:endParaRPr b="1"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11700" y="1000800"/>
            <a:ext cx="8520600" cy="14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https://cp-algorithms.com/data_structures/segment_tree.html#practice-problems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https://codeforces.com/blog/entry/22616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Starting from the basics: </a:t>
            </a:r>
            <a:r>
              <a:rPr b="1" lang="en"/>
              <a:t>Range Queries</a:t>
            </a:r>
            <a:endParaRPr b="1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Given: 1. Array - a</a:t>
            </a:r>
            <a:r>
              <a:rPr baseline="-25000" lang="en"/>
              <a:t>1</a:t>
            </a:r>
            <a:r>
              <a:rPr lang="en"/>
              <a:t>, a</a:t>
            </a:r>
            <a:r>
              <a:rPr baseline="-25000" lang="en"/>
              <a:t>2</a:t>
            </a:r>
            <a:r>
              <a:rPr lang="en"/>
              <a:t>, … a</a:t>
            </a:r>
            <a:r>
              <a:rPr baseline="-25000" lang="en"/>
              <a:t>n     </a:t>
            </a:r>
            <a:r>
              <a:rPr lang="en"/>
              <a:t>   2. Q queries - (l</a:t>
            </a:r>
            <a:r>
              <a:rPr baseline="-25000" lang="en"/>
              <a:t>1</a:t>
            </a:r>
            <a:r>
              <a:rPr lang="en"/>
              <a:t>, r</a:t>
            </a:r>
            <a:r>
              <a:rPr baseline="-25000" lang="en"/>
              <a:t>1</a:t>
            </a:r>
            <a:r>
              <a:rPr lang="en"/>
              <a:t>), (l</a:t>
            </a:r>
            <a:r>
              <a:rPr baseline="-25000" lang="en"/>
              <a:t>2</a:t>
            </a:r>
            <a:r>
              <a:rPr lang="en"/>
              <a:t>, r</a:t>
            </a:r>
            <a:r>
              <a:rPr baseline="-25000" lang="en"/>
              <a:t>2</a:t>
            </a:r>
            <a:r>
              <a:rPr lang="en"/>
              <a:t>) … (l</a:t>
            </a:r>
            <a:r>
              <a:rPr baseline="-25000" lang="en"/>
              <a:t>q</a:t>
            </a:r>
            <a:r>
              <a:rPr lang="en"/>
              <a:t>, r</a:t>
            </a:r>
            <a:r>
              <a:rPr baseline="-25000" lang="en"/>
              <a:t>q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specific operation is given such as sum(+), xor(^), min, etc, and the task is to find </a:t>
            </a:r>
            <a:r>
              <a:rPr lang="en"/>
              <a:t>the value of (a</a:t>
            </a:r>
            <a:r>
              <a:rPr baseline="-25000" lang="en"/>
              <a:t>l</a:t>
            </a:r>
            <a:r>
              <a:rPr lang="en"/>
              <a:t> </a:t>
            </a:r>
            <a:r>
              <a:rPr lang="en">
                <a:solidFill>
                  <a:srgbClr val="38761D"/>
                </a:solidFill>
              </a:rPr>
              <a:t>op</a:t>
            </a:r>
            <a:r>
              <a:rPr lang="en"/>
              <a:t> a</a:t>
            </a:r>
            <a:r>
              <a:rPr baseline="-25000" lang="en"/>
              <a:t>l+1</a:t>
            </a:r>
            <a:r>
              <a:rPr lang="en"/>
              <a:t> </a:t>
            </a:r>
            <a:r>
              <a:rPr lang="en">
                <a:solidFill>
                  <a:srgbClr val="38761D"/>
                </a:solidFill>
              </a:rPr>
              <a:t>op</a:t>
            </a:r>
            <a:r>
              <a:rPr lang="en"/>
              <a:t> … a</a:t>
            </a:r>
            <a:r>
              <a:rPr baseline="-25000" lang="en"/>
              <a:t>r</a:t>
            </a:r>
            <a:r>
              <a:rPr lang="en"/>
              <a:t>) for the given queries of the form (l, 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can be two kinds of range queries: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38761D"/>
                </a:solidFill>
              </a:rPr>
              <a:t>Static </a:t>
            </a:r>
            <a:r>
              <a:rPr lang="en"/>
              <a:t>(the underlying array stays the same) - </a:t>
            </a:r>
            <a:r>
              <a:rPr lang="en">
                <a:solidFill>
                  <a:srgbClr val="38761D"/>
                </a:solidFill>
              </a:rPr>
              <a:t>EASIER</a:t>
            </a:r>
            <a:r>
              <a:rPr lang="en"/>
              <a:t>, sometimes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CC0000"/>
                </a:solidFill>
              </a:rPr>
              <a:t>Dynamic </a:t>
            </a:r>
            <a:r>
              <a:rPr lang="en"/>
              <a:t>(elements of the underlying array may change over queries) - </a:t>
            </a:r>
            <a:r>
              <a:rPr lang="en">
                <a:solidFill>
                  <a:srgbClr val="CC0000"/>
                </a:solidFill>
              </a:rPr>
              <a:t>HARD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300" y="3567475"/>
            <a:ext cx="1501000" cy="150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 title="segTree_1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7488" y="1004938"/>
            <a:ext cx="5781675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17250" y="252200"/>
            <a:ext cx="59988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One </a:t>
            </a:r>
            <a:r>
              <a:rPr b="1" lang="en" u="sng"/>
              <a:t>kind of Segment Tree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Initialize:</a:t>
            </a:r>
            <a:r>
              <a:rPr lang="en"/>
              <a:t> int seg[4*MAX_N];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Indexing:</a:t>
            </a:r>
            <a:r>
              <a:rPr lang="en"/>
              <a:t> 1-based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4776738" y="3249825"/>
            <a:ext cx="703200" cy="76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2445150" y="3966350"/>
            <a:ext cx="56580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0        1         2        3         4        5         6        7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Structure of the Segment Tree</a:t>
            </a:r>
            <a:r>
              <a:rPr b="1" lang="en"/>
              <a:t>:</a:t>
            </a:r>
            <a:endParaRPr b="1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Compute and store the sum of the whole array a[0:n-1]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Split the array into 2 halves and store their sums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 on…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Leaves are the individual elements a[i]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Eg a = [1, 3, -2, 8, -7]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925" y="1856500"/>
            <a:ext cx="4463375" cy="3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303825" y="3035775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Q: Height of the tree, given the length of array as </a:t>
            </a:r>
            <a:r>
              <a:rPr b="1" lang="en" sz="1800">
                <a:solidFill>
                  <a:schemeClr val="dk2"/>
                </a:solidFill>
              </a:rPr>
              <a:t>n?  </a:t>
            </a:r>
            <a:endParaRPr b="1"/>
          </a:p>
        </p:txBody>
      </p:sp>
      <p:sp>
        <p:nvSpPr>
          <p:cNvPr id="92" name="Google Shape;92;p17"/>
          <p:cNvSpPr txBox="1"/>
          <p:nvPr/>
        </p:nvSpPr>
        <p:spPr>
          <a:xfrm>
            <a:off x="303825" y="3816075"/>
            <a:ext cx="3000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Q: Upper bound on nodes in the segment tree, given the length of array as </a:t>
            </a:r>
            <a:r>
              <a:rPr b="1" lang="en" sz="1800">
                <a:solidFill>
                  <a:schemeClr val="dk2"/>
                </a:solidFill>
              </a:rPr>
              <a:t>n</a:t>
            </a:r>
            <a:r>
              <a:rPr lang="en" sz="1800">
                <a:solidFill>
                  <a:schemeClr val="dk2"/>
                </a:solidFill>
              </a:rPr>
              <a:t>?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2884900" y="3451575"/>
            <a:ext cx="566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 </a:t>
            </a:r>
            <a:r>
              <a:rPr lang="en" sz="1800">
                <a:solidFill>
                  <a:srgbClr val="666666"/>
                </a:solidFill>
              </a:rPr>
              <a:t>⎡log</a:t>
            </a:r>
            <a:r>
              <a:rPr baseline="-25000" lang="en" sz="1800">
                <a:solidFill>
                  <a:srgbClr val="666666"/>
                </a:solidFill>
              </a:rPr>
              <a:t>2</a:t>
            </a:r>
            <a:r>
              <a:rPr lang="en" sz="1800">
                <a:solidFill>
                  <a:srgbClr val="666666"/>
                </a:solidFill>
              </a:rPr>
              <a:t>n⎤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2884900" y="4453275"/>
            <a:ext cx="566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 4*n 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Construction:</a:t>
            </a:r>
            <a:endParaRPr b="1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3175"/>
            <a:ext cx="8520600" cy="39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each internal node, do the following steps: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recursively construct the values of the two child vertices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merge the computed values of these children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=&gt; Call contructSegTree(1, 0, n-1, arr, n) to construct the tree.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30950" y="2419350"/>
            <a:ext cx="8282100" cy="1983900"/>
          </a:xfrm>
          <a:prstGeom prst="roundRect">
            <a:avLst>
              <a:gd fmla="val 100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oid </a:t>
            </a:r>
            <a:r>
              <a:rPr b="1" lang="en"/>
              <a:t>constructSegTree</a:t>
            </a:r>
            <a:r>
              <a:rPr lang="en"/>
              <a:t>(int node, int l, int r, int arr[], int  n):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if(l == r):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1.1 	seg[node] = arr[l]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1.2	return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 = (l + r) // 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constructSegTree(2*node, l, m, arr, n)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constructSegTree(2*node + 1, m + 1, r, arr, n)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seg[node] = combine(seg[2*node], seg[2*node + 1])</a:t>
            </a:r>
            <a:br>
              <a:rPr lang="en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Query</a:t>
            </a:r>
            <a:r>
              <a:rPr b="1" lang="en"/>
              <a:t>:</a:t>
            </a:r>
            <a:endParaRPr b="1"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each internal node, do the following steps: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for overlap - none / partial / complete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 overlap - </a:t>
            </a:r>
            <a:r>
              <a:rPr lang="en"/>
              <a:t>return a dummy value (0 for sum, LLONG_MAX for min)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Partial overlap - recursively call for values from left and right child -&gt; combine and return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Complete overlap - return the value of segTree node itself as the answer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403375" y="2922475"/>
            <a:ext cx="8282100" cy="2065200"/>
          </a:xfrm>
          <a:prstGeom prst="roundRect">
            <a:avLst>
              <a:gd fmla="val 980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b="1" lang="en"/>
              <a:t>query</a:t>
            </a:r>
            <a:r>
              <a:rPr lang="en"/>
              <a:t>(int ql, int qr, int node, int l, int r):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</a:t>
            </a:r>
            <a:r>
              <a:rPr lang="en"/>
              <a:t>f (ql &gt; r or qr &lt; l):                </a:t>
            </a:r>
            <a:r>
              <a:rPr b="1" lang="en"/>
              <a:t>// No overlap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</a:t>
            </a:r>
            <a:r>
              <a:rPr lang="en"/>
              <a:t>eturn dummyValue (0 for sum)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 (ql &lt;= l and qr &gt;= r):         </a:t>
            </a:r>
            <a:r>
              <a:rPr b="1" lang="en"/>
              <a:t>// Complete overlap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return seg[node]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 = (l + r) / 2		      </a:t>
            </a:r>
            <a:r>
              <a:rPr b="1" lang="en">
                <a:solidFill>
                  <a:schemeClr val="dk1"/>
                </a:solidFill>
              </a:rPr>
              <a:t>// Partial overlap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val_l = query(ql, qr, 2*node, l, m), </a:t>
            </a:r>
            <a:r>
              <a:rPr lang="en">
                <a:solidFill>
                  <a:schemeClr val="dk1"/>
                </a:solidFill>
              </a:rPr>
              <a:t>val_r = query(ql, qr, 2*node + 1, m + 1, r)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return combine(val_l, val_r)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Query (Example Continued):</a:t>
            </a:r>
            <a:endParaRPr b="1"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= [1, 3, -2, 8, -7]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Calculate sum(a[2:4])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525" y="1017725"/>
            <a:ext cx="5454275" cy="401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0"/>
          <p:cNvCxnSpPr/>
          <p:nvPr/>
        </p:nvCxnSpPr>
        <p:spPr>
          <a:xfrm>
            <a:off x="4313675" y="2491725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20"/>
          <p:cNvSpPr/>
          <p:nvPr/>
        </p:nvSpPr>
        <p:spPr>
          <a:xfrm>
            <a:off x="3682466" y="2491725"/>
            <a:ext cx="722950" cy="1091675"/>
          </a:xfrm>
          <a:custGeom>
            <a:rect b="b" l="l" r="r" t="t"/>
            <a:pathLst>
              <a:path extrusionOk="0" h="43667" w="28918">
                <a:moveTo>
                  <a:pt x="3726" y="43667"/>
                </a:moveTo>
                <a:cubicBezTo>
                  <a:pt x="3166" y="41498"/>
                  <a:pt x="927" y="34500"/>
                  <a:pt x="367" y="30651"/>
                </a:cubicBezTo>
                <a:cubicBezTo>
                  <a:pt x="-193" y="26802"/>
                  <a:pt x="17" y="23303"/>
                  <a:pt x="367" y="20574"/>
                </a:cubicBezTo>
                <a:cubicBezTo>
                  <a:pt x="717" y="17845"/>
                  <a:pt x="1416" y="16376"/>
                  <a:pt x="2466" y="14276"/>
                </a:cubicBezTo>
                <a:cubicBezTo>
                  <a:pt x="3516" y="12177"/>
                  <a:pt x="4566" y="10147"/>
                  <a:pt x="6665" y="7977"/>
                </a:cubicBezTo>
                <a:cubicBezTo>
                  <a:pt x="8765" y="5808"/>
                  <a:pt x="11354" y="2589"/>
                  <a:pt x="15063" y="1259"/>
                </a:cubicBezTo>
                <a:cubicBezTo>
                  <a:pt x="18772" y="-70"/>
                  <a:pt x="26609" y="210"/>
                  <a:pt x="2891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Google Shape;118;p20"/>
          <p:cNvSpPr txBox="1"/>
          <p:nvPr/>
        </p:nvSpPr>
        <p:spPr>
          <a:xfrm>
            <a:off x="2506775" y="2829300"/>
            <a:ext cx="1175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returns DummyValue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Update</a:t>
            </a:r>
            <a:r>
              <a:rPr b="1" lang="en"/>
              <a:t>:</a:t>
            </a:r>
            <a:endParaRPr b="1"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3175"/>
            <a:ext cx="8520600" cy="39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each internal node, do the following steps: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the node interval contains a single index, </a:t>
            </a:r>
            <a:r>
              <a:rPr lang="en"/>
              <a:t>update the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Update the left / right child based on which interval the update index belongs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Re-set the seg tree value at the current node based on </a:t>
            </a:r>
            <a:r>
              <a:rPr lang="en"/>
              <a:t>children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380700" y="2755550"/>
            <a:ext cx="8282100" cy="2212500"/>
          </a:xfrm>
          <a:prstGeom prst="roundRect">
            <a:avLst>
              <a:gd fmla="val 980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</a:t>
            </a:r>
            <a:r>
              <a:rPr b="1" lang="en"/>
              <a:t>update</a:t>
            </a:r>
            <a:r>
              <a:rPr lang="en"/>
              <a:t>(int upd_val, int upd_ind, int node, int l, int r):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 (l == r):                </a:t>
            </a:r>
            <a:r>
              <a:rPr b="1" lang="en"/>
              <a:t>// Single elem in node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</a:t>
            </a:r>
            <a:r>
              <a:rPr lang="en"/>
              <a:t>eg[node] = upd_val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 = (l + r) / 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if</a:t>
            </a:r>
            <a:r>
              <a:rPr lang="en"/>
              <a:t> (m &gt;= upd_ind)		      </a:t>
            </a:r>
            <a:r>
              <a:rPr b="1" lang="en">
                <a:solidFill>
                  <a:schemeClr val="dk1"/>
                </a:solidFill>
              </a:rPr>
              <a:t>// Update index in left child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update(upd_val, upd_ind, 2*node, l, m)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else:				      </a:t>
            </a:r>
            <a:r>
              <a:rPr b="1" lang="en">
                <a:solidFill>
                  <a:schemeClr val="dk1"/>
                </a:solidFill>
              </a:rPr>
              <a:t>// Update index in right child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update(upd_val, upd_ind, 2*node + 1, m + 1, r)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seg[node] = combine(seg[2*node], seg[2*node + 1])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