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0.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40"/>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x="18288000" cy="10287000"/>
  <p:notesSz cx="6858000" cy="9144000"/>
  <p:embeddedFontLst>
    <p:embeddedFont>
      <p:font typeface="Roboto Bold" charset="1" panose="02000000000000000000"/>
      <p:regular r:id="rId43"/>
    </p:embeddedFont>
    <p:embeddedFont>
      <p:font typeface="Lato Bold" charset="1" panose="020F0502020204030203"/>
      <p:regular r:id="rId44"/>
    </p:embeddedFont>
    <p:embeddedFont>
      <p:font typeface="Lato" charset="1" panose="020F0502020204030203"/>
      <p:regular r:id="rId46"/>
    </p:embeddedFont>
    <p:embeddedFont>
      <p:font typeface="Arial" charset="1" panose="020B0502020202020204"/>
      <p:regular r:id="rId49"/>
    </p:embeddedFont>
    <p:embeddedFont>
      <p:font typeface="Lato Bold Italics" charset="1" panose="020F0502020204030203"/>
      <p:regular r:id="rId54"/>
    </p:embeddedFont>
    <p:embeddedFont>
      <p:font typeface="Lato Italics" charset="1" panose="020F0502020204030203"/>
      <p:regular r:id="rId55"/>
    </p:embeddedFont>
    <p:embeddedFont>
      <p:font typeface="Raleway" charset="1" panose="00000000000000000000"/>
      <p:regular r:id="rId5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notesMasters/notesMaster1.xml" Type="http://schemas.openxmlformats.org/officeDocument/2006/relationships/notesMaster"/><Relationship Id="rId41" Target="theme/theme2.xml" Type="http://schemas.openxmlformats.org/officeDocument/2006/relationships/theme"/><Relationship Id="rId42" Target="notesSlides/notesSlide1.xml" Type="http://schemas.openxmlformats.org/officeDocument/2006/relationships/notesSlide"/><Relationship Id="rId43" Target="fonts/font43.fntdata" Type="http://schemas.openxmlformats.org/officeDocument/2006/relationships/font"/><Relationship Id="rId44" Target="fonts/font44.fntdata" Type="http://schemas.openxmlformats.org/officeDocument/2006/relationships/font"/><Relationship Id="rId45" Target="notesSlides/notesSlide2.xml" Type="http://schemas.openxmlformats.org/officeDocument/2006/relationships/notesSlide"/><Relationship Id="rId46" Target="fonts/font46.fntdata" Type="http://schemas.openxmlformats.org/officeDocument/2006/relationships/font"/><Relationship Id="rId47" Target="notesSlides/notesSlide3.xml" Type="http://schemas.openxmlformats.org/officeDocument/2006/relationships/notesSlide"/><Relationship Id="rId48" Target="notesSlides/notesSlide4.xml" Type="http://schemas.openxmlformats.org/officeDocument/2006/relationships/notesSlide"/><Relationship Id="rId49" Target="fonts/font49.fntdata" Type="http://schemas.openxmlformats.org/officeDocument/2006/relationships/font"/><Relationship Id="rId5" Target="tableStyles.xml" Type="http://schemas.openxmlformats.org/officeDocument/2006/relationships/tableStyles"/><Relationship Id="rId50" Target="notesSlides/notesSlide5.xml" Type="http://schemas.openxmlformats.org/officeDocument/2006/relationships/notesSlide"/><Relationship Id="rId51" Target="notesSlides/notesSlide6.xml" Type="http://schemas.openxmlformats.org/officeDocument/2006/relationships/notesSlide"/><Relationship Id="rId52" Target="notesSlides/notesSlide7.xml" Type="http://schemas.openxmlformats.org/officeDocument/2006/relationships/notesSlide"/><Relationship Id="rId53" Target="notesSlides/notesSlide8.xml" Type="http://schemas.openxmlformats.org/officeDocument/2006/relationships/notesSlide"/><Relationship Id="rId54" Target="fonts/font54.fntdata" Type="http://schemas.openxmlformats.org/officeDocument/2006/relationships/font"/><Relationship Id="rId55" Target="fonts/font55.fntdata" Type="http://schemas.openxmlformats.org/officeDocument/2006/relationships/font"/><Relationship Id="rId56" Target="notesSlides/notesSlide9.xml" Type="http://schemas.openxmlformats.org/officeDocument/2006/relationships/notesSlide"/><Relationship Id="rId57" Target="fonts/font57.fntdata" Type="http://schemas.openxmlformats.org/officeDocument/2006/relationships/font"/><Relationship Id="rId58" Target="notesSlides/notesSlide10.xml" Type="http://schemas.openxmlformats.org/officeDocument/2006/relationships/notesSlide"/><Relationship Id="rId59" Target="notesSlides/notesSlide11.xml" Type="http://schemas.openxmlformats.org/officeDocument/2006/relationships/notesSlide"/><Relationship Id="rId6" Target="slides/slide1.xml" Type="http://schemas.openxmlformats.org/officeDocument/2006/relationships/slide"/><Relationship Id="rId60" Target="notesSlides/notesSlide12.xml" Type="http://schemas.openxmlformats.org/officeDocument/2006/relationships/notesSlide"/><Relationship Id="rId61" Target="notesSlides/notesSlide13.xml" Type="http://schemas.openxmlformats.org/officeDocument/2006/relationships/notesSlide"/><Relationship Id="rId62" Target="notesSlides/notesSlide14.xml" Type="http://schemas.openxmlformats.org/officeDocument/2006/relationships/notesSlide"/><Relationship Id="rId63" Target="notesSlides/notesSlide15.xml" Type="http://schemas.openxmlformats.org/officeDocument/2006/relationships/notesSlide"/><Relationship Id="rId64" Target="notesSlides/notesSlide16.xml" Type="http://schemas.openxmlformats.org/officeDocument/2006/relationships/notesSlide"/><Relationship Id="rId65" Target="notesSlides/notesSlide17.xml" Type="http://schemas.openxmlformats.org/officeDocument/2006/relationships/notesSlide"/><Relationship Id="rId66" Target="notesSlides/notesSlide18.xml" Type="http://schemas.openxmlformats.org/officeDocument/2006/relationships/notesSlide"/><Relationship Id="rId67" Target="notesSlides/notesSlide19.xml" Type="http://schemas.openxmlformats.org/officeDocument/2006/relationships/notesSlide"/><Relationship Id="rId68" Target="notesSlides/notesSlide20.xml" Type="http://schemas.openxmlformats.org/officeDocument/2006/relationships/note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_rels/notesSlide1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_rels/notesSlide1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8.xml" Type="http://schemas.openxmlformats.org/officeDocument/2006/relationships/slide"/></Relationships>
</file>

<file path=ppt/notesSlides/_rels/notesSlide1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0.xml" Type="http://schemas.openxmlformats.org/officeDocument/2006/relationships/slide"/></Relationships>
</file>

<file path=ppt/notesSlides/_rels/notesSlide1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5.xml" Type="http://schemas.openxmlformats.org/officeDocument/2006/relationships/slide"/></Relationships>
</file>

<file path=ppt/notesSlides/_rels/notesSlide1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6.xml" Type="http://schemas.openxmlformats.org/officeDocument/2006/relationships/slide"/></Relationships>
</file>

<file path=ppt/notesSlides/_rels/notesSlide1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7.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2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4.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2.xml" Type="http://schemas.openxmlformats.org/officeDocument/2006/relationships/notesSlide"/><Relationship Id="rId3" Target="../media/image1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3.xml" Type="http://schemas.openxmlformats.org/officeDocument/2006/relationships/notesSlide"/><Relationship Id="rId3" Target="../media/image12.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4.xml" Type="http://schemas.openxmlformats.org/officeDocument/2006/relationships/notesSlid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5.xml" Type="http://schemas.openxmlformats.org/officeDocument/2006/relationships/notesSlide"/><Relationship Id="rId3" Target="../media/image16.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6.xml" Type="http://schemas.openxmlformats.org/officeDocument/2006/relationships/notesSlide"/><Relationship Id="rId3" Target="../media/image16.png" Type="http://schemas.openxmlformats.org/officeDocument/2006/relationships/image"/><Relationship Id="rId4" Target="../media/image17.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7.xml" Type="http://schemas.openxmlformats.org/officeDocument/2006/relationships/notesSlid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8.xml" Type="http://schemas.openxmlformats.org/officeDocument/2006/relationships/notesSlide"/><Relationship Id="rId3" Target="../media/image23.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9.xml" Type="http://schemas.openxmlformats.org/officeDocument/2006/relationships/notesSlide"/><Relationship Id="rId3" Target="../media/image24.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3.png" Type="http://schemas.openxmlformats.org/officeDocument/2006/relationships/image"/><Relationship Id="rId4" Target="../media/image4.pn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https://usaco.guide/adv/string-suffix?lang=cpp" TargetMode="External" Type="http://schemas.openxmlformats.org/officeDocument/2006/relationships/hyperlink"/><Relationship Id="rId3" Target="https://www.youtube.com/watch?v=--VhnNdBncY" TargetMode="External" Type="http://schemas.openxmlformats.org/officeDocument/2006/relationships/hyperlink"/></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https://gist.github.com/makagonov/f7ed8ce729da72621b321f0ab547debb" TargetMode="External" Type="http://schemas.openxmlformats.org/officeDocument/2006/relationships/hyperlink"/><Relationship Id="rId3" Target="https://brenden.github.io/ukkonen-animation/" TargetMode="External" Type="http://schemas.openxmlformats.org/officeDocument/2006/relationships/hyperlink"/><Relationship Id="rId4" Target="https://stackoverflow.com/questions/9452701/ukkonens-suffix-tree-algorithm-in-plain-english" TargetMode="External" Type="http://schemas.openxmlformats.org/officeDocument/2006/relationships/hyperlink"/><Relationship Id="rId5" Target="https://www.youtube.com/watch?v=ALEV0Hc5dDk" TargetMode="External" Type="http://schemas.openxmlformats.org/officeDocument/2006/relationships/hyperlink"/></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0.xml" Type="http://schemas.openxmlformats.org/officeDocument/2006/relationships/notesSlid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9.png" Type="http://schemas.openxmlformats.org/officeDocument/2006/relationships/image"/><Relationship Id="rId4" Target="../media/image1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12419500" y="0"/>
            <a:ext cx="6092608" cy="9677400"/>
          </a:xfrm>
          <a:custGeom>
            <a:avLst/>
            <a:gdLst/>
            <a:ahLst/>
            <a:cxnLst/>
            <a:rect r="r" b="b" t="t" l="l"/>
            <a:pathLst>
              <a:path h="9677400" w="6092608">
                <a:moveTo>
                  <a:pt x="0" y="0"/>
                </a:moveTo>
                <a:lnTo>
                  <a:pt x="6092608" y="0"/>
                </a:lnTo>
                <a:lnTo>
                  <a:pt x="6092608" y="9677400"/>
                </a:lnTo>
                <a:lnTo>
                  <a:pt x="0" y="9677400"/>
                </a:lnTo>
                <a:lnTo>
                  <a:pt x="0" y="0"/>
                </a:lnTo>
                <a:close/>
              </a:path>
            </a:pathLst>
          </a:custGeom>
          <a:blipFill>
            <a:blip r:embed="rId3"/>
            <a:stretch>
              <a:fillRect l="0" t="0" r="0" b="0"/>
            </a:stretch>
          </a:blipFill>
        </p:spPr>
      </p:sp>
      <p:sp>
        <p:nvSpPr>
          <p:cNvPr name="Freeform 3" id="3"/>
          <p:cNvSpPr/>
          <p:nvPr/>
        </p:nvSpPr>
        <p:spPr>
          <a:xfrm flipH="false" flipV="false" rot="0">
            <a:off x="8" y="7433250"/>
            <a:ext cx="5600700" cy="2971800"/>
          </a:xfrm>
          <a:custGeom>
            <a:avLst/>
            <a:gdLst/>
            <a:ahLst/>
            <a:cxnLst/>
            <a:rect r="r" b="b" t="t" l="l"/>
            <a:pathLst>
              <a:path h="2971800" w="5600700">
                <a:moveTo>
                  <a:pt x="0" y="0"/>
                </a:moveTo>
                <a:lnTo>
                  <a:pt x="5600700" y="0"/>
                </a:lnTo>
                <a:lnTo>
                  <a:pt x="5600700" y="2971800"/>
                </a:lnTo>
                <a:lnTo>
                  <a:pt x="0" y="2971800"/>
                </a:lnTo>
                <a:lnTo>
                  <a:pt x="0" y="0"/>
                </a:lnTo>
                <a:close/>
              </a:path>
            </a:pathLst>
          </a:custGeom>
          <a:blipFill>
            <a:blip r:embed="rId4"/>
            <a:stretch>
              <a:fillRect l="0" t="0" r="0" b="0"/>
            </a:stretch>
          </a:blipFill>
        </p:spPr>
      </p:sp>
      <p:grpSp>
        <p:nvGrpSpPr>
          <p:cNvPr name="Group 4" id="4"/>
          <p:cNvGrpSpPr/>
          <p:nvPr/>
        </p:nvGrpSpPr>
        <p:grpSpPr>
          <a:xfrm rot="0">
            <a:off x="1288700" y="1550150"/>
            <a:ext cx="7855200" cy="3492600"/>
            <a:chOff x="0" y="0"/>
            <a:chExt cx="10473600" cy="4656800"/>
          </a:xfrm>
        </p:grpSpPr>
        <p:sp>
          <p:nvSpPr>
            <p:cNvPr name="Freeform 5" id="5"/>
            <p:cNvSpPr/>
            <p:nvPr/>
          </p:nvSpPr>
          <p:spPr>
            <a:xfrm flipH="false" flipV="false" rot="0">
              <a:off x="0" y="0"/>
              <a:ext cx="10473600" cy="4656800"/>
            </a:xfrm>
            <a:custGeom>
              <a:avLst/>
              <a:gdLst/>
              <a:ahLst/>
              <a:cxnLst/>
              <a:rect r="r" b="b" t="t" l="l"/>
              <a:pathLst>
                <a:path h="4656800" w="10473600">
                  <a:moveTo>
                    <a:pt x="0" y="0"/>
                  </a:moveTo>
                  <a:lnTo>
                    <a:pt x="10473600" y="0"/>
                  </a:lnTo>
                  <a:lnTo>
                    <a:pt x="10473600" y="4656800"/>
                  </a:lnTo>
                  <a:lnTo>
                    <a:pt x="0" y="4656800"/>
                  </a:lnTo>
                  <a:close/>
                </a:path>
              </a:pathLst>
            </a:custGeom>
            <a:solidFill>
              <a:srgbClr val="000000">
                <a:alpha val="0"/>
              </a:srgbClr>
            </a:solidFill>
          </p:spPr>
        </p:sp>
        <p:sp>
          <p:nvSpPr>
            <p:cNvPr name="TextBox 6" id="6"/>
            <p:cNvSpPr txBox="true"/>
            <p:nvPr/>
          </p:nvSpPr>
          <p:spPr>
            <a:xfrm>
              <a:off x="0" y="-228600"/>
              <a:ext cx="10473600" cy="4885400"/>
            </a:xfrm>
            <a:prstGeom prst="rect">
              <a:avLst/>
            </a:prstGeom>
          </p:spPr>
          <p:txBody>
            <a:bodyPr anchor="t" rtlCol="false" tIns="0" lIns="0" bIns="0" rIns="0"/>
            <a:lstStyle/>
            <a:p>
              <a:pPr algn="l">
                <a:lnSpc>
                  <a:spcPts val="17664"/>
                </a:lnSpc>
              </a:pPr>
              <a:r>
                <a:rPr lang="en-US" b="true" sz="12800">
                  <a:solidFill>
                    <a:srgbClr val="1A1A1A"/>
                  </a:solidFill>
                  <a:latin typeface="Roboto Bold"/>
                  <a:ea typeface="Roboto Bold"/>
                  <a:cs typeface="Roboto Bold"/>
                  <a:sym typeface="Roboto Bold"/>
                </a:rPr>
                <a:t>STRINGS </a:t>
              </a:r>
            </a:p>
          </p:txBody>
        </p:sp>
      </p:grpSp>
      <p:grpSp>
        <p:nvGrpSpPr>
          <p:cNvPr name="Group 7" id="7"/>
          <p:cNvGrpSpPr/>
          <p:nvPr/>
        </p:nvGrpSpPr>
        <p:grpSpPr>
          <a:xfrm rot="0">
            <a:off x="1288700" y="4121700"/>
            <a:ext cx="9805200" cy="2043600"/>
            <a:chOff x="0" y="0"/>
            <a:chExt cx="13073600" cy="2724800"/>
          </a:xfrm>
        </p:grpSpPr>
        <p:sp>
          <p:nvSpPr>
            <p:cNvPr name="Freeform 8" id="8"/>
            <p:cNvSpPr/>
            <p:nvPr/>
          </p:nvSpPr>
          <p:spPr>
            <a:xfrm flipH="false" flipV="false" rot="0">
              <a:off x="0" y="0"/>
              <a:ext cx="13073600" cy="2724800"/>
            </a:xfrm>
            <a:custGeom>
              <a:avLst/>
              <a:gdLst/>
              <a:ahLst/>
              <a:cxnLst/>
              <a:rect r="r" b="b" t="t" l="l"/>
              <a:pathLst>
                <a:path h="2724800" w="13073600">
                  <a:moveTo>
                    <a:pt x="0" y="0"/>
                  </a:moveTo>
                  <a:lnTo>
                    <a:pt x="13073600" y="0"/>
                  </a:lnTo>
                  <a:lnTo>
                    <a:pt x="13073600" y="2724800"/>
                  </a:lnTo>
                  <a:lnTo>
                    <a:pt x="0" y="2724800"/>
                  </a:lnTo>
                  <a:close/>
                </a:path>
              </a:pathLst>
            </a:custGeom>
            <a:solidFill>
              <a:srgbClr val="000000">
                <a:alpha val="0"/>
              </a:srgbClr>
            </a:solidFill>
          </p:spPr>
        </p:sp>
        <p:sp>
          <p:nvSpPr>
            <p:cNvPr name="TextBox 9" id="9"/>
            <p:cNvSpPr txBox="true"/>
            <p:nvPr/>
          </p:nvSpPr>
          <p:spPr>
            <a:xfrm>
              <a:off x="0" y="-9525"/>
              <a:ext cx="13073600" cy="2734325"/>
            </a:xfrm>
            <a:prstGeom prst="rect">
              <a:avLst/>
            </a:prstGeom>
          </p:spPr>
          <p:txBody>
            <a:bodyPr anchor="t" rtlCol="false" tIns="0" lIns="0" bIns="0" rIns="0"/>
            <a:lstStyle/>
            <a:p>
              <a:pPr algn="l">
                <a:lnSpc>
                  <a:spcPts val="5040"/>
                </a:lnSpc>
              </a:pPr>
              <a:r>
                <a:rPr lang="en-US" b="true" sz="4200">
                  <a:solidFill>
                    <a:srgbClr val="595959"/>
                  </a:solidFill>
                  <a:latin typeface="Lato Bold"/>
                  <a:ea typeface="Lato Bold"/>
                  <a:cs typeface="Lato Bold"/>
                  <a:sym typeface="Lato Bold"/>
                </a:rPr>
                <a:t>	-Tanmay Mittal</a:t>
              </a:r>
            </a:p>
          </p:txBody>
        </p:sp>
      </p:grpSp>
    </p:spTree>
  </p:cSld>
  <p:clrMapOvr>
    <a:masterClrMapping/>
  </p:clrMapOvr>
</p:sld>
</file>

<file path=ppt/slides/slide10.xml><?xml version="1.0" encoding="utf-8"?>
<p:sld xmlns:p="http://schemas.openxmlformats.org/presentationml/2006/main" xmlns:a="http://schemas.openxmlformats.org/drawingml/2006/main">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0">
            <a:off x="1089450" y="1159150"/>
            <a:ext cx="11430000" cy="1064400"/>
            <a:chOff x="0" y="0"/>
            <a:chExt cx="15240000" cy="1419200"/>
          </a:xfrm>
        </p:grpSpPr>
        <p:sp>
          <p:nvSpPr>
            <p:cNvPr name="Freeform 3" id="3"/>
            <p:cNvSpPr/>
            <p:nvPr/>
          </p:nvSpPr>
          <p:spPr>
            <a:xfrm flipH="false" flipV="false" rot="0">
              <a:off x="0" y="0"/>
              <a:ext cx="15240000" cy="1419200"/>
            </a:xfrm>
            <a:custGeom>
              <a:avLst/>
              <a:gdLst/>
              <a:ahLst/>
              <a:cxnLst/>
              <a:rect r="r" b="b" t="t" l="l"/>
              <a:pathLst>
                <a:path h="1419200" w="15240000">
                  <a:moveTo>
                    <a:pt x="0" y="0"/>
                  </a:moveTo>
                  <a:lnTo>
                    <a:pt x="15240000" y="0"/>
                  </a:lnTo>
                  <a:lnTo>
                    <a:pt x="15240000" y="1419200"/>
                  </a:lnTo>
                  <a:lnTo>
                    <a:pt x="0" y="1419200"/>
                  </a:lnTo>
                  <a:close/>
                </a:path>
              </a:pathLst>
            </a:custGeom>
            <a:solidFill>
              <a:srgbClr val="000000">
                <a:alpha val="0"/>
              </a:srgbClr>
            </a:solidFill>
          </p:spPr>
        </p:sp>
        <p:sp>
          <p:nvSpPr>
            <p:cNvPr name="TextBox 4" id="4"/>
            <p:cNvSpPr txBox="true"/>
            <p:nvPr/>
          </p:nvSpPr>
          <p:spPr>
            <a:xfrm>
              <a:off x="0" y="0"/>
              <a:ext cx="15240000" cy="1419200"/>
            </a:xfrm>
            <a:prstGeom prst="rect">
              <a:avLst/>
            </a:prstGeom>
          </p:spPr>
          <p:txBody>
            <a:bodyPr anchor="t" rtlCol="false" tIns="0" lIns="0" bIns="0" rIns="0"/>
            <a:lstStyle/>
            <a:p>
              <a:pPr algn="l">
                <a:lnSpc>
                  <a:spcPts val="4079"/>
                </a:lnSpc>
              </a:pPr>
              <a:r>
                <a:rPr lang="en-US" b="true" sz="3400">
                  <a:solidFill>
                    <a:srgbClr val="595959"/>
                  </a:solidFill>
                  <a:latin typeface="Lato Bold"/>
                  <a:ea typeface="Lato Bold"/>
                  <a:cs typeface="Lato Bold"/>
                  <a:sym typeface="Lato Bold"/>
                </a:rPr>
                <a:t>Ancient Rivalry</a:t>
              </a:r>
            </a:p>
          </p:txBody>
        </p:sp>
      </p:grpSp>
      <p:grpSp>
        <p:nvGrpSpPr>
          <p:cNvPr name="Group 5" id="5"/>
          <p:cNvGrpSpPr/>
          <p:nvPr/>
        </p:nvGrpSpPr>
        <p:grpSpPr>
          <a:xfrm rot="0">
            <a:off x="996050" y="2468800"/>
            <a:ext cx="15800400" cy="6015000"/>
            <a:chOff x="0" y="0"/>
            <a:chExt cx="21067200" cy="8020000"/>
          </a:xfrm>
        </p:grpSpPr>
        <p:sp>
          <p:nvSpPr>
            <p:cNvPr name="Freeform 6" id="6"/>
            <p:cNvSpPr/>
            <p:nvPr/>
          </p:nvSpPr>
          <p:spPr>
            <a:xfrm flipH="false" flipV="false" rot="0">
              <a:off x="0" y="0"/>
              <a:ext cx="21067199" cy="8020000"/>
            </a:xfrm>
            <a:custGeom>
              <a:avLst/>
              <a:gdLst/>
              <a:ahLst/>
              <a:cxnLst/>
              <a:rect r="r" b="b" t="t" l="l"/>
              <a:pathLst>
                <a:path h="8020000" w="21067199">
                  <a:moveTo>
                    <a:pt x="0" y="0"/>
                  </a:moveTo>
                  <a:lnTo>
                    <a:pt x="21067199" y="0"/>
                  </a:lnTo>
                  <a:lnTo>
                    <a:pt x="21067199" y="8020000"/>
                  </a:lnTo>
                  <a:lnTo>
                    <a:pt x="0" y="8020000"/>
                  </a:lnTo>
                  <a:close/>
                </a:path>
              </a:pathLst>
            </a:custGeom>
            <a:solidFill>
              <a:srgbClr val="000000">
                <a:alpha val="0"/>
              </a:srgbClr>
            </a:solidFill>
          </p:spPr>
        </p:sp>
        <p:sp>
          <p:nvSpPr>
            <p:cNvPr name="TextBox 7" id="7"/>
            <p:cNvSpPr txBox="true"/>
            <p:nvPr/>
          </p:nvSpPr>
          <p:spPr>
            <a:xfrm>
              <a:off x="0" y="-9525"/>
              <a:ext cx="21067200" cy="8029525"/>
            </a:xfrm>
            <a:prstGeom prst="rect">
              <a:avLst/>
            </a:prstGeom>
          </p:spPr>
          <p:txBody>
            <a:bodyPr anchor="t" rtlCol="false" tIns="0" lIns="0" bIns="0" rIns="0"/>
            <a:lstStyle/>
            <a:p>
              <a:pPr algn="l">
                <a:lnSpc>
                  <a:spcPts val="3600"/>
                </a:lnSpc>
              </a:pPr>
              <a:r>
                <a:rPr lang="en-US" sz="3000">
                  <a:solidFill>
                    <a:srgbClr val="000000"/>
                  </a:solidFill>
                  <a:latin typeface="Raleway"/>
                  <a:ea typeface="Raleway"/>
                  <a:cs typeface="Raleway"/>
                  <a:sym typeface="Raleway"/>
                </a:rPr>
                <a:t>Shreyans has a string s of length n (&lt;2e5). He decided to remove two consecutive characters from the string but doesn’t inform Dev about it (as always). Dev now wonders how many different strings can be made after such an operation.</a:t>
              </a:r>
            </a:p>
            <a:p>
              <a:pPr algn="l">
                <a:lnSpc>
                  <a:spcPts val="3600"/>
                </a:lnSpc>
              </a:pPr>
            </a:p>
            <a:p>
              <a:pPr algn="l">
                <a:lnSpc>
                  <a:spcPts val="3600"/>
                </a:lnSpc>
              </a:pPr>
              <a:r>
                <a:rPr lang="en-US" sz="3000">
                  <a:solidFill>
                    <a:srgbClr val="000000"/>
                  </a:solidFill>
                  <a:latin typeface="Raleway"/>
                  <a:ea typeface="Raleway"/>
                  <a:cs typeface="Raleway"/>
                  <a:sym typeface="Raleway"/>
                </a:rPr>
                <a:t>Sample:</a:t>
              </a:r>
            </a:p>
            <a:p>
              <a:pPr algn="l">
                <a:lnSpc>
                  <a:spcPts val="3600"/>
                </a:lnSpc>
              </a:pPr>
            </a:p>
            <a:p>
              <a:pPr algn="l">
                <a:lnSpc>
                  <a:spcPts val="3600"/>
                </a:lnSpc>
              </a:pPr>
              <a:r>
                <a:rPr lang="en-US" sz="3000">
                  <a:solidFill>
                    <a:srgbClr val="000000"/>
                  </a:solidFill>
                  <a:latin typeface="Raleway"/>
                  <a:ea typeface="Raleway"/>
                  <a:cs typeface="Raleway"/>
                  <a:sym typeface="Raleway"/>
                </a:rPr>
                <a:t>‘aaabcc’ has four such distinct strings;</a:t>
              </a:r>
            </a:p>
            <a:p>
              <a:pPr algn="l">
                <a:lnSpc>
                  <a:spcPts val="3600"/>
                </a:lnSpc>
              </a:pPr>
            </a:p>
            <a:p>
              <a:pPr algn="l">
                <a:lnSpc>
                  <a:spcPts val="3600"/>
                </a:lnSpc>
              </a:pPr>
              <a:r>
                <a:rPr lang="en-US" sz="3000">
                  <a:solidFill>
                    <a:srgbClr val="000000"/>
                  </a:solidFill>
                  <a:latin typeface="Raleway"/>
                  <a:ea typeface="Raleway"/>
                  <a:cs typeface="Raleway"/>
                  <a:sym typeface="Raleway"/>
                </a:rPr>
                <a:t>‘abcc’</a:t>
              </a:r>
            </a:p>
            <a:p>
              <a:pPr algn="l">
                <a:lnSpc>
                  <a:spcPts val="3600"/>
                </a:lnSpc>
              </a:pPr>
              <a:r>
                <a:rPr lang="en-US" sz="3000">
                  <a:solidFill>
                    <a:srgbClr val="000000"/>
                  </a:solidFill>
                  <a:latin typeface="Raleway"/>
                  <a:ea typeface="Raleway"/>
                  <a:cs typeface="Raleway"/>
                  <a:sym typeface="Raleway"/>
                </a:rPr>
                <a:t>‘aacc’</a:t>
              </a:r>
            </a:p>
            <a:p>
              <a:pPr algn="l">
                <a:lnSpc>
                  <a:spcPts val="3600"/>
                </a:lnSpc>
              </a:pPr>
              <a:r>
                <a:rPr lang="en-US" sz="3000">
                  <a:solidFill>
                    <a:srgbClr val="000000"/>
                  </a:solidFill>
                  <a:latin typeface="Raleway"/>
                  <a:ea typeface="Raleway"/>
                  <a:cs typeface="Raleway"/>
                  <a:sym typeface="Raleway"/>
                </a:rPr>
                <a:t>‘aaac’</a:t>
              </a:r>
            </a:p>
            <a:p>
              <a:pPr algn="l">
                <a:lnSpc>
                  <a:spcPts val="3600"/>
                </a:lnSpc>
              </a:pPr>
              <a:r>
                <a:rPr lang="en-US" sz="3000">
                  <a:solidFill>
                    <a:srgbClr val="000000"/>
                  </a:solidFill>
                  <a:latin typeface="Raleway"/>
                  <a:ea typeface="Raleway"/>
                  <a:cs typeface="Raleway"/>
                  <a:sym typeface="Raleway"/>
                </a:rPr>
                <a:t>‘aabc’</a:t>
              </a:r>
            </a:p>
            <a:p>
              <a:pPr algn="l">
                <a:lnSpc>
                  <a:spcPts val="3600"/>
                </a:lnSpc>
              </a:pPr>
            </a:p>
            <a:p>
              <a:pPr algn="l">
                <a:lnSpc>
                  <a:spcPts val="3600"/>
                </a:lnSpc>
              </a:pPr>
            </a:p>
            <a:p>
              <a:pPr algn="l">
                <a:lnSpc>
                  <a:spcPts val="3600"/>
                </a:lnSpc>
              </a:pPr>
            </a:p>
            <a:p>
              <a:pPr algn="l">
                <a:lnSpc>
                  <a:spcPts val="3600"/>
                </a:lnSpc>
              </a:pPr>
            </a:p>
          </p:txBody>
        </p:sp>
      </p:grpSp>
    </p:spTree>
  </p:cSld>
  <p:clrMapOvr>
    <a:masterClrMapping/>
  </p:clrMapOvr>
</p:sld>
</file>

<file path=ppt/slides/slide11.xml><?xml version="1.0" encoding="utf-8"?>
<p:sld xmlns:p="http://schemas.openxmlformats.org/presentationml/2006/main" xmlns:a="http://schemas.openxmlformats.org/drawingml/2006/main">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0">
            <a:off x="1358400" y="912650"/>
            <a:ext cx="11430000" cy="1064400"/>
            <a:chOff x="0" y="0"/>
            <a:chExt cx="15240000" cy="1419200"/>
          </a:xfrm>
        </p:grpSpPr>
        <p:sp>
          <p:nvSpPr>
            <p:cNvPr name="Freeform 3" id="3"/>
            <p:cNvSpPr/>
            <p:nvPr/>
          </p:nvSpPr>
          <p:spPr>
            <a:xfrm flipH="false" flipV="false" rot="0">
              <a:off x="0" y="0"/>
              <a:ext cx="15240000" cy="1419200"/>
            </a:xfrm>
            <a:custGeom>
              <a:avLst/>
              <a:gdLst/>
              <a:ahLst/>
              <a:cxnLst/>
              <a:rect r="r" b="b" t="t" l="l"/>
              <a:pathLst>
                <a:path h="1419200" w="15240000">
                  <a:moveTo>
                    <a:pt x="0" y="0"/>
                  </a:moveTo>
                  <a:lnTo>
                    <a:pt x="15240000" y="0"/>
                  </a:lnTo>
                  <a:lnTo>
                    <a:pt x="15240000" y="1419200"/>
                  </a:lnTo>
                  <a:lnTo>
                    <a:pt x="0" y="1419200"/>
                  </a:lnTo>
                  <a:close/>
                </a:path>
              </a:pathLst>
            </a:custGeom>
            <a:solidFill>
              <a:srgbClr val="000000">
                <a:alpha val="0"/>
              </a:srgbClr>
            </a:solidFill>
          </p:spPr>
        </p:sp>
        <p:sp>
          <p:nvSpPr>
            <p:cNvPr name="TextBox 4" id="4"/>
            <p:cNvSpPr txBox="true"/>
            <p:nvPr/>
          </p:nvSpPr>
          <p:spPr>
            <a:xfrm>
              <a:off x="0" y="0"/>
              <a:ext cx="15240000" cy="1419200"/>
            </a:xfrm>
            <a:prstGeom prst="rect">
              <a:avLst/>
            </a:prstGeom>
          </p:spPr>
          <p:txBody>
            <a:bodyPr anchor="t" rtlCol="false" tIns="0" lIns="0" bIns="0" rIns="0"/>
            <a:lstStyle/>
            <a:p>
              <a:pPr algn="l">
                <a:lnSpc>
                  <a:spcPts val="4079"/>
                </a:lnSpc>
              </a:pPr>
              <a:r>
                <a:rPr lang="en-US" b="true" sz="3400">
                  <a:solidFill>
                    <a:srgbClr val="595959"/>
                  </a:solidFill>
                  <a:latin typeface="Lato Bold"/>
                  <a:ea typeface="Lato Bold"/>
                  <a:cs typeface="Lato Bold"/>
                  <a:sym typeface="Lato Bold"/>
                </a:rPr>
                <a:t>Palindrome Queries</a:t>
              </a:r>
            </a:p>
          </p:txBody>
        </p:sp>
      </p:grpSp>
      <p:grpSp>
        <p:nvGrpSpPr>
          <p:cNvPr name="Group 5" id="5"/>
          <p:cNvGrpSpPr/>
          <p:nvPr/>
        </p:nvGrpSpPr>
        <p:grpSpPr>
          <a:xfrm rot="0">
            <a:off x="1152950" y="2237100"/>
            <a:ext cx="15800400" cy="6336600"/>
            <a:chOff x="0" y="0"/>
            <a:chExt cx="21067200" cy="8448800"/>
          </a:xfrm>
        </p:grpSpPr>
        <p:sp>
          <p:nvSpPr>
            <p:cNvPr name="Freeform 6" id="6"/>
            <p:cNvSpPr/>
            <p:nvPr/>
          </p:nvSpPr>
          <p:spPr>
            <a:xfrm flipH="false" flipV="false" rot="0">
              <a:off x="0" y="0"/>
              <a:ext cx="21067199" cy="8448800"/>
            </a:xfrm>
            <a:custGeom>
              <a:avLst/>
              <a:gdLst/>
              <a:ahLst/>
              <a:cxnLst/>
              <a:rect r="r" b="b" t="t" l="l"/>
              <a:pathLst>
                <a:path h="8448800" w="21067199">
                  <a:moveTo>
                    <a:pt x="0" y="0"/>
                  </a:moveTo>
                  <a:lnTo>
                    <a:pt x="21067199" y="0"/>
                  </a:lnTo>
                  <a:lnTo>
                    <a:pt x="21067199" y="8448800"/>
                  </a:lnTo>
                  <a:lnTo>
                    <a:pt x="0" y="8448800"/>
                  </a:lnTo>
                  <a:close/>
                </a:path>
              </a:pathLst>
            </a:custGeom>
            <a:solidFill>
              <a:srgbClr val="000000">
                <a:alpha val="0"/>
              </a:srgbClr>
            </a:solidFill>
          </p:spPr>
        </p:sp>
        <p:sp>
          <p:nvSpPr>
            <p:cNvPr name="TextBox 7" id="7"/>
            <p:cNvSpPr txBox="true"/>
            <p:nvPr/>
          </p:nvSpPr>
          <p:spPr>
            <a:xfrm>
              <a:off x="0" y="-9525"/>
              <a:ext cx="21067200" cy="8458325"/>
            </a:xfrm>
            <a:prstGeom prst="rect">
              <a:avLst/>
            </a:prstGeom>
          </p:spPr>
          <p:txBody>
            <a:bodyPr anchor="t" rtlCol="false" tIns="0" lIns="0" bIns="0" rIns="0"/>
            <a:lstStyle/>
            <a:p>
              <a:pPr algn="l">
                <a:lnSpc>
                  <a:spcPts val="3600"/>
                </a:lnSpc>
              </a:pPr>
              <a:r>
                <a:rPr lang="en-US" sz="3000">
                  <a:solidFill>
                    <a:srgbClr val="000000"/>
                  </a:solidFill>
                  <a:latin typeface="Raleway"/>
                  <a:ea typeface="Raleway"/>
                  <a:cs typeface="Raleway"/>
                  <a:sym typeface="Raleway"/>
                </a:rPr>
                <a:t>Sushant had gone to propose his crush. But his crush wants to test him by giving him another string S (n&lt;2e5) and tells him to Q queries (q&lt;2e5) of two types :</a:t>
              </a:r>
            </a:p>
            <a:p>
              <a:pPr algn="l">
                <a:lnSpc>
                  <a:spcPts val="3600"/>
                </a:lnSpc>
              </a:pPr>
            </a:p>
            <a:p>
              <a:pPr algn="l" marL="990600" indent="-495300" lvl="1">
                <a:lnSpc>
                  <a:spcPts val="3600"/>
                </a:lnSpc>
                <a:buFont typeface="Arial"/>
                <a:buChar char="•"/>
              </a:pPr>
              <a:r>
                <a:rPr lang="en-US" sz="3000">
                  <a:solidFill>
                    <a:srgbClr val="000000"/>
                  </a:solidFill>
                  <a:latin typeface="Raleway"/>
                  <a:ea typeface="Raleway"/>
                  <a:cs typeface="Raleway"/>
                  <a:sym typeface="Raleway"/>
                </a:rPr>
                <a:t>1 x c -&gt; Change the ‘x’ th character to ‘c’.</a:t>
              </a:r>
            </a:p>
            <a:p>
              <a:pPr algn="l" marL="990600" indent="-495300" lvl="1">
                <a:lnSpc>
                  <a:spcPts val="3600"/>
                </a:lnSpc>
                <a:buFont typeface="Arial"/>
                <a:buChar char="•"/>
              </a:pPr>
              <a:r>
                <a:rPr lang="en-US" sz="3000">
                  <a:solidFill>
                    <a:srgbClr val="000000"/>
                  </a:solidFill>
                  <a:latin typeface="Raleway"/>
                  <a:ea typeface="Raleway"/>
                  <a:cs typeface="Raleway"/>
                  <a:sym typeface="Raleway"/>
                </a:rPr>
                <a:t>2 l r   -&gt; Check if the substring S[L:R] is a palindrome. </a:t>
              </a:r>
            </a:p>
            <a:p>
              <a:pPr algn="l" marL="990600" indent="-495300" lvl="1">
                <a:lnSpc>
                  <a:spcPts val="3600"/>
                </a:lnSpc>
              </a:pPr>
            </a:p>
            <a:p>
              <a:pPr algn="l" marL="990600" indent="-495300" lvl="1">
                <a:lnSpc>
                  <a:spcPts val="3600"/>
                </a:lnSpc>
              </a:pPr>
              <a:r>
                <a:rPr lang="en-US" sz="3000">
                  <a:solidFill>
                    <a:srgbClr val="000000"/>
                  </a:solidFill>
                  <a:latin typeface="Raleway"/>
                  <a:ea typeface="Raleway"/>
                  <a:cs typeface="Raleway"/>
                  <a:sym typeface="Raleway"/>
                </a:rPr>
                <a:t>Help him impress her :) </a:t>
              </a:r>
            </a:p>
            <a:p>
              <a:pPr algn="l" marL="990600" indent="-495300" lvl="1">
                <a:lnSpc>
                  <a:spcPts val="3600"/>
                </a:lnSpc>
              </a:pPr>
            </a:p>
          </p:txBody>
        </p:sp>
      </p:grpSp>
    </p:spTree>
  </p:cSld>
  <p:clrMapOvr>
    <a:masterClrMapping/>
  </p:clrMapOvr>
</p:sld>
</file>

<file path=ppt/slides/slide12.xml><?xml version="1.0" encoding="utf-8"?>
<p:sld xmlns:p="http://schemas.openxmlformats.org/presentationml/2006/main" xmlns:a="http://schemas.openxmlformats.org/drawingml/2006/main">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0">
            <a:off x="1358400" y="912650"/>
            <a:ext cx="11430000" cy="1064400"/>
            <a:chOff x="0" y="0"/>
            <a:chExt cx="15240000" cy="1419200"/>
          </a:xfrm>
        </p:grpSpPr>
        <p:sp>
          <p:nvSpPr>
            <p:cNvPr name="Freeform 3" id="3"/>
            <p:cNvSpPr/>
            <p:nvPr/>
          </p:nvSpPr>
          <p:spPr>
            <a:xfrm flipH="false" flipV="false" rot="0">
              <a:off x="0" y="0"/>
              <a:ext cx="15240000" cy="1419200"/>
            </a:xfrm>
            <a:custGeom>
              <a:avLst/>
              <a:gdLst/>
              <a:ahLst/>
              <a:cxnLst/>
              <a:rect r="r" b="b" t="t" l="l"/>
              <a:pathLst>
                <a:path h="1419200" w="15240000">
                  <a:moveTo>
                    <a:pt x="0" y="0"/>
                  </a:moveTo>
                  <a:lnTo>
                    <a:pt x="15240000" y="0"/>
                  </a:lnTo>
                  <a:lnTo>
                    <a:pt x="15240000" y="1419200"/>
                  </a:lnTo>
                  <a:lnTo>
                    <a:pt x="0" y="1419200"/>
                  </a:lnTo>
                  <a:close/>
                </a:path>
              </a:pathLst>
            </a:custGeom>
            <a:solidFill>
              <a:srgbClr val="000000">
                <a:alpha val="0"/>
              </a:srgbClr>
            </a:solidFill>
          </p:spPr>
        </p:sp>
        <p:sp>
          <p:nvSpPr>
            <p:cNvPr name="TextBox 4" id="4"/>
            <p:cNvSpPr txBox="true"/>
            <p:nvPr/>
          </p:nvSpPr>
          <p:spPr>
            <a:xfrm>
              <a:off x="0" y="0"/>
              <a:ext cx="15240000" cy="1419200"/>
            </a:xfrm>
            <a:prstGeom prst="rect">
              <a:avLst/>
            </a:prstGeom>
          </p:spPr>
          <p:txBody>
            <a:bodyPr anchor="t" rtlCol="false" tIns="0" lIns="0" bIns="0" rIns="0"/>
            <a:lstStyle/>
            <a:p>
              <a:pPr algn="l">
                <a:lnSpc>
                  <a:spcPts val="4079"/>
                </a:lnSpc>
              </a:pPr>
              <a:r>
                <a:rPr lang="en-US" b="true" sz="3400">
                  <a:solidFill>
                    <a:srgbClr val="595959"/>
                  </a:solidFill>
                  <a:latin typeface="Lato Bold"/>
                  <a:ea typeface="Lato Bold"/>
                  <a:cs typeface="Lato Bold"/>
                  <a:sym typeface="Lato Bold"/>
                </a:rPr>
                <a:t>Another Palindrome Queries</a:t>
              </a:r>
            </a:p>
          </p:txBody>
        </p:sp>
      </p:grpSp>
      <p:grpSp>
        <p:nvGrpSpPr>
          <p:cNvPr name="Group 5" id="5"/>
          <p:cNvGrpSpPr/>
          <p:nvPr/>
        </p:nvGrpSpPr>
        <p:grpSpPr>
          <a:xfrm rot="0">
            <a:off x="1243800" y="1977050"/>
            <a:ext cx="15800400" cy="1976628"/>
            <a:chOff x="0" y="0"/>
            <a:chExt cx="21067200" cy="2635504"/>
          </a:xfrm>
        </p:grpSpPr>
        <p:sp>
          <p:nvSpPr>
            <p:cNvPr name="Freeform 6" id="6"/>
            <p:cNvSpPr/>
            <p:nvPr/>
          </p:nvSpPr>
          <p:spPr>
            <a:xfrm flipH="false" flipV="false" rot="0">
              <a:off x="0" y="0"/>
              <a:ext cx="21067199" cy="2635504"/>
            </a:xfrm>
            <a:custGeom>
              <a:avLst/>
              <a:gdLst/>
              <a:ahLst/>
              <a:cxnLst/>
              <a:rect r="r" b="b" t="t" l="l"/>
              <a:pathLst>
                <a:path h="2635504" w="21067199">
                  <a:moveTo>
                    <a:pt x="0" y="0"/>
                  </a:moveTo>
                  <a:lnTo>
                    <a:pt x="21067199" y="0"/>
                  </a:lnTo>
                  <a:lnTo>
                    <a:pt x="21067199" y="2635504"/>
                  </a:lnTo>
                  <a:lnTo>
                    <a:pt x="0" y="2635504"/>
                  </a:lnTo>
                  <a:close/>
                </a:path>
              </a:pathLst>
            </a:custGeom>
            <a:solidFill>
              <a:srgbClr val="000000">
                <a:alpha val="0"/>
              </a:srgbClr>
            </a:solidFill>
          </p:spPr>
        </p:sp>
        <p:sp>
          <p:nvSpPr>
            <p:cNvPr name="TextBox 7" id="7"/>
            <p:cNvSpPr txBox="true"/>
            <p:nvPr/>
          </p:nvSpPr>
          <p:spPr>
            <a:xfrm>
              <a:off x="0" y="-9525"/>
              <a:ext cx="21067200" cy="2645029"/>
            </a:xfrm>
            <a:prstGeom prst="rect">
              <a:avLst/>
            </a:prstGeom>
          </p:spPr>
          <p:txBody>
            <a:bodyPr anchor="t" rtlCol="false" tIns="0" lIns="0" bIns="0" rIns="0"/>
            <a:lstStyle/>
            <a:p>
              <a:pPr algn="l">
                <a:lnSpc>
                  <a:spcPts val="3600"/>
                </a:lnSpc>
              </a:pPr>
              <a:r>
                <a:rPr lang="en-US" sz="3000">
                  <a:solidFill>
                    <a:srgbClr val="000000"/>
                  </a:solidFill>
                  <a:latin typeface="Raleway"/>
                  <a:ea typeface="Raleway"/>
                  <a:cs typeface="Raleway"/>
                  <a:sym typeface="Raleway"/>
                </a:rPr>
                <a:t>Q) </a:t>
              </a:r>
              <a:r>
                <a:rPr lang="en-US" sz="3000">
                  <a:solidFill>
                    <a:srgbClr val="000000"/>
                  </a:solidFill>
                  <a:latin typeface="Raleway"/>
                  <a:ea typeface="Raleway"/>
                  <a:cs typeface="Raleway"/>
                  <a:sym typeface="Raleway"/>
                </a:rPr>
                <a:t>Still not satisfied, his crush wants to test him by giving him another string S (n&lt;2e5) and tells him to find number of index (i,j) such that substring s[i]…. S[j] is a palindrome.</a:t>
              </a:r>
            </a:p>
            <a:p>
              <a:pPr algn="l">
                <a:lnSpc>
                  <a:spcPts val="3600"/>
                </a:lnSpc>
              </a:pPr>
            </a:p>
            <a:p>
              <a:pPr algn="l">
                <a:lnSpc>
                  <a:spcPts val="3600"/>
                </a:lnSpc>
              </a:pPr>
            </a:p>
          </p:txBody>
        </p:sp>
      </p:grpSp>
      <p:sp>
        <p:nvSpPr>
          <p:cNvPr name="TextBox 8" id="8"/>
          <p:cNvSpPr txBox="true"/>
          <p:nvPr/>
        </p:nvSpPr>
        <p:spPr>
          <a:xfrm rot="0">
            <a:off x="2939951" y="2189853"/>
            <a:ext cx="15800400" cy="4124325"/>
          </a:xfrm>
          <a:prstGeom prst="rect">
            <a:avLst/>
          </a:prstGeom>
        </p:spPr>
        <p:txBody>
          <a:bodyPr anchor="t" rtlCol="false" tIns="0" lIns="0" bIns="0" rIns="0">
            <a:spAutoFit/>
          </a:bodyPr>
          <a:lstStyle/>
          <a:p>
            <a:pPr algn="l" marL="0" indent="0" lvl="0">
              <a:lnSpc>
                <a:spcPts val="3600"/>
              </a:lnSpc>
              <a:spcBef>
                <a:spcPct val="0"/>
              </a:spcBef>
            </a:pPr>
          </a:p>
          <a:p>
            <a:pPr algn="l" marL="0" indent="0" lvl="0">
              <a:lnSpc>
                <a:spcPts val="3600"/>
              </a:lnSpc>
              <a:spcBef>
                <a:spcPct val="0"/>
              </a:spcBef>
            </a:pPr>
          </a:p>
          <a:p>
            <a:pPr algn="l" marL="0" indent="0" lvl="0">
              <a:lnSpc>
                <a:spcPts val="3600"/>
              </a:lnSpc>
              <a:spcBef>
                <a:spcPct val="0"/>
              </a:spcBef>
            </a:pPr>
          </a:p>
          <a:p>
            <a:pPr algn="l" marL="0" indent="0" lvl="0">
              <a:lnSpc>
                <a:spcPts val="3600"/>
              </a:lnSpc>
              <a:spcBef>
                <a:spcPct val="0"/>
              </a:spcBef>
            </a:pPr>
            <a:r>
              <a:rPr lang="en-US" sz="3000" strike="noStrike" u="none">
                <a:solidFill>
                  <a:srgbClr val="000000"/>
                </a:solidFill>
                <a:latin typeface="Raleway"/>
                <a:ea typeface="Raleway"/>
                <a:cs typeface="Raleway"/>
                <a:sym typeface="Raleway"/>
              </a:rPr>
              <a:t>But wait: isn’t n^2 such substrings possible??</a:t>
            </a:r>
          </a:p>
          <a:p>
            <a:pPr algn="l" marL="0" indent="0" lvl="0">
              <a:lnSpc>
                <a:spcPts val="3600"/>
              </a:lnSpc>
              <a:spcBef>
                <a:spcPct val="0"/>
              </a:spcBef>
            </a:pPr>
          </a:p>
          <a:p>
            <a:pPr algn="l" marL="0" indent="0" lvl="0">
              <a:lnSpc>
                <a:spcPts val="3600"/>
              </a:lnSpc>
              <a:spcBef>
                <a:spcPct val="0"/>
              </a:spcBef>
            </a:pPr>
            <a:r>
              <a:rPr lang="en-US" sz="3000" strike="noStrike" u="none">
                <a:solidFill>
                  <a:srgbClr val="000000"/>
                </a:solidFill>
                <a:latin typeface="Raleway"/>
                <a:ea typeface="Raleway"/>
                <a:cs typeface="Raleway"/>
                <a:sym typeface="Raleway"/>
              </a:rPr>
              <a:t>How to we even represent the final answer…..</a:t>
            </a:r>
          </a:p>
          <a:p>
            <a:pPr algn="l" marL="0" indent="0" lvl="0">
              <a:lnSpc>
                <a:spcPts val="3600"/>
              </a:lnSpc>
              <a:spcBef>
                <a:spcPct val="0"/>
              </a:spcBef>
            </a:pPr>
          </a:p>
          <a:p>
            <a:pPr algn="l" marL="0" indent="0" lvl="0">
              <a:lnSpc>
                <a:spcPts val="3600"/>
              </a:lnSpc>
              <a:spcBef>
                <a:spcPct val="0"/>
              </a:spcBef>
            </a:pPr>
          </a:p>
          <a:p>
            <a:pPr algn="l" marL="0" indent="0" lvl="0">
              <a:lnSpc>
                <a:spcPts val="3600"/>
              </a:lnSpc>
              <a:spcBef>
                <a:spcPct val="0"/>
              </a:spcBef>
            </a:pPr>
          </a:p>
        </p:txBody>
      </p:sp>
      <p:sp>
        <p:nvSpPr>
          <p:cNvPr name="TextBox 9" id="9"/>
          <p:cNvSpPr txBox="true"/>
          <p:nvPr/>
        </p:nvSpPr>
        <p:spPr>
          <a:xfrm rot="0">
            <a:off x="2939951" y="5496297"/>
            <a:ext cx="12408098" cy="3209925"/>
          </a:xfrm>
          <a:prstGeom prst="rect">
            <a:avLst/>
          </a:prstGeom>
        </p:spPr>
        <p:txBody>
          <a:bodyPr anchor="t" rtlCol="false" tIns="0" lIns="0" bIns="0" rIns="0">
            <a:spAutoFit/>
          </a:bodyPr>
          <a:lstStyle/>
          <a:p>
            <a:pPr algn="ctr">
              <a:lnSpc>
                <a:spcPts val="3600"/>
              </a:lnSpc>
            </a:pPr>
          </a:p>
          <a:p>
            <a:pPr algn="ctr">
              <a:lnSpc>
                <a:spcPts val="3600"/>
              </a:lnSpc>
              <a:spcBef>
                <a:spcPct val="0"/>
              </a:spcBef>
            </a:pPr>
            <a:r>
              <a:rPr lang="en-US" sz="3000">
                <a:solidFill>
                  <a:srgbClr val="000000"/>
                </a:solidFill>
                <a:latin typeface="Raleway"/>
                <a:ea typeface="Raleway"/>
                <a:cs typeface="Raleway"/>
                <a:sym typeface="Raleway"/>
              </a:rPr>
              <a:t>Palindr</a:t>
            </a:r>
            <a:r>
              <a:rPr lang="en-US" sz="3000">
                <a:solidFill>
                  <a:srgbClr val="000000"/>
                </a:solidFill>
                <a:latin typeface="Raleway"/>
                <a:ea typeface="Raleway"/>
                <a:cs typeface="Raleway"/>
                <a:sym typeface="Raleway"/>
              </a:rPr>
              <a:t>ome[i] = maximum length of palindrome, with ith index as centre</a:t>
            </a:r>
          </a:p>
          <a:p>
            <a:pPr algn="ctr">
              <a:lnSpc>
                <a:spcPts val="3600"/>
              </a:lnSpc>
              <a:spcBef>
                <a:spcPct val="0"/>
              </a:spcBef>
            </a:pPr>
          </a:p>
          <a:p>
            <a:pPr algn="ctr">
              <a:lnSpc>
                <a:spcPts val="3600"/>
              </a:lnSpc>
              <a:spcBef>
                <a:spcPct val="0"/>
              </a:spcBef>
            </a:pPr>
            <a:r>
              <a:rPr lang="en-US" sz="3000">
                <a:solidFill>
                  <a:srgbClr val="000000"/>
                </a:solidFill>
                <a:latin typeface="Raleway"/>
                <a:ea typeface="Raleway"/>
                <a:cs typeface="Raleway"/>
                <a:sym typeface="Raleway"/>
              </a:rPr>
              <a:t>Think Binary Search….</a:t>
            </a:r>
          </a:p>
          <a:p>
            <a:pPr algn="ctr">
              <a:lnSpc>
                <a:spcPts val="3600"/>
              </a:lnSpc>
              <a:spcBef>
                <a:spcPct val="0"/>
              </a:spcBef>
            </a:pPr>
          </a:p>
          <a:p>
            <a:pPr algn="ctr">
              <a:lnSpc>
                <a:spcPts val="3600"/>
              </a:lnSpc>
              <a:spcBef>
                <a:spcPct val="0"/>
              </a:spcBef>
            </a:pPr>
          </a:p>
          <a:p>
            <a:pPr algn="ctr">
              <a:lnSpc>
                <a:spcPts val="3600"/>
              </a:lnSpc>
              <a:spcBef>
                <a:spcPct val="0"/>
              </a:spcBef>
            </a:pPr>
          </a:p>
        </p:txBody>
      </p:sp>
      <p:sp>
        <p:nvSpPr>
          <p:cNvPr name="TextBox 10" id="10"/>
          <p:cNvSpPr txBox="true"/>
          <p:nvPr/>
        </p:nvSpPr>
        <p:spPr>
          <a:xfrm rot="0">
            <a:off x="2939951" y="8239497"/>
            <a:ext cx="12408098" cy="1381125"/>
          </a:xfrm>
          <a:prstGeom prst="rect">
            <a:avLst/>
          </a:prstGeom>
        </p:spPr>
        <p:txBody>
          <a:bodyPr anchor="t" rtlCol="false" tIns="0" lIns="0" bIns="0" rIns="0">
            <a:spAutoFit/>
          </a:bodyPr>
          <a:lstStyle/>
          <a:p>
            <a:pPr algn="ctr">
              <a:lnSpc>
                <a:spcPts val="3600"/>
              </a:lnSpc>
              <a:spcBef>
                <a:spcPct val="0"/>
              </a:spcBef>
            </a:pPr>
            <a:r>
              <a:rPr lang="en-US" sz="3000">
                <a:solidFill>
                  <a:srgbClr val="000000"/>
                </a:solidFill>
                <a:latin typeface="Raleway"/>
                <a:ea typeface="Raleway"/>
                <a:cs typeface="Raleway"/>
                <a:sym typeface="Raleway"/>
              </a:rPr>
              <a:t>Hashing + BS t</a:t>
            </a:r>
            <a:r>
              <a:rPr lang="en-US" sz="3000">
                <a:solidFill>
                  <a:srgbClr val="000000"/>
                </a:solidFill>
                <a:latin typeface="Raleway"/>
                <a:ea typeface="Raleway"/>
                <a:cs typeface="Raleway"/>
                <a:sym typeface="Raleway"/>
              </a:rPr>
              <a:t>o find answer in (n * log n)</a:t>
            </a:r>
          </a:p>
          <a:p>
            <a:pPr algn="ctr">
              <a:lnSpc>
                <a:spcPts val="3600"/>
              </a:lnSpc>
              <a:spcBef>
                <a:spcPct val="0"/>
              </a:spcBef>
            </a:pPr>
            <a:r>
              <a:rPr lang="en-US" sz="3000">
                <a:solidFill>
                  <a:srgbClr val="000000"/>
                </a:solidFill>
                <a:latin typeface="Raleway"/>
                <a:ea typeface="Raleway"/>
                <a:cs typeface="Raleway"/>
                <a:sym typeface="Raleway"/>
              </a:rPr>
              <a:t>Manacher’s Algo: O(n) but complicated (Check resources for Link)</a:t>
            </a:r>
          </a:p>
          <a:p>
            <a:pPr algn="ctr">
              <a:lnSpc>
                <a:spcPts val="3600"/>
              </a:lnSpc>
              <a:spcBef>
                <a:spcPct val="0"/>
              </a:spcBef>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0">
            <a:off x="1243800" y="594900"/>
            <a:ext cx="12909000" cy="1046400"/>
            <a:chOff x="0" y="0"/>
            <a:chExt cx="17212000" cy="1395200"/>
          </a:xfrm>
        </p:grpSpPr>
        <p:sp>
          <p:nvSpPr>
            <p:cNvPr name="Freeform 3" id="3"/>
            <p:cNvSpPr/>
            <p:nvPr/>
          </p:nvSpPr>
          <p:spPr>
            <a:xfrm flipH="false" flipV="false" rot="0">
              <a:off x="0" y="0"/>
              <a:ext cx="17212001" cy="1395200"/>
            </a:xfrm>
            <a:custGeom>
              <a:avLst/>
              <a:gdLst/>
              <a:ahLst/>
              <a:cxnLst/>
              <a:rect r="r" b="b" t="t" l="l"/>
              <a:pathLst>
                <a:path h="1395200" w="17212001">
                  <a:moveTo>
                    <a:pt x="0" y="0"/>
                  </a:moveTo>
                  <a:lnTo>
                    <a:pt x="17212001" y="0"/>
                  </a:lnTo>
                  <a:lnTo>
                    <a:pt x="17212001" y="1395200"/>
                  </a:lnTo>
                  <a:lnTo>
                    <a:pt x="0" y="1395200"/>
                  </a:lnTo>
                  <a:close/>
                </a:path>
              </a:pathLst>
            </a:custGeom>
            <a:solidFill>
              <a:srgbClr val="000000">
                <a:alpha val="0"/>
              </a:srgbClr>
            </a:solidFill>
          </p:spPr>
        </p:sp>
        <p:sp>
          <p:nvSpPr>
            <p:cNvPr name="TextBox 4" id="4"/>
            <p:cNvSpPr txBox="true"/>
            <p:nvPr/>
          </p:nvSpPr>
          <p:spPr>
            <a:xfrm>
              <a:off x="0" y="0"/>
              <a:ext cx="17212000" cy="1395200"/>
            </a:xfrm>
            <a:prstGeom prst="rect">
              <a:avLst/>
            </a:prstGeom>
          </p:spPr>
          <p:txBody>
            <a:bodyPr anchor="t" rtlCol="false" tIns="0" lIns="0" bIns="0" rIns="0"/>
            <a:lstStyle/>
            <a:p>
              <a:pPr algn="l">
                <a:lnSpc>
                  <a:spcPts val="5280"/>
                </a:lnSpc>
              </a:pPr>
              <a:r>
                <a:rPr lang="en-US" b="true" sz="4400">
                  <a:solidFill>
                    <a:srgbClr val="595959"/>
                  </a:solidFill>
                  <a:latin typeface="Lato Bold"/>
                  <a:ea typeface="Lato Bold"/>
                  <a:cs typeface="Lato Bold"/>
                  <a:sym typeface="Lato Bold"/>
                </a:rPr>
                <a:t>Tries</a:t>
              </a:r>
            </a:p>
          </p:txBody>
        </p:sp>
      </p:grpSp>
      <p:sp>
        <p:nvSpPr>
          <p:cNvPr name="Freeform 5" id="5"/>
          <p:cNvSpPr/>
          <p:nvPr/>
        </p:nvSpPr>
        <p:spPr>
          <a:xfrm flipH="false" flipV="false" rot="0">
            <a:off x="1243800" y="1750650"/>
            <a:ext cx="13296900" cy="8115300"/>
          </a:xfrm>
          <a:custGeom>
            <a:avLst/>
            <a:gdLst/>
            <a:ahLst/>
            <a:cxnLst/>
            <a:rect r="r" b="b" t="t" l="l"/>
            <a:pathLst>
              <a:path h="8115300" w="13296900">
                <a:moveTo>
                  <a:pt x="0" y="0"/>
                </a:moveTo>
                <a:lnTo>
                  <a:pt x="13296900" y="0"/>
                </a:lnTo>
                <a:lnTo>
                  <a:pt x="13296900" y="8115300"/>
                </a:lnTo>
                <a:lnTo>
                  <a:pt x="0" y="8115300"/>
                </a:lnTo>
                <a:lnTo>
                  <a:pt x="0" y="0"/>
                </a:lnTo>
                <a:close/>
              </a:path>
            </a:pathLst>
          </a:custGeom>
          <a:blipFill>
            <a:blip r:embed="rId3"/>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0">
            <a:off x="1243800" y="281150"/>
            <a:ext cx="12909000" cy="954000"/>
            <a:chOff x="0" y="0"/>
            <a:chExt cx="17212000" cy="1272000"/>
          </a:xfrm>
        </p:grpSpPr>
        <p:sp>
          <p:nvSpPr>
            <p:cNvPr name="Freeform 3" id="3"/>
            <p:cNvSpPr/>
            <p:nvPr/>
          </p:nvSpPr>
          <p:spPr>
            <a:xfrm flipH="false" flipV="false" rot="0">
              <a:off x="0" y="0"/>
              <a:ext cx="17212001" cy="1272000"/>
            </a:xfrm>
            <a:custGeom>
              <a:avLst/>
              <a:gdLst/>
              <a:ahLst/>
              <a:cxnLst/>
              <a:rect r="r" b="b" t="t" l="l"/>
              <a:pathLst>
                <a:path h="1272000" w="17212001">
                  <a:moveTo>
                    <a:pt x="0" y="0"/>
                  </a:moveTo>
                  <a:lnTo>
                    <a:pt x="17212001" y="0"/>
                  </a:lnTo>
                  <a:lnTo>
                    <a:pt x="17212001" y="1272000"/>
                  </a:lnTo>
                  <a:lnTo>
                    <a:pt x="0" y="1272000"/>
                  </a:lnTo>
                  <a:close/>
                </a:path>
              </a:pathLst>
            </a:custGeom>
            <a:solidFill>
              <a:srgbClr val="000000">
                <a:alpha val="0"/>
              </a:srgbClr>
            </a:solidFill>
          </p:spPr>
        </p:sp>
        <p:sp>
          <p:nvSpPr>
            <p:cNvPr name="TextBox 4" id="4"/>
            <p:cNvSpPr txBox="true"/>
            <p:nvPr/>
          </p:nvSpPr>
          <p:spPr>
            <a:xfrm>
              <a:off x="0" y="0"/>
              <a:ext cx="17212000" cy="1272000"/>
            </a:xfrm>
            <a:prstGeom prst="rect">
              <a:avLst/>
            </a:prstGeom>
          </p:spPr>
          <p:txBody>
            <a:bodyPr anchor="t" rtlCol="false" tIns="0" lIns="0" bIns="0" rIns="0"/>
            <a:lstStyle/>
            <a:p>
              <a:pPr algn="l">
                <a:lnSpc>
                  <a:spcPts val="4560"/>
                </a:lnSpc>
              </a:pPr>
              <a:r>
                <a:rPr lang="en-US" b="true" sz="3800">
                  <a:solidFill>
                    <a:srgbClr val="595959"/>
                  </a:solidFill>
                  <a:latin typeface="Lato Bold"/>
                  <a:ea typeface="Lato Bold"/>
                  <a:cs typeface="Lato Bold"/>
                  <a:sym typeface="Lato Bold"/>
                </a:rPr>
                <a:t>Code!?</a:t>
              </a:r>
            </a:p>
          </p:txBody>
        </p:sp>
      </p:grpSp>
      <p:sp>
        <p:nvSpPr>
          <p:cNvPr name="Freeform 5" id="5"/>
          <p:cNvSpPr/>
          <p:nvPr/>
        </p:nvSpPr>
        <p:spPr>
          <a:xfrm flipH="false" flipV="false" rot="0">
            <a:off x="3661362" y="1514412"/>
            <a:ext cx="9358957" cy="7904339"/>
          </a:xfrm>
          <a:custGeom>
            <a:avLst/>
            <a:gdLst/>
            <a:ahLst/>
            <a:cxnLst/>
            <a:rect r="r" b="b" t="t" l="l"/>
            <a:pathLst>
              <a:path h="7904339" w="9358957">
                <a:moveTo>
                  <a:pt x="0" y="0"/>
                </a:moveTo>
                <a:lnTo>
                  <a:pt x="9358957" y="0"/>
                </a:lnTo>
                <a:lnTo>
                  <a:pt x="9358957" y="7904339"/>
                </a:lnTo>
                <a:lnTo>
                  <a:pt x="0" y="7904339"/>
                </a:lnTo>
                <a:lnTo>
                  <a:pt x="0" y="0"/>
                </a:lnTo>
                <a:close/>
              </a:path>
            </a:pathLst>
          </a:custGeom>
          <a:blipFill>
            <a:blip r:embed="rId3"/>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185906" y="1218558"/>
            <a:ext cx="8115300" cy="7576223"/>
          </a:xfrm>
          <a:custGeom>
            <a:avLst/>
            <a:gdLst/>
            <a:ahLst/>
            <a:cxnLst/>
            <a:rect r="r" b="b" t="t" l="l"/>
            <a:pathLst>
              <a:path h="7576223" w="8115300">
                <a:moveTo>
                  <a:pt x="0" y="0"/>
                </a:moveTo>
                <a:lnTo>
                  <a:pt x="8115300" y="0"/>
                </a:lnTo>
                <a:lnTo>
                  <a:pt x="8115300" y="7576223"/>
                </a:lnTo>
                <a:lnTo>
                  <a:pt x="0" y="7576223"/>
                </a:lnTo>
                <a:lnTo>
                  <a:pt x="0" y="0"/>
                </a:lnTo>
                <a:close/>
              </a:path>
            </a:pathLst>
          </a:custGeom>
          <a:blipFill>
            <a:blip r:embed="rId2"/>
            <a:stretch>
              <a:fillRect l="0" t="0" r="0" b="0"/>
            </a:stretch>
          </a:blipFill>
        </p:spPr>
      </p:sp>
      <p:sp>
        <p:nvSpPr>
          <p:cNvPr name="Freeform 3" id="3"/>
          <p:cNvSpPr/>
          <p:nvPr/>
        </p:nvSpPr>
        <p:spPr>
          <a:xfrm flipH="false" flipV="false" rot="0">
            <a:off x="8301206" y="1590379"/>
            <a:ext cx="9937261" cy="6511131"/>
          </a:xfrm>
          <a:custGeom>
            <a:avLst/>
            <a:gdLst/>
            <a:ahLst/>
            <a:cxnLst/>
            <a:rect r="r" b="b" t="t" l="l"/>
            <a:pathLst>
              <a:path h="6511131" w="9937261">
                <a:moveTo>
                  <a:pt x="0" y="0"/>
                </a:moveTo>
                <a:lnTo>
                  <a:pt x="9937261" y="0"/>
                </a:lnTo>
                <a:lnTo>
                  <a:pt x="9937261" y="6511131"/>
                </a:lnTo>
                <a:lnTo>
                  <a:pt x="0" y="6511131"/>
                </a:lnTo>
                <a:lnTo>
                  <a:pt x="0" y="0"/>
                </a:lnTo>
                <a:close/>
              </a:path>
            </a:pathLst>
          </a:custGeom>
          <a:blipFill>
            <a:blip r:embed="rId3"/>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0">
            <a:off x="1135350" y="728000"/>
            <a:ext cx="12909000" cy="954000"/>
            <a:chOff x="0" y="0"/>
            <a:chExt cx="17212000" cy="1272000"/>
          </a:xfrm>
        </p:grpSpPr>
        <p:sp>
          <p:nvSpPr>
            <p:cNvPr name="Freeform 3" id="3"/>
            <p:cNvSpPr/>
            <p:nvPr/>
          </p:nvSpPr>
          <p:spPr>
            <a:xfrm flipH="false" flipV="false" rot="0">
              <a:off x="0" y="0"/>
              <a:ext cx="17212001" cy="1272000"/>
            </a:xfrm>
            <a:custGeom>
              <a:avLst/>
              <a:gdLst/>
              <a:ahLst/>
              <a:cxnLst/>
              <a:rect r="r" b="b" t="t" l="l"/>
              <a:pathLst>
                <a:path h="1272000" w="17212001">
                  <a:moveTo>
                    <a:pt x="0" y="0"/>
                  </a:moveTo>
                  <a:lnTo>
                    <a:pt x="17212001" y="0"/>
                  </a:lnTo>
                  <a:lnTo>
                    <a:pt x="17212001" y="1272000"/>
                  </a:lnTo>
                  <a:lnTo>
                    <a:pt x="0" y="1272000"/>
                  </a:lnTo>
                  <a:close/>
                </a:path>
              </a:pathLst>
            </a:custGeom>
            <a:solidFill>
              <a:srgbClr val="000000">
                <a:alpha val="0"/>
              </a:srgbClr>
            </a:solidFill>
          </p:spPr>
        </p:sp>
        <p:sp>
          <p:nvSpPr>
            <p:cNvPr name="TextBox 4" id="4"/>
            <p:cNvSpPr txBox="true"/>
            <p:nvPr/>
          </p:nvSpPr>
          <p:spPr>
            <a:xfrm>
              <a:off x="0" y="0"/>
              <a:ext cx="17212000" cy="1272000"/>
            </a:xfrm>
            <a:prstGeom prst="rect">
              <a:avLst/>
            </a:prstGeom>
          </p:spPr>
          <p:txBody>
            <a:bodyPr anchor="t" rtlCol="false" tIns="0" lIns="0" bIns="0" rIns="0"/>
            <a:lstStyle/>
            <a:p>
              <a:pPr algn="l">
                <a:lnSpc>
                  <a:spcPts val="4560"/>
                </a:lnSpc>
              </a:pPr>
              <a:r>
                <a:rPr lang="en-US" b="true" sz="3800">
                  <a:solidFill>
                    <a:srgbClr val="595959"/>
                  </a:solidFill>
                  <a:latin typeface="Lato Bold"/>
                  <a:ea typeface="Lato Bold"/>
                  <a:cs typeface="Lato Bold"/>
                  <a:sym typeface="Lato Bold"/>
                </a:rPr>
                <a:t>Longest Common Prefix</a:t>
              </a:r>
            </a:p>
          </p:txBody>
        </p:sp>
      </p:grpSp>
      <p:grpSp>
        <p:nvGrpSpPr>
          <p:cNvPr name="Group 5" id="5"/>
          <p:cNvGrpSpPr/>
          <p:nvPr/>
        </p:nvGrpSpPr>
        <p:grpSpPr>
          <a:xfrm rot="0">
            <a:off x="1135350" y="2105950"/>
            <a:ext cx="15800400" cy="5509140"/>
            <a:chOff x="0" y="0"/>
            <a:chExt cx="21067200" cy="7345520"/>
          </a:xfrm>
        </p:grpSpPr>
        <p:sp>
          <p:nvSpPr>
            <p:cNvPr name="Freeform 6" id="6"/>
            <p:cNvSpPr/>
            <p:nvPr/>
          </p:nvSpPr>
          <p:spPr>
            <a:xfrm flipH="false" flipV="false" rot="0">
              <a:off x="0" y="0"/>
              <a:ext cx="21067199" cy="7345520"/>
            </a:xfrm>
            <a:custGeom>
              <a:avLst/>
              <a:gdLst/>
              <a:ahLst/>
              <a:cxnLst/>
              <a:rect r="r" b="b" t="t" l="l"/>
              <a:pathLst>
                <a:path h="7345520" w="21067199">
                  <a:moveTo>
                    <a:pt x="0" y="0"/>
                  </a:moveTo>
                  <a:lnTo>
                    <a:pt x="21067199" y="0"/>
                  </a:lnTo>
                  <a:lnTo>
                    <a:pt x="21067199" y="7345520"/>
                  </a:lnTo>
                  <a:lnTo>
                    <a:pt x="0" y="7345520"/>
                  </a:lnTo>
                  <a:close/>
                </a:path>
              </a:pathLst>
            </a:custGeom>
            <a:solidFill>
              <a:srgbClr val="000000">
                <a:alpha val="0"/>
              </a:srgbClr>
            </a:solidFill>
          </p:spPr>
        </p:sp>
        <p:sp>
          <p:nvSpPr>
            <p:cNvPr name="TextBox 7" id="7"/>
            <p:cNvSpPr txBox="true"/>
            <p:nvPr/>
          </p:nvSpPr>
          <p:spPr>
            <a:xfrm>
              <a:off x="0" y="0"/>
              <a:ext cx="21067200" cy="7345520"/>
            </a:xfrm>
            <a:prstGeom prst="rect">
              <a:avLst/>
            </a:prstGeom>
          </p:spPr>
          <p:txBody>
            <a:bodyPr anchor="t" rtlCol="false" tIns="0" lIns="0" bIns="0" rIns="0"/>
            <a:lstStyle/>
            <a:p>
              <a:pPr algn="l">
                <a:lnSpc>
                  <a:spcPts val="4079"/>
                </a:lnSpc>
              </a:pPr>
              <a:r>
                <a:rPr lang="en-US" sz="3400">
                  <a:solidFill>
                    <a:srgbClr val="595959"/>
                  </a:solidFill>
                  <a:latin typeface="Lato"/>
                  <a:ea typeface="Lato"/>
                  <a:cs typeface="Lato"/>
                  <a:sym typeface="Lato"/>
                </a:rPr>
                <a:t>You are given n strings s1,s2,..sn. FInd the longest common prefix of them.</a:t>
              </a:r>
            </a:p>
            <a:p>
              <a:pPr algn="l">
                <a:lnSpc>
                  <a:spcPts val="3600"/>
                </a:lnSpc>
              </a:pPr>
            </a:p>
            <a:p>
              <a:pPr algn="l">
                <a:lnSpc>
                  <a:spcPts val="3600"/>
                </a:lnSpc>
              </a:pPr>
              <a:r>
                <a:rPr lang="en-US" sz="3000">
                  <a:solidFill>
                    <a:srgbClr val="595959"/>
                  </a:solidFill>
                  <a:latin typeface="Lato"/>
                  <a:ea typeface="Lato"/>
                  <a:cs typeface="Lato"/>
                  <a:sym typeface="Lato"/>
                </a:rPr>
                <a:t>Sample 1: ‘Tanmay’ ,’Tanay’ , ‘Tanush’ , ‘Tanmoy’, ‘Tanvi’</a:t>
              </a:r>
            </a:p>
            <a:p>
              <a:pPr algn="l">
                <a:lnSpc>
                  <a:spcPts val="3600"/>
                </a:lnSpc>
              </a:pPr>
            </a:p>
            <a:p>
              <a:pPr algn="l">
                <a:lnSpc>
                  <a:spcPts val="3600"/>
                </a:lnSpc>
              </a:pPr>
              <a:r>
                <a:rPr lang="en-US" sz="3000">
                  <a:solidFill>
                    <a:srgbClr val="595959"/>
                  </a:solidFill>
                  <a:latin typeface="Lato"/>
                  <a:ea typeface="Lato"/>
                  <a:cs typeface="Lato"/>
                  <a:sym typeface="Lato"/>
                </a:rPr>
                <a:t>Ans = 3</a:t>
              </a:r>
            </a:p>
            <a:p>
              <a:pPr algn="l">
                <a:lnSpc>
                  <a:spcPts val="3600"/>
                </a:lnSpc>
              </a:pPr>
            </a:p>
            <a:p>
              <a:pPr algn="l">
                <a:lnSpc>
                  <a:spcPts val="3600"/>
                </a:lnSpc>
              </a:pPr>
              <a:r>
                <a:rPr lang="en-US" sz="3000">
                  <a:solidFill>
                    <a:srgbClr val="595959"/>
                  </a:solidFill>
                  <a:latin typeface="Lato"/>
                  <a:ea typeface="Lato"/>
                  <a:cs typeface="Lato"/>
                  <a:sym typeface="Lato"/>
                </a:rPr>
                <a:t>Constraints:</a:t>
              </a:r>
            </a:p>
            <a:p>
              <a:pPr algn="l">
                <a:lnSpc>
                  <a:spcPts val="3600"/>
                </a:lnSpc>
              </a:pPr>
            </a:p>
            <a:p>
              <a:pPr algn="l">
                <a:lnSpc>
                  <a:spcPts val="3600"/>
                </a:lnSpc>
              </a:pPr>
              <a:r>
                <a:rPr lang="en-US" sz="3000">
                  <a:solidFill>
                    <a:srgbClr val="595959"/>
                  </a:solidFill>
                  <a:latin typeface="Lato"/>
                  <a:ea typeface="Lato"/>
                  <a:cs typeface="Lato"/>
                  <a:sym typeface="Lato"/>
                </a:rPr>
                <a:t>0 &lt;= sum(len(si)) &lt;= 1e6</a:t>
              </a:r>
            </a:p>
            <a:p>
              <a:pPr algn="l">
                <a:lnSpc>
                  <a:spcPts val="3600"/>
                </a:lnSpc>
              </a:pPr>
            </a:p>
          </p:txBody>
        </p:sp>
      </p:grpSp>
      <p:sp>
        <p:nvSpPr>
          <p:cNvPr name="TextBox 8" id="8"/>
          <p:cNvSpPr txBox="true"/>
          <p:nvPr/>
        </p:nvSpPr>
        <p:spPr>
          <a:xfrm rot="0">
            <a:off x="5209411" y="8444327"/>
            <a:ext cx="9322997" cy="466725"/>
          </a:xfrm>
          <a:prstGeom prst="rect">
            <a:avLst/>
          </a:prstGeom>
        </p:spPr>
        <p:txBody>
          <a:bodyPr anchor="t" rtlCol="false" tIns="0" lIns="0" bIns="0" rIns="0">
            <a:spAutoFit/>
          </a:bodyPr>
          <a:lstStyle/>
          <a:p>
            <a:pPr algn="l" marL="0" indent="0" lvl="0">
              <a:lnSpc>
                <a:spcPts val="3600"/>
              </a:lnSpc>
              <a:spcBef>
                <a:spcPct val="0"/>
              </a:spcBef>
            </a:pPr>
            <a:r>
              <a:rPr lang="en-US" sz="3000" strike="noStrike" u="none">
                <a:solidFill>
                  <a:srgbClr val="595959"/>
                </a:solidFill>
                <a:latin typeface="Lato"/>
                <a:ea typeface="Lato"/>
                <a:cs typeface="Lato"/>
                <a:sym typeface="Lato"/>
              </a:rPr>
              <a:t>Prefix is a path from root to node of a trie</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251477" y="-106223"/>
            <a:ext cx="18745603" cy="10474106"/>
          </a:xfrm>
          <a:custGeom>
            <a:avLst/>
            <a:gdLst/>
            <a:ahLst/>
            <a:cxnLst/>
            <a:rect r="r" b="b" t="t" l="l"/>
            <a:pathLst>
              <a:path h="10474106" w="18745603">
                <a:moveTo>
                  <a:pt x="0" y="0"/>
                </a:moveTo>
                <a:lnTo>
                  <a:pt x="18745603" y="0"/>
                </a:lnTo>
                <a:lnTo>
                  <a:pt x="18745603" y="10474106"/>
                </a:lnTo>
                <a:lnTo>
                  <a:pt x="0" y="10474106"/>
                </a:lnTo>
                <a:lnTo>
                  <a:pt x="0" y="0"/>
                </a:lnTo>
                <a:close/>
              </a:path>
            </a:pathLst>
          </a:custGeom>
          <a:blipFill>
            <a:blip r:embed="rId2"/>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0">
            <a:off x="1089450" y="1159150"/>
            <a:ext cx="11430000" cy="1064400"/>
            <a:chOff x="0" y="0"/>
            <a:chExt cx="15240000" cy="1419200"/>
          </a:xfrm>
        </p:grpSpPr>
        <p:sp>
          <p:nvSpPr>
            <p:cNvPr name="Freeform 3" id="3"/>
            <p:cNvSpPr/>
            <p:nvPr/>
          </p:nvSpPr>
          <p:spPr>
            <a:xfrm flipH="false" flipV="false" rot="0">
              <a:off x="0" y="0"/>
              <a:ext cx="15240000" cy="1419200"/>
            </a:xfrm>
            <a:custGeom>
              <a:avLst/>
              <a:gdLst/>
              <a:ahLst/>
              <a:cxnLst/>
              <a:rect r="r" b="b" t="t" l="l"/>
              <a:pathLst>
                <a:path h="1419200" w="15240000">
                  <a:moveTo>
                    <a:pt x="0" y="0"/>
                  </a:moveTo>
                  <a:lnTo>
                    <a:pt x="15240000" y="0"/>
                  </a:lnTo>
                  <a:lnTo>
                    <a:pt x="15240000" y="1419200"/>
                  </a:lnTo>
                  <a:lnTo>
                    <a:pt x="0" y="1419200"/>
                  </a:lnTo>
                  <a:close/>
                </a:path>
              </a:pathLst>
            </a:custGeom>
            <a:solidFill>
              <a:srgbClr val="000000">
                <a:alpha val="0"/>
              </a:srgbClr>
            </a:solidFill>
          </p:spPr>
        </p:sp>
        <p:sp>
          <p:nvSpPr>
            <p:cNvPr name="TextBox 4" id="4"/>
            <p:cNvSpPr txBox="true"/>
            <p:nvPr/>
          </p:nvSpPr>
          <p:spPr>
            <a:xfrm>
              <a:off x="0" y="0"/>
              <a:ext cx="15240000" cy="1419200"/>
            </a:xfrm>
            <a:prstGeom prst="rect">
              <a:avLst/>
            </a:prstGeom>
          </p:spPr>
          <p:txBody>
            <a:bodyPr anchor="t" rtlCol="false" tIns="0" lIns="0" bIns="0" rIns="0"/>
            <a:lstStyle/>
            <a:p>
              <a:pPr algn="l">
                <a:lnSpc>
                  <a:spcPts val="4079"/>
                </a:lnSpc>
              </a:pPr>
              <a:r>
                <a:rPr lang="en-US" b="true" sz="3400">
                  <a:solidFill>
                    <a:srgbClr val="595959"/>
                  </a:solidFill>
                  <a:latin typeface="Lato Bold"/>
                  <a:ea typeface="Lato Bold"/>
                  <a:cs typeface="Lato Bold"/>
                  <a:sym typeface="Lato Bold"/>
                </a:rPr>
                <a:t>Suffix Arrays</a:t>
              </a:r>
            </a:p>
          </p:txBody>
        </p:sp>
      </p:grpSp>
      <p:grpSp>
        <p:nvGrpSpPr>
          <p:cNvPr name="Group 5" id="5"/>
          <p:cNvGrpSpPr/>
          <p:nvPr/>
        </p:nvGrpSpPr>
        <p:grpSpPr>
          <a:xfrm rot="0">
            <a:off x="1028700" y="4821382"/>
            <a:ext cx="9700426" cy="4719828"/>
            <a:chOff x="0" y="0"/>
            <a:chExt cx="12933901" cy="6293104"/>
          </a:xfrm>
        </p:grpSpPr>
        <p:sp>
          <p:nvSpPr>
            <p:cNvPr name="Freeform 6" id="6"/>
            <p:cNvSpPr/>
            <p:nvPr/>
          </p:nvSpPr>
          <p:spPr>
            <a:xfrm flipH="false" flipV="false" rot="0">
              <a:off x="0" y="0"/>
              <a:ext cx="12933901" cy="6293104"/>
            </a:xfrm>
            <a:custGeom>
              <a:avLst/>
              <a:gdLst/>
              <a:ahLst/>
              <a:cxnLst/>
              <a:rect r="r" b="b" t="t" l="l"/>
              <a:pathLst>
                <a:path h="6293104" w="12933901">
                  <a:moveTo>
                    <a:pt x="0" y="0"/>
                  </a:moveTo>
                  <a:lnTo>
                    <a:pt x="12933901" y="0"/>
                  </a:lnTo>
                  <a:lnTo>
                    <a:pt x="12933901" y="6293104"/>
                  </a:lnTo>
                  <a:lnTo>
                    <a:pt x="0" y="6293104"/>
                  </a:lnTo>
                  <a:close/>
                </a:path>
              </a:pathLst>
            </a:custGeom>
            <a:solidFill>
              <a:srgbClr val="000000">
                <a:alpha val="0"/>
              </a:srgbClr>
            </a:solidFill>
          </p:spPr>
        </p:sp>
        <p:sp>
          <p:nvSpPr>
            <p:cNvPr name="TextBox 7" id="7"/>
            <p:cNvSpPr txBox="true"/>
            <p:nvPr/>
          </p:nvSpPr>
          <p:spPr>
            <a:xfrm>
              <a:off x="0" y="-9525"/>
              <a:ext cx="12933901" cy="6302629"/>
            </a:xfrm>
            <a:prstGeom prst="rect">
              <a:avLst/>
            </a:prstGeom>
          </p:spPr>
          <p:txBody>
            <a:bodyPr anchor="t" rtlCol="false" tIns="0" lIns="0" bIns="0" rIns="0"/>
            <a:lstStyle/>
            <a:p>
              <a:pPr algn="l">
                <a:lnSpc>
                  <a:spcPts val="3600"/>
                </a:lnSpc>
              </a:pPr>
              <a:r>
                <a:rPr lang="en-US" sz="3000">
                  <a:solidFill>
                    <a:srgbClr val="000000"/>
                  </a:solidFill>
                  <a:latin typeface="Raleway"/>
                  <a:ea typeface="Raleway"/>
                  <a:cs typeface="Raleway"/>
                  <a:sym typeface="Raleway"/>
                </a:rPr>
                <a:t>Can be found using Radix Sort in O(n*k) where k = number of distinct letters in the text.</a:t>
              </a:r>
            </a:p>
            <a:p>
              <a:pPr algn="l">
                <a:lnSpc>
                  <a:spcPts val="3600"/>
                </a:lnSpc>
              </a:pPr>
            </a:p>
            <a:p>
              <a:pPr algn="l">
                <a:lnSpc>
                  <a:spcPts val="3600"/>
                </a:lnSpc>
              </a:pPr>
              <a:r>
                <a:rPr lang="en-US" sz="3000">
                  <a:solidFill>
                    <a:srgbClr val="000000"/>
                  </a:solidFill>
                  <a:latin typeface="Raleway"/>
                  <a:ea typeface="Raleway"/>
                  <a:cs typeface="Raleway"/>
                  <a:sym typeface="Raleway"/>
                </a:rPr>
                <a:t>Possible in O(nlogk) by using dp to iterative compare suffixes of length x using comparisions of suffixes of length (x/2) in O(n). </a:t>
              </a:r>
            </a:p>
            <a:p>
              <a:pPr algn="l">
                <a:lnSpc>
                  <a:spcPts val="3600"/>
                </a:lnSpc>
              </a:pPr>
            </a:p>
            <a:p>
              <a:pPr algn="l">
                <a:lnSpc>
                  <a:spcPts val="3600"/>
                </a:lnSpc>
              </a:pPr>
              <a:r>
                <a:rPr lang="en-US" sz="3000">
                  <a:solidFill>
                    <a:srgbClr val="000000"/>
                  </a:solidFill>
                  <a:latin typeface="Raleway"/>
                  <a:ea typeface="Raleway"/>
                  <a:cs typeface="Raleway"/>
                  <a:sym typeface="Raleway"/>
                </a:rPr>
                <a:t>https://www.youtube.com/watch?v=_TUeAdu-U_k</a:t>
              </a:r>
            </a:p>
            <a:p>
              <a:pPr algn="l">
                <a:lnSpc>
                  <a:spcPts val="3600"/>
                </a:lnSpc>
              </a:pPr>
            </a:p>
            <a:p>
              <a:pPr algn="l">
                <a:lnSpc>
                  <a:spcPts val="3600"/>
                </a:lnSpc>
              </a:pPr>
            </a:p>
          </p:txBody>
        </p:sp>
      </p:grpSp>
      <p:grpSp>
        <p:nvGrpSpPr>
          <p:cNvPr name="Group 8" id="8"/>
          <p:cNvGrpSpPr/>
          <p:nvPr/>
        </p:nvGrpSpPr>
        <p:grpSpPr>
          <a:xfrm rot="0">
            <a:off x="1243800" y="2223550"/>
            <a:ext cx="14786776" cy="1046440"/>
            <a:chOff x="0" y="0"/>
            <a:chExt cx="19715701" cy="1395253"/>
          </a:xfrm>
        </p:grpSpPr>
        <p:sp>
          <p:nvSpPr>
            <p:cNvPr name="Freeform 9" id="9"/>
            <p:cNvSpPr/>
            <p:nvPr/>
          </p:nvSpPr>
          <p:spPr>
            <a:xfrm flipH="false" flipV="false" rot="0">
              <a:off x="0" y="0"/>
              <a:ext cx="19715702" cy="1395253"/>
            </a:xfrm>
            <a:custGeom>
              <a:avLst/>
              <a:gdLst/>
              <a:ahLst/>
              <a:cxnLst/>
              <a:rect r="r" b="b" t="t" l="l"/>
              <a:pathLst>
                <a:path h="1395253" w="19715702">
                  <a:moveTo>
                    <a:pt x="0" y="0"/>
                  </a:moveTo>
                  <a:lnTo>
                    <a:pt x="19715702" y="0"/>
                  </a:lnTo>
                  <a:lnTo>
                    <a:pt x="19715702" y="1395253"/>
                  </a:lnTo>
                  <a:lnTo>
                    <a:pt x="0" y="1395253"/>
                  </a:lnTo>
                  <a:close/>
                </a:path>
              </a:pathLst>
            </a:custGeom>
            <a:solidFill>
              <a:srgbClr val="000000">
                <a:alpha val="0"/>
              </a:srgbClr>
            </a:solidFill>
          </p:spPr>
        </p:sp>
        <p:sp>
          <p:nvSpPr>
            <p:cNvPr name="TextBox 10" id="10"/>
            <p:cNvSpPr txBox="true"/>
            <p:nvPr/>
          </p:nvSpPr>
          <p:spPr>
            <a:xfrm>
              <a:off x="0" y="-57150"/>
              <a:ext cx="19715701" cy="1452403"/>
            </a:xfrm>
            <a:prstGeom prst="rect">
              <a:avLst/>
            </a:prstGeom>
          </p:spPr>
          <p:txBody>
            <a:bodyPr anchor="t" rtlCol="false" tIns="0" lIns="0" bIns="0" rIns="0"/>
            <a:lstStyle/>
            <a:p>
              <a:pPr algn="l">
                <a:lnSpc>
                  <a:spcPts val="3359"/>
                </a:lnSpc>
              </a:pPr>
              <a:r>
                <a:rPr lang="en-US" sz="2799">
                  <a:solidFill>
                    <a:srgbClr val="000000"/>
                  </a:solidFill>
                  <a:latin typeface="Arial"/>
                  <a:ea typeface="Arial"/>
                  <a:cs typeface="Arial"/>
                  <a:sym typeface="Arial"/>
                </a:rPr>
                <a:t>Each suffix can be represented by their starting index. Sort all suffixes and the order of suffixes is called the suffix array of the string.</a:t>
              </a:r>
            </a:p>
          </p:txBody>
        </p:sp>
      </p:grpSp>
      <p:sp>
        <p:nvSpPr>
          <p:cNvPr name="Freeform 11" id="11"/>
          <p:cNvSpPr/>
          <p:nvPr/>
        </p:nvSpPr>
        <p:spPr>
          <a:xfrm flipH="false" flipV="false" rot="0">
            <a:off x="10891749" y="3269990"/>
            <a:ext cx="6677248" cy="6141640"/>
          </a:xfrm>
          <a:custGeom>
            <a:avLst/>
            <a:gdLst/>
            <a:ahLst/>
            <a:cxnLst/>
            <a:rect r="r" b="b" t="t" l="l"/>
            <a:pathLst>
              <a:path h="6141640" w="6677248">
                <a:moveTo>
                  <a:pt x="0" y="0"/>
                </a:moveTo>
                <a:lnTo>
                  <a:pt x="6677248" y="0"/>
                </a:lnTo>
                <a:lnTo>
                  <a:pt x="6677248" y="6141640"/>
                </a:lnTo>
                <a:lnTo>
                  <a:pt x="0" y="6141640"/>
                </a:lnTo>
                <a:lnTo>
                  <a:pt x="0" y="0"/>
                </a:lnTo>
                <a:close/>
              </a:path>
            </a:pathLst>
          </a:custGeom>
          <a:blipFill>
            <a:blip r:embed="rId3"/>
            <a:stretch>
              <a:fillRect l="0" t="0" r="0" b="0"/>
            </a:stretch>
          </a:blipFill>
        </p:spPr>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132312" y="944838"/>
            <a:ext cx="11430000" cy="1064400"/>
            <a:chOff x="0" y="0"/>
            <a:chExt cx="15240000" cy="1419200"/>
          </a:xfrm>
        </p:grpSpPr>
        <p:sp>
          <p:nvSpPr>
            <p:cNvPr name="Freeform 3" id="3"/>
            <p:cNvSpPr/>
            <p:nvPr/>
          </p:nvSpPr>
          <p:spPr>
            <a:xfrm flipH="false" flipV="false" rot="0">
              <a:off x="0" y="0"/>
              <a:ext cx="15240000" cy="1419200"/>
            </a:xfrm>
            <a:custGeom>
              <a:avLst/>
              <a:gdLst/>
              <a:ahLst/>
              <a:cxnLst/>
              <a:rect r="r" b="b" t="t" l="l"/>
              <a:pathLst>
                <a:path h="1419200" w="15240000">
                  <a:moveTo>
                    <a:pt x="0" y="0"/>
                  </a:moveTo>
                  <a:lnTo>
                    <a:pt x="15240000" y="0"/>
                  </a:lnTo>
                  <a:lnTo>
                    <a:pt x="15240000" y="1419200"/>
                  </a:lnTo>
                  <a:lnTo>
                    <a:pt x="0" y="1419200"/>
                  </a:lnTo>
                  <a:close/>
                </a:path>
              </a:pathLst>
            </a:custGeom>
            <a:solidFill>
              <a:srgbClr val="000000">
                <a:alpha val="0"/>
              </a:srgbClr>
            </a:solidFill>
          </p:spPr>
        </p:sp>
        <p:sp>
          <p:nvSpPr>
            <p:cNvPr name="TextBox 4" id="4"/>
            <p:cNvSpPr txBox="true"/>
            <p:nvPr/>
          </p:nvSpPr>
          <p:spPr>
            <a:xfrm>
              <a:off x="0" y="0"/>
              <a:ext cx="15240000" cy="1419200"/>
            </a:xfrm>
            <a:prstGeom prst="rect">
              <a:avLst/>
            </a:prstGeom>
          </p:spPr>
          <p:txBody>
            <a:bodyPr anchor="t" rtlCol="false" tIns="0" lIns="0" bIns="0" rIns="0"/>
            <a:lstStyle/>
            <a:p>
              <a:pPr algn="l">
                <a:lnSpc>
                  <a:spcPts val="4079"/>
                </a:lnSpc>
              </a:pPr>
              <a:r>
                <a:rPr lang="en-US" b="true" sz="3400">
                  <a:solidFill>
                    <a:srgbClr val="595959"/>
                  </a:solidFill>
                  <a:latin typeface="Lato Bold"/>
                  <a:ea typeface="Lato Bold"/>
                  <a:cs typeface="Lato Bold"/>
                  <a:sym typeface="Lato Bold"/>
                </a:rPr>
                <a:t>Applications of Suffix Arrays</a:t>
              </a:r>
            </a:p>
          </p:txBody>
        </p:sp>
      </p:grpSp>
      <p:grpSp>
        <p:nvGrpSpPr>
          <p:cNvPr name="Group 5" id="5"/>
          <p:cNvGrpSpPr/>
          <p:nvPr/>
        </p:nvGrpSpPr>
        <p:grpSpPr>
          <a:xfrm rot="0">
            <a:off x="1385888" y="2328862"/>
            <a:ext cx="15516224" cy="1349756"/>
            <a:chOff x="0" y="0"/>
            <a:chExt cx="20688299" cy="1799675"/>
          </a:xfrm>
        </p:grpSpPr>
        <p:sp>
          <p:nvSpPr>
            <p:cNvPr name="Freeform 6" id="6"/>
            <p:cNvSpPr/>
            <p:nvPr/>
          </p:nvSpPr>
          <p:spPr>
            <a:xfrm flipH="false" flipV="false" rot="0">
              <a:off x="0" y="0"/>
              <a:ext cx="20688298" cy="1799675"/>
            </a:xfrm>
            <a:custGeom>
              <a:avLst/>
              <a:gdLst/>
              <a:ahLst/>
              <a:cxnLst/>
              <a:rect r="r" b="b" t="t" l="l"/>
              <a:pathLst>
                <a:path h="1799675" w="20688298">
                  <a:moveTo>
                    <a:pt x="0" y="0"/>
                  </a:moveTo>
                  <a:lnTo>
                    <a:pt x="20688298" y="0"/>
                  </a:lnTo>
                  <a:lnTo>
                    <a:pt x="20688298" y="1799675"/>
                  </a:lnTo>
                  <a:lnTo>
                    <a:pt x="0" y="1799675"/>
                  </a:lnTo>
                  <a:close/>
                </a:path>
              </a:pathLst>
            </a:custGeom>
            <a:solidFill>
              <a:srgbClr val="000000">
                <a:alpha val="0"/>
              </a:srgbClr>
            </a:solidFill>
          </p:spPr>
        </p:sp>
        <p:sp>
          <p:nvSpPr>
            <p:cNvPr name="TextBox 7" id="7"/>
            <p:cNvSpPr txBox="true"/>
            <p:nvPr/>
          </p:nvSpPr>
          <p:spPr>
            <a:xfrm>
              <a:off x="0" y="-57150"/>
              <a:ext cx="20688299" cy="1856825"/>
            </a:xfrm>
            <a:prstGeom prst="rect">
              <a:avLst/>
            </a:prstGeom>
          </p:spPr>
          <p:txBody>
            <a:bodyPr anchor="t" rtlCol="false" tIns="0" lIns="0" bIns="0" rIns="0"/>
            <a:lstStyle/>
            <a:p>
              <a:pPr algn="l">
                <a:lnSpc>
                  <a:spcPts val="3359"/>
                </a:lnSpc>
              </a:pPr>
            </a:p>
            <a:p>
              <a:pPr algn="l" marL="675640" indent="-337820" lvl="1">
                <a:lnSpc>
                  <a:spcPts val="3359"/>
                </a:lnSpc>
                <a:buFont typeface="Arial"/>
                <a:buChar char="•"/>
              </a:pPr>
              <a:r>
                <a:rPr lang="en-US" sz="2799">
                  <a:solidFill>
                    <a:srgbClr val="000000"/>
                  </a:solidFill>
                  <a:latin typeface="Arial"/>
                  <a:ea typeface="Arial"/>
                  <a:cs typeface="Arial"/>
                  <a:sym typeface="Arial"/>
                </a:rPr>
                <a:t>Lexographically Smallest Cyclic Shift of a string</a:t>
              </a:r>
            </a:p>
            <a:p>
              <a:pPr algn="l">
                <a:lnSpc>
                  <a:spcPts val="3359"/>
                </a:lnSpc>
              </a:pPr>
            </a:p>
          </p:txBody>
        </p:sp>
      </p:grpSp>
      <p:sp>
        <p:nvSpPr>
          <p:cNvPr name="TextBox 8" id="8"/>
          <p:cNvSpPr txBox="true"/>
          <p:nvPr/>
        </p:nvSpPr>
        <p:spPr>
          <a:xfrm rot="0">
            <a:off x="1385888" y="3945318"/>
            <a:ext cx="15516224" cy="476250"/>
          </a:xfrm>
          <a:prstGeom prst="rect">
            <a:avLst/>
          </a:prstGeom>
        </p:spPr>
        <p:txBody>
          <a:bodyPr anchor="t" rtlCol="false" tIns="0" lIns="0" bIns="0" rIns="0">
            <a:spAutoFit/>
          </a:bodyPr>
          <a:lstStyle/>
          <a:p>
            <a:pPr algn="l" marL="604519" indent="-302260" lvl="1">
              <a:lnSpc>
                <a:spcPts val="3359"/>
              </a:lnSpc>
              <a:spcBef>
                <a:spcPct val="0"/>
              </a:spcBef>
              <a:buFont typeface="Arial"/>
              <a:buChar char="•"/>
            </a:pPr>
            <a:r>
              <a:rPr lang="en-US" sz="2799">
                <a:solidFill>
                  <a:srgbClr val="000000"/>
                </a:solidFill>
                <a:latin typeface="Arial"/>
                <a:ea typeface="Arial"/>
                <a:cs typeface="Arial"/>
                <a:sym typeface="Arial"/>
              </a:rPr>
              <a:t>Finding s</a:t>
            </a:r>
            <a:r>
              <a:rPr lang="en-US" sz="2799">
                <a:solidFill>
                  <a:srgbClr val="000000"/>
                </a:solidFill>
                <a:latin typeface="Arial"/>
                <a:ea typeface="Arial"/>
                <a:cs typeface="Arial"/>
                <a:sym typeface="Arial"/>
              </a:rPr>
              <a:t>ubstring in a string </a:t>
            </a:r>
          </a:p>
        </p:txBody>
      </p:sp>
      <p:sp>
        <p:nvSpPr>
          <p:cNvPr name="TextBox 9" id="9"/>
          <p:cNvSpPr txBox="true"/>
          <p:nvPr/>
        </p:nvSpPr>
        <p:spPr>
          <a:xfrm rot="0">
            <a:off x="1385888" y="5202618"/>
            <a:ext cx="15516224" cy="1314450"/>
          </a:xfrm>
          <a:prstGeom prst="rect">
            <a:avLst/>
          </a:prstGeom>
        </p:spPr>
        <p:txBody>
          <a:bodyPr anchor="t" rtlCol="false" tIns="0" lIns="0" bIns="0" rIns="0">
            <a:spAutoFit/>
          </a:bodyPr>
          <a:lstStyle/>
          <a:p>
            <a:pPr algn="l">
              <a:lnSpc>
                <a:spcPts val="3359"/>
              </a:lnSpc>
            </a:pPr>
            <a:r>
              <a:rPr lang="en-US" sz="2799">
                <a:solidFill>
                  <a:srgbClr val="000000"/>
                </a:solidFill>
                <a:latin typeface="Arial"/>
                <a:ea typeface="Arial"/>
                <a:cs typeface="Arial"/>
                <a:sym typeface="Arial"/>
              </a:rPr>
              <a:t> </a:t>
            </a:r>
          </a:p>
          <a:p>
            <a:pPr algn="l" marL="604519" indent="-302260" lvl="1">
              <a:lnSpc>
                <a:spcPts val="3359"/>
              </a:lnSpc>
              <a:spcBef>
                <a:spcPct val="0"/>
              </a:spcBef>
              <a:buFont typeface="Arial"/>
              <a:buChar char="•"/>
            </a:pPr>
            <a:r>
              <a:rPr lang="en-US" sz="2799">
                <a:solidFill>
                  <a:srgbClr val="000000"/>
                </a:solidFill>
                <a:latin typeface="Arial"/>
                <a:ea typeface="Arial"/>
                <a:cs typeface="Arial"/>
                <a:sym typeface="Arial"/>
              </a:rPr>
              <a:t>Find Longest Common Prefixes </a:t>
            </a:r>
            <a:r>
              <a:rPr lang="en-US" sz="2799">
                <a:solidFill>
                  <a:srgbClr val="000000"/>
                </a:solidFill>
                <a:latin typeface="Arial"/>
                <a:ea typeface="Arial"/>
                <a:cs typeface="Arial"/>
                <a:sym typeface="Arial"/>
              </a:rPr>
              <a:t>of suffixes of a string (LCP) (longest recurring substring)</a:t>
            </a:r>
          </a:p>
          <a:p>
            <a:pPr algn="l">
              <a:lnSpc>
                <a:spcPts val="3359"/>
              </a:lnSpc>
              <a:spcBef>
                <a:spcPct val="0"/>
              </a:spcBef>
            </a:pPr>
          </a:p>
        </p:txBody>
      </p:sp>
      <p:sp>
        <p:nvSpPr>
          <p:cNvPr name="TextBox 10" id="10"/>
          <p:cNvSpPr txBox="true"/>
          <p:nvPr/>
        </p:nvSpPr>
        <p:spPr>
          <a:xfrm rot="0">
            <a:off x="1385888" y="4667250"/>
            <a:ext cx="15516224" cy="476250"/>
          </a:xfrm>
          <a:prstGeom prst="rect">
            <a:avLst/>
          </a:prstGeom>
        </p:spPr>
        <p:txBody>
          <a:bodyPr anchor="t" rtlCol="false" tIns="0" lIns="0" bIns="0" rIns="0">
            <a:spAutoFit/>
          </a:bodyPr>
          <a:lstStyle/>
          <a:p>
            <a:pPr algn="l">
              <a:lnSpc>
                <a:spcPts val="3359"/>
              </a:lnSpc>
              <a:spcBef>
                <a:spcPct val="0"/>
              </a:spcBef>
            </a:pPr>
            <a:r>
              <a:rPr lang="en-US" sz="2799">
                <a:solidFill>
                  <a:srgbClr val="000000"/>
                </a:solidFill>
                <a:latin typeface="Arial"/>
                <a:ea typeface="Arial"/>
                <a:cs typeface="Arial"/>
                <a:sym typeface="Arial"/>
              </a:rPr>
              <a:t>                  Hint: Bina</a:t>
            </a:r>
            <a:r>
              <a:rPr lang="en-US" sz="2799">
                <a:solidFill>
                  <a:srgbClr val="000000"/>
                </a:solidFill>
                <a:latin typeface="Arial"/>
                <a:ea typeface="Arial"/>
                <a:cs typeface="Arial"/>
                <a:sym typeface="Arial"/>
              </a:rPr>
              <a:t>ry Search</a:t>
            </a:r>
          </a:p>
        </p:txBody>
      </p:sp>
      <p:sp>
        <p:nvSpPr>
          <p:cNvPr name="TextBox 11" id="11"/>
          <p:cNvSpPr txBox="true"/>
          <p:nvPr/>
        </p:nvSpPr>
        <p:spPr>
          <a:xfrm rot="0">
            <a:off x="1385888" y="6459918"/>
            <a:ext cx="15516224" cy="1733550"/>
          </a:xfrm>
          <a:prstGeom prst="rect">
            <a:avLst/>
          </a:prstGeom>
        </p:spPr>
        <p:txBody>
          <a:bodyPr anchor="t" rtlCol="false" tIns="0" lIns="0" bIns="0" rIns="0">
            <a:spAutoFit/>
          </a:bodyPr>
          <a:lstStyle/>
          <a:p>
            <a:pPr algn="l">
              <a:lnSpc>
                <a:spcPts val="3359"/>
              </a:lnSpc>
              <a:spcBef>
                <a:spcPct val="0"/>
              </a:spcBef>
            </a:pPr>
            <a:r>
              <a:rPr lang="en-US" sz="2799">
                <a:solidFill>
                  <a:srgbClr val="000000"/>
                </a:solidFill>
                <a:latin typeface="Arial"/>
                <a:ea typeface="Arial"/>
                <a:cs typeface="Arial"/>
                <a:sym typeface="Arial"/>
              </a:rPr>
              <a:t>     </a:t>
            </a:r>
            <a:r>
              <a:rPr lang="en-US" sz="2799">
                <a:solidFill>
                  <a:srgbClr val="000000"/>
                </a:solidFill>
                <a:latin typeface="Arial"/>
                <a:ea typeface="Arial"/>
                <a:cs typeface="Arial"/>
                <a:sym typeface="Arial"/>
              </a:rPr>
              <a:t>Kasai Algorithm in O(n) very Easy fr</a:t>
            </a:r>
            <a:r>
              <a:rPr lang="en-US" sz="2799">
                <a:solidFill>
                  <a:srgbClr val="000000"/>
                </a:solidFill>
                <a:latin typeface="Arial"/>
                <a:ea typeface="Arial"/>
                <a:cs typeface="Arial"/>
                <a:sym typeface="Arial"/>
              </a:rPr>
              <a:t>om SA</a:t>
            </a:r>
          </a:p>
          <a:p>
            <a:pPr algn="l">
              <a:lnSpc>
                <a:spcPts val="3359"/>
              </a:lnSpc>
              <a:spcBef>
                <a:spcPct val="0"/>
              </a:spcBef>
            </a:pPr>
          </a:p>
          <a:p>
            <a:pPr algn="l">
              <a:lnSpc>
                <a:spcPts val="3359"/>
              </a:lnSpc>
              <a:spcBef>
                <a:spcPct val="0"/>
              </a:spcBef>
            </a:pPr>
          </a:p>
          <a:p>
            <a:pPr algn="l">
              <a:lnSpc>
                <a:spcPts val="3359"/>
              </a:lnSpc>
              <a:spcBef>
                <a:spcPct val="0"/>
              </a:spcBef>
            </a:pPr>
          </a:p>
        </p:txBody>
      </p:sp>
      <p:sp>
        <p:nvSpPr>
          <p:cNvPr name="TextBox 12" id="12"/>
          <p:cNvSpPr txBox="true"/>
          <p:nvPr/>
        </p:nvSpPr>
        <p:spPr>
          <a:xfrm rot="0">
            <a:off x="1385888" y="8136318"/>
            <a:ext cx="15516224" cy="1314450"/>
          </a:xfrm>
          <a:prstGeom prst="rect">
            <a:avLst/>
          </a:prstGeom>
        </p:spPr>
        <p:txBody>
          <a:bodyPr anchor="t" rtlCol="false" tIns="0" lIns="0" bIns="0" rIns="0">
            <a:spAutoFit/>
          </a:bodyPr>
          <a:lstStyle/>
          <a:p>
            <a:pPr algn="ctr">
              <a:lnSpc>
                <a:spcPts val="3359"/>
              </a:lnSpc>
            </a:pPr>
          </a:p>
          <a:p>
            <a:pPr algn="l" marL="604519" indent="-302260" lvl="1">
              <a:lnSpc>
                <a:spcPts val="3359"/>
              </a:lnSpc>
              <a:spcBef>
                <a:spcPct val="0"/>
              </a:spcBef>
              <a:buFont typeface="Arial"/>
              <a:buChar char="•"/>
            </a:pPr>
            <a:r>
              <a:rPr lang="en-US" sz="2799">
                <a:solidFill>
                  <a:srgbClr val="000000"/>
                </a:solidFill>
                <a:latin typeface="Arial"/>
                <a:ea typeface="Arial"/>
                <a:cs typeface="Arial"/>
                <a:sym typeface="Arial"/>
              </a:rPr>
              <a:t>Number </a:t>
            </a:r>
            <a:r>
              <a:rPr lang="en-US" sz="2799">
                <a:solidFill>
                  <a:srgbClr val="000000"/>
                </a:solidFill>
                <a:latin typeface="Arial"/>
                <a:ea typeface="Arial"/>
                <a:cs typeface="Arial"/>
                <a:sym typeface="Arial"/>
              </a:rPr>
              <a:t>of distinct substrings of a strings …..</a:t>
            </a:r>
          </a:p>
          <a:p>
            <a:pPr algn="ctr">
              <a:lnSpc>
                <a:spcPts val="3359"/>
              </a:lnSpc>
              <a:spcBef>
                <a:spcPct val="0"/>
              </a:spcBef>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12081900" y="304800"/>
            <a:ext cx="6092608" cy="9677400"/>
          </a:xfrm>
          <a:custGeom>
            <a:avLst/>
            <a:gdLst/>
            <a:ahLst/>
            <a:cxnLst/>
            <a:rect r="r" b="b" t="t" l="l"/>
            <a:pathLst>
              <a:path h="9677400" w="6092608">
                <a:moveTo>
                  <a:pt x="0" y="0"/>
                </a:moveTo>
                <a:lnTo>
                  <a:pt x="6092608" y="0"/>
                </a:lnTo>
                <a:lnTo>
                  <a:pt x="6092608" y="9677400"/>
                </a:lnTo>
                <a:lnTo>
                  <a:pt x="0" y="9677400"/>
                </a:lnTo>
                <a:lnTo>
                  <a:pt x="0" y="0"/>
                </a:lnTo>
                <a:close/>
              </a:path>
            </a:pathLst>
          </a:custGeom>
          <a:blipFill>
            <a:blip r:embed="rId3"/>
            <a:stretch>
              <a:fillRect l="0" t="0" r="0" b="0"/>
            </a:stretch>
          </a:blipFill>
        </p:spPr>
      </p:sp>
      <p:grpSp>
        <p:nvGrpSpPr>
          <p:cNvPr name="Group 3" id="3"/>
          <p:cNvGrpSpPr/>
          <p:nvPr/>
        </p:nvGrpSpPr>
        <p:grpSpPr>
          <a:xfrm rot="0">
            <a:off x="1587500" y="1027200"/>
            <a:ext cx="6219000" cy="822000"/>
            <a:chOff x="0" y="0"/>
            <a:chExt cx="8292000" cy="1096000"/>
          </a:xfrm>
        </p:grpSpPr>
        <p:sp>
          <p:nvSpPr>
            <p:cNvPr name="Freeform 4" id="4"/>
            <p:cNvSpPr/>
            <p:nvPr/>
          </p:nvSpPr>
          <p:spPr>
            <a:xfrm flipH="false" flipV="false" rot="0">
              <a:off x="0" y="0"/>
              <a:ext cx="8292000" cy="1096000"/>
            </a:xfrm>
            <a:custGeom>
              <a:avLst/>
              <a:gdLst/>
              <a:ahLst/>
              <a:cxnLst/>
              <a:rect r="r" b="b" t="t" l="l"/>
              <a:pathLst>
                <a:path h="1096000" w="8292000">
                  <a:moveTo>
                    <a:pt x="0" y="0"/>
                  </a:moveTo>
                  <a:lnTo>
                    <a:pt x="8292000" y="0"/>
                  </a:lnTo>
                  <a:lnTo>
                    <a:pt x="8292000" y="1096000"/>
                  </a:lnTo>
                  <a:lnTo>
                    <a:pt x="0" y="1096000"/>
                  </a:lnTo>
                  <a:close/>
                </a:path>
              </a:pathLst>
            </a:custGeom>
            <a:solidFill>
              <a:srgbClr val="000000">
                <a:alpha val="0"/>
              </a:srgbClr>
            </a:solidFill>
          </p:spPr>
        </p:sp>
        <p:sp>
          <p:nvSpPr>
            <p:cNvPr name="TextBox 5" id="5"/>
            <p:cNvSpPr txBox="true"/>
            <p:nvPr/>
          </p:nvSpPr>
          <p:spPr>
            <a:xfrm>
              <a:off x="0" y="-9525"/>
              <a:ext cx="8292000" cy="1105525"/>
            </a:xfrm>
            <a:prstGeom prst="rect">
              <a:avLst/>
            </a:prstGeom>
          </p:spPr>
          <p:txBody>
            <a:bodyPr anchor="t" rtlCol="false" tIns="0" lIns="0" bIns="0" rIns="0"/>
            <a:lstStyle/>
            <a:p>
              <a:pPr algn="l">
                <a:lnSpc>
                  <a:spcPts val="4800"/>
                </a:lnSpc>
              </a:pPr>
              <a:r>
                <a:rPr lang="en-US" b="true" sz="4000">
                  <a:solidFill>
                    <a:srgbClr val="595959"/>
                  </a:solidFill>
                  <a:latin typeface="Lato Bold"/>
                  <a:ea typeface="Lato Bold"/>
                  <a:cs typeface="Lato Bold"/>
                  <a:sym typeface="Lato Bold"/>
                </a:rPr>
                <a:t>CONTENTS</a:t>
              </a:r>
            </a:p>
          </p:txBody>
        </p:sp>
      </p:grpSp>
      <p:grpSp>
        <p:nvGrpSpPr>
          <p:cNvPr name="Group 6" id="6"/>
          <p:cNvGrpSpPr/>
          <p:nvPr/>
        </p:nvGrpSpPr>
        <p:grpSpPr>
          <a:xfrm rot="0">
            <a:off x="1247402" y="2990500"/>
            <a:ext cx="9917400" cy="5995200"/>
            <a:chOff x="0" y="0"/>
            <a:chExt cx="13223200" cy="7993600"/>
          </a:xfrm>
        </p:grpSpPr>
        <p:sp>
          <p:nvSpPr>
            <p:cNvPr name="Freeform 7" id="7"/>
            <p:cNvSpPr/>
            <p:nvPr/>
          </p:nvSpPr>
          <p:spPr>
            <a:xfrm flipH="false" flipV="false" rot="0">
              <a:off x="0" y="0"/>
              <a:ext cx="13223201" cy="7993600"/>
            </a:xfrm>
            <a:custGeom>
              <a:avLst/>
              <a:gdLst/>
              <a:ahLst/>
              <a:cxnLst/>
              <a:rect r="r" b="b" t="t" l="l"/>
              <a:pathLst>
                <a:path h="7993600" w="13223201">
                  <a:moveTo>
                    <a:pt x="0" y="0"/>
                  </a:moveTo>
                  <a:lnTo>
                    <a:pt x="13223201" y="0"/>
                  </a:lnTo>
                  <a:lnTo>
                    <a:pt x="13223201" y="7993600"/>
                  </a:lnTo>
                  <a:lnTo>
                    <a:pt x="0" y="7993600"/>
                  </a:lnTo>
                  <a:close/>
                </a:path>
              </a:pathLst>
            </a:custGeom>
            <a:solidFill>
              <a:srgbClr val="000000">
                <a:alpha val="0"/>
              </a:srgbClr>
            </a:solidFill>
          </p:spPr>
        </p:sp>
        <p:sp>
          <p:nvSpPr>
            <p:cNvPr name="TextBox 8" id="8"/>
            <p:cNvSpPr txBox="true"/>
            <p:nvPr/>
          </p:nvSpPr>
          <p:spPr>
            <a:xfrm>
              <a:off x="0" y="-9525"/>
              <a:ext cx="13223200" cy="8003125"/>
            </a:xfrm>
            <a:prstGeom prst="rect">
              <a:avLst/>
            </a:prstGeom>
          </p:spPr>
          <p:txBody>
            <a:bodyPr anchor="t" rtlCol="false" tIns="0" lIns="0" bIns="0" rIns="0"/>
            <a:lstStyle/>
            <a:p>
              <a:pPr algn="l" marL="1097280" indent="-548640" lvl="1">
                <a:lnSpc>
                  <a:spcPts val="4320"/>
                </a:lnSpc>
                <a:buAutoNum type="arabicPeriod" startAt="1"/>
              </a:pPr>
              <a:r>
                <a:rPr lang="en-US" sz="3600">
                  <a:solidFill>
                    <a:srgbClr val="595959"/>
                  </a:solidFill>
                  <a:latin typeface="Lato"/>
                  <a:ea typeface="Lato"/>
                  <a:cs typeface="Lato"/>
                  <a:sym typeface="Lato"/>
                </a:rPr>
                <a:t>Hashing</a:t>
              </a:r>
            </a:p>
            <a:p>
              <a:pPr algn="l" marL="1097280" indent="-548640" lvl="1">
                <a:lnSpc>
                  <a:spcPts val="4320"/>
                </a:lnSpc>
                <a:buAutoNum type="arabicPeriod" startAt="1"/>
              </a:pPr>
              <a:r>
                <a:rPr lang="en-US" sz="3600">
                  <a:solidFill>
                    <a:srgbClr val="595959"/>
                  </a:solidFill>
                  <a:latin typeface="Lato"/>
                  <a:ea typeface="Lato"/>
                  <a:cs typeface="Lato"/>
                  <a:sym typeface="Lato"/>
                </a:rPr>
                <a:t>Tries</a:t>
              </a:r>
            </a:p>
            <a:p>
              <a:pPr algn="l" marL="1096823" indent="-548411" lvl="1">
                <a:lnSpc>
                  <a:spcPts val="4320"/>
                </a:lnSpc>
                <a:buAutoNum type="arabicPeriod" startAt="1"/>
              </a:pPr>
              <a:r>
                <a:rPr lang="en-US" sz="3600">
                  <a:solidFill>
                    <a:srgbClr val="595959"/>
                  </a:solidFill>
                  <a:latin typeface="Lato"/>
                  <a:ea typeface="Lato"/>
                  <a:cs typeface="Lato"/>
                  <a:sym typeface="Lato"/>
                </a:rPr>
                <a:t>Suffix Array and Kasai Algorithm</a:t>
              </a:r>
            </a:p>
            <a:p>
              <a:pPr algn="l" marL="1096823" indent="-548411" lvl="1">
                <a:lnSpc>
                  <a:spcPts val="4320"/>
                </a:lnSpc>
                <a:buAutoNum type="arabicPeriod" startAt="1"/>
              </a:pPr>
              <a:r>
                <a:rPr lang="en-US" sz="3600">
                  <a:solidFill>
                    <a:srgbClr val="595959"/>
                  </a:solidFill>
                  <a:latin typeface="Lato"/>
                  <a:ea typeface="Lato"/>
                  <a:cs typeface="Lato"/>
                  <a:sym typeface="Lato"/>
                </a:rPr>
                <a:t>Suffix Tries and Trees</a:t>
              </a:r>
            </a:p>
            <a:p>
              <a:pPr algn="l" marL="1097280" indent="-548640" lvl="1">
                <a:lnSpc>
                  <a:spcPts val="4320"/>
                </a:lnSpc>
                <a:buAutoNum type="arabicPeriod" startAt="1"/>
              </a:pPr>
              <a:r>
                <a:rPr lang="en-US" sz="3600">
                  <a:solidFill>
                    <a:srgbClr val="595959"/>
                  </a:solidFill>
                  <a:latin typeface="Lato"/>
                  <a:ea typeface="Lato"/>
                  <a:cs typeface="Lato"/>
                  <a:sym typeface="Lato"/>
                </a:rPr>
                <a:t>Matching Index &amp; </a:t>
              </a:r>
              <a:r>
                <a:rPr lang="en-US" sz="3600">
                  <a:solidFill>
                    <a:srgbClr val="595959"/>
                  </a:solidFill>
                  <a:latin typeface="Lato"/>
                  <a:ea typeface="Lato"/>
                  <a:cs typeface="Lato"/>
                  <a:sym typeface="Lato"/>
                </a:rPr>
                <a:t>Suffix Linking</a:t>
              </a:r>
            </a:p>
            <a:p>
              <a:pPr algn="l" marL="1097280" indent="-548640" lvl="1">
                <a:lnSpc>
                  <a:spcPts val="4320"/>
                </a:lnSpc>
                <a:buAutoNum type="arabicPeriod" startAt="1"/>
              </a:pPr>
              <a:r>
                <a:rPr lang="en-US" sz="3600">
                  <a:solidFill>
                    <a:srgbClr val="595959"/>
                  </a:solidFill>
                  <a:latin typeface="Lato"/>
                  <a:ea typeface="Lato"/>
                  <a:cs typeface="Lato"/>
                  <a:sym typeface="Lato"/>
                </a:rPr>
                <a:t>Creation of Suffix Tries</a:t>
              </a:r>
            </a:p>
          </p:txBody>
        </p:sp>
      </p:gr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89450" y="1159150"/>
            <a:ext cx="11430000" cy="1064400"/>
            <a:chOff x="0" y="0"/>
            <a:chExt cx="15240000" cy="1419200"/>
          </a:xfrm>
        </p:grpSpPr>
        <p:sp>
          <p:nvSpPr>
            <p:cNvPr name="Freeform 3" id="3"/>
            <p:cNvSpPr/>
            <p:nvPr/>
          </p:nvSpPr>
          <p:spPr>
            <a:xfrm flipH="false" flipV="false" rot="0">
              <a:off x="0" y="0"/>
              <a:ext cx="15240000" cy="1419200"/>
            </a:xfrm>
            <a:custGeom>
              <a:avLst/>
              <a:gdLst/>
              <a:ahLst/>
              <a:cxnLst/>
              <a:rect r="r" b="b" t="t" l="l"/>
              <a:pathLst>
                <a:path h="1419200" w="15240000">
                  <a:moveTo>
                    <a:pt x="0" y="0"/>
                  </a:moveTo>
                  <a:lnTo>
                    <a:pt x="15240000" y="0"/>
                  </a:lnTo>
                  <a:lnTo>
                    <a:pt x="15240000" y="1419200"/>
                  </a:lnTo>
                  <a:lnTo>
                    <a:pt x="0" y="1419200"/>
                  </a:lnTo>
                  <a:close/>
                </a:path>
              </a:pathLst>
            </a:custGeom>
            <a:solidFill>
              <a:srgbClr val="000000">
                <a:alpha val="0"/>
              </a:srgbClr>
            </a:solidFill>
          </p:spPr>
        </p:sp>
        <p:sp>
          <p:nvSpPr>
            <p:cNvPr name="TextBox 4" id="4"/>
            <p:cNvSpPr txBox="true"/>
            <p:nvPr/>
          </p:nvSpPr>
          <p:spPr>
            <a:xfrm>
              <a:off x="0" y="0"/>
              <a:ext cx="15240000" cy="1419200"/>
            </a:xfrm>
            <a:prstGeom prst="rect">
              <a:avLst/>
            </a:prstGeom>
          </p:spPr>
          <p:txBody>
            <a:bodyPr anchor="t" rtlCol="false" tIns="0" lIns="0" bIns="0" rIns="0"/>
            <a:lstStyle/>
            <a:p>
              <a:pPr algn="l">
                <a:lnSpc>
                  <a:spcPts val="4079"/>
                </a:lnSpc>
              </a:pPr>
              <a:r>
                <a:rPr lang="en-US" b="true" sz="3400">
                  <a:solidFill>
                    <a:srgbClr val="595959"/>
                  </a:solidFill>
                  <a:latin typeface="Lato Bold"/>
                  <a:ea typeface="Lato Bold"/>
                  <a:cs typeface="Lato Bold"/>
                  <a:sym typeface="Lato Bold"/>
                </a:rPr>
                <a:t>Kasai Algorithm</a:t>
              </a:r>
            </a:p>
          </p:txBody>
        </p:sp>
      </p:grpSp>
      <p:grpSp>
        <p:nvGrpSpPr>
          <p:cNvPr name="Group 5" id="5"/>
          <p:cNvGrpSpPr/>
          <p:nvPr/>
        </p:nvGrpSpPr>
        <p:grpSpPr>
          <a:xfrm rot="0">
            <a:off x="1243802" y="2223550"/>
            <a:ext cx="12029288" cy="1477328"/>
            <a:chOff x="0" y="0"/>
            <a:chExt cx="16039051" cy="1969771"/>
          </a:xfrm>
        </p:grpSpPr>
        <p:sp>
          <p:nvSpPr>
            <p:cNvPr name="Freeform 6" id="6"/>
            <p:cNvSpPr/>
            <p:nvPr/>
          </p:nvSpPr>
          <p:spPr>
            <a:xfrm flipH="false" flipV="false" rot="0">
              <a:off x="0" y="0"/>
              <a:ext cx="16039050" cy="1969771"/>
            </a:xfrm>
            <a:custGeom>
              <a:avLst/>
              <a:gdLst/>
              <a:ahLst/>
              <a:cxnLst/>
              <a:rect r="r" b="b" t="t" l="l"/>
              <a:pathLst>
                <a:path h="1969771" w="16039050">
                  <a:moveTo>
                    <a:pt x="0" y="0"/>
                  </a:moveTo>
                  <a:lnTo>
                    <a:pt x="16039050" y="0"/>
                  </a:lnTo>
                  <a:lnTo>
                    <a:pt x="16039050" y="1969771"/>
                  </a:lnTo>
                  <a:lnTo>
                    <a:pt x="0" y="1969771"/>
                  </a:lnTo>
                  <a:close/>
                </a:path>
              </a:pathLst>
            </a:custGeom>
            <a:solidFill>
              <a:srgbClr val="000000">
                <a:alpha val="0"/>
              </a:srgbClr>
            </a:solidFill>
          </p:spPr>
        </p:sp>
        <p:sp>
          <p:nvSpPr>
            <p:cNvPr name="TextBox 7" id="7"/>
            <p:cNvSpPr txBox="true"/>
            <p:nvPr/>
          </p:nvSpPr>
          <p:spPr>
            <a:xfrm>
              <a:off x="0" y="-57150"/>
              <a:ext cx="16039051" cy="2026921"/>
            </a:xfrm>
            <a:prstGeom prst="rect">
              <a:avLst/>
            </a:prstGeom>
          </p:spPr>
          <p:txBody>
            <a:bodyPr anchor="t" rtlCol="false" tIns="0" lIns="0" bIns="0" rIns="0"/>
            <a:lstStyle/>
            <a:p>
              <a:pPr algn="l">
                <a:lnSpc>
                  <a:spcPts val="3359"/>
                </a:lnSpc>
              </a:pPr>
              <a:r>
                <a:rPr lang="en-US" sz="2799">
                  <a:solidFill>
                    <a:srgbClr val="000000"/>
                  </a:solidFill>
                  <a:latin typeface="Arial"/>
                  <a:ea typeface="Arial"/>
                  <a:cs typeface="Arial"/>
                  <a:sym typeface="Arial"/>
                </a:rPr>
                <a:t>Based on fact that LCP[suffix from index i+1] can has at minimum , the value of LCP [suffix i] -1;</a:t>
              </a:r>
            </a:p>
            <a:p>
              <a:pPr algn="l">
                <a:lnSpc>
                  <a:spcPts val="3359"/>
                </a:lnSpc>
              </a:pPr>
              <a:r>
                <a:rPr lang="en-US" sz="2799">
                  <a:solidFill>
                    <a:srgbClr val="000000"/>
                  </a:solidFill>
                  <a:latin typeface="Arial"/>
                  <a:ea typeface="Arial"/>
                  <a:cs typeface="Arial"/>
                  <a:sym typeface="Arial"/>
                </a:rPr>
                <a:t>Rank denote the position of suffix in SA.</a:t>
              </a:r>
            </a:p>
          </p:txBody>
        </p:sp>
      </p:grpSp>
      <p:sp>
        <p:nvSpPr>
          <p:cNvPr name="Freeform 8" id="8"/>
          <p:cNvSpPr/>
          <p:nvPr/>
        </p:nvSpPr>
        <p:spPr>
          <a:xfrm flipH="false" flipV="false" rot="0">
            <a:off x="13146338" y="2072680"/>
            <a:ext cx="6677248" cy="6141640"/>
          </a:xfrm>
          <a:custGeom>
            <a:avLst/>
            <a:gdLst/>
            <a:ahLst/>
            <a:cxnLst/>
            <a:rect r="r" b="b" t="t" l="l"/>
            <a:pathLst>
              <a:path h="6141640" w="6677248">
                <a:moveTo>
                  <a:pt x="0" y="0"/>
                </a:moveTo>
                <a:lnTo>
                  <a:pt x="6677248" y="0"/>
                </a:lnTo>
                <a:lnTo>
                  <a:pt x="6677248" y="6141640"/>
                </a:lnTo>
                <a:lnTo>
                  <a:pt x="0" y="6141640"/>
                </a:lnTo>
                <a:lnTo>
                  <a:pt x="0" y="0"/>
                </a:lnTo>
                <a:close/>
              </a:path>
            </a:pathLst>
          </a:custGeom>
          <a:blipFill>
            <a:blip r:embed="rId3"/>
            <a:stretch>
              <a:fillRect l="0" t="0" r="0" b="0"/>
            </a:stretch>
          </a:blipFill>
        </p:spPr>
      </p:sp>
      <p:sp>
        <p:nvSpPr>
          <p:cNvPr name="Freeform 9" id="9"/>
          <p:cNvSpPr/>
          <p:nvPr/>
        </p:nvSpPr>
        <p:spPr>
          <a:xfrm flipH="false" flipV="false" rot="0">
            <a:off x="505786" y="4447252"/>
            <a:ext cx="14006846" cy="5625434"/>
          </a:xfrm>
          <a:custGeom>
            <a:avLst/>
            <a:gdLst/>
            <a:ahLst/>
            <a:cxnLst/>
            <a:rect r="r" b="b" t="t" l="l"/>
            <a:pathLst>
              <a:path h="5625434" w="14006846">
                <a:moveTo>
                  <a:pt x="0" y="0"/>
                </a:moveTo>
                <a:lnTo>
                  <a:pt x="14006846" y="0"/>
                </a:lnTo>
                <a:lnTo>
                  <a:pt x="14006846" y="5625434"/>
                </a:lnTo>
                <a:lnTo>
                  <a:pt x="0" y="5625434"/>
                </a:lnTo>
                <a:lnTo>
                  <a:pt x="0" y="0"/>
                </a:lnTo>
                <a:close/>
              </a:path>
            </a:pathLst>
          </a:custGeom>
          <a:blipFill>
            <a:blip r:embed="rId4"/>
            <a:stretch>
              <a:fillRect l="0" t="0" r="0" b="0"/>
            </a:stretch>
          </a:blipFill>
        </p:spPr>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45724" y="438312"/>
            <a:ext cx="12909000" cy="954000"/>
            <a:chOff x="0" y="0"/>
            <a:chExt cx="17212000" cy="1272000"/>
          </a:xfrm>
        </p:grpSpPr>
        <p:sp>
          <p:nvSpPr>
            <p:cNvPr name="Freeform 3" id="3"/>
            <p:cNvSpPr/>
            <p:nvPr/>
          </p:nvSpPr>
          <p:spPr>
            <a:xfrm flipH="false" flipV="false" rot="0">
              <a:off x="0" y="0"/>
              <a:ext cx="17212001" cy="1272000"/>
            </a:xfrm>
            <a:custGeom>
              <a:avLst/>
              <a:gdLst/>
              <a:ahLst/>
              <a:cxnLst/>
              <a:rect r="r" b="b" t="t" l="l"/>
              <a:pathLst>
                <a:path h="1272000" w="17212001">
                  <a:moveTo>
                    <a:pt x="0" y="0"/>
                  </a:moveTo>
                  <a:lnTo>
                    <a:pt x="17212001" y="0"/>
                  </a:lnTo>
                  <a:lnTo>
                    <a:pt x="17212001" y="1272000"/>
                  </a:lnTo>
                  <a:lnTo>
                    <a:pt x="0" y="1272000"/>
                  </a:lnTo>
                  <a:close/>
                </a:path>
              </a:pathLst>
            </a:custGeom>
            <a:solidFill>
              <a:srgbClr val="000000">
                <a:alpha val="0"/>
              </a:srgbClr>
            </a:solidFill>
          </p:spPr>
        </p:sp>
        <p:sp>
          <p:nvSpPr>
            <p:cNvPr name="TextBox 4" id="4"/>
            <p:cNvSpPr txBox="true"/>
            <p:nvPr/>
          </p:nvSpPr>
          <p:spPr>
            <a:xfrm>
              <a:off x="0" y="0"/>
              <a:ext cx="17212000" cy="1272000"/>
            </a:xfrm>
            <a:prstGeom prst="rect">
              <a:avLst/>
            </a:prstGeom>
          </p:spPr>
          <p:txBody>
            <a:bodyPr anchor="t" rtlCol="false" tIns="0" lIns="0" bIns="0" rIns="0"/>
            <a:lstStyle/>
            <a:p>
              <a:pPr algn="l">
                <a:lnSpc>
                  <a:spcPts val="4560"/>
                </a:lnSpc>
              </a:pPr>
              <a:r>
                <a:rPr lang="en-US" b="true" sz="3800">
                  <a:solidFill>
                    <a:srgbClr val="595959"/>
                  </a:solidFill>
                  <a:latin typeface="Lato Bold"/>
                  <a:ea typeface="Lato Bold"/>
                  <a:cs typeface="Lato Bold"/>
                  <a:sym typeface="Lato Bold"/>
                </a:rPr>
                <a:t>Suffix Tries</a:t>
              </a:r>
            </a:p>
          </p:txBody>
        </p:sp>
      </p:grpSp>
      <p:grpSp>
        <p:nvGrpSpPr>
          <p:cNvPr name="Group 5" id="5"/>
          <p:cNvGrpSpPr/>
          <p:nvPr/>
        </p:nvGrpSpPr>
        <p:grpSpPr>
          <a:xfrm rot="0">
            <a:off x="555192" y="3348990"/>
            <a:ext cx="14989608" cy="4001389"/>
            <a:chOff x="0" y="0"/>
            <a:chExt cx="19986144" cy="5335185"/>
          </a:xfrm>
        </p:grpSpPr>
        <p:sp>
          <p:nvSpPr>
            <p:cNvPr name="Freeform 6" id="6"/>
            <p:cNvSpPr/>
            <p:nvPr/>
          </p:nvSpPr>
          <p:spPr>
            <a:xfrm flipH="false" flipV="false" rot="0">
              <a:off x="0" y="0"/>
              <a:ext cx="19986144" cy="5335186"/>
            </a:xfrm>
            <a:custGeom>
              <a:avLst/>
              <a:gdLst/>
              <a:ahLst/>
              <a:cxnLst/>
              <a:rect r="r" b="b" t="t" l="l"/>
              <a:pathLst>
                <a:path h="5335186" w="19986144">
                  <a:moveTo>
                    <a:pt x="0" y="0"/>
                  </a:moveTo>
                  <a:lnTo>
                    <a:pt x="19986144" y="0"/>
                  </a:lnTo>
                  <a:lnTo>
                    <a:pt x="19986144" y="5335186"/>
                  </a:lnTo>
                  <a:lnTo>
                    <a:pt x="0" y="5335186"/>
                  </a:lnTo>
                  <a:close/>
                </a:path>
              </a:pathLst>
            </a:custGeom>
            <a:solidFill>
              <a:srgbClr val="000000">
                <a:alpha val="0"/>
              </a:srgbClr>
            </a:solidFill>
          </p:spPr>
        </p:sp>
        <p:sp>
          <p:nvSpPr>
            <p:cNvPr name="TextBox 7" id="7"/>
            <p:cNvSpPr txBox="true"/>
            <p:nvPr/>
          </p:nvSpPr>
          <p:spPr>
            <a:xfrm>
              <a:off x="0" y="-57150"/>
              <a:ext cx="19986144" cy="5392335"/>
            </a:xfrm>
            <a:prstGeom prst="rect">
              <a:avLst/>
            </a:prstGeom>
          </p:spPr>
          <p:txBody>
            <a:bodyPr anchor="t" rtlCol="false" tIns="0" lIns="0" bIns="0" rIns="0"/>
            <a:lstStyle/>
            <a:p>
              <a:pPr algn="l">
                <a:lnSpc>
                  <a:spcPts val="3359"/>
                </a:lnSpc>
              </a:pPr>
            </a:p>
            <a:p>
              <a:pPr algn="l">
                <a:lnSpc>
                  <a:spcPts val="3359"/>
                </a:lnSpc>
              </a:pPr>
              <a:r>
                <a:rPr lang="en-US" sz="2799">
                  <a:solidFill>
                    <a:srgbClr val="000000"/>
                  </a:solidFill>
                  <a:latin typeface="Arial"/>
                  <a:ea typeface="Arial"/>
                  <a:cs typeface="Arial"/>
                  <a:sym typeface="Arial"/>
                </a:rPr>
                <a:t>Only Prefix matching in Tries</a:t>
              </a:r>
            </a:p>
            <a:p>
              <a:pPr algn="l">
                <a:lnSpc>
                  <a:spcPts val="3359"/>
                </a:lnSpc>
              </a:pPr>
            </a:p>
            <a:p>
              <a:pPr algn="l">
                <a:lnSpc>
                  <a:spcPts val="3359"/>
                </a:lnSpc>
              </a:pPr>
              <a:r>
                <a:rPr lang="en-US" sz="2799">
                  <a:solidFill>
                    <a:srgbClr val="000000"/>
                  </a:solidFill>
                  <a:latin typeface="Arial"/>
                  <a:ea typeface="Arial"/>
                  <a:cs typeface="Arial"/>
                  <a:sym typeface="Arial"/>
                </a:rPr>
                <a:t>How about substring matching.</a:t>
              </a:r>
            </a:p>
            <a:p>
              <a:pPr algn="l">
                <a:lnSpc>
                  <a:spcPts val="3359"/>
                </a:lnSpc>
              </a:pPr>
            </a:p>
            <a:p>
              <a:pPr algn="l">
                <a:lnSpc>
                  <a:spcPts val="3359"/>
                </a:lnSpc>
              </a:pPr>
            </a:p>
            <a:p>
              <a:pPr algn="l">
                <a:lnSpc>
                  <a:spcPts val="3359"/>
                </a:lnSpc>
              </a:pPr>
            </a:p>
            <a:p>
              <a:pPr algn="l">
                <a:lnSpc>
                  <a:spcPts val="3359"/>
                </a:lnSpc>
              </a:pPr>
            </a:p>
            <a:p>
              <a:pPr algn="ctr">
                <a:lnSpc>
                  <a:spcPts val="4320"/>
                </a:lnSpc>
              </a:pPr>
            </a:p>
          </p:txBody>
        </p:sp>
      </p:grpSp>
      <p:sp>
        <p:nvSpPr>
          <p:cNvPr name="Freeform 8" id="8"/>
          <p:cNvSpPr/>
          <p:nvPr/>
        </p:nvSpPr>
        <p:spPr>
          <a:xfrm flipH="false" flipV="false" rot="0">
            <a:off x="8049996" y="438312"/>
            <a:ext cx="9688432" cy="6032420"/>
          </a:xfrm>
          <a:custGeom>
            <a:avLst/>
            <a:gdLst/>
            <a:ahLst/>
            <a:cxnLst/>
            <a:rect r="r" b="b" t="t" l="l"/>
            <a:pathLst>
              <a:path h="6032420" w="9688432">
                <a:moveTo>
                  <a:pt x="0" y="0"/>
                </a:moveTo>
                <a:lnTo>
                  <a:pt x="9688432" y="0"/>
                </a:lnTo>
                <a:lnTo>
                  <a:pt x="9688432" y="6032420"/>
                </a:lnTo>
                <a:lnTo>
                  <a:pt x="0" y="6032420"/>
                </a:lnTo>
                <a:lnTo>
                  <a:pt x="0" y="0"/>
                </a:lnTo>
                <a:close/>
              </a:path>
            </a:pathLst>
          </a:custGeom>
          <a:blipFill>
            <a:blip r:embed="rId2"/>
            <a:stretch>
              <a:fillRect l="0" t="0" r="0" b="0"/>
            </a:stretch>
          </a:blipFill>
        </p:spPr>
      </p:sp>
      <p:sp>
        <p:nvSpPr>
          <p:cNvPr name="TextBox 9" id="9"/>
          <p:cNvSpPr txBox="true"/>
          <p:nvPr/>
        </p:nvSpPr>
        <p:spPr>
          <a:xfrm rot="0">
            <a:off x="555192" y="7293229"/>
            <a:ext cx="14989608" cy="895350"/>
          </a:xfrm>
          <a:prstGeom prst="rect">
            <a:avLst/>
          </a:prstGeom>
        </p:spPr>
        <p:txBody>
          <a:bodyPr anchor="t" rtlCol="false" tIns="0" lIns="0" bIns="0" rIns="0">
            <a:spAutoFit/>
          </a:bodyPr>
          <a:lstStyle/>
          <a:p>
            <a:pPr algn="ctr">
              <a:lnSpc>
                <a:spcPts val="3359"/>
              </a:lnSpc>
              <a:spcBef>
                <a:spcPct val="0"/>
              </a:spcBef>
            </a:pPr>
            <a:r>
              <a:rPr lang="en-US" sz="2799">
                <a:solidFill>
                  <a:srgbClr val="000000"/>
                </a:solidFill>
                <a:latin typeface="Arial"/>
                <a:ea typeface="Arial"/>
                <a:cs typeface="Arial"/>
                <a:sym typeface="Arial"/>
              </a:rPr>
              <a:t>Any substring is a prefix </a:t>
            </a:r>
            <a:r>
              <a:rPr lang="en-US" sz="2799">
                <a:solidFill>
                  <a:srgbClr val="000000"/>
                </a:solidFill>
                <a:latin typeface="Arial"/>
                <a:ea typeface="Arial"/>
                <a:cs typeface="Arial"/>
                <a:sym typeface="Arial"/>
              </a:rPr>
              <a:t>of a suffix of the string</a:t>
            </a:r>
          </a:p>
          <a:p>
            <a:pPr algn="ctr">
              <a:lnSpc>
                <a:spcPts val="3359"/>
              </a:lnSpc>
              <a:spcBef>
                <a:spcPct val="0"/>
              </a:spcBef>
            </a:pPr>
          </a:p>
        </p:txBody>
      </p:sp>
      <p:sp>
        <p:nvSpPr>
          <p:cNvPr name="TextBox 10" id="10"/>
          <p:cNvSpPr txBox="true"/>
          <p:nvPr/>
        </p:nvSpPr>
        <p:spPr>
          <a:xfrm rot="0">
            <a:off x="555192" y="8131429"/>
            <a:ext cx="14989608" cy="1314450"/>
          </a:xfrm>
          <a:prstGeom prst="rect">
            <a:avLst/>
          </a:prstGeom>
        </p:spPr>
        <p:txBody>
          <a:bodyPr anchor="t" rtlCol="false" tIns="0" lIns="0" bIns="0" rIns="0">
            <a:spAutoFit/>
          </a:bodyPr>
          <a:lstStyle/>
          <a:p>
            <a:pPr algn="ctr">
              <a:lnSpc>
                <a:spcPts val="3359"/>
              </a:lnSpc>
              <a:spcBef>
                <a:spcPct val="0"/>
              </a:spcBef>
            </a:pPr>
            <a:r>
              <a:rPr lang="en-US" sz="2799">
                <a:solidFill>
                  <a:srgbClr val="000000"/>
                </a:solidFill>
                <a:latin typeface="Arial"/>
                <a:ea typeface="Arial"/>
                <a:cs typeface="Arial"/>
                <a:sym typeface="Arial"/>
              </a:rPr>
              <a:t>S</a:t>
            </a:r>
            <a:r>
              <a:rPr lang="en-US" sz="2799">
                <a:solidFill>
                  <a:srgbClr val="000000"/>
                </a:solidFill>
                <a:latin typeface="Arial"/>
                <a:ea typeface="Arial"/>
                <a:cs typeface="Arial"/>
                <a:sym typeface="Arial"/>
              </a:rPr>
              <a:t>o what is the tries contains all the suffixes of a string</a:t>
            </a:r>
          </a:p>
          <a:p>
            <a:pPr algn="ctr">
              <a:lnSpc>
                <a:spcPts val="3359"/>
              </a:lnSpc>
              <a:spcBef>
                <a:spcPct val="0"/>
              </a:spcBef>
            </a:pPr>
            <a:r>
              <a:rPr lang="en-US" sz="2799">
                <a:solidFill>
                  <a:srgbClr val="000000"/>
                </a:solidFill>
                <a:latin typeface="Arial"/>
                <a:ea typeface="Arial"/>
                <a:cs typeface="Arial"/>
                <a:sym typeface="Arial"/>
              </a:rPr>
              <a:t>Any substring will be a path from root to a node of the suffix-trie</a:t>
            </a:r>
          </a:p>
          <a:p>
            <a:pPr algn="ctr">
              <a:lnSpc>
                <a:spcPts val="3359"/>
              </a:lnSpc>
              <a:spcBef>
                <a:spcPct val="0"/>
              </a:spcBef>
            </a:pP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133934" y="600078"/>
            <a:ext cx="6524090" cy="8643936"/>
          </a:xfrm>
          <a:custGeom>
            <a:avLst/>
            <a:gdLst/>
            <a:ahLst/>
            <a:cxnLst/>
            <a:rect r="r" b="b" t="t" l="l"/>
            <a:pathLst>
              <a:path h="8643936" w="6524090">
                <a:moveTo>
                  <a:pt x="0" y="0"/>
                </a:moveTo>
                <a:lnTo>
                  <a:pt x="6524090" y="0"/>
                </a:lnTo>
                <a:lnTo>
                  <a:pt x="6524090" y="8643936"/>
                </a:lnTo>
                <a:lnTo>
                  <a:pt x="0" y="8643936"/>
                </a:lnTo>
                <a:lnTo>
                  <a:pt x="0" y="0"/>
                </a:lnTo>
                <a:close/>
              </a:path>
            </a:pathLst>
          </a:custGeom>
          <a:blipFill>
            <a:blip r:embed="rId2"/>
            <a:stretch>
              <a:fillRect l="0" t="0" r="0" b="0"/>
            </a:stretch>
          </a:blipFill>
        </p:spPr>
      </p:sp>
      <p:grpSp>
        <p:nvGrpSpPr>
          <p:cNvPr name="Group 3" id="3"/>
          <p:cNvGrpSpPr/>
          <p:nvPr/>
        </p:nvGrpSpPr>
        <p:grpSpPr>
          <a:xfrm rot="0">
            <a:off x="442912" y="742950"/>
            <a:ext cx="6815138" cy="800220"/>
            <a:chOff x="0" y="0"/>
            <a:chExt cx="9086851" cy="1066960"/>
          </a:xfrm>
        </p:grpSpPr>
        <p:sp>
          <p:nvSpPr>
            <p:cNvPr name="Freeform 4" id="4"/>
            <p:cNvSpPr/>
            <p:nvPr/>
          </p:nvSpPr>
          <p:spPr>
            <a:xfrm flipH="false" flipV="false" rot="0">
              <a:off x="0" y="0"/>
              <a:ext cx="9086851" cy="1066960"/>
            </a:xfrm>
            <a:custGeom>
              <a:avLst/>
              <a:gdLst/>
              <a:ahLst/>
              <a:cxnLst/>
              <a:rect r="r" b="b" t="t" l="l"/>
              <a:pathLst>
                <a:path h="1066960" w="9086851">
                  <a:moveTo>
                    <a:pt x="0" y="0"/>
                  </a:moveTo>
                  <a:lnTo>
                    <a:pt x="9086851" y="0"/>
                  </a:lnTo>
                  <a:lnTo>
                    <a:pt x="9086851" y="1066960"/>
                  </a:lnTo>
                  <a:lnTo>
                    <a:pt x="0" y="1066960"/>
                  </a:lnTo>
                  <a:close/>
                </a:path>
              </a:pathLst>
            </a:custGeom>
            <a:solidFill>
              <a:srgbClr val="000000">
                <a:alpha val="0"/>
              </a:srgbClr>
            </a:solidFill>
          </p:spPr>
        </p:sp>
        <p:sp>
          <p:nvSpPr>
            <p:cNvPr name="TextBox 5" id="5"/>
            <p:cNvSpPr txBox="true"/>
            <p:nvPr/>
          </p:nvSpPr>
          <p:spPr>
            <a:xfrm>
              <a:off x="0" y="-85725"/>
              <a:ext cx="9086851" cy="1152685"/>
            </a:xfrm>
            <a:prstGeom prst="rect">
              <a:avLst/>
            </a:prstGeom>
          </p:spPr>
          <p:txBody>
            <a:bodyPr anchor="t" rtlCol="false" tIns="0" lIns="0" bIns="0" rIns="0"/>
            <a:lstStyle/>
            <a:p>
              <a:pPr algn="l">
                <a:lnSpc>
                  <a:spcPts val="4800"/>
                </a:lnSpc>
              </a:pPr>
              <a:r>
                <a:rPr lang="en-US" sz="4000">
                  <a:solidFill>
                    <a:srgbClr val="000000"/>
                  </a:solidFill>
                  <a:latin typeface="Arial"/>
                  <a:ea typeface="Arial"/>
                  <a:cs typeface="Arial"/>
                  <a:sym typeface="Arial"/>
                </a:rPr>
                <a:t>Space Complexity?</a:t>
              </a:r>
            </a:p>
          </p:txBody>
        </p:sp>
      </p:grpSp>
      <p:sp>
        <p:nvSpPr>
          <p:cNvPr name="Freeform 6" id="6"/>
          <p:cNvSpPr/>
          <p:nvPr/>
        </p:nvSpPr>
        <p:spPr>
          <a:xfrm flipH="false" flipV="false" rot="0">
            <a:off x="7043046" y="1042986"/>
            <a:ext cx="3090888" cy="1008606"/>
          </a:xfrm>
          <a:custGeom>
            <a:avLst/>
            <a:gdLst/>
            <a:ahLst/>
            <a:cxnLst/>
            <a:rect r="r" b="b" t="t" l="l"/>
            <a:pathLst>
              <a:path h="1008606" w="3090888">
                <a:moveTo>
                  <a:pt x="0" y="0"/>
                </a:moveTo>
                <a:lnTo>
                  <a:pt x="3090888" y="0"/>
                </a:lnTo>
                <a:lnTo>
                  <a:pt x="3090888" y="1008606"/>
                </a:lnTo>
                <a:lnTo>
                  <a:pt x="0" y="1008606"/>
                </a:lnTo>
                <a:lnTo>
                  <a:pt x="0" y="0"/>
                </a:lnTo>
                <a:close/>
              </a:path>
            </a:pathLst>
          </a:custGeom>
          <a:blipFill>
            <a:blip r:embed="rId3"/>
            <a:stretch>
              <a:fillRect l="0" t="0" r="0" b="0"/>
            </a:stretch>
          </a:blipFill>
        </p:spPr>
      </p:sp>
      <p:grpSp>
        <p:nvGrpSpPr>
          <p:cNvPr name="Group 7" id="7"/>
          <p:cNvGrpSpPr/>
          <p:nvPr/>
        </p:nvGrpSpPr>
        <p:grpSpPr>
          <a:xfrm rot="0">
            <a:off x="1385888" y="3357562"/>
            <a:ext cx="7529512" cy="4062650"/>
            <a:chOff x="0" y="0"/>
            <a:chExt cx="10039349" cy="5416867"/>
          </a:xfrm>
        </p:grpSpPr>
        <p:sp>
          <p:nvSpPr>
            <p:cNvPr name="Freeform 8" id="8"/>
            <p:cNvSpPr/>
            <p:nvPr/>
          </p:nvSpPr>
          <p:spPr>
            <a:xfrm flipH="false" flipV="false" rot="0">
              <a:off x="0" y="0"/>
              <a:ext cx="10039349" cy="5416867"/>
            </a:xfrm>
            <a:custGeom>
              <a:avLst/>
              <a:gdLst/>
              <a:ahLst/>
              <a:cxnLst/>
              <a:rect r="r" b="b" t="t" l="l"/>
              <a:pathLst>
                <a:path h="5416867" w="10039349">
                  <a:moveTo>
                    <a:pt x="0" y="0"/>
                  </a:moveTo>
                  <a:lnTo>
                    <a:pt x="10039349" y="0"/>
                  </a:lnTo>
                  <a:lnTo>
                    <a:pt x="10039349" y="5416867"/>
                  </a:lnTo>
                  <a:lnTo>
                    <a:pt x="0" y="5416867"/>
                  </a:lnTo>
                  <a:close/>
                </a:path>
              </a:pathLst>
            </a:custGeom>
            <a:solidFill>
              <a:srgbClr val="000000">
                <a:alpha val="0"/>
              </a:srgbClr>
            </a:solidFill>
          </p:spPr>
        </p:sp>
        <p:sp>
          <p:nvSpPr>
            <p:cNvPr name="TextBox 9" id="9"/>
            <p:cNvSpPr txBox="true"/>
            <p:nvPr/>
          </p:nvSpPr>
          <p:spPr>
            <a:xfrm>
              <a:off x="0" y="-57150"/>
              <a:ext cx="10039349" cy="5474017"/>
            </a:xfrm>
            <a:prstGeom prst="rect">
              <a:avLst/>
            </a:prstGeom>
          </p:spPr>
          <p:txBody>
            <a:bodyPr anchor="t" rtlCol="false" tIns="0" lIns="0" bIns="0" rIns="0"/>
            <a:lstStyle/>
            <a:p>
              <a:pPr algn="l">
                <a:lnSpc>
                  <a:spcPts val="3359"/>
                </a:lnSpc>
              </a:pPr>
              <a:r>
                <a:rPr lang="en-US" sz="2799">
                  <a:solidFill>
                    <a:srgbClr val="000000"/>
                  </a:solidFill>
                  <a:latin typeface="Arial"/>
                  <a:ea typeface="Arial"/>
                  <a:cs typeface="Arial"/>
                  <a:sym typeface="Arial"/>
                </a:rPr>
                <a:t>Worst Case:</a:t>
              </a:r>
            </a:p>
            <a:p>
              <a:pPr algn="l">
                <a:lnSpc>
                  <a:spcPts val="3359"/>
                </a:lnSpc>
              </a:pPr>
            </a:p>
            <a:p>
              <a:pPr algn="l">
                <a:lnSpc>
                  <a:spcPts val="3359"/>
                </a:lnSpc>
              </a:pPr>
              <a:r>
                <a:rPr lang="en-US" sz="2799">
                  <a:solidFill>
                    <a:srgbClr val="000000"/>
                  </a:solidFill>
                  <a:latin typeface="Arial"/>
                  <a:ea typeface="Arial"/>
                  <a:cs typeface="Arial"/>
                  <a:sym typeface="Arial"/>
                </a:rPr>
                <a:t>abcdefg$</a:t>
              </a:r>
            </a:p>
            <a:p>
              <a:pPr algn="l">
                <a:lnSpc>
                  <a:spcPts val="3359"/>
                </a:lnSpc>
              </a:pPr>
            </a:p>
            <a:p>
              <a:pPr algn="l">
                <a:lnSpc>
                  <a:spcPts val="3359"/>
                </a:lnSpc>
              </a:pPr>
              <a:r>
                <a:rPr lang="en-US" sz="2799">
                  <a:solidFill>
                    <a:srgbClr val="000000"/>
                  </a:solidFill>
                  <a:latin typeface="Arial"/>
                  <a:ea typeface="Arial"/>
                  <a:cs typeface="Arial"/>
                  <a:sym typeface="Arial"/>
                </a:rPr>
                <a:t>O(n^2) tends</a:t>
              </a:r>
            </a:p>
            <a:p>
              <a:pPr algn="l">
                <a:lnSpc>
                  <a:spcPts val="3359"/>
                </a:lnSpc>
              </a:pPr>
            </a:p>
            <a:p>
              <a:pPr algn="l">
                <a:lnSpc>
                  <a:spcPts val="3359"/>
                </a:lnSpc>
              </a:pPr>
              <a:r>
                <a:rPr lang="en-US" sz="2799">
                  <a:solidFill>
                    <a:srgbClr val="000000"/>
                  </a:solidFill>
                  <a:latin typeface="Arial"/>
                  <a:ea typeface="Arial"/>
                  <a:cs typeface="Arial"/>
                  <a:sym typeface="Arial"/>
                </a:rPr>
                <a:t>Time Complexity &gt;= Space Complexity</a:t>
              </a:r>
            </a:p>
            <a:p>
              <a:pPr algn="l">
                <a:lnSpc>
                  <a:spcPts val="3359"/>
                </a:lnSpc>
              </a:pPr>
            </a:p>
            <a:p>
              <a:pPr algn="l">
                <a:lnSpc>
                  <a:spcPts val="3359"/>
                </a:lnSpc>
              </a:pPr>
              <a:r>
                <a:rPr lang="en-US" sz="2799">
                  <a:solidFill>
                    <a:srgbClr val="000000"/>
                  </a:solidFill>
                  <a:latin typeface="Arial"/>
                  <a:ea typeface="Arial"/>
                  <a:cs typeface="Arial"/>
                  <a:sym typeface="Arial"/>
                </a:rPr>
                <a:t>So No Hopes??</a:t>
              </a:r>
            </a:p>
          </p:txBody>
        </p:sp>
      </p:gr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74310" y="424024"/>
            <a:ext cx="12909000" cy="954000"/>
            <a:chOff x="0" y="0"/>
            <a:chExt cx="17212000" cy="1272000"/>
          </a:xfrm>
        </p:grpSpPr>
        <p:sp>
          <p:nvSpPr>
            <p:cNvPr name="Freeform 3" id="3"/>
            <p:cNvSpPr/>
            <p:nvPr/>
          </p:nvSpPr>
          <p:spPr>
            <a:xfrm flipH="false" flipV="false" rot="0">
              <a:off x="0" y="0"/>
              <a:ext cx="17212001" cy="1272000"/>
            </a:xfrm>
            <a:custGeom>
              <a:avLst/>
              <a:gdLst/>
              <a:ahLst/>
              <a:cxnLst/>
              <a:rect r="r" b="b" t="t" l="l"/>
              <a:pathLst>
                <a:path h="1272000" w="17212001">
                  <a:moveTo>
                    <a:pt x="0" y="0"/>
                  </a:moveTo>
                  <a:lnTo>
                    <a:pt x="17212001" y="0"/>
                  </a:lnTo>
                  <a:lnTo>
                    <a:pt x="17212001" y="1272000"/>
                  </a:lnTo>
                  <a:lnTo>
                    <a:pt x="0" y="1272000"/>
                  </a:lnTo>
                  <a:close/>
                </a:path>
              </a:pathLst>
            </a:custGeom>
            <a:solidFill>
              <a:srgbClr val="000000">
                <a:alpha val="0"/>
              </a:srgbClr>
            </a:solidFill>
          </p:spPr>
        </p:sp>
        <p:sp>
          <p:nvSpPr>
            <p:cNvPr name="TextBox 4" id="4"/>
            <p:cNvSpPr txBox="true"/>
            <p:nvPr/>
          </p:nvSpPr>
          <p:spPr>
            <a:xfrm>
              <a:off x="0" y="0"/>
              <a:ext cx="17212000" cy="1272000"/>
            </a:xfrm>
            <a:prstGeom prst="rect">
              <a:avLst/>
            </a:prstGeom>
          </p:spPr>
          <p:txBody>
            <a:bodyPr anchor="t" rtlCol="false" tIns="0" lIns="0" bIns="0" rIns="0"/>
            <a:lstStyle/>
            <a:p>
              <a:pPr algn="l">
                <a:lnSpc>
                  <a:spcPts val="4560"/>
                </a:lnSpc>
              </a:pPr>
              <a:r>
                <a:rPr lang="en-US" b="true" sz="3800">
                  <a:solidFill>
                    <a:srgbClr val="595959"/>
                  </a:solidFill>
                  <a:latin typeface="Lato Bold"/>
                  <a:ea typeface="Lato Bold"/>
                  <a:cs typeface="Lato Bold"/>
                  <a:sym typeface="Lato Bold"/>
                </a:rPr>
                <a:t>Improving on Suffix Tries</a:t>
              </a:r>
            </a:p>
          </p:txBody>
        </p:sp>
      </p:grpSp>
      <p:sp>
        <p:nvSpPr>
          <p:cNvPr name="Freeform 5" id="5"/>
          <p:cNvSpPr/>
          <p:nvPr/>
        </p:nvSpPr>
        <p:spPr>
          <a:xfrm flipH="false" flipV="false" rot="0">
            <a:off x="583056" y="2022512"/>
            <a:ext cx="10618344" cy="6739536"/>
          </a:xfrm>
          <a:custGeom>
            <a:avLst/>
            <a:gdLst/>
            <a:ahLst/>
            <a:cxnLst/>
            <a:rect r="r" b="b" t="t" l="l"/>
            <a:pathLst>
              <a:path h="6739536" w="10618344">
                <a:moveTo>
                  <a:pt x="0" y="0"/>
                </a:moveTo>
                <a:lnTo>
                  <a:pt x="10618344" y="0"/>
                </a:lnTo>
                <a:lnTo>
                  <a:pt x="10618344" y="6739536"/>
                </a:lnTo>
                <a:lnTo>
                  <a:pt x="0" y="6739536"/>
                </a:lnTo>
                <a:lnTo>
                  <a:pt x="0" y="0"/>
                </a:lnTo>
                <a:close/>
              </a:path>
            </a:pathLst>
          </a:custGeom>
          <a:blipFill>
            <a:blip r:embed="rId2"/>
            <a:stretch>
              <a:fillRect l="0" t="0" r="0" b="0"/>
            </a:stretch>
          </a:blipFill>
        </p:spPr>
      </p:sp>
      <p:grpSp>
        <p:nvGrpSpPr>
          <p:cNvPr name="Group 6" id="6"/>
          <p:cNvGrpSpPr/>
          <p:nvPr/>
        </p:nvGrpSpPr>
        <p:grpSpPr>
          <a:xfrm rot="0">
            <a:off x="11418444" y="2714624"/>
            <a:ext cx="6286500" cy="965029"/>
            <a:chOff x="0" y="0"/>
            <a:chExt cx="8382000" cy="1286705"/>
          </a:xfrm>
        </p:grpSpPr>
        <p:sp>
          <p:nvSpPr>
            <p:cNvPr name="Freeform 7" id="7"/>
            <p:cNvSpPr/>
            <p:nvPr/>
          </p:nvSpPr>
          <p:spPr>
            <a:xfrm flipH="false" flipV="false" rot="0">
              <a:off x="0" y="0"/>
              <a:ext cx="8382000" cy="1286705"/>
            </a:xfrm>
            <a:custGeom>
              <a:avLst/>
              <a:gdLst/>
              <a:ahLst/>
              <a:cxnLst/>
              <a:rect r="r" b="b" t="t" l="l"/>
              <a:pathLst>
                <a:path h="1286705" w="8382000">
                  <a:moveTo>
                    <a:pt x="0" y="0"/>
                  </a:moveTo>
                  <a:lnTo>
                    <a:pt x="8382000" y="0"/>
                  </a:lnTo>
                  <a:lnTo>
                    <a:pt x="8382000" y="1286705"/>
                  </a:lnTo>
                  <a:lnTo>
                    <a:pt x="0" y="1286705"/>
                  </a:lnTo>
                  <a:close/>
                </a:path>
              </a:pathLst>
            </a:custGeom>
            <a:solidFill>
              <a:srgbClr val="000000">
                <a:alpha val="0"/>
              </a:srgbClr>
            </a:solidFill>
          </p:spPr>
        </p:sp>
        <p:sp>
          <p:nvSpPr>
            <p:cNvPr name="TextBox 8" id="8"/>
            <p:cNvSpPr txBox="true"/>
            <p:nvPr/>
          </p:nvSpPr>
          <p:spPr>
            <a:xfrm>
              <a:off x="0" y="-57150"/>
              <a:ext cx="8382000" cy="1343855"/>
            </a:xfrm>
            <a:prstGeom prst="rect">
              <a:avLst/>
            </a:prstGeom>
          </p:spPr>
          <p:txBody>
            <a:bodyPr anchor="t" rtlCol="false" tIns="0" lIns="0" bIns="0" rIns="0"/>
            <a:lstStyle/>
            <a:p>
              <a:pPr algn="l">
                <a:lnSpc>
                  <a:spcPts val="3359"/>
                </a:lnSpc>
              </a:pPr>
              <a:r>
                <a:rPr lang="en-US" sz="2799">
                  <a:solidFill>
                    <a:srgbClr val="000000"/>
                  </a:solidFill>
                  <a:latin typeface="Arial"/>
                  <a:ea typeface="Arial"/>
                  <a:cs typeface="Arial"/>
                  <a:sym typeface="Arial"/>
                </a:rPr>
                <a:t>Eliminate All nodes with 1 child only</a:t>
              </a:r>
            </a:p>
            <a:p>
              <a:pPr algn="l">
                <a:lnSpc>
                  <a:spcPts val="3359"/>
                </a:lnSpc>
              </a:pPr>
            </a:p>
          </p:txBody>
        </p:sp>
      </p:grpSp>
      <p:sp>
        <p:nvSpPr>
          <p:cNvPr name="TextBox 9" id="9"/>
          <p:cNvSpPr txBox="true"/>
          <p:nvPr/>
        </p:nvSpPr>
        <p:spPr>
          <a:xfrm rot="0">
            <a:off x="11240060" y="3331756"/>
            <a:ext cx="6286500" cy="3409950"/>
          </a:xfrm>
          <a:prstGeom prst="rect">
            <a:avLst/>
          </a:prstGeom>
        </p:spPr>
        <p:txBody>
          <a:bodyPr anchor="t" rtlCol="false" tIns="0" lIns="0" bIns="0" rIns="0">
            <a:spAutoFit/>
          </a:bodyPr>
          <a:lstStyle/>
          <a:p>
            <a:pPr algn="ctr">
              <a:lnSpc>
                <a:spcPts val="3359"/>
              </a:lnSpc>
            </a:pPr>
          </a:p>
          <a:p>
            <a:pPr algn="ctr">
              <a:lnSpc>
                <a:spcPts val="3359"/>
              </a:lnSpc>
            </a:pPr>
          </a:p>
          <a:p>
            <a:pPr algn="ctr">
              <a:lnSpc>
                <a:spcPts val="3359"/>
              </a:lnSpc>
            </a:pPr>
          </a:p>
          <a:p>
            <a:pPr algn="ctr">
              <a:lnSpc>
                <a:spcPts val="3359"/>
              </a:lnSpc>
              <a:spcBef>
                <a:spcPct val="0"/>
              </a:spcBef>
            </a:pPr>
            <a:r>
              <a:rPr lang="en-US" sz="2799">
                <a:solidFill>
                  <a:srgbClr val="000000"/>
                </a:solidFill>
                <a:latin typeface="Arial"/>
                <a:ea typeface="Arial"/>
                <a:cs typeface="Arial"/>
                <a:sym typeface="Arial"/>
              </a:rPr>
              <a:t>Can we still say the n</a:t>
            </a:r>
            <a:r>
              <a:rPr lang="en-US" sz="2799">
                <a:solidFill>
                  <a:srgbClr val="000000"/>
                </a:solidFill>
                <a:latin typeface="Arial"/>
                <a:ea typeface="Arial"/>
                <a:cs typeface="Arial"/>
                <a:sym typeface="Arial"/>
              </a:rPr>
              <a:t>umber of nodes in O(n) ??</a:t>
            </a:r>
          </a:p>
          <a:p>
            <a:pPr algn="ctr">
              <a:lnSpc>
                <a:spcPts val="3359"/>
              </a:lnSpc>
              <a:spcBef>
                <a:spcPct val="0"/>
              </a:spcBef>
            </a:pPr>
          </a:p>
          <a:p>
            <a:pPr algn="ctr">
              <a:lnSpc>
                <a:spcPts val="3359"/>
              </a:lnSpc>
              <a:spcBef>
                <a:spcPct val="0"/>
              </a:spcBef>
            </a:pPr>
            <a:r>
              <a:rPr lang="en-US" sz="2799">
                <a:solidFill>
                  <a:srgbClr val="000000"/>
                </a:solidFill>
                <a:latin typeface="Arial"/>
                <a:ea typeface="Arial"/>
                <a:cs typeface="Arial"/>
                <a:sym typeface="Arial"/>
              </a:rPr>
              <a:t> </a:t>
            </a:r>
          </a:p>
          <a:p>
            <a:pPr algn="ctr">
              <a:lnSpc>
                <a:spcPts val="3359"/>
              </a:lnSpc>
              <a:spcBef>
                <a:spcPct val="0"/>
              </a:spcBef>
            </a:pPr>
          </a:p>
        </p:txBody>
      </p:sp>
      <p:sp>
        <p:nvSpPr>
          <p:cNvPr name="TextBox 10" id="10"/>
          <p:cNvSpPr txBox="true"/>
          <p:nvPr/>
        </p:nvSpPr>
        <p:spPr>
          <a:xfrm rot="0">
            <a:off x="11201400" y="6265456"/>
            <a:ext cx="6286500" cy="895350"/>
          </a:xfrm>
          <a:prstGeom prst="rect">
            <a:avLst/>
          </a:prstGeom>
        </p:spPr>
        <p:txBody>
          <a:bodyPr anchor="t" rtlCol="false" tIns="0" lIns="0" bIns="0" rIns="0">
            <a:spAutoFit/>
          </a:bodyPr>
          <a:lstStyle/>
          <a:p>
            <a:pPr algn="ctr">
              <a:lnSpc>
                <a:spcPts val="3359"/>
              </a:lnSpc>
              <a:spcBef>
                <a:spcPct val="0"/>
              </a:spcBef>
            </a:pPr>
            <a:r>
              <a:rPr lang="en-US" sz="2799">
                <a:solidFill>
                  <a:srgbClr val="000000"/>
                </a:solidFill>
                <a:latin typeface="Arial"/>
                <a:ea typeface="Arial"/>
                <a:cs typeface="Arial"/>
                <a:sym typeface="Arial"/>
              </a:rPr>
              <a:t>Think Bina</a:t>
            </a:r>
            <a:r>
              <a:rPr lang="en-US" sz="2799">
                <a:solidFill>
                  <a:srgbClr val="000000"/>
                </a:solidFill>
                <a:latin typeface="Arial"/>
                <a:ea typeface="Arial"/>
                <a:cs typeface="Arial"/>
                <a:sym typeface="Arial"/>
              </a:rPr>
              <a:t>ry Tree</a:t>
            </a:r>
          </a:p>
          <a:p>
            <a:pPr algn="ctr">
              <a:lnSpc>
                <a:spcPts val="3359"/>
              </a:lnSpc>
              <a:spcBef>
                <a:spcPct val="0"/>
              </a:spcBef>
            </a:pPr>
          </a:p>
        </p:txBody>
      </p:sp>
      <p:sp>
        <p:nvSpPr>
          <p:cNvPr name="TextBox 11" id="11"/>
          <p:cNvSpPr txBox="true"/>
          <p:nvPr/>
        </p:nvSpPr>
        <p:spPr>
          <a:xfrm rot="0">
            <a:off x="11240060" y="7103656"/>
            <a:ext cx="6286500" cy="2152650"/>
          </a:xfrm>
          <a:prstGeom prst="rect">
            <a:avLst/>
          </a:prstGeom>
        </p:spPr>
        <p:txBody>
          <a:bodyPr anchor="t" rtlCol="false" tIns="0" lIns="0" bIns="0" rIns="0">
            <a:spAutoFit/>
          </a:bodyPr>
          <a:lstStyle/>
          <a:p>
            <a:pPr algn="ctr">
              <a:lnSpc>
                <a:spcPts val="3359"/>
              </a:lnSpc>
            </a:pPr>
          </a:p>
          <a:p>
            <a:pPr algn="ctr">
              <a:lnSpc>
                <a:spcPts val="3359"/>
              </a:lnSpc>
            </a:pPr>
          </a:p>
          <a:p>
            <a:pPr algn="ctr">
              <a:lnSpc>
                <a:spcPts val="3359"/>
              </a:lnSpc>
              <a:spcBef>
                <a:spcPct val="0"/>
              </a:spcBef>
            </a:pPr>
            <a:r>
              <a:rPr lang="en-US" sz="2799">
                <a:solidFill>
                  <a:srgbClr val="000000"/>
                </a:solidFill>
                <a:latin typeface="Arial"/>
                <a:ea typeface="Arial"/>
                <a:cs typeface="Arial"/>
                <a:sym typeface="Arial"/>
              </a:rPr>
              <a:t>Yes. N leaf node (for each suffix) so at max N-1 internal nodes..</a:t>
            </a:r>
          </a:p>
          <a:p>
            <a:pPr algn="ctr">
              <a:lnSpc>
                <a:spcPts val="3359"/>
              </a:lnSpc>
              <a:spcBef>
                <a:spcPct val="0"/>
              </a:spcBef>
            </a:pP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74310" y="424024"/>
            <a:ext cx="12909000" cy="954000"/>
            <a:chOff x="0" y="0"/>
            <a:chExt cx="17212000" cy="1272000"/>
          </a:xfrm>
        </p:grpSpPr>
        <p:sp>
          <p:nvSpPr>
            <p:cNvPr name="Freeform 3" id="3"/>
            <p:cNvSpPr/>
            <p:nvPr/>
          </p:nvSpPr>
          <p:spPr>
            <a:xfrm flipH="false" flipV="false" rot="0">
              <a:off x="0" y="0"/>
              <a:ext cx="17212001" cy="1272000"/>
            </a:xfrm>
            <a:custGeom>
              <a:avLst/>
              <a:gdLst/>
              <a:ahLst/>
              <a:cxnLst/>
              <a:rect r="r" b="b" t="t" l="l"/>
              <a:pathLst>
                <a:path h="1272000" w="17212001">
                  <a:moveTo>
                    <a:pt x="0" y="0"/>
                  </a:moveTo>
                  <a:lnTo>
                    <a:pt x="17212001" y="0"/>
                  </a:lnTo>
                  <a:lnTo>
                    <a:pt x="17212001" y="1272000"/>
                  </a:lnTo>
                  <a:lnTo>
                    <a:pt x="0" y="1272000"/>
                  </a:lnTo>
                  <a:close/>
                </a:path>
              </a:pathLst>
            </a:custGeom>
            <a:solidFill>
              <a:srgbClr val="000000">
                <a:alpha val="0"/>
              </a:srgbClr>
            </a:solidFill>
          </p:spPr>
        </p:sp>
        <p:sp>
          <p:nvSpPr>
            <p:cNvPr name="TextBox 4" id="4"/>
            <p:cNvSpPr txBox="true"/>
            <p:nvPr/>
          </p:nvSpPr>
          <p:spPr>
            <a:xfrm>
              <a:off x="0" y="0"/>
              <a:ext cx="17212000" cy="1272000"/>
            </a:xfrm>
            <a:prstGeom prst="rect">
              <a:avLst/>
            </a:prstGeom>
          </p:spPr>
          <p:txBody>
            <a:bodyPr anchor="t" rtlCol="false" tIns="0" lIns="0" bIns="0" rIns="0"/>
            <a:lstStyle/>
            <a:p>
              <a:pPr algn="l">
                <a:lnSpc>
                  <a:spcPts val="4560"/>
                </a:lnSpc>
              </a:pPr>
              <a:r>
                <a:rPr lang="en-US" b="true" sz="3800">
                  <a:solidFill>
                    <a:srgbClr val="595959"/>
                  </a:solidFill>
                  <a:latin typeface="Lato Bold"/>
                  <a:ea typeface="Lato Bold"/>
                  <a:cs typeface="Lato Bold"/>
                  <a:sym typeface="Lato Bold"/>
                </a:rPr>
                <a:t>Are we missing something??</a:t>
              </a:r>
            </a:p>
          </p:txBody>
        </p:sp>
      </p:grpSp>
      <p:grpSp>
        <p:nvGrpSpPr>
          <p:cNvPr name="Group 5" id="5"/>
          <p:cNvGrpSpPr/>
          <p:nvPr/>
        </p:nvGrpSpPr>
        <p:grpSpPr>
          <a:xfrm rot="0">
            <a:off x="4264819" y="1378024"/>
            <a:ext cx="9758362" cy="2607056"/>
            <a:chOff x="0" y="0"/>
            <a:chExt cx="13011149" cy="3476075"/>
          </a:xfrm>
        </p:grpSpPr>
        <p:sp>
          <p:nvSpPr>
            <p:cNvPr name="Freeform 6" id="6"/>
            <p:cNvSpPr/>
            <p:nvPr/>
          </p:nvSpPr>
          <p:spPr>
            <a:xfrm flipH="false" flipV="false" rot="0">
              <a:off x="0" y="0"/>
              <a:ext cx="13011150" cy="3476075"/>
            </a:xfrm>
            <a:custGeom>
              <a:avLst/>
              <a:gdLst/>
              <a:ahLst/>
              <a:cxnLst/>
              <a:rect r="r" b="b" t="t" l="l"/>
              <a:pathLst>
                <a:path h="3476075" w="13011150">
                  <a:moveTo>
                    <a:pt x="0" y="0"/>
                  </a:moveTo>
                  <a:lnTo>
                    <a:pt x="13011150" y="0"/>
                  </a:lnTo>
                  <a:lnTo>
                    <a:pt x="13011150" y="3476075"/>
                  </a:lnTo>
                  <a:lnTo>
                    <a:pt x="0" y="3476075"/>
                  </a:lnTo>
                  <a:close/>
                </a:path>
              </a:pathLst>
            </a:custGeom>
            <a:solidFill>
              <a:srgbClr val="000000">
                <a:alpha val="0"/>
              </a:srgbClr>
            </a:solidFill>
          </p:spPr>
        </p:sp>
        <p:sp>
          <p:nvSpPr>
            <p:cNvPr name="TextBox 7" id="7"/>
            <p:cNvSpPr txBox="true"/>
            <p:nvPr/>
          </p:nvSpPr>
          <p:spPr>
            <a:xfrm>
              <a:off x="0" y="-57150"/>
              <a:ext cx="13011149" cy="3533225"/>
            </a:xfrm>
            <a:prstGeom prst="rect">
              <a:avLst/>
            </a:prstGeom>
          </p:spPr>
          <p:txBody>
            <a:bodyPr anchor="t" rtlCol="false" tIns="0" lIns="0" bIns="0" rIns="0"/>
            <a:lstStyle/>
            <a:p>
              <a:pPr algn="l">
                <a:lnSpc>
                  <a:spcPts val="3359"/>
                </a:lnSpc>
              </a:pPr>
              <a:r>
                <a:rPr lang="en-US" sz="2799">
                  <a:solidFill>
                    <a:srgbClr val="000000"/>
                  </a:solidFill>
                  <a:latin typeface="Arial"/>
                  <a:ea typeface="Arial"/>
                  <a:cs typeface="Arial"/>
                  <a:sym typeface="Arial"/>
                </a:rPr>
                <a:t>What about Edges sizes. O(n) edges with O(n) length each again n^2 memory</a:t>
              </a:r>
            </a:p>
            <a:p>
              <a:pPr algn="l">
                <a:lnSpc>
                  <a:spcPts val="3359"/>
                </a:lnSpc>
              </a:pPr>
            </a:p>
            <a:p>
              <a:pPr algn="l">
                <a:lnSpc>
                  <a:spcPts val="3359"/>
                </a:lnSpc>
              </a:pPr>
              <a:r>
                <a:rPr lang="en-US" sz="2799">
                  <a:solidFill>
                    <a:srgbClr val="000000"/>
                  </a:solidFill>
                  <a:latin typeface="Arial"/>
                  <a:ea typeface="Arial"/>
                  <a:cs typeface="Arial"/>
                  <a:sym typeface="Arial"/>
                </a:rPr>
                <a:t>But aren’t all edges just a substring of original string</a:t>
              </a:r>
            </a:p>
            <a:p>
              <a:pPr algn="l">
                <a:lnSpc>
                  <a:spcPts val="3359"/>
                </a:lnSpc>
              </a:pPr>
            </a:p>
            <a:p>
              <a:pPr algn="l">
                <a:lnSpc>
                  <a:spcPts val="3359"/>
                </a:lnSpc>
              </a:pPr>
            </a:p>
          </p:txBody>
        </p:sp>
      </p:grpSp>
      <p:sp>
        <p:nvSpPr>
          <p:cNvPr name="Freeform 8" id="8"/>
          <p:cNvSpPr/>
          <p:nvPr/>
        </p:nvSpPr>
        <p:spPr>
          <a:xfrm flipH="false" flipV="false" rot="0">
            <a:off x="2350052" y="4578900"/>
            <a:ext cx="13215938" cy="5559008"/>
          </a:xfrm>
          <a:custGeom>
            <a:avLst/>
            <a:gdLst/>
            <a:ahLst/>
            <a:cxnLst/>
            <a:rect r="r" b="b" t="t" l="l"/>
            <a:pathLst>
              <a:path h="5559008" w="13215938">
                <a:moveTo>
                  <a:pt x="0" y="0"/>
                </a:moveTo>
                <a:lnTo>
                  <a:pt x="13215938" y="0"/>
                </a:lnTo>
                <a:lnTo>
                  <a:pt x="13215938" y="5559008"/>
                </a:lnTo>
                <a:lnTo>
                  <a:pt x="0" y="5559008"/>
                </a:lnTo>
                <a:lnTo>
                  <a:pt x="0" y="0"/>
                </a:lnTo>
                <a:close/>
              </a:path>
            </a:pathLst>
          </a:custGeom>
          <a:blipFill>
            <a:blip r:embed="rId2"/>
            <a:stretch>
              <a:fillRect l="0" t="0" r="0" b="0"/>
            </a:stretch>
          </a:blipFill>
        </p:spPr>
      </p:sp>
      <p:sp>
        <p:nvSpPr>
          <p:cNvPr name="TextBox 9" id="9"/>
          <p:cNvSpPr txBox="true"/>
          <p:nvPr/>
        </p:nvSpPr>
        <p:spPr>
          <a:xfrm rot="0">
            <a:off x="4264819" y="3299280"/>
            <a:ext cx="9758362" cy="1314450"/>
          </a:xfrm>
          <a:prstGeom prst="rect">
            <a:avLst/>
          </a:prstGeom>
        </p:spPr>
        <p:txBody>
          <a:bodyPr anchor="t" rtlCol="false" tIns="0" lIns="0" bIns="0" rIns="0">
            <a:spAutoFit/>
          </a:bodyPr>
          <a:lstStyle/>
          <a:p>
            <a:pPr algn="ctr">
              <a:lnSpc>
                <a:spcPts val="3359"/>
              </a:lnSpc>
            </a:pPr>
          </a:p>
          <a:p>
            <a:pPr algn="ctr">
              <a:lnSpc>
                <a:spcPts val="3359"/>
              </a:lnSpc>
              <a:spcBef>
                <a:spcPct val="0"/>
              </a:spcBef>
            </a:pPr>
            <a:r>
              <a:rPr lang="en-US" sz="2799">
                <a:solidFill>
                  <a:srgbClr val="000000"/>
                </a:solidFill>
                <a:latin typeface="Arial"/>
                <a:ea typeface="Arial"/>
                <a:cs typeface="Arial"/>
                <a:sym typeface="Arial"/>
              </a:rPr>
              <a:t>All we need are 2 indexes (i,j) t</a:t>
            </a:r>
            <a:r>
              <a:rPr lang="en-US" sz="2799">
                <a:solidFill>
                  <a:srgbClr val="000000"/>
                </a:solidFill>
                <a:latin typeface="Arial"/>
                <a:ea typeface="Arial"/>
                <a:cs typeface="Arial"/>
                <a:sym typeface="Arial"/>
              </a:rPr>
              <a:t>o represent an edge</a:t>
            </a:r>
          </a:p>
          <a:p>
            <a:pPr algn="ctr">
              <a:lnSpc>
                <a:spcPts val="3359"/>
              </a:lnSpc>
              <a:spcBef>
                <a:spcPct val="0"/>
              </a:spcBef>
            </a:pPr>
          </a:p>
        </p:txBody>
      </p:sp>
    </p:spTree>
  </p:cSld>
  <p:clrMapOvr>
    <a:masterClrMapping/>
  </p:clrMapOvr>
</p:sld>
</file>

<file path=ppt/slides/slide2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89450" y="1159150"/>
            <a:ext cx="11430000" cy="1064400"/>
            <a:chOff x="0" y="0"/>
            <a:chExt cx="15240000" cy="1419200"/>
          </a:xfrm>
        </p:grpSpPr>
        <p:sp>
          <p:nvSpPr>
            <p:cNvPr name="Freeform 3" id="3"/>
            <p:cNvSpPr/>
            <p:nvPr/>
          </p:nvSpPr>
          <p:spPr>
            <a:xfrm flipH="false" flipV="false" rot="0">
              <a:off x="0" y="0"/>
              <a:ext cx="15240000" cy="1419200"/>
            </a:xfrm>
            <a:custGeom>
              <a:avLst/>
              <a:gdLst/>
              <a:ahLst/>
              <a:cxnLst/>
              <a:rect r="r" b="b" t="t" l="l"/>
              <a:pathLst>
                <a:path h="1419200" w="15240000">
                  <a:moveTo>
                    <a:pt x="0" y="0"/>
                  </a:moveTo>
                  <a:lnTo>
                    <a:pt x="15240000" y="0"/>
                  </a:lnTo>
                  <a:lnTo>
                    <a:pt x="15240000" y="1419200"/>
                  </a:lnTo>
                  <a:lnTo>
                    <a:pt x="0" y="1419200"/>
                  </a:lnTo>
                  <a:close/>
                </a:path>
              </a:pathLst>
            </a:custGeom>
            <a:solidFill>
              <a:srgbClr val="000000">
                <a:alpha val="0"/>
              </a:srgbClr>
            </a:solidFill>
          </p:spPr>
        </p:sp>
        <p:sp>
          <p:nvSpPr>
            <p:cNvPr name="TextBox 4" id="4"/>
            <p:cNvSpPr txBox="true"/>
            <p:nvPr/>
          </p:nvSpPr>
          <p:spPr>
            <a:xfrm>
              <a:off x="0" y="0"/>
              <a:ext cx="15240000" cy="1419200"/>
            </a:xfrm>
            <a:prstGeom prst="rect">
              <a:avLst/>
            </a:prstGeom>
          </p:spPr>
          <p:txBody>
            <a:bodyPr anchor="t" rtlCol="false" tIns="0" lIns="0" bIns="0" rIns="0"/>
            <a:lstStyle/>
            <a:p>
              <a:pPr algn="l">
                <a:lnSpc>
                  <a:spcPts val="4079"/>
                </a:lnSpc>
              </a:pPr>
              <a:r>
                <a:rPr lang="en-US" b="true" sz="3400">
                  <a:solidFill>
                    <a:srgbClr val="595959"/>
                  </a:solidFill>
                  <a:latin typeface="Lato Bold"/>
                  <a:ea typeface="Lato Bold"/>
                  <a:cs typeface="Lato Bold"/>
                  <a:sym typeface="Lato Bold"/>
                </a:rPr>
                <a:t>Applications of Suffix Trees</a:t>
              </a:r>
            </a:p>
          </p:txBody>
        </p:sp>
      </p:grpSp>
      <p:grpSp>
        <p:nvGrpSpPr>
          <p:cNvPr name="Group 5" id="5"/>
          <p:cNvGrpSpPr/>
          <p:nvPr/>
        </p:nvGrpSpPr>
        <p:grpSpPr>
          <a:xfrm rot="0">
            <a:off x="1243800" y="4526202"/>
            <a:ext cx="15800400" cy="7005828"/>
            <a:chOff x="0" y="0"/>
            <a:chExt cx="21067200" cy="9341104"/>
          </a:xfrm>
        </p:grpSpPr>
        <p:sp>
          <p:nvSpPr>
            <p:cNvPr name="Freeform 6" id="6"/>
            <p:cNvSpPr/>
            <p:nvPr/>
          </p:nvSpPr>
          <p:spPr>
            <a:xfrm flipH="false" flipV="false" rot="0">
              <a:off x="0" y="0"/>
              <a:ext cx="21067199" cy="9341104"/>
            </a:xfrm>
            <a:custGeom>
              <a:avLst/>
              <a:gdLst/>
              <a:ahLst/>
              <a:cxnLst/>
              <a:rect r="r" b="b" t="t" l="l"/>
              <a:pathLst>
                <a:path h="9341104" w="21067199">
                  <a:moveTo>
                    <a:pt x="0" y="0"/>
                  </a:moveTo>
                  <a:lnTo>
                    <a:pt x="21067199" y="0"/>
                  </a:lnTo>
                  <a:lnTo>
                    <a:pt x="21067199" y="9341104"/>
                  </a:lnTo>
                  <a:lnTo>
                    <a:pt x="0" y="9341104"/>
                  </a:lnTo>
                  <a:close/>
                </a:path>
              </a:pathLst>
            </a:custGeom>
            <a:solidFill>
              <a:srgbClr val="000000">
                <a:alpha val="0"/>
              </a:srgbClr>
            </a:solidFill>
          </p:spPr>
        </p:sp>
        <p:sp>
          <p:nvSpPr>
            <p:cNvPr name="TextBox 7" id="7"/>
            <p:cNvSpPr txBox="true"/>
            <p:nvPr/>
          </p:nvSpPr>
          <p:spPr>
            <a:xfrm>
              <a:off x="0" y="-9525"/>
              <a:ext cx="21067200" cy="9350629"/>
            </a:xfrm>
            <a:prstGeom prst="rect">
              <a:avLst/>
            </a:prstGeom>
          </p:spPr>
          <p:txBody>
            <a:bodyPr anchor="t" rtlCol="false" tIns="0" lIns="0" bIns="0" rIns="0"/>
            <a:lstStyle/>
            <a:p>
              <a:pPr algn="l">
                <a:lnSpc>
                  <a:spcPts val="3600"/>
                </a:lnSpc>
              </a:pPr>
              <a:r>
                <a:rPr lang="en-US" sz="3000">
                  <a:solidFill>
                    <a:srgbClr val="000000"/>
                  </a:solidFill>
                  <a:latin typeface="Raleway"/>
                  <a:ea typeface="Raleway"/>
                  <a:cs typeface="Raleway"/>
                  <a:sym typeface="Raleway"/>
                </a:rPr>
                <a:t>Q) Given a string (S) and a pattern (T). Give the count of number of substring of S which matches T.</a:t>
              </a:r>
            </a:p>
            <a:p>
              <a:pPr algn="l">
                <a:lnSpc>
                  <a:spcPts val="3600"/>
                </a:lnSpc>
              </a:pPr>
            </a:p>
            <a:p>
              <a:pPr algn="l">
                <a:lnSpc>
                  <a:spcPts val="3600"/>
                </a:lnSpc>
              </a:pPr>
              <a:r>
                <a:rPr lang="en-US" sz="3000">
                  <a:solidFill>
                    <a:srgbClr val="000000"/>
                  </a:solidFill>
                  <a:latin typeface="Raleway"/>
                  <a:ea typeface="Raleway"/>
                  <a:cs typeface="Raleway"/>
                  <a:sym typeface="Raleway"/>
                </a:rPr>
                <a:t>Sample:</a:t>
              </a:r>
            </a:p>
            <a:p>
              <a:pPr algn="l">
                <a:lnSpc>
                  <a:spcPts val="3600"/>
                </a:lnSpc>
              </a:pPr>
              <a:r>
                <a:rPr lang="en-US" sz="3000">
                  <a:solidFill>
                    <a:srgbClr val="000000"/>
                  </a:solidFill>
                  <a:latin typeface="Raleway"/>
                  <a:ea typeface="Raleway"/>
                  <a:cs typeface="Raleway"/>
                  <a:sym typeface="Raleway"/>
                </a:rPr>
                <a:t> </a:t>
              </a:r>
            </a:p>
            <a:p>
              <a:pPr algn="l">
                <a:lnSpc>
                  <a:spcPts val="3600"/>
                </a:lnSpc>
              </a:pPr>
              <a:r>
                <a:rPr lang="en-US" sz="3000">
                  <a:solidFill>
                    <a:srgbClr val="000000"/>
                  </a:solidFill>
                  <a:latin typeface="Raleway"/>
                  <a:ea typeface="Raleway"/>
                  <a:cs typeface="Raleway"/>
                  <a:sym typeface="Raleway"/>
                </a:rPr>
                <a:t>S = “xyzyyzxyz”</a:t>
              </a:r>
            </a:p>
            <a:p>
              <a:pPr algn="l">
                <a:lnSpc>
                  <a:spcPts val="3600"/>
                </a:lnSpc>
              </a:pPr>
              <a:r>
                <a:rPr lang="en-US" sz="3000">
                  <a:solidFill>
                    <a:srgbClr val="000000"/>
                  </a:solidFill>
                  <a:latin typeface="Raleway"/>
                  <a:ea typeface="Raleway"/>
                  <a:cs typeface="Raleway"/>
                  <a:sym typeface="Raleway"/>
                </a:rPr>
                <a:t>T = “ yz”</a:t>
              </a:r>
            </a:p>
            <a:p>
              <a:pPr algn="l">
                <a:lnSpc>
                  <a:spcPts val="3600"/>
                </a:lnSpc>
              </a:pPr>
            </a:p>
            <a:p>
              <a:pPr algn="l">
                <a:lnSpc>
                  <a:spcPts val="3600"/>
                </a:lnSpc>
              </a:pPr>
              <a:r>
                <a:rPr lang="en-US" sz="3000">
                  <a:solidFill>
                    <a:srgbClr val="000000"/>
                  </a:solidFill>
                  <a:latin typeface="Raleway"/>
                  <a:ea typeface="Raleway"/>
                  <a:cs typeface="Raleway"/>
                  <a:sym typeface="Raleway"/>
                </a:rPr>
                <a:t>As yz occurs 3 times -&gt; 3</a:t>
              </a:r>
            </a:p>
            <a:p>
              <a:pPr algn="l">
                <a:lnSpc>
                  <a:spcPts val="3600"/>
                </a:lnSpc>
              </a:pPr>
            </a:p>
            <a:p>
              <a:pPr algn="l">
                <a:lnSpc>
                  <a:spcPts val="3600"/>
                </a:lnSpc>
              </a:pPr>
            </a:p>
            <a:p>
              <a:pPr algn="l">
                <a:lnSpc>
                  <a:spcPts val="3600"/>
                </a:lnSpc>
              </a:pPr>
            </a:p>
            <a:p>
              <a:pPr algn="l">
                <a:lnSpc>
                  <a:spcPts val="3600"/>
                </a:lnSpc>
              </a:pPr>
            </a:p>
            <a:p>
              <a:pPr algn="l">
                <a:lnSpc>
                  <a:spcPts val="3600"/>
                </a:lnSpc>
              </a:pPr>
            </a:p>
            <a:p>
              <a:pPr algn="l">
                <a:lnSpc>
                  <a:spcPts val="3600"/>
                </a:lnSpc>
              </a:pPr>
            </a:p>
          </p:txBody>
        </p:sp>
      </p:grpSp>
      <p:grpSp>
        <p:nvGrpSpPr>
          <p:cNvPr name="Group 8" id="8"/>
          <p:cNvGrpSpPr/>
          <p:nvPr/>
        </p:nvGrpSpPr>
        <p:grpSpPr>
          <a:xfrm rot="0">
            <a:off x="1243800" y="2223550"/>
            <a:ext cx="14786776" cy="930656"/>
            <a:chOff x="0" y="0"/>
            <a:chExt cx="19715701" cy="1240875"/>
          </a:xfrm>
        </p:grpSpPr>
        <p:sp>
          <p:nvSpPr>
            <p:cNvPr name="Freeform 9" id="9"/>
            <p:cNvSpPr/>
            <p:nvPr/>
          </p:nvSpPr>
          <p:spPr>
            <a:xfrm flipH="false" flipV="false" rot="0">
              <a:off x="0" y="0"/>
              <a:ext cx="19715702" cy="1240875"/>
            </a:xfrm>
            <a:custGeom>
              <a:avLst/>
              <a:gdLst/>
              <a:ahLst/>
              <a:cxnLst/>
              <a:rect r="r" b="b" t="t" l="l"/>
              <a:pathLst>
                <a:path h="1240875" w="19715702">
                  <a:moveTo>
                    <a:pt x="0" y="0"/>
                  </a:moveTo>
                  <a:lnTo>
                    <a:pt x="19715702" y="0"/>
                  </a:lnTo>
                  <a:lnTo>
                    <a:pt x="19715702" y="1240875"/>
                  </a:lnTo>
                  <a:lnTo>
                    <a:pt x="0" y="1240875"/>
                  </a:lnTo>
                  <a:close/>
                </a:path>
              </a:pathLst>
            </a:custGeom>
            <a:solidFill>
              <a:srgbClr val="000000">
                <a:alpha val="0"/>
              </a:srgbClr>
            </a:solidFill>
          </p:spPr>
        </p:sp>
        <p:sp>
          <p:nvSpPr>
            <p:cNvPr name="TextBox 10" id="10"/>
            <p:cNvSpPr txBox="true"/>
            <p:nvPr/>
          </p:nvSpPr>
          <p:spPr>
            <a:xfrm>
              <a:off x="0" y="-57150"/>
              <a:ext cx="19715701" cy="1298025"/>
            </a:xfrm>
            <a:prstGeom prst="rect">
              <a:avLst/>
            </a:prstGeom>
          </p:spPr>
          <p:txBody>
            <a:bodyPr anchor="t" rtlCol="false" tIns="0" lIns="0" bIns="0" rIns="0"/>
            <a:lstStyle/>
            <a:p>
              <a:pPr algn="l">
                <a:lnSpc>
                  <a:spcPts val="3359"/>
                </a:lnSpc>
              </a:pPr>
              <a:r>
                <a:rPr lang="en-US" sz="2799">
                  <a:solidFill>
                    <a:srgbClr val="000000"/>
                  </a:solidFill>
                  <a:latin typeface="Arial"/>
                  <a:ea typeface="Arial"/>
                  <a:cs typeface="Arial"/>
                  <a:sym typeface="Arial"/>
                </a:rPr>
                <a:t>Exact Pattern Matching : Does a given pattern exist in the tree.</a:t>
              </a:r>
            </a:p>
            <a:p>
              <a:pPr algn="l">
                <a:lnSpc>
                  <a:spcPts val="3359"/>
                </a:lnSpc>
              </a:pPr>
            </a:p>
          </p:txBody>
        </p:sp>
      </p:grpSp>
      <p:sp>
        <p:nvSpPr>
          <p:cNvPr name="TextBox 11" id="11"/>
          <p:cNvSpPr txBox="true"/>
          <p:nvPr/>
        </p:nvSpPr>
        <p:spPr>
          <a:xfrm rot="0">
            <a:off x="1243800" y="2631728"/>
            <a:ext cx="14786776" cy="1733550"/>
          </a:xfrm>
          <a:prstGeom prst="rect">
            <a:avLst/>
          </a:prstGeom>
        </p:spPr>
        <p:txBody>
          <a:bodyPr anchor="t" rtlCol="false" tIns="0" lIns="0" bIns="0" rIns="0">
            <a:spAutoFit/>
          </a:bodyPr>
          <a:lstStyle/>
          <a:p>
            <a:pPr algn="ctr">
              <a:lnSpc>
                <a:spcPts val="3359"/>
              </a:lnSpc>
            </a:pPr>
          </a:p>
          <a:p>
            <a:pPr algn="ctr">
              <a:lnSpc>
                <a:spcPts val="3359"/>
              </a:lnSpc>
              <a:spcBef>
                <a:spcPct val="0"/>
              </a:spcBef>
            </a:pPr>
            <a:r>
              <a:rPr lang="en-US" sz="2799">
                <a:solidFill>
                  <a:srgbClr val="000000"/>
                </a:solidFill>
                <a:latin typeface="Arial"/>
                <a:ea typeface="Arial"/>
                <a:cs typeface="Arial"/>
                <a:sym typeface="Arial"/>
              </a:rPr>
              <a:t>Can als</a:t>
            </a:r>
            <a:r>
              <a:rPr lang="en-US" sz="2799">
                <a:solidFill>
                  <a:srgbClr val="000000"/>
                </a:solidFill>
                <a:latin typeface="Arial"/>
                <a:ea typeface="Arial"/>
                <a:cs typeface="Arial"/>
                <a:sym typeface="Arial"/>
              </a:rPr>
              <a:t>o use KMP (see resources) or hashing.</a:t>
            </a:r>
          </a:p>
          <a:p>
            <a:pPr algn="ctr">
              <a:lnSpc>
                <a:spcPts val="3359"/>
              </a:lnSpc>
              <a:spcBef>
                <a:spcPct val="0"/>
              </a:spcBef>
            </a:pPr>
            <a:r>
              <a:rPr lang="en-US" sz="2799">
                <a:solidFill>
                  <a:srgbClr val="000000"/>
                </a:solidFill>
                <a:latin typeface="Arial"/>
                <a:ea typeface="Arial"/>
                <a:cs typeface="Arial"/>
                <a:sym typeface="Arial"/>
              </a:rPr>
              <a:t>But O(|text size| ) searching complexity, instead of O(|Pattern Size|).</a:t>
            </a:r>
          </a:p>
          <a:p>
            <a:pPr algn="ctr">
              <a:lnSpc>
                <a:spcPts val="3359"/>
              </a:lnSpc>
              <a:spcBef>
                <a:spcPct val="0"/>
              </a:spcBef>
            </a:pP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89450" y="1159150"/>
            <a:ext cx="11430000" cy="1064400"/>
            <a:chOff x="0" y="0"/>
            <a:chExt cx="15240000" cy="1419200"/>
          </a:xfrm>
        </p:grpSpPr>
        <p:sp>
          <p:nvSpPr>
            <p:cNvPr name="Freeform 3" id="3"/>
            <p:cNvSpPr/>
            <p:nvPr/>
          </p:nvSpPr>
          <p:spPr>
            <a:xfrm flipH="false" flipV="false" rot="0">
              <a:off x="0" y="0"/>
              <a:ext cx="15240000" cy="1419200"/>
            </a:xfrm>
            <a:custGeom>
              <a:avLst/>
              <a:gdLst/>
              <a:ahLst/>
              <a:cxnLst/>
              <a:rect r="r" b="b" t="t" l="l"/>
              <a:pathLst>
                <a:path h="1419200" w="15240000">
                  <a:moveTo>
                    <a:pt x="0" y="0"/>
                  </a:moveTo>
                  <a:lnTo>
                    <a:pt x="15240000" y="0"/>
                  </a:lnTo>
                  <a:lnTo>
                    <a:pt x="15240000" y="1419200"/>
                  </a:lnTo>
                  <a:lnTo>
                    <a:pt x="0" y="1419200"/>
                  </a:lnTo>
                  <a:close/>
                </a:path>
              </a:pathLst>
            </a:custGeom>
            <a:solidFill>
              <a:srgbClr val="000000">
                <a:alpha val="0"/>
              </a:srgbClr>
            </a:solidFill>
          </p:spPr>
        </p:sp>
        <p:sp>
          <p:nvSpPr>
            <p:cNvPr name="TextBox 4" id="4"/>
            <p:cNvSpPr txBox="true"/>
            <p:nvPr/>
          </p:nvSpPr>
          <p:spPr>
            <a:xfrm>
              <a:off x="0" y="0"/>
              <a:ext cx="15240000" cy="1419200"/>
            </a:xfrm>
            <a:prstGeom prst="rect">
              <a:avLst/>
            </a:prstGeom>
          </p:spPr>
          <p:txBody>
            <a:bodyPr anchor="t" rtlCol="false" tIns="0" lIns="0" bIns="0" rIns="0"/>
            <a:lstStyle/>
            <a:p>
              <a:pPr algn="l">
                <a:lnSpc>
                  <a:spcPts val="4079"/>
                </a:lnSpc>
              </a:pPr>
              <a:r>
                <a:rPr lang="en-US" b="true" sz="3400">
                  <a:solidFill>
                    <a:srgbClr val="595959"/>
                  </a:solidFill>
                  <a:latin typeface="Lato Bold"/>
                  <a:ea typeface="Lato Bold"/>
                  <a:cs typeface="Lato Bold"/>
                  <a:sym typeface="Lato Bold"/>
                </a:rPr>
                <a:t>Applications of Suffix Trees</a:t>
              </a:r>
            </a:p>
          </p:txBody>
        </p:sp>
      </p:grpSp>
      <p:grpSp>
        <p:nvGrpSpPr>
          <p:cNvPr name="Group 5" id="5"/>
          <p:cNvGrpSpPr/>
          <p:nvPr/>
        </p:nvGrpSpPr>
        <p:grpSpPr>
          <a:xfrm rot="0">
            <a:off x="1089450" y="7046121"/>
            <a:ext cx="15800400" cy="6548628"/>
            <a:chOff x="0" y="0"/>
            <a:chExt cx="21067200" cy="8731504"/>
          </a:xfrm>
        </p:grpSpPr>
        <p:sp>
          <p:nvSpPr>
            <p:cNvPr name="Freeform 6" id="6"/>
            <p:cNvSpPr/>
            <p:nvPr/>
          </p:nvSpPr>
          <p:spPr>
            <a:xfrm flipH="false" flipV="false" rot="0">
              <a:off x="0" y="0"/>
              <a:ext cx="21067199" cy="8731504"/>
            </a:xfrm>
            <a:custGeom>
              <a:avLst/>
              <a:gdLst/>
              <a:ahLst/>
              <a:cxnLst/>
              <a:rect r="r" b="b" t="t" l="l"/>
              <a:pathLst>
                <a:path h="8731504" w="21067199">
                  <a:moveTo>
                    <a:pt x="0" y="0"/>
                  </a:moveTo>
                  <a:lnTo>
                    <a:pt x="21067199" y="0"/>
                  </a:lnTo>
                  <a:lnTo>
                    <a:pt x="21067199" y="8731504"/>
                  </a:lnTo>
                  <a:lnTo>
                    <a:pt x="0" y="8731504"/>
                  </a:lnTo>
                  <a:close/>
                </a:path>
              </a:pathLst>
            </a:custGeom>
            <a:solidFill>
              <a:srgbClr val="000000">
                <a:alpha val="0"/>
              </a:srgbClr>
            </a:solidFill>
          </p:spPr>
        </p:sp>
        <p:sp>
          <p:nvSpPr>
            <p:cNvPr name="TextBox 7" id="7"/>
            <p:cNvSpPr txBox="true"/>
            <p:nvPr/>
          </p:nvSpPr>
          <p:spPr>
            <a:xfrm>
              <a:off x="0" y="-9525"/>
              <a:ext cx="21067200" cy="8741029"/>
            </a:xfrm>
            <a:prstGeom prst="rect">
              <a:avLst/>
            </a:prstGeom>
          </p:spPr>
          <p:txBody>
            <a:bodyPr anchor="t" rtlCol="false" tIns="0" lIns="0" bIns="0" rIns="0"/>
            <a:lstStyle/>
            <a:p>
              <a:pPr algn="l">
                <a:lnSpc>
                  <a:spcPts val="3600"/>
                </a:lnSpc>
              </a:pPr>
            </a:p>
            <a:p>
              <a:pPr algn="l">
                <a:lnSpc>
                  <a:spcPts val="3600"/>
                </a:lnSpc>
              </a:pPr>
              <a:r>
                <a:rPr lang="en-US" sz="3000">
                  <a:solidFill>
                    <a:srgbClr val="000000"/>
                  </a:solidFill>
                  <a:latin typeface="Raleway"/>
                  <a:ea typeface="Raleway"/>
                  <a:cs typeface="Raleway"/>
                  <a:sym typeface="Raleway"/>
                </a:rPr>
                <a:t>Again, what do you think is the upper bound on the answer size…..</a:t>
              </a:r>
            </a:p>
            <a:p>
              <a:pPr algn="l">
                <a:lnSpc>
                  <a:spcPts val="3600"/>
                </a:lnSpc>
              </a:pPr>
              <a:r>
                <a:rPr lang="en-US" sz="3000">
                  <a:solidFill>
                    <a:srgbClr val="000000"/>
                  </a:solidFill>
                  <a:latin typeface="Raleway"/>
                  <a:ea typeface="Raleway"/>
                  <a:cs typeface="Raleway"/>
                  <a:sym typeface="Raleway"/>
                </a:rPr>
                <a:t>How can you solve it (we incurred a similar problem before)</a:t>
              </a:r>
            </a:p>
            <a:p>
              <a:pPr algn="l">
                <a:lnSpc>
                  <a:spcPts val="3600"/>
                </a:lnSpc>
              </a:pPr>
            </a:p>
            <a:p>
              <a:pPr algn="l">
                <a:lnSpc>
                  <a:spcPts val="3600"/>
                </a:lnSpc>
              </a:pPr>
            </a:p>
            <a:p>
              <a:pPr algn="l">
                <a:lnSpc>
                  <a:spcPts val="3600"/>
                </a:lnSpc>
              </a:pPr>
            </a:p>
            <a:p>
              <a:pPr algn="l">
                <a:lnSpc>
                  <a:spcPts val="3600"/>
                </a:lnSpc>
              </a:pPr>
            </a:p>
            <a:p>
              <a:pPr algn="l">
                <a:lnSpc>
                  <a:spcPts val="3600"/>
                </a:lnSpc>
              </a:pPr>
            </a:p>
            <a:p>
              <a:pPr algn="l">
                <a:lnSpc>
                  <a:spcPts val="3600"/>
                </a:lnSpc>
              </a:pPr>
            </a:p>
            <a:p>
              <a:pPr algn="l">
                <a:lnSpc>
                  <a:spcPts val="3600"/>
                </a:lnSpc>
              </a:pPr>
            </a:p>
            <a:p>
              <a:pPr algn="l">
                <a:lnSpc>
                  <a:spcPts val="3600"/>
                </a:lnSpc>
              </a:pPr>
            </a:p>
            <a:p>
              <a:pPr algn="l">
                <a:lnSpc>
                  <a:spcPts val="3600"/>
                </a:lnSpc>
              </a:pPr>
            </a:p>
            <a:p>
              <a:pPr algn="l">
                <a:lnSpc>
                  <a:spcPts val="3600"/>
                </a:lnSpc>
              </a:pPr>
            </a:p>
            <a:p>
              <a:pPr algn="l">
                <a:lnSpc>
                  <a:spcPts val="3600"/>
                </a:lnSpc>
              </a:pPr>
            </a:p>
          </p:txBody>
        </p:sp>
      </p:grpSp>
      <p:grpSp>
        <p:nvGrpSpPr>
          <p:cNvPr name="Group 8" id="8"/>
          <p:cNvGrpSpPr/>
          <p:nvPr/>
        </p:nvGrpSpPr>
        <p:grpSpPr>
          <a:xfrm rot="0">
            <a:off x="1028700" y="6738344"/>
            <a:ext cx="14786776" cy="615554"/>
            <a:chOff x="0" y="0"/>
            <a:chExt cx="19715701" cy="820739"/>
          </a:xfrm>
        </p:grpSpPr>
        <p:sp>
          <p:nvSpPr>
            <p:cNvPr name="Freeform 9" id="9"/>
            <p:cNvSpPr/>
            <p:nvPr/>
          </p:nvSpPr>
          <p:spPr>
            <a:xfrm flipH="false" flipV="false" rot="0">
              <a:off x="0" y="0"/>
              <a:ext cx="19715702" cy="820739"/>
            </a:xfrm>
            <a:custGeom>
              <a:avLst/>
              <a:gdLst/>
              <a:ahLst/>
              <a:cxnLst/>
              <a:rect r="r" b="b" t="t" l="l"/>
              <a:pathLst>
                <a:path h="820739" w="19715702">
                  <a:moveTo>
                    <a:pt x="0" y="0"/>
                  </a:moveTo>
                  <a:lnTo>
                    <a:pt x="19715702" y="0"/>
                  </a:lnTo>
                  <a:lnTo>
                    <a:pt x="19715702" y="820739"/>
                  </a:lnTo>
                  <a:lnTo>
                    <a:pt x="0" y="820739"/>
                  </a:lnTo>
                  <a:close/>
                </a:path>
              </a:pathLst>
            </a:custGeom>
            <a:solidFill>
              <a:srgbClr val="000000">
                <a:alpha val="0"/>
              </a:srgbClr>
            </a:solidFill>
          </p:spPr>
        </p:sp>
        <p:sp>
          <p:nvSpPr>
            <p:cNvPr name="TextBox 10" id="10"/>
            <p:cNvSpPr txBox="true"/>
            <p:nvPr/>
          </p:nvSpPr>
          <p:spPr>
            <a:xfrm>
              <a:off x="0" y="-57150"/>
              <a:ext cx="19715701" cy="877889"/>
            </a:xfrm>
            <a:prstGeom prst="rect">
              <a:avLst/>
            </a:prstGeom>
          </p:spPr>
          <p:txBody>
            <a:bodyPr anchor="t" rtlCol="false" tIns="0" lIns="0" bIns="0" rIns="0"/>
            <a:lstStyle/>
            <a:p>
              <a:pPr algn="l">
                <a:lnSpc>
                  <a:spcPts val="3359"/>
                </a:lnSpc>
              </a:pPr>
              <a:r>
                <a:rPr lang="en-US" sz="2799">
                  <a:solidFill>
                    <a:srgbClr val="000000"/>
                  </a:solidFill>
                  <a:latin typeface="Arial"/>
                  <a:ea typeface="Arial"/>
                  <a:cs typeface="Arial"/>
                  <a:sym typeface="Arial"/>
                </a:rPr>
                <a:t>Q) Given 2 strings T and P. Find all substring of P present in T</a:t>
              </a:r>
            </a:p>
          </p:txBody>
        </p:sp>
      </p:grpSp>
      <p:sp>
        <p:nvSpPr>
          <p:cNvPr name="Freeform 11" id="11"/>
          <p:cNvSpPr/>
          <p:nvPr/>
        </p:nvSpPr>
        <p:spPr>
          <a:xfrm flipH="false" flipV="false" rot="0">
            <a:off x="4047269" y="2528971"/>
            <a:ext cx="8058982" cy="3603296"/>
          </a:xfrm>
          <a:custGeom>
            <a:avLst/>
            <a:gdLst/>
            <a:ahLst/>
            <a:cxnLst/>
            <a:rect r="r" b="b" t="t" l="l"/>
            <a:pathLst>
              <a:path h="3603296" w="8058982">
                <a:moveTo>
                  <a:pt x="0" y="0"/>
                </a:moveTo>
                <a:lnTo>
                  <a:pt x="8058982" y="0"/>
                </a:lnTo>
                <a:lnTo>
                  <a:pt x="8058982" y="3603296"/>
                </a:lnTo>
                <a:lnTo>
                  <a:pt x="0" y="3603296"/>
                </a:lnTo>
                <a:lnTo>
                  <a:pt x="0" y="0"/>
                </a:lnTo>
                <a:close/>
              </a:path>
            </a:pathLst>
          </a:custGeom>
          <a:blipFill>
            <a:blip r:embed="rId3"/>
            <a:stretch>
              <a:fillRect l="0" t="0" r="0" b="0"/>
            </a:stretch>
          </a:blipFill>
        </p:spPr>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89450" y="1159150"/>
            <a:ext cx="11430000" cy="1064400"/>
            <a:chOff x="0" y="0"/>
            <a:chExt cx="15240000" cy="1419200"/>
          </a:xfrm>
        </p:grpSpPr>
        <p:sp>
          <p:nvSpPr>
            <p:cNvPr name="Freeform 3" id="3"/>
            <p:cNvSpPr/>
            <p:nvPr/>
          </p:nvSpPr>
          <p:spPr>
            <a:xfrm flipH="false" flipV="false" rot="0">
              <a:off x="0" y="0"/>
              <a:ext cx="15240000" cy="1419200"/>
            </a:xfrm>
            <a:custGeom>
              <a:avLst/>
              <a:gdLst/>
              <a:ahLst/>
              <a:cxnLst/>
              <a:rect r="r" b="b" t="t" l="l"/>
              <a:pathLst>
                <a:path h="1419200" w="15240000">
                  <a:moveTo>
                    <a:pt x="0" y="0"/>
                  </a:moveTo>
                  <a:lnTo>
                    <a:pt x="15240000" y="0"/>
                  </a:lnTo>
                  <a:lnTo>
                    <a:pt x="15240000" y="1419200"/>
                  </a:lnTo>
                  <a:lnTo>
                    <a:pt x="0" y="1419200"/>
                  </a:lnTo>
                  <a:close/>
                </a:path>
              </a:pathLst>
            </a:custGeom>
            <a:solidFill>
              <a:srgbClr val="000000">
                <a:alpha val="0"/>
              </a:srgbClr>
            </a:solidFill>
          </p:spPr>
        </p:sp>
        <p:sp>
          <p:nvSpPr>
            <p:cNvPr name="TextBox 4" id="4"/>
            <p:cNvSpPr txBox="true"/>
            <p:nvPr/>
          </p:nvSpPr>
          <p:spPr>
            <a:xfrm>
              <a:off x="0" y="0"/>
              <a:ext cx="15240000" cy="1419200"/>
            </a:xfrm>
            <a:prstGeom prst="rect">
              <a:avLst/>
            </a:prstGeom>
          </p:spPr>
          <p:txBody>
            <a:bodyPr anchor="t" rtlCol="false" tIns="0" lIns="0" bIns="0" rIns="0"/>
            <a:lstStyle/>
            <a:p>
              <a:pPr algn="l">
                <a:lnSpc>
                  <a:spcPts val="4079"/>
                </a:lnSpc>
              </a:pPr>
              <a:r>
                <a:rPr lang="en-US" b="true" sz="3400">
                  <a:solidFill>
                    <a:srgbClr val="595959"/>
                  </a:solidFill>
                  <a:latin typeface="Lato Bold"/>
                  <a:ea typeface="Lato Bold"/>
                  <a:cs typeface="Lato Bold"/>
                  <a:sym typeface="Lato Bold"/>
                </a:rPr>
                <a:t>Matching Statistics</a:t>
              </a:r>
            </a:p>
          </p:txBody>
        </p:sp>
      </p:grpSp>
      <p:grpSp>
        <p:nvGrpSpPr>
          <p:cNvPr name="Group 5" id="5"/>
          <p:cNvGrpSpPr/>
          <p:nvPr/>
        </p:nvGrpSpPr>
        <p:grpSpPr>
          <a:xfrm rot="0">
            <a:off x="11530012" y="4159170"/>
            <a:ext cx="5359838" cy="5313442"/>
            <a:chOff x="0" y="0"/>
            <a:chExt cx="7146451" cy="7084589"/>
          </a:xfrm>
        </p:grpSpPr>
        <p:sp>
          <p:nvSpPr>
            <p:cNvPr name="Freeform 6" id="6"/>
            <p:cNvSpPr/>
            <p:nvPr/>
          </p:nvSpPr>
          <p:spPr>
            <a:xfrm flipH="false" flipV="false" rot="0">
              <a:off x="0" y="0"/>
              <a:ext cx="7146451" cy="7084589"/>
            </a:xfrm>
            <a:custGeom>
              <a:avLst/>
              <a:gdLst/>
              <a:ahLst/>
              <a:cxnLst/>
              <a:rect r="r" b="b" t="t" l="l"/>
              <a:pathLst>
                <a:path h="7084589" w="7146451">
                  <a:moveTo>
                    <a:pt x="0" y="0"/>
                  </a:moveTo>
                  <a:lnTo>
                    <a:pt x="7146451" y="0"/>
                  </a:lnTo>
                  <a:lnTo>
                    <a:pt x="7146451" y="7084589"/>
                  </a:lnTo>
                  <a:lnTo>
                    <a:pt x="0" y="7084589"/>
                  </a:lnTo>
                  <a:close/>
                </a:path>
              </a:pathLst>
            </a:custGeom>
            <a:solidFill>
              <a:srgbClr val="000000">
                <a:alpha val="0"/>
              </a:srgbClr>
            </a:solidFill>
          </p:spPr>
        </p:sp>
        <p:sp>
          <p:nvSpPr>
            <p:cNvPr name="TextBox 7" id="7"/>
            <p:cNvSpPr txBox="true"/>
            <p:nvPr/>
          </p:nvSpPr>
          <p:spPr>
            <a:xfrm>
              <a:off x="0" y="-9525"/>
              <a:ext cx="7146451" cy="7094114"/>
            </a:xfrm>
            <a:prstGeom prst="rect">
              <a:avLst/>
            </a:prstGeom>
          </p:spPr>
          <p:txBody>
            <a:bodyPr anchor="t" rtlCol="false" tIns="0" lIns="0" bIns="0" rIns="0"/>
            <a:lstStyle/>
            <a:p>
              <a:pPr algn="l">
                <a:lnSpc>
                  <a:spcPts val="3600"/>
                </a:lnSpc>
              </a:pPr>
              <a:r>
                <a:rPr lang="en-US" sz="3000">
                  <a:solidFill>
                    <a:srgbClr val="000000"/>
                  </a:solidFill>
                  <a:latin typeface="Raleway"/>
                  <a:ea typeface="Raleway"/>
                  <a:cs typeface="Raleway"/>
                  <a:sym typeface="Raleway"/>
                </a:rPr>
                <a:t>Observe pattern, increase and then decrease</a:t>
              </a:r>
            </a:p>
            <a:p>
              <a:pPr algn="l">
                <a:lnSpc>
                  <a:spcPts val="3600"/>
                </a:lnSpc>
              </a:pPr>
            </a:p>
            <a:p>
              <a:pPr algn="l">
                <a:lnSpc>
                  <a:spcPts val="3600"/>
                </a:lnSpc>
              </a:pPr>
            </a:p>
            <a:p>
              <a:pPr algn="l">
                <a:lnSpc>
                  <a:spcPts val="3600"/>
                </a:lnSpc>
              </a:pPr>
              <a:r>
                <a:rPr lang="en-US" sz="3000">
                  <a:solidFill>
                    <a:srgbClr val="000000"/>
                  </a:solidFill>
                  <a:latin typeface="Raleway"/>
                  <a:ea typeface="Raleway"/>
                  <a:cs typeface="Raleway"/>
                  <a:sym typeface="Raleway"/>
                </a:rPr>
                <a:t>Peaks are called Maximal Exact Matches</a:t>
              </a:r>
            </a:p>
            <a:p>
              <a:pPr algn="l">
                <a:lnSpc>
                  <a:spcPts val="3600"/>
                </a:lnSpc>
              </a:pPr>
            </a:p>
          </p:txBody>
        </p:sp>
      </p:grpSp>
      <p:grpSp>
        <p:nvGrpSpPr>
          <p:cNvPr name="Group 8" id="8"/>
          <p:cNvGrpSpPr/>
          <p:nvPr/>
        </p:nvGrpSpPr>
        <p:grpSpPr>
          <a:xfrm rot="0">
            <a:off x="1243800" y="2223550"/>
            <a:ext cx="14786776" cy="1477328"/>
            <a:chOff x="0" y="0"/>
            <a:chExt cx="19715701" cy="1969771"/>
          </a:xfrm>
        </p:grpSpPr>
        <p:sp>
          <p:nvSpPr>
            <p:cNvPr name="Freeform 9" id="9"/>
            <p:cNvSpPr/>
            <p:nvPr/>
          </p:nvSpPr>
          <p:spPr>
            <a:xfrm flipH="false" flipV="false" rot="0">
              <a:off x="0" y="0"/>
              <a:ext cx="19715702" cy="1969771"/>
            </a:xfrm>
            <a:custGeom>
              <a:avLst/>
              <a:gdLst/>
              <a:ahLst/>
              <a:cxnLst/>
              <a:rect r="r" b="b" t="t" l="l"/>
              <a:pathLst>
                <a:path h="1969771" w="19715702">
                  <a:moveTo>
                    <a:pt x="0" y="0"/>
                  </a:moveTo>
                  <a:lnTo>
                    <a:pt x="19715702" y="0"/>
                  </a:lnTo>
                  <a:lnTo>
                    <a:pt x="19715702" y="1969771"/>
                  </a:lnTo>
                  <a:lnTo>
                    <a:pt x="0" y="1969771"/>
                  </a:lnTo>
                  <a:close/>
                </a:path>
              </a:pathLst>
            </a:custGeom>
            <a:solidFill>
              <a:srgbClr val="000000">
                <a:alpha val="0"/>
              </a:srgbClr>
            </a:solidFill>
          </p:spPr>
        </p:sp>
        <p:sp>
          <p:nvSpPr>
            <p:cNvPr name="TextBox 10" id="10"/>
            <p:cNvSpPr txBox="true"/>
            <p:nvPr/>
          </p:nvSpPr>
          <p:spPr>
            <a:xfrm>
              <a:off x="0" y="-57150"/>
              <a:ext cx="19715701" cy="2026921"/>
            </a:xfrm>
            <a:prstGeom prst="rect">
              <a:avLst/>
            </a:prstGeom>
          </p:spPr>
          <p:txBody>
            <a:bodyPr anchor="t" rtlCol="false" tIns="0" lIns="0" bIns="0" rIns="0"/>
            <a:lstStyle/>
            <a:p>
              <a:pPr algn="l">
                <a:lnSpc>
                  <a:spcPts val="3359"/>
                </a:lnSpc>
              </a:pPr>
            </a:p>
            <a:p>
              <a:pPr algn="l">
                <a:lnSpc>
                  <a:spcPts val="3359"/>
                </a:lnSpc>
              </a:pPr>
            </a:p>
            <a:p>
              <a:pPr algn="l">
                <a:lnSpc>
                  <a:spcPts val="3359"/>
                </a:lnSpc>
              </a:pPr>
              <a:r>
                <a:rPr lang="en-US" sz="2799">
                  <a:solidFill>
                    <a:srgbClr val="000000"/>
                  </a:solidFill>
                  <a:latin typeface="Arial"/>
                  <a:ea typeface="Arial"/>
                  <a:cs typeface="Arial"/>
                  <a:sym typeface="Arial"/>
                </a:rPr>
                <a:t>MS[i] = no of j such that P[i:j] is present in the substring</a:t>
              </a:r>
            </a:p>
          </p:txBody>
        </p:sp>
      </p:grpSp>
      <p:sp>
        <p:nvSpPr>
          <p:cNvPr name="Freeform 11" id="11"/>
          <p:cNvSpPr/>
          <p:nvPr/>
        </p:nvSpPr>
        <p:spPr>
          <a:xfrm flipH="false" flipV="false" rot="0">
            <a:off x="1398150" y="4159170"/>
            <a:ext cx="9522934" cy="5867126"/>
          </a:xfrm>
          <a:custGeom>
            <a:avLst/>
            <a:gdLst/>
            <a:ahLst/>
            <a:cxnLst/>
            <a:rect r="r" b="b" t="t" l="l"/>
            <a:pathLst>
              <a:path h="5867126" w="9522934">
                <a:moveTo>
                  <a:pt x="0" y="0"/>
                </a:moveTo>
                <a:lnTo>
                  <a:pt x="9522934" y="0"/>
                </a:lnTo>
                <a:lnTo>
                  <a:pt x="9522934" y="5867126"/>
                </a:lnTo>
                <a:lnTo>
                  <a:pt x="0" y="5867126"/>
                </a:lnTo>
                <a:lnTo>
                  <a:pt x="0" y="0"/>
                </a:lnTo>
                <a:close/>
              </a:path>
            </a:pathLst>
          </a:custGeom>
          <a:blipFill>
            <a:blip r:embed="rId3"/>
            <a:stretch>
              <a:fillRect l="0" t="0" r="0" b="0"/>
            </a:stretch>
          </a:blipFill>
        </p:spPr>
      </p:sp>
    </p:spTree>
  </p:cSld>
  <p:clrMapOvr>
    <a:masterClrMapping/>
  </p:clrMapOvr>
</p:sld>
</file>

<file path=ppt/slides/slide2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047842" y="2571867"/>
            <a:ext cx="12192315" cy="7715133"/>
            <a:chOff x="0" y="0"/>
            <a:chExt cx="12192000" cy="7714933"/>
          </a:xfrm>
        </p:grpSpPr>
        <p:sp>
          <p:nvSpPr>
            <p:cNvPr name="Freeform 3" id="3"/>
            <p:cNvSpPr/>
            <p:nvPr/>
          </p:nvSpPr>
          <p:spPr>
            <a:xfrm flipH="false" flipV="false" rot="0">
              <a:off x="0" y="0"/>
              <a:ext cx="12192000" cy="7714933"/>
            </a:xfrm>
            <a:custGeom>
              <a:avLst/>
              <a:gdLst/>
              <a:ahLst/>
              <a:cxnLst/>
              <a:rect r="r" b="b" t="t" l="l"/>
              <a:pathLst>
                <a:path h="7714933" w="12192000">
                  <a:moveTo>
                    <a:pt x="0" y="0"/>
                  </a:moveTo>
                  <a:lnTo>
                    <a:pt x="12192000" y="0"/>
                  </a:lnTo>
                  <a:lnTo>
                    <a:pt x="12192000" y="7714933"/>
                  </a:lnTo>
                  <a:lnTo>
                    <a:pt x="0" y="7714933"/>
                  </a:lnTo>
                  <a:close/>
                </a:path>
              </a:pathLst>
            </a:custGeom>
            <a:solidFill>
              <a:srgbClr val="000000">
                <a:alpha val="0"/>
              </a:srgbClr>
            </a:solidFill>
          </p:spPr>
        </p:sp>
        <p:sp>
          <p:nvSpPr>
            <p:cNvPr name="TextBox 4" id="4"/>
            <p:cNvSpPr txBox="true"/>
            <p:nvPr/>
          </p:nvSpPr>
          <p:spPr>
            <a:xfrm>
              <a:off x="0" y="-9525"/>
              <a:ext cx="12192000" cy="7724458"/>
            </a:xfrm>
            <a:prstGeom prst="rect">
              <a:avLst/>
            </a:prstGeom>
          </p:spPr>
          <p:txBody>
            <a:bodyPr anchor="t" rtlCol="false" tIns="0" lIns="0" bIns="0" rIns="0"/>
            <a:lstStyle/>
            <a:p>
              <a:pPr algn="l">
                <a:lnSpc>
                  <a:spcPts val="3359"/>
                </a:lnSpc>
              </a:pPr>
              <a:r>
                <a:rPr lang="en-US" sz="2799">
                  <a:solidFill>
                    <a:srgbClr val="000000"/>
                  </a:solidFill>
                  <a:latin typeface="Raleway"/>
                  <a:ea typeface="Raleway"/>
                  <a:cs typeface="Raleway"/>
                  <a:sym typeface="Raleway"/>
                </a:rPr>
                <a:t>T = abababa$</a:t>
              </a:r>
            </a:p>
            <a:p>
              <a:pPr algn="l">
                <a:lnSpc>
                  <a:spcPts val="3359"/>
                </a:lnSpc>
              </a:pPr>
            </a:p>
            <a:p>
              <a:pPr algn="l">
                <a:lnSpc>
                  <a:spcPts val="3359"/>
                </a:lnSpc>
              </a:pPr>
              <a:r>
                <a:rPr lang="en-US" sz="2799">
                  <a:solidFill>
                    <a:srgbClr val="000000"/>
                  </a:solidFill>
                  <a:latin typeface="Raleway"/>
                  <a:ea typeface="Raleway"/>
                  <a:cs typeface="Raleway"/>
                  <a:sym typeface="Raleway"/>
                </a:rPr>
                <a:t>P =  babbb$</a:t>
              </a:r>
            </a:p>
            <a:p>
              <a:pPr algn="l">
                <a:lnSpc>
                  <a:spcPts val="3359"/>
                </a:lnSpc>
              </a:pPr>
            </a:p>
            <a:p>
              <a:pPr algn="l">
                <a:lnSpc>
                  <a:spcPts val="3359"/>
                </a:lnSpc>
              </a:pPr>
              <a:r>
                <a:rPr lang="en-US" sz="2799">
                  <a:solidFill>
                    <a:srgbClr val="000000"/>
                  </a:solidFill>
                  <a:latin typeface="Raleway"/>
                  <a:ea typeface="Raleway"/>
                  <a:cs typeface="Raleway"/>
                  <a:sym typeface="Raleway"/>
                </a:rPr>
                <a:t>We create suffix tree of T and start matching P on the tree…</a:t>
              </a:r>
            </a:p>
            <a:p>
              <a:pPr algn="l">
                <a:lnSpc>
                  <a:spcPts val="3359"/>
                </a:lnSpc>
              </a:pPr>
            </a:p>
            <a:p>
              <a:pPr algn="l">
                <a:lnSpc>
                  <a:spcPts val="3359"/>
                </a:lnSpc>
              </a:pPr>
              <a:r>
                <a:rPr lang="en-US" sz="2799">
                  <a:solidFill>
                    <a:srgbClr val="000000"/>
                  </a:solidFill>
                  <a:latin typeface="Raleway"/>
                  <a:ea typeface="Raleway"/>
                  <a:cs typeface="Raleway"/>
                  <a:sym typeface="Raleway"/>
                </a:rPr>
                <a:t>We matched bab  but couldn’t babb substring</a:t>
              </a:r>
            </a:p>
            <a:p>
              <a:pPr algn="l">
                <a:lnSpc>
                  <a:spcPts val="3359"/>
                </a:lnSpc>
              </a:pPr>
            </a:p>
            <a:p>
              <a:pPr algn="l">
                <a:lnSpc>
                  <a:spcPts val="3359"/>
                </a:lnSpc>
              </a:pPr>
              <a:r>
                <a:rPr lang="en-US" sz="2799">
                  <a:solidFill>
                    <a:srgbClr val="000000"/>
                  </a:solidFill>
                  <a:latin typeface="Raleway"/>
                  <a:ea typeface="Raleway"/>
                  <a:cs typeface="Raleway"/>
                  <a:sym typeface="Raleway"/>
                </a:rPr>
                <a:t>So now we ignore the 1ˢᵗ b and start finding substrings starting from ab. But don’t want to match ab again.</a:t>
              </a:r>
            </a:p>
            <a:p>
              <a:pPr algn="l">
                <a:lnSpc>
                  <a:spcPts val="3359"/>
                </a:lnSpc>
              </a:pPr>
              <a:r>
                <a:rPr lang="en-US" sz="2799">
                  <a:solidFill>
                    <a:srgbClr val="000000"/>
                  </a:solidFill>
                  <a:latin typeface="Raleway"/>
                  <a:ea typeface="Raleway"/>
                  <a:cs typeface="Raleway"/>
                  <a:sym typeface="Raleway"/>
                </a:rPr>
                <a:t>bab matching to ab matching -&gt; SUFFIX LINKS</a:t>
              </a:r>
            </a:p>
          </p:txBody>
        </p:sp>
      </p:grpSp>
      <p:grpSp>
        <p:nvGrpSpPr>
          <p:cNvPr name="Group 5" id="5"/>
          <p:cNvGrpSpPr/>
          <p:nvPr/>
        </p:nvGrpSpPr>
        <p:grpSpPr>
          <a:xfrm rot="0">
            <a:off x="1028700" y="1028700"/>
            <a:ext cx="11430000" cy="1064400"/>
            <a:chOff x="0" y="0"/>
            <a:chExt cx="15240000" cy="1419200"/>
          </a:xfrm>
        </p:grpSpPr>
        <p:sp>
          <p:nvSpPr>
            <p:cNvPr name="Freeform 6" id="6"/>
            <p:cNvSpPr/>
            <p:nvPr/>
          </p:nvSpPr>
          <p:spPr>
            <a:xfrm flipH="false" flipV="false" rot="0">
              <a:off x="0" y="0"/>
              <a:ext cx="15240000" cy="1419200"/>
            </a:xfrm>
            <a:custGeom>
              <a:avLst/>
              <a:gdLst/>
              <a:ahLst/>
              <a:cxnLst/>
              <a:rect r="r" b="b" t="t" l="l"/>
              <a:pathLst>
                <a:path h="1419200" w="15240000">
                  <a:moveTo>
                    <a:pt x="0" y="0"/>
                  </a:moveTo>
                  <a:lnTo>
                    <a:pt x="15240000" y="0"/>
                  </a:lnTo>
                  <a:lnTo>
                    <a:pt x="15240000" y="1419200"/>
                  </a:lnTo>
                  <a:lnTo>
                    <a:pt x="0" y="1419200"/>
                  </a:lnTo>
                  <a:close/>
                </a:path>
              </a:pathLst>
            </a:custGeom>
            <a:solidFill>
              <a:srgbClr val="000000">
                <a:alpha val="0"/>
              </a:srgbClr>
            </a:solidFill>
          </p:spPr>
        </p:sp>
        <p:sp>
          <p:nvSpPr>
            <p:cNvPr name="TextBox 7" id="7"/>
            <p:cNvSpPr txBox="true"/>
            <p:nvPr/>
          </p:nvSpPr>
          <p:spPr>
            <a:xfrm>
              <a:off x="0" y="0"/>
              <a:ext cx="15240000" cy="1419200"/>
            </a:xfrm>
            <a:prstGeom prst="rect">
              <a:avLst/>
            </a:prstGeom>
          </p:spPr>
          <p:txBody>
            <a:bodyPr anchor="t" rtlCol="false" tIns="0" lIns="0" bIns="0" rIns="0"/>
            <a:lstStyle/>
            <a:p>
              <a:pPr algn="l">
                <a:lnSpc>
                  <a:spcPts val="4079"/>
                </a:lnSpc>
              </a:pPr>
              <a:r>
                <a:rPr lang="en-US" b="true" sz="3400">
                  <a:solidFill>
                    <a:srgbClr val="595959"/>
                  </a:solidFill>
                  <a:latin typeface="Lato Bold"/>
                  <a:ea typeface="Lato Bold"/>
                  <a:cs typeface="Lato Bold"/>
                  <a:sym typeface="Lato Bold"/>
                </a:rPr>
                <a:t>Still how to we find all substrings…</a:t>
              </a:r>
            </a:p>
          </p:txBody>
        </p:sp>
      </p:gr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14316" y="2882028"/>
            <a:ext cx="6919896" cy="4522944"/>
          </a:xfrm>
          <a:custGeom>
            <a:avLst/>
            <a:gdLst/>
            <a:ahLst/>
            <a:cxnLst/>
            <a:rect r="r" b="b" t="t" l="l"/>
            <a:pathLst>
              <a:path h="4522944" w="6919896">
                <a:moveTo>
                  <a:pt x="0" y="0"/>
                </a:moveTo>
                <a:lnTo>
                  <a:pt x="6919896" y="0"/>
                </a:lnTo>
                <a:lnTo>
                  <a:pt x="6919896" y="4522944"/>
                </a:lnTo>
                <a:lnTo>
                  <a:pt x="0" y="4522944"/>
                </a:lnTo>
                <a:lnTo>
                  <a:pt x="0" y="0"/>
                </a:lnTo>
                <a:close/>
              </a:path>
            </a:pathLst>
          </a:custGeom>
          <a:blipFill>
            <a:blip r:embed="rId2"/>
            <a:stretch>
              <a:fillRect l="0" t="0" r="0" b="0"/>
            </a:stretch>
          </a:blipFill>
        </p:spPr>
      </p:sp>
      <p:grpSp>
        <p:nvGrpSpPr>
          <p:cNvPr name="Group 3" id="3"/>
          <p:cNvGrpSpPr/>
          <p:nvPr/>
        </p:nvGrpSpPr>
        <p:grpSpPr>
          <a:xfrm rot="0">
            <a:off x="1089450" y="1159150"/>
            <a:ext cx="11430000" cy="1064400"/>
            <a:chOff x="0" y="0"/>
            <a:chExt cx="15240000" cy="1419200"/>
          </a:xfrm>
        </p:grpSpPr>
        <p:sp>
          <p:nvSpPr>
            <p:cNvPr name="Freeform 4" id="4"/>
            <p:cNvSpPr/>
            <p:nvPr/>
          </p:nvSpPr>
          <p:spPr>
            <a:xfrm flipH="false" flipV="false" rot="0">
              <a:off x="0" y="0"/>
              <a:ext cx="15240000" cy="1419200"/>
            </a:xfrm>
            <a:custGeom>
              <a:avLst/>
              <a:gdLst/>
              <a:ahLst/>
              <a:cxnLst/>
              <a:rect r="r" b="b" t="t" l="l"/>
              <a:pathLst>
                <a:path h="1419200" w="15240000">
                  <a:moveTo>
                    <a:pt x="0" y="0"/>
                  </a:moveTo>
                  <a:lnTo>
                    <a:pt x="15240000" y="0"/>
                  </a:lnTo>
                  <a:lnTo>
                    <a:pt x="15240000" y="1419200"/>
                  </a:lnTo>
                  <a:lnTo>
                    <a:pt x="0" y="1419200"/>
                  </a:lnTo>
                  <a:close/>
                </a:path>
              </a:pathLst>
            </a:custGeom>
            <a:solidFill>
              <a:srgbClr val="000000">
                <a:alpha val="0"/>
              </a:srgbClr>
            </a:solidFill>
          </p:spPr>
        </p:sp>
        <p:sp>
          <p:nvSpPr>
            <p:cNvPr name="TextBox 5" id="5"/>
            <p:cNvSpPr txBox="true"/>
            <p:nvPr/>
          </p:nvSpPr>
          <p:spPr>
            <a:xfrm>
              <a:off x="0" y="0"/>
              <a:ext cx="15240000" cy="1419200"/>
            </a:xfrm>
            <a:prstGeom prst="rect">
              <a:avLst/>
            </a:prstGeom>
          </p:spPr>
          <p:txBody>
            <a:bodyPr anchor="t" rtlCol="false" tIns="0" lIns="0" bIns="0" rIns="0"/>
            <a:lstStyle/>
            <a:p>
              <a:pPr algn="l">
                <a:lnSpc>
                  <a:spcPts val="4079"/>
                </a:lnSpc>
              </a:pPr>
              <a:r>
                <a:rPr lang="en-US" b="true" sz="3400">
                  <a:solidFill>
                    <a:srgbClr val="595959"/>
                  </a:solidFill>
                  <a:latin typeface="Lato Bold"/>
                  <a:ea typeface="Lato Bold"/>
                  <a:cs typeface="Lato Bold"/>
                  <a:sym typeface="Lato Bold"/>
                </a:rPr>
                <a:t>Suffix Links</a:t>
              </a:r>
            </a:p>
          </p:txBody>
        </p:sp>
      </p:grpSp>
      <p:sp>
        <p:nvSpPr>
          <p:cNvPr name="Freeform 6" id="6"/>
          <p:cNvSpPr/>
          <p:nvPr/>
        </p:nvSpPr>
        <p:spPr>
          <a:xfrm flipH="false" flipV="false" rot="0">
            <a:off x="7534262" y="1577050"/>
            <a:ext cx="11442616" cy="8029576"/>
          </a:xfrm>
          <a:custGeom>
            <a:avLst/>
            <a:gdLst/>
            <a:ahLst/>
            <a:cxnLst/>
            <a:rect r="r" b="b" t="t" l="l"/>
            <a:pathLst>
              <a:path h="8029576" w="11442616">
                <a:moveTo>
                  <a:pt x="0" y="0"/>
                </a:moveTo>
                <a:lnTo>
                  <a:pt x="11442616" y="0"/>
                </a:lnTo>
                <a:lnTo>
                  <a:pt x="11442616" y="8029576"/>
                </a:lnTo>
                <a:lnTo>
                  <a:pt x="0" y="8029576"/>
                </a:lnTo>
                <a:lnTo>
                  <a:pt x="0" y="0"/>
                </a:lnTo>
                <a:close/>
              </a:path>
            </a:pathLst>
          </a:custGeom>
          <a:blipFill>
            <a:blip r:embed="rId3"/>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0">
            <a:off x="1587500" y="1027200"/>
            <a:ext cx="7354200" cy="1299600"/>
            <a:chOff x="0" y="0"/>
            <a:chExt cx="9805600" cy="1732800"/>
          </a:xfrm>
        </p:grpSpPr>
        <p:sp>
          <p:nvSpPr>
            <p:cNvPr name="Freeform 3" id="3"/>
            <p:cNvSpPr/>
            <p:nvPr/>
          </p:nvSpPr>
          <p:spPr>
            <a:xfrm flipH="false" flipV="false" rot="0">
              <a:off x="0" y="0"/>
              <a:ext cx="9805600" cy="1732800"/>
            </a:xfrm>
            <a:custGeom>
              <a:avLst/>
              <a:gdLst/>
              <a:ahLst/>
              <a:cxnLst/>
              <a:rect r="r" b="b" t="t" l="l"/>
              <a:pathLst>
                <a:path h="1732800" w="9805600">
                  <a:moveTo>
                    <a:pt x="0" y="0"/>
                  </a:moveTo>
                  <a:lnTo>
                    <a:pt x="9805600" y="0"/>
                  </a:lnTo>
                  <a:lnTo>
                    <a:pt x="9805600" y="1732800"/>
                  </a:lnTo>
                  <a:lnTo>
                    <a:pt x="0" y="1732800"/>
                  </a:lnTo>
                  <a:close/>
                </a:path>
              </a:pathLst>
            </a:custGeom>
            <a:solidFill>
              <a:srgbClr val="000000">
                <a:alpha val="0"/>
              </a:srgbClr>
            </a:solidFill>
          </p:spPr>
        </p:sp>
        <p:sp>
          <p:nvSpPr>
            <p:cNvPr name="TextBox 4" id="4"/>
            <p:cNvSpPr txBox="true"/>
            <p:nvPr/>
          </p:nvSpPr>
          <p:spPr>
            <a:xfrm>
              <a:off x="0" y="0"/>
              <a:ext cx="9805600" cy="1732800"/>
            </a:xfrm>
            <a:prstGeom prst="rect">
              <a:avLst/>
            </a:prstGeom>
          </p:spPr>
          <p:txBody>
            <a:bodyPr anchor="t" rtlCol="false" tIns="0" lIns="0" bIns="0" rIns="0"/>
            <a:lstStyle/>
            <a:p>
              <a:pPr algn="l">
                <a:lnSpc>
                  <a:spcPts val="5280"/>
                </a:lnSpc>
              </a:pPr>
              <a:r>
                <a:rPr lang="en-US" b="true" sz="4400">
                  <a:solidFill>
                    <a:srgbClr val="595959"/>
                  </a:solidFill>
                  <a:latin typeface="Lato Bold"/>
                  <a:ea typeface="Lato Bold"/>
                  <a:cs typeface="Lato Bold"/>
                  <a:sym typeface="Lato Bold"/>
                </a:rPr>
                <a:t>Why do we need a hash?</a:t>
              </a:r>
            </a:p>
          </p:txBody>
        </p:sp>
      </p:grpSp>
      <p:sp>
        <p:nvSpPr>
          <p:cNvPr name="Freeform 5" id="5"/>
          <p:cNvSpPr/>
          <p:nvPr/>
        </p:nvSpPr>
        <p:spPr>
          <a:xfrm flipH="false" flipV="false" rot="0">
            <a:off x="980570" y="3447828"/>
            <a:ext cx="7240010" cy="3162742"/>
          </a:xfrm>
          <a:custGeom>
            <a:avLst/>
            <a:gdLst/>
            <a:ahLst/>
            <a:cxnLst/>
            <a:rect r="r" b="b" t="t" l="l"/>
            <a:pathLst>
              <a:path h="3162742" w="7240010">
                <a:moveTo>
                  <a:pt x="0" y="0"/>
                </a:moveTo>
                <a:lnTo>
                  <a:pt x="7240010" y="0"/>
                </a:lnTo>
                <a:lnTo>
                  <a:pt x="7240010" y="3162742"/>
                </a:lnTo>
                <a:lnTo>
                  <a:pt x="0" y="3162742"/>
                </a:lnTo>
                <a:lnTo>
                  <a:pt x="0" y="0"/>
                </a:lnTo>
                <a:close/>
              </a:path>
            </a:pathLst>
          </a:custGeom>
          <a:blipFill>
            <a:blip r:embed="rId3"/>
            <a:stretch>
              <a:fillRect l="0" t="0" r="0" b="0"/>
            </a:stretch>
          </a:blipFill>
        </p:spPr>
      </p:sp>
      <p:sp>
        <p:nvSpPr>
          <p:cNvPr name="Freeform 6" id="6"/>
          <p:cNvSpPr/>
          <p:nvPr/>
        </p:nvSpPr>
        <p:spPr>
          <a:xfrm flipH="false" flipV="false" rot="0">
            <a:off x="9548429" y="4219446"/>
            <a:ext cx="5506218" cy="1848108"/>
          </a:xfrm>
          <a:custGeom>
            <a:avLst/>
            <a:gdLst/>
            <a:ahLst/>
            <a:cxnLst/>
            <a:rect r="r" b="b" t="t" l="l"/>
            <a:pathLst>
              <a:path h="1848108" w="5506218">
                <a:moveTo>
                  <a:pt x="0" y="0"/>
                </a:moveTo>
                <a:lnTo>
                  <a:pt x="5506218" y="0"/>
                </a:lnTo>
                <a:lnTo>
                  <a:pt x="5506218" y="1848108"/>
                </a:lnTo>
                <a:lnTo>
                  <a:pt x="0" y="1848108"/>
                </a:lnTo>
                <a:lnTo>
                  <a:pt x="0" y="0"/>
                </a:lnTo>
                <a:close/>
              </a:path>
            </a:pathLst>
          </a:custGeom>
          <a:blipFill>
            <a:blip r:embed="rId4"/>
            <a:stretch>
              <a:fillRect l="0" t="0" r="0" b="0"/>
            </a:stretch>
          </a:blipFill>
        </p:spPr>
      </p:sp>
      <p:grpSp>
        <p:nvGrpSpPr>
          <p:cNvPr name="Group 7" id="7"/>
          <p:cNvGrpSpPr/>
          <p:nvPr/>
        </p:nvGrpSpPr>
        <p:grpSpPr>
          <a:xfrm rot="0">
            <a:off x="4943476" y="7258050"/>
            <a:ext cx="7358062" cy="733120"/>
            <a:chOff x="0" y="0"/>
            <a:chExt cx="9810749" cy="977494"/>
          </a:xfrm>
        </p:grpSpPr>
        <p:sp>
          <p:nvSpPr>
            <p:cNvPr name="Freeform 8" id="8"/>
            <p:cNvSpPr/>
            <p:nvPr/>
          </p:nvSpPr>
          <p:spPr>
            <a:xfrm flipH="false" flipV="false" rot="0">
              <a:off x="0" y="0"/>
              <a:ext cx="9810749" cy="977494"/>
            </a:xfrm>
            <a:custGeom>
              <a:avLst/>
              <a:gdLst/>
              <a:ahLst/>
              <a:cxnLst/>
              <a:rect r="r" b="b" t="t" l="l"/>
              <a:pathLst>
                <a:path h="977494" w="9810749">
                  <a:moveTo>
                    <a:pt x="0" y="0"/>
                  </a:moveTo>
                  <a:lnTo>
                    <a:pt x="9810749" y="0"/>
                  </a:lnTo>
                  <a:lnTo>
                    <a:pt x="9810749" y="977494"/>
                  </a:lnTo>
                  <a:lnTo>
                    <a:pt x="0" y="977494"/>
                  </a:lnTo>
                  <a:close/>
                </a:path>
              </a:pathLst>
            </a:custGeom>
            <a:solidFill>
              <a:srgbClr val="000000">
                <a:alpha val="0"/>
              </a:srgbClr>
            </a:solidFill>
            <a:ln cap="sq">
              <a:noFill/>
              <a:prstDash val="solid"/>
              <a:miter/>
            </a:ln>
          </p:spPr>
        </p:sp>
        <p:sp>
          <p:nvSpPr>
            <p:cNvPr name="TextBox 9" id="9"/>
            <p:cNvSpPr txBox="true"/>
            <p:nvPr/>
          </p:nvSpPr>
          <p:spPr>
            <a:xfrm>
              <a:off x="0" y="-9525"/>
              <a:ext cx="9810749" cy="987019"/>
            </a:xfrm>
            <a:prstGeom prst="rect">
              <a:avLst/>
            </a:prstGeom>
          </p:spPr>
          <p:txBody>
            <a:bodyPr anchor="t" rtlCol="false" tIns="0" lIns="0" bIns="0" rIns="0"/>
            <a:lstStyle/>
            <a:p>
              <a:pPr algn="l">
                <a:lnSpc>
                  <a:spcPts val="4320"/>
                </a:lnSpc>
                <a:spcBef>
                  <a:spcPct val="0"/>
                </a:spcBef>
              </a:pPr>
              <a:r>
                <a:rPr lang="en-US" sz="3600" strike="noStrike" u="none">
                  <a:solidFill>
                    <a:srgbClr val="595959"/>
                  </a:solidFill>
                  <a:latin typeface="Lato"/>
                  <a:ea typeface="Lato"/>
                  <a:cs typeface="Lato"/>
                  <a:sym typeface="Lato"/>
                </a:rPr>
                <a:t>How much time??</a:t>
              </a:r>
            </a:p>
          </p:txBody>
        </p:sp>
      </p:grpSp>
    </p:spTree>
  </p:cSld>
  <p:clrMapOvr>
    <a:masterClrMapping/>
  </p:clrMapOvr>
</p:sld>
</file>

<file path=ppt/slides/slide3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28700" y="496500"/>
            <a:ext cx="11430000" cy="1064400"/>
            <a:chOff x="0" y="0"/>
            <a:chExt cx="15240000" cy="1419200"/>
          </a:xfrm>
        </p:grpSpPr>
        <p:sp>
          <p:nvSpPr>
            <p:cNvPr name="Freeform 3" id="3"/>
            <p:cNvSpPr/>
            <p:nvPr/>
          </p:nvSpPr>
          <p:spPr>
            <a:xfrm flipH="false" flipV="false" rot="0">
              <a:off x="0" y="0"/>
              <a:ext cx="15240000" cy="1419200"/>
            </a:xfrm>
            <a:custGeom>
              <a:avLst/>
              <a:gdLst/>
              <a:ahLst/>
              <a:cxnLst/>
              <a:rect r="r" b="b" t="t" l="l"/>
              <a:pathLst>
                <a:path h="1419200" w="15240000">
                  <a:moveTo>
                    <a:pt x="0" y="0"/>
                  </a:moveTo>
                  <a:lnTo>
                    <a:pt x="15240000" y="0"/>
                  </a:lnTo>
                  <a:lnTo>
                    <a:pt x="15240000" y="1419200"/>
                  </a:lnTo>
                  <a:lnTo>
                    <a:pt x="0" y="1419200"/>
                  </a:lnTo>
                  <a:close/>
                </a:path>
              </a:pathLst>
            </a:custGeom>
            <a:solidFill>
              <a:srgbClr val="000000">
                <a:alpha val="0"/>
              </a:srgbClr>
            </a:solidFill>
          </p:spPr>
        </p:sp>
        <p:sp>
          <p:nvSpPr>
            <p:cNvPr name="TextBox 4" id="4"/>
            <p:cNvSpPr txBox="true"/>
            <p:nvPr/>
          </p:nvSpPr>
          <p:spPr>
            <a:xfrm>
              <a:off x="0" y="0"/>
              <a:ext cx="15240000" cy="1419200"/>
            </a:xfrm>
            <a:prstGeom prst="rect">
              <a:avLst/>
            </a:prstGeom>
          </p:spPr>
          <p:txBody>
            <a:bodyPr anchor="t" rtlCol="false" tIns="0" lIns="0" bIns="0" rIns="0"/>
            <a:lstStyle/>
            <a:p>
              <a:pPr algn="l">
                <a:lnSpc>
                  <a:spcPts val="4079"/>
                </a:lnSpc>
              </a:pPr>
              <a:r>
                <a:rPr lang="en-US" b="true" sz="3400">
                  <a:solidFill>
                    <a:srgbClr val="595959"/>
                  </a:solidFill>
                  <a:latin typeface="Lato Bold"/>
                  <a:ea typeface="Lato Bold"/>
                  <a:cs typeface="Lato Bold"/>
                  <a:sym typeface="Lato Bold"/>
                </a:rPr>
                <a:t>But how to find </a:t>
              </a:r>
              <a:r>
                <a:rPr lang="en-US" b="true" sz="3400">
                  <a:solidFill>
                    <a:srgbClr val="595959"/>
                  </a:solidFill>
                  <a:latin typeface="Lato Bold"/>
                  <a:ea typeface="Lato Bold"/>
                  <a:cs typeface="Lato Bold"/>
                  <a:sym typeface="Lato Bold"/>
                </a:rPr>
                <a:t>Suffix Links ??</a:t>
              </a:r>
            </a:p>
          </p:txBody>
        </p:sp>
      </p:grpSp>
      <p:sp>
        <p:nvSpPr>
          <p:cNvPr name="TextBox 5" id="5"/>
          <p:cNvSpPr txBox="true"/>
          <p:nvPr/>
        </p:nvSpPr>
        <p:spPr>
          <a:xfrm rot="0">
            <a:off x="1028700" y="1503750"/>
            <a:ext cx="11430000" cy="895350"/>
          </a:xfrm>
          <a:prstGeom prst="rect">
            <a:avLst/>
          </a:prstGeom>
        </p:spPr>
        <p:txBody>
          <a:bodyPr anchor="t" rtlCol="false" tIns="0" lIns="0" bIns="0" rIns="0">
            <a:spAutoFit/>
          </a:bodyPr>
          <a:lstStyle/>
          <a:p>
            <a:pPr algn="ctr">
              <a:lnSpc>
                <a:spcPts val="3359"/>
              </a:lnSpc>
              <a:spcBef>
                <a:spcPct val="0"/>
              </a:spcBef>
            </a:pPr>
            <a:r>
              <a:rPr lang="en-US" sz="2799">
                <a:solidFill>
                  <a:srgbClr val="000000"/>
                </a:solidFill>
                <a:latin typeface="Arial"/>
                <a:ea typeface="Arial"/>
                <a:cs typeface="Arial"/>
                <a:sym typeface="Arial"/>
              </a:rPr>
              <a:t>Each node has a representative string → Hash and store the string for each node in map and then make Suffix Links</a:t>
            </a:r>
          </a:p>
        </p:txBody>
      </p:sp>
      <p:sp>
        <p:nvSpPr>
          <p:cNvPr name="TextBox 6" id="6"/>
          <p:cNvSpPr txBox="true"/>
          <p:nvPr/>
        </p:nvSpPr>
        <p:spPr>
          <a:xfrm rot="0">
            <a:off x="3539619" y="3514909"/>
            <a:ext cx="9525" cy="476250"/>
          </a:xfrm>
          <a:prstGeom prst="rect">
            <a:avLst/>
          </a:prstGeom>
        </p:spPr>
        <p:txBody>
          <a:bodyPr anchor="t" rtlCol="false" tIns="0" lIns="0" bIns="0" rIns="0">
            <a:spAutoFit/>
          </a:bodyPr>
          <a:lstStyle/>
          <a:p>
            <a:pPr algn="ctr">
              <a:lnSpc>
                <a:spcPts val="3359"/>
              </a:lnSpc>
              <a:spcBef>
                <a:spcPct val="0"/>
              </a:spcBef>
            </a:pPr>
          </a:p>
        </p:txBody>
      </p:sp>
      <p:grpSp>
        <p:nvGrpSpPr>
          <p:cNvPr name="Group 7" id="7"/>
          <p:cNvGrpSpPr/>
          <p:nvPr/>
        </p:nvGrpSpPr>
        <p:grpSpPr>
          <a:xfrm rot="0">
            <a:off x="1028700" y="4380471"/>
            <a:ext cx="11430000" cy="1064400"/>
            <a:chOff x="0" y="0"/>
            <a:chExt cx="15240000" cy="1419200"/>
          </a:xfrm>
        </p:grpSpPr>
        <p:sp>
          <p:nvSpPr>
            <p:cNvPr name="Freeform 8" id="8"/>
            <p:cNvSpPr/>
            <p:nvPr/>
          </p:nvSpPr>
          <p:spPr>
            <a:xfrm flipH="false" flipV="false" rot="0">
              <a:off x="0" y="0"/>
              <a:ext cx="15240000" cy="1419200"/>
            </a:xfrm>
            <a:custGeom>
              <a:avLst/>
              <a:gdLst/>
              <a:ahLst/>
              <a:cxnLst/>
              <a:rect r="r" b="b" t="t" l="l"/>
              <a:pathLst>
                <a:path h="1419200" w="15240000">
                  <a:moveTo>
                    <a:pt x="0" y="0"/>
                  </a:moveTo>
                  <a:lnTo>
                    <a:pt x="15240000" y="0"/>
                  </a:lnTo>
                  <a:lnTo>
                    <a:pt x="15240000" y="1419200"/>
                  </a:lnTo>
                  <a:lnTo>
                    <a:pt x="0" y="1419200"/>
                  </a:lnTo>
                  <a:close/>
                </a:path>
              </a:pathLst>
            </a:custGeom>
            <a:solidFill>
              <a:srgbClr val="000000">
                <a:alpha val="0"/>
              </a:srgbClr>
            </a:solidFill>
          </p:spPr>
        </p:sp>
        <p:sp>
          <p:nvSpPr>
            <p:cNvPr name="TextBox 9" id="9"/>
            <p:cNvSpPr txBox="true"/>
            <p:nvPr/>
          </p:nvSpPr>
          <p:spPr>
            <a:xfrm>
              <a:off x="0" y="0"/>
              <a:ext cx="15240000" cy="1419200"/>
            </a:xfrm>
            <a:prstGeom prst="rect">
              <a:avLst/>
            </a:prstGeom>
          </p:spPr>
          <p:txBody>
            <a:bodyPr anchor="t" rtlCol="false" tIns="0" lIns="0" bIns="0" rIns="0"/>
            <a:lstStyle/>
            <a:p>
              <a:pPr algn="l">
                <a:lnSpc>
                  <a:spcPts val="4079"/>
                </a:lnSpc>
              </a:pPr>
              <a:r>
                <a:rPr lang="en-US" b="true" sz="3400">
                  <a:solidFill>
                    <a:srgbClr val="595959"/>
                  </a:solidFill>
                  <a:latin typeface="Lato Bold"/>
                  <a:ea typeface="Lato Bold"/>
                  <a:cs typeface="Lato Bold"/>
                  <a:sym typeface="Lato Bold"/>
                </a:rPr>
                <a:t>O(n)</a:t>
              </a:r>
              <a:r>
                <a:rPr lang="en-US" b="true" sz="3400">
                  <a:solidFill>
                    <a:srgbClr val="595959"/>
                  </a:solidFill>
                  <a:latin typeface="Lato Bold"/>
                  <a:ea typeface="Lato Bold"/>
                  <a:cs typeface="Lato Bold"/>
                  <a:sym typeface="Lato Bold"/>
                </a:rPr>
                <a:t> algorithms for suffix trees</a:t>
              </a:r>
            </a:p>
          </p:txBody>
        </p:sp>
      </p:grpSp>
      <p:sp>
        <p:nvSpPr>
          <p:cNvPr name="TextBox 10" id="10"/>
          <p:cNvSpPr txBox="true"/>
          <p:nvPr/>
        </p:nvSpPr>
        <p:spPr>
          <a:xfrm rot="0">
            <a:off x="1028700" y="5387721"/>
            <a:ext cx="11430000" cy="2990850"/>
          </a:xfrm>
          <a:prstGeom prst="rect">
            <a:avLst/>
          </a:prstGeom>
        </p:spPr>
        <p:txBody>
          <a:bodyPr anchor="t" rtlCol="false" tIns="0" lIns="0" bIns="0" rIns="0">
            <a:spAutoFit/>
          </a:bodyPr>
          <a:lstStyle/>
          <a:p>
            <a:pPr algn="l" marL="604519" indent="-302260" lvl="1">
              <a:lnSpc>
                <a:spcPts val="3359"/>
              </a:lnSpc>
              <a:buFont typeface="Arial"/>
              <a:buChar char="•"/>
            </a:pPr>
            <a:r>
              <a:rPr lang="en-US" sz="2799">
                <a:solidFill>
                  <a:srgbClr val="000000"/>
                </a:solidFill>
                <a:latin typeface="Arial"/>
                <a:ea typeface="Arial"/>
                <a:cs typeface="Arial"/>
                <a:sym typeface="Arial"/>
              </a:rPr>
              <a:t>Using Suffix Arrays and LCP</a:t>
            </a:r>
          </a:p>
          <a:p>
            <a:pPr algn="l">
              <a:lnSpc>
                <a:spcPts val="3359"/>
              </a:lnSpc>
            </a:pPr>
          </a:p>
          <a:p>
            <a:pPr algn="l" marL="604519" indent="-302260" lvl="1">
              <a:lnSpc>
                <a:spcPts val="3359"/>
              </a:lnSpc>
              <a:buFont typeface="Arial"/>
              <a:buChar char="•"/>
            </a:pPr>
            <a:r>
              <a:rPr lang="en-US" sz="2799">
                <a:solidFill>
                  <a:srgbClr val="000000"/>
                </a:solidFill>
                <a:latin typeface="Arial"/>
                <a:ea typeface="Arial"/>
                <a:cs typeface="Arial"/>
                <a:sym typeface="Arial"/>
              </a:rPr>
              <a:t>Ukkonen’s Algorithm  (implicitly creates and uses Suffix Links during constructions itself)  </a:t>
            </a:r>
          </a:p>
          <a:p>
            <a:pPr algn="l">
              <a:lnSpc>
                <a:spcPts val="3359"/>
              </a:lnSpc>
            </a:pPr>
          </a:p>
          <a:p>
            <a:pPr algn="l">
              <a:lnSpc>
                <a:spcPts val="3359"/>
              </a:lnSpc>
            </a:pPr>
          </a:p>
          <a:p>
            <a:pPr algn="l">
              <a:lnSpc>
                <a:spcPts val="3359"/>
              </a:lnSpc>
            </a:pPr>
            <a:r>
              <a:rPr lang="en-US" sz="2799">
                <a:solidFill>
                  <a:srgbClr val="000000"/>
                </a:solidFill>
                <a:latin typeface="Arial"/>
                <a:ea typeface="Arial"/>
                <a:cs typeface="Arial"/>
                <a:sym typeface="Arial"/>
              </a:rPr>
              <a:t>Remember templates are allowed in ICPC</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496500"/>
            <a:ext cx="11430000" cy="1064400"/>
            <a:chOff x="0" y="0"/>
            <a:chExt cx="15240000" cy="1419200"/>
          </a:xfrm>
        </p:grpSpPr>
        <p:sp>
          <p:nvSpPr>
            <p:cNvPr name="Freeform 3" id="3"/>
            <p:cNvSpPr/>
            <p:nvPr/>
          </p:nvSpPr>
          <p:spPr>
            <a:xfrm flipH="false" flipV="false" rot="0">
              <a:off x="0" y="0"/>
              <a:ext cx="15240000" cy="1419200"/>
            </a:xfrm>
            <a:custGeom>
              <a:avLst/>
              <a:gdLst/>
              <a:ahLst/>
              <a:cxnLst/>
              <a:rect r="r" b="b" t="t" l="l"/>
              <a:pathLst>
                <a:path h="1419200" w="15240000">
                  <a:moveTo>
                    <a:pt x="0" y="0"/>
                  </a:moveTo>
                  <a:lnTo>
                    <a:pt x="15240000" y="0"/>
                  </a:lnTo>
                  <a:lnTo>
                    <a:pt x="15240000" y="1419200"/>
                  </a:lnTo>
                  <a:lnTo>
                    <a:pt x="0" y="1419200"/>
                  </a:lnTo>
                  <a:close/>
                </a:path>
              </a:pathLst>
            </a:custGeom>
            <a:solidFill>
              <a:srgbClr val="000000">
                <a:alpha val="0"/>
              </a:srgbClr>
            </a:solidFill>
          </p:spPr>
        </p:sp>
        <p:sp>
          <p:nvSpPr>
            <p:cNvPr name="TextBox 4" id="4"/>
            <p:cNvSpPr txBox="true"/>
            <p:nvPr/>
          </p:nvSpPr>
          <p:spPr>
            <a:xfrm>
              <a:off x="0" y="0"/>
              <a:ext cx="15240000" cy="1419200"/>
            </a:xfrm>
            <a:prstGeom prst="rect">
              <a:avLst/>
            </a:prstGeom>
          </p:spPr>
          <p:txBody>
            <a:bodyPr anchor="t" rtlCol="false" tIns="0" lIns="0" bIns="0" rIns="0"/>
            <a:lstStyle/>
            <a:p>
              <a:pPr algn="l">
                <a:lnSpc>
                  <a:spcPts val="4079"/>
                </a:lnSpc>
              </a:pPr>
              <a:r>
                <a:rPr lang="en-US" b="true" sz="3400">
                  <a:solidFill>
                    <a:srgbClr val="595959"/>
                  </a:solidFill>
                  <a:latin typeface="Lato Bold"/>
                  <a:ea typeface="Lato Bold"/>
                  <a:cs typeface="Lato Bold"/>
                  <a:sym typeface="Lato Bold"/>
                </a:rPr>
                <a:t>Using Suffix Arrays and LCP</a:t>
              </a:r>
            </a:p>
          </p:txBody>
        </p:sp>
      </p:grpSp>
      <p:sp>
        <p:nvSpPr>
          <p:cNvPr name="TextBox 5" id="5"/>
          <p:cNvSpPr txBox="true"/>
          <p:nvPr/>
        </p:nvSpPr>
        <p:spPr>
          <a:xfrm rot="0">
            <a:off x="1408936" y="3824512"/>
            <a:ext cx="2266712" cy="1543050"/>
          </a:xfrm>
          <a:prstGeom prst="rect">
            <a:avLst/>
          </a:prstGeom>
        </p:spPr>
        <p:txBody>
          <a:bodyPr anchor="t" rtlCol="false" tIns="0" lIns="0" bIns="0" rIns="0">
            <a:spAutoFit/>
          </a:bodyPr>
          <a:lstStyle/>
          <a:p>
            <a:pPr algn="ctr">
              <a:lnSpc>
                <a:spcPts val="4079"/>
              </a:lnSpc>
            </a:pPr>
            <a:r>
              <a:rPr lang="en-US" b="true" sz="3399" u="sng">
                <a:solidFill>
                  <a:srgbClr val="000000"/>
                </a:solidFill>
                <a:latin typeface="Lato Bold"/>
                <a:ea typeface="Lato Bold"/>
                <a:cs typeface="Lato Bold"/>
                <a:sym typeface="Lato Bold"/>
                <a:hlinkClick r:id="rId2" tooltip="https://usaco.guide/adv/string-suffix?lang=cpp"/>
              </a:rPr>
              <a:t>Code</a:t>
            </a:r>
          </a:p>
          <a:p>
            <a:pPr algn="ctr">
              <a:lnSpc>
                <a:spcPts val="4079"/>
              </a:lnSpc>
            </a:pPr>
          </a:p>
          <a:p>
            <a:pPr algn="ctr">
              <a:lnSpc>
                <a:spcPts val="4079"/>
              </a:lnSpc>
              <a:spcBef>
                <a:spcPct val="0"/>
              </a:spcBef>
            </a:pPr>
            <a:r>
              <a:rPr lang="en-US" b="true" sz="3399" u="sng">
                <a:solidFill>
                  <a:srgbClr val="000000"/>
                </a:solidFill>
                <a:latin typeface="Lato Bold"/>
                <a:ea typeface="Lato Bold"/>
                <a:cs typeface="Lato Bold"/>
                <a:sym typeface="Lato Bold"/>
                <a:hlinkClick r:id="rId3" tooltip="https://www.youtube.com/watch?v=--VhnNdBncY"/>
              </a:rPr>
              <a:t>Explanation</a:t>
            </a:r>
          </a:p>
        </p:txBody>
      </p:sp>
      <p:sp>
        <p:nvSpPr>
          <p:cNvPr name="TextBox 6" id="6"/>
          <p:cNvSpPr txBox="true"/>
          <p:nvPr/>
        </p:nvSpPr>
        <p:spPr>
          <a:xfrm rot="0">
            <a:off x="4724815" y="3039694"/>
            <a:ext cx="12178211" cy="3086100"/>
          </a:xfrm>
          <a:prstGeom prst="rect">
            <a:avLst/>
          </a:prstGeom>
        </p:spPr>
        <p:txBody>
          <a:bodyPr anchor="t" rtlCol="false" tIns="0" lIns="0" bIns="0" rIns="0">
            <a:spAutoFit/>
          </a:bodyPr>
          <a:lstStyle/>
          <a:p>
            <a:pPr algn="ctr">
              <a:lnSpc>
                <a:spcPts val="4079"/>
              </a:lnSpc>
            </a:pPr>
            <a:r>
              <a:rPr lang="en-US" sz="3399" b="true">
                <a:solidFill>
                  <a:srgbClr val="000000"/>
                </a:solidFill>
                <a:latin typeface="Lato Bold"/>
                <a:ea typeface="Lato Bold"/>
                <a:cs typeface="Lato Bold"/>
                <a:sym typeface="Lato Bold"/>
              </a:rPr>
              <a:t>Each Suffix is a leaf of the Suffix Tree. LCP corresponding to 2 adjacent  Suffix  is the depth of LCA of the 2 leaves in the Suffix Tree</a:t>
            </a:r>
          </a:p>
          <a:p>
            <a:pPr algn="ctr">
              <a:lnSpc>
                <a:spcPts val="4079"/>
              </a:lnSpc>
            </a:pPr>
          </a:p>
          <a:p>
            <a:pPr algn="ctr">
              <a:lnSpc>
                <a:spcPts val="4079"/>
              </a:lnSpc>
              <a:spcBef>
                <a:spcPct val="0"/>
              </a:spcBef>
            </a:pPr>
            <a:r>
              <a:rPr lang="en-US" b="true" sz="3399">
                <a:solidFill>
                  <a:srgbClr val="000000"/>
                </a:solidFill>
                <a:latin typeface="Lato Bold"/>
                <a:ea typeface="Lato Bold"/>
                <a:cs typeface="Lato Bold"/>
                <a:sym typeface="Lato Bold"/>
              </a:rPr>
              <a:t>Start From LCA nodes of least depth and recursively build the tree.</a:t>
            </a: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496500"/>
            <a:ext cx="11430000" cy="1064400"/>
            <a:chOff x="0" y="0"/>
            <a:chExt cx="15240000" cy="1419200"/>
          </a:xfrm>
        </p:grpSpPr>
        <p:sp>
          <p:nvSpPr>
            <p:cNvPr name="Freeform 3" id="3"/>
            <p:cNvSpPr/>
            <p:nvPr/>
          </p:nvSpPr>
          <p:spPr>
            <a:xfrm flipH="false" flipV="false" rot="0">
              <a:off x="0" y="0"/>
              <a:ext cx="15240000" cy="1419200"/>
            </a:xfrm>
            <a:custGeom>
              <a:avLst/>
              <a:gdLst/>
              <a:ahLst/>
              <a:cxnLst/>
              <a:rect r="r" b="b" t="t" l="l"/>
              <a:pathLst>
                <a:path h="1419200" w="15240000">
                  <a:moveTo>
                    <a:pt x="0" y="0"/>
                  </a:moveTo>
                  <a:lnTo>
                    <a:pt x="15240000" y="0"/>
                  </a:lnTo>
                  <a:lnTo>
                    <a:pt x="15240000" y="1419200"/>
                  </a:lnTo>
                  <a:lnTo>
                    <a:pt x="0" y="1419200"/>
                  </a:lnTo>
                  <a:close/>
                </a:path>
              </a:pathLst>
            </a:custGeom>
            <a:solidFill>
              <a:srgbClr val="000000">
                <a:alpha val="0"/>
              </a:srgbClr>
            </a:solidFill>
          </p:spPr>
        </p:sp>
        <p:sp>
          <p:nvSpPr>
            <p:cNvPr name="TextBox 4" id="4"/>
            <p:cNvSpPr txBox="true"/>
            <p:nvPr/>
          </p:nvSpPr>
          <p:spPr>
            <a:xfrm>
              <a:off x="0" y="0"/>
              <a:ext cx="15240000" cy="1419200"/>
            </a:xfrm>
            <a:prstGeom prst="rect">
              <a:avLst/>
            </a:prstGeom>
          </p:spPr>
          <p:txBody>
            <a:bodyPr anchor="t" rtlCol="false" tIns="0" lIns="0" bIns="0" rIns="0"/>
            <a:lstStyle/>
            <a:p>
              <a:pPr algn="l">
                <a:lnSpc>
                  <a:spcPts val="4079"/>
                </a:lnSpc>
              </a:pPr>
              <a:r>
                <a:rPr lang="en-US" b="true" sz="3400">
                  <a:solidFill>
                    <a:srgbClr val="595959"/>
                  </a:solidFill>
                  <a:latin typeface="Lato Bold"/>
                  <a:ea typeface="Lato Bold"/>
                  <a:cs typeface="Lato Bold"/>
                  <a:sym typeface="Lato Bold"/>
                </a:rPr>
                <a:t>Ukkonen’s Algorithm</a:t>
              </a:r>
            </a:p>
          </p:txBody>
        </p:sp>
      </p:grpSp>
      <p:sp>
        <p:nvSpPr>
          <p:cNvPr name="TextBox 5" id="5"/>
          <p:cNvSpPr txBox="true"/>
          <p:nvPr/>
        </p:nvSpPr>
        <p:spPr>
          <a:xfrm rot="0">
            <a:off x="404021" y="2876625"/>
            <a:ext cx="6093287" cy="4007748"/>
          </a:xfrm>
          <a:prstGeom prst="rect">
            <a:avLst/>
          </a:prstGeom>
        </p:spPr>
        <p:txBody>
          <a:bodyPr anchor="t" rtlCol="false" tIns="0" lIns="0" bIns="0" rIns="0">
            <a:spAutoFit/>
          </a:bodyPr>
          <a:lstStyle/>
          <a:p>
            <a:pPr algn="ctr">
              <a:lnSpc>
                <a:spcPts val="5298"/>
              </a:lnSpc>
              <a:spcBef>
                <a:spcPct val="0"/>
              </a:spcBef>
            </a:pPr>
            <a:r>
              <a:rPr lang="en-US" b="true" sz="4415" u="sng">
                <a:solidFill>
                  <a:srgbClr val="000000"/>
                </a:solidFill>
                <a:latin typeface="Lato Bold"/>
                <a:ea typeface="Lato Bold"/>
                <a:cs typeface="Lato Bold"/>
                <a:sym typeface="Lato Bold"/>
                <a:hlinkClick r:id="rId2" tooltip="https://gist.github.com/makagonov/f7ed8ce729da72621b321f0ab547debb"/>
              </a:rPr>
              <a:t>Code_Link</a:t>
            </a:r>
          </a:p>
          <a:p>
            <a:pPr algn="ctr">
              <a:lnSpc>
                <a:spcPts val="5298"/>
              </a:lnSpc>
              <a:spcBef>
                <a:spcPct val="0"/>
              </a:spcBef>
            </a:pPr>
          </a:p>
          <a:p>
            <a:pPr algn="ctr">
              <a:lnSpc>
                <a:spcPts val="5298"/>
              </a:lnSpc>
              <a:spcBef>
                <a:spcPct val="0"/>
              </a:spcBef>
            </a:pPr>
            <a:r>
              <a:rPr lang="en-US" b="true" sz="4415" u="sng">
                <a:solidFill>
                  <a:srgbClr val="000000"/>
                </a:solidFill>
                <a:latin typeface="Lato Bold"/>
                <a:ea typeface="Lato Bold"/>
                <a:cs typeface="Lato Bold"/>
                <a:sym typeface="Lato Bold"/>
                <a:hlinkClick r:id="rId3" tooltip="https://brenden.github.io/ukkonen-animation/"/>
              </a:rPr>
              <a:t>Visualiser</a:t>
            </a:r>
          </a:p>
          <a:p>
            <a:pPr algn="ctr">
              <a:lnSpc>
                <a:spcPts val="5298"/>
              </a:lnSpc>
              <a:spcBef>
                <a:spcPct val="0"/>
              </a:spcBef>
            </a:pPr>
          </a:p>
          <a:p>
            <a:pPr algn="ctr">
              <a:lnSpc>
                <a:spcPts val="5298"/>
              </a:lnSpc>
              <a:spcBef>
                <a:spcPct val="0"/>
              </a:spcBef>
            </a:pPr>
            <a:r>
              <a:rPr lang="en-US" b="true" sz="4415" u="sng">
                <a:solidFill>
                  <a:srgbClr val="000000"/>
                </a:solidFill>
                <a:latin typeface="Lato Bold"/>
                <a:ea typeface="Lato Bold"/>
                <a:cs typeface="Lato Bold"/>
                <a:sym typeface="Lato Bold"/>
                <a:hlinkClick r:id="rId4" tooltip="https://stackoverflow.com/questions/9452701/ukkonens-suffix-tree-algorithm-in-plain-english"/>
              </a:rPr>
              <a:t>Explanation </a:t>
            </a:r>
            <a:r>
              <a:rPr lang="en-US" sz="4415">
                <a:solidFill>
                  <a:srgbClr val="000000"/>
                </a:solidFill>
                <a:latin typeface="Lato"/>
                <a:ea typeface="Lato"/>
                <a:cs typeface="Lato"/>
                <a:sym typeface="Lato"/>
              </a:rPr>
              <a:t>  &amp; </a:t>
            </a:r>
            <a:r>
              <a:rPr lang="en-US" sz="4415" u="sng">
                <a:solidFill>
                  <a:srgbClr val="000000"/>
                </a:solidFill>
                <a:latin typeface="Lato"/>
                <a:ea typeface="Lato"/>
                <a:cs typeface="Lato"/>
                <a:sym typeface="Lato"/>
                <a:hlinkClick r:id="rId5" tooltip="https://www.youtube.com/watch?v=ALEV0Hc5dDk"/>
              </a:rPr>
              <a:t>Explanation 2</a:t>
            </a:r>
          </a:p>
        </p:txBody>
      </p:sp>
    </p:spTree>
  </p:cSld>
  <p:clrMapOvr>
    <a:masterClrMapping/>
  </p:clrMapOvr>
</p:sld>
</file>

<file path=ppt/slides/slide3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28700" y="1028700"/>
            <a:ext cx="11430000" cy="1095188"/>
            <a:chOff x="0" y="0"/>
            <a:chExt cx="15240000" cy="1460251"/>
          </a:xfrm>
        </p:grpSpPr>
        <p:sp>
          <p:nvSpPr>
            <p:cNvPr name="Freeform 3" id="3"/>
            <p:cNvSpPr/>
            <p:nvPr/>
          </p:nvSpPr>
          <p:spPr>
            <a:xfrm flipH="false" flipV="false" rot="0">
              <a:off x="0" y="0"/>
              <a:ext cx="15240000" cy="1460250"/>
            </a:xfrm>
            <a:custGeom>
              <a:avLst/>
              <a:gdLst/>
              <a:ahLst/>
              <a:cxnLst/>
              <a:rect r="r" b="b" t="t" l="l"/>
              <a:pathLst>
                <a:path h="1460250" w="15240000">
                  <a:moveTo>
                    <a:pt x="0" y="0"/>
                  </a:moveTo>
                  <a:lnTo>
                    <a:pt x="15240000" y="0"/>
                  </a:lnTo>
                  <a:lnTo>
                    <a:pt x="15240000" y="1460250"/>
                  </a:lnTo>
                  <a:lnTo>
                    <a:pt x="0" y="1460250"/>
                  </a:lnTo>
                  <a:close/>
                </a:path>
              </a:pathLst>
            </a:custGeom>
            <a:solidFill>
              <a:srgbClr val="000000">
                <a:alpha val="0"/>
              </a:srgbClr>
            </a:solidFill>
          </p:spPr>
        </p:sp>
        <p:sp>
          <p:nvSpPr>
            <p:cNvPr name="TextBox 4" id="4"/>
            <p:cNvSpPr txBox="true"/>
            <p:nvPr/>
          </p:nvSpPr>
          <p:spPr>
            <a:xfrm>
              <a:off x="0" y="0"/>
              <a:ext cx="15240000" cy="1460251"/>
            </a:xfrm>
            <a:prstGeom prst="rect">
              <a:avLst/>
            </a:prstGeom>
          </p:spPr>
          <p:txBody>
            <a:bodyPr anchor="t" rtlCol="false" tIns="0" lIns="0" bIns="0" rIns="0"/>
            <a:lstStyle/>
            <a:p>
              <a:pPr algn="l">
                <a:lnSpc>
                  <a:spcPts val="4079"/>
                </a:lnSpc>
              </a:pPr>
              <a:r>
                <a:rPr lang="en-US" b="true" sz="3400">
                  <a:solidFill>
                    <a:srgbClr val="595959"/>
                  </a:solidFill>
                  <a:latin typeface="Lato Bold"/>
                  <a:ea typeface="Lato Bold"/>
                  <a:cs typeface="Lato Bold"/>
                  <a:sym typeface="Lato Bold"/>
                </a:rPr>
                <a:t>Bonus Resources: </a:t>
              </a:r>
            </a:p>
          </p:txBody>
        </p:sp>
      </p:grpSp>
      <p:sp>
        <p:nvSpPr>
          <p:cNvPr name="TextBox 5" id="5"/>
          <p:cNvSpPr txBox="true"/>
          <p:nvPr/>
        </p:nvSpPr>
        <p:spPr>
          <a:xfrm rot="0">
            <a:off x="1028700" y="2114363"/>
            <a:ext cx="15682885" cy="7877175"/>
          </a:xfrm>
          <a:prstGeom prst="rect">
            <a:avLst/>
          </a:prstGeom>
        </p:spPr>
        <p:txBody>
          <a:bodyPr anchor="t" rtlCol="false" tIns="0" lIns="0" bIns="0" rIns="0">
            <a:spAutoFit/>
          </a:bodyPr>
          <a:lstStyle/>
          <a:p>
            <a:pPr algn="l" marL="806390" indent="-403195" lvl="1">
              <a:lnSpc>
                <a:spcPts val="4482"/>
              </a:lnSpc>
              <a:buFont typeface="Arial"/>
              <a:buChar char="•"/>
            </a:pPr>
            <a:r>
              <a:rPr lang="en-US" b="true" sz="3735">
                <a:solidFill>
                  <a:srgbClr val="000000"/>
                </a:solidFill>
                <a:latin typeface="Lato Bold"/>
                <a:ea typeface="Lato Bold"/>
                <a:cs typeface="Lato Bold"/>
                <a:sym typeface="Lato Bold"/>
              </a:rPr>
              <a:t>KMP algorithm:</a:t>
            </a:r>
          </a:p>
          <a:p>
            <a:pPr algn="l">
              <a:lnSpc>
                <a:spcPts val="4482"/>
              </a:lnSpc>
            </a:pPr>
            <a:r>
              <a:rPr lang="en-US" sz="3735">
                <a:solidFill>
                  <a:srgbClr val="000000"/>
                </a:solidFill>
                <a:latin typeface="Lato"/>
                <a:ea typeface="Lato"/>
                <a:cs typeface="Lato"/>
                <a:sym typeface="Lato"/>
              </a:rPr>
              <a:t>        </a:t>
            </a:r>
            <a:r>
              <a:rPr lang="en-US" sz="3735">
                <a:solidFill>
                  <a:srgbClr val="000000"/>
                </a:solidFill>
                <a:latin typeface="Lato"/>
                <a:ea typeface="Lato"/>
                <a:cs typeface="Lato"/>
                <a:sym typeface="Lato"/>
              </a:rPr>
              <a:t>https://cp-algorithms.com/string/prefix-function.html</a:t>
            </a:r>
          </a:p>
          <a:p>
            <a:pPr algn="l">
              <a:lnSpc>
                <a:spcPts val="4482"/>
              </a:lnSpc>
            </a:pPr>
            <a:r>
              <a:rPr lang="en-US" sz="3735">
                <a:solidFill>
                  <a:srgbClr val="000000"/>
                </a:solidFill>
                <a:latin typeface="Lato"/>
                <a:ea typeface="Lato"/>
                <a:cs typeface="Lato"/>
                <a:sym typeface="Lato"/>
              </a:rPr>
              <a:t>        https://www.youtube.com/watch?v=JoF0Z7nVSrA</a:t>
            </a:r>
          </a:p>
          <a:p>
            <a:pPr algn="l">
              <a:lnSpc>
                <a:spcPts val="4482"/>
              </a:lnSpc>
            </a:pPr>
          </a:p>
          <a:p>
            <a:pPr algn="l" marL="806390" indent="-403195" lvl="1">
              <a:lnSpc>
                <a:spcPts val="4482"/>
              </a:lnSpc>
              <a:buFont typeface="Arial"/>
              <a:buChar char="•"/>
            </a:pPr>
            <a:r>
              <a:rPr lang="en-US" b="true" sz="3735">
                <a:solidFill>
                  <a:srgbClr val="000000"/>
                </a:solidFill>
                <a:latin typeface="Lato Bold"/>
                <a:ea typeface="Lato Bold"/>
                <a:cs typeface="Lato Bold"/>
                <a:sym typeface="Lato Bold"/>
              </a:rPr>
              <a:t>Manacher’s algorithm:</a:t>
            </a:r>
          </a:p>
          <a:p>
            <a:pPr algn="l">
              <a:lnSpc>
                <a:spcPts val="4482"/>
              </a:lnSpc>
            </a:pPr>
            <a:r>
              <a:rPr lang="en-US" sz="3735">
                <a:solidFill>
                  <a:srgbClr val="000000"/>
                </a:solidFill>
                <a:latin typeface="Lato"/>
                <a:ea typeface="Lato"/>
                <a:cs typeface="Lato"/>
                <a:sym typeface="Lato"/>
              </a:rPr>
              <a:t>         https://www.youtube.com/watch?v=V-sEwsca1ak  </a:t>
            </a:r>
          </a:p>
          <a:p>
            <a:pPr algn="l">
              <a:lnSpc>
                <a:spcPts val="4482"/>
              </a:lnSpc>
            </a:pPr>
            <a:r>
              <a:rPr lang="en-US" sz="3735">
                <a:solidFill>
                  <a:srgbClr val="000000"/>
                </a:solidFill>
                <a:latin typeface="Lato"/>
                <a:ea typeface="Lato"/>
                <a:cs typeface="Lato"/>
                <a:sym typeface="Lato"/>
              </a:rPr>
              <a:t>         https://yuminlee2.medium.com/manachers-algorithm-longest-palindromic-substring-cc97fa615f8b</a:t>
            </a:r>
          </a:p>
          <a:p>
            <a:pPr algn="l">
              <a:lnSpc>
                <a:spcPts val="4482"/>
              </a:lnSpc>
            </a:pPr>
          </a:p>
          <a:p>
            <a:pPr algn="l" marL="806390" indent="-403195" lvl="1">
              <a:lnSpc>
                <a:spcPts val="4482"/>
              </a:lnSpc>
              <a:buFont typeface="Arial"/>
              <a:buChar char="•"/>
            </a:pPr>
            <a:r>
              <a:rPr lang="en-US" b="true" sz="3735">
                <a:solidFill>
                  <a:srgbClr val="000000"/>
                </a:solidFill>
                <a:latin typeface="Lato Bold"/>
                <a:ea typeface="Lato Bold"/>
                <a:cs typeface="Lato Bold"/>
                <a:sym typeface="Lato Bold"/>
              </a:rPr>
              <a:t>Tries Practice Problem:</a:t>
            </a:r>
          </a:p>
          <a:p>
            <a:pPr algn="l">
              <a:lnSpc>
                <a:spcPts val="4482"/>
              </a:lnSpc>
            </a:pPr>
            <a:r>
              <a:rPr lang="en-US" sz="3735">
                <a:solidFill>
                  <a:srgbClr val="000000"/>
                </a:solidFill>
                <a:latin typeface="Lato"/>
                <a:ea typeface="Lato"/>
                <a:cs typeface="Lato"/>
                <a:sym typeface="Lato"/>
              </a:rPr>
              <a:t>           https://codeforces.com/blog/entry/75302</a:t>
            </a:r>
          </a:p>
          <a:p>
            <a:pPr algn="l" marL="806390" indent="-403195" lvl="1">
              <a:lnSpc>
                <a:spcPts val="4482"/>
              </a:lnSpc>
              <a:buFont typeface="Arial"/>
              <a:buChar char="•"/>
            </a:pPr>
            <a:r>
              <a:rPr lang="en-US" b="true" sz="3735">
                <a:solidFill>
                  <a:srgbClr val="000000"/>
                </a:solidFill>
                <a:latin typeface="Lato Bold"/>
                <a:ea typeface="Lato Bold"/>
                <a:cs typeface="Lato Bold"/>
                <a:sym typeface="Lato Bold"/>
              </a:rPr>
              <a:t>Suffix Arrays Practice Problems: </a:t>
            </a:r>
          </a:p>
          <a:p>
            <a:pPr algn="l">
              <a:lnSpc>
                <a:spcPts val="4482"/>
              </a:lnSpc>
            </a:pPr>
            <a:r>
              <a:rPr lang="en-US" sz="3735">
                <a:solidFill>
                  <a:srgbClr val="000000"/>
                </a:solidFill>
                <a:latin typeface="Lato"/>
                <a:ea typeface="Lato"/>
                <a:cs typeface="Lato"/>
                <a:sym typeface="Lato"/>
              </a:rPr>
              <a:t>           https://cp-algorithms.com/string/suffix-array.html</a:t>
            </a:r>
          </a:p>
          <a:p>
            <a:pPr algn="l">
              <a:lnSpc>
                <a:spcPts val="4482"/>
              </a:lnSpc>
            </a:pPr>
          </a:p>
        </p:txBody>
      </p:sp>
    </p:spTree>
  </p:cSld>
  <p:clrMapOvr>
    <a:masterClrMapping/>
  </p:clrMapOvr>
</p:sld>
</file>

<file path=ppt/slides/slide34.xml><?xml version="1.0" encoding="utf-8"?>
<p:sld xmlns:p="http://schemas.openxmlformats.org/presentationml/2006/main" xmlns:a="http://schemas.openxmlformats.org/drawingml/2006/main">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0">
            <a:off x="1801550" y="4306200"/>
            <a:ext cx="4797000" cy="1323600"/>
            <a:chOff x="0" y="0"/>
            <a:chExt cx="6396000" cy="1764800"/>
          </a:xfrm>
        </p:grpSpPr>
        <p:sp>
          <p:nvSpPr>
            <p:cNvPr name="Freeform 3" id="3"/>
            <p:cNvSpPr/>
            <p:nvPr/>
          </p:nvSpPr>
          <p:spPr>
            <a:xfrm flipH="false" flipV="false" rot="0">
              <a:off x="0" y="0"/>
              <a:ext cx="6396000" cy="1764800"/>
            </a:xfrm>
            <a:custGeom>
              <a:avLst/>
              <a:gdLst/>
              <a:ahLst/>
              <a:cxnLst/>
              <a:rect r="r" b="b" t="t" l="l"/>
              <a:pathLst>
                <a:path h="1764800" w="6396000">
                  <a:moveTo>
                    <a:pt x="0" y="0"/>
                  </a:moveTo>
                  <a:lnTo>
                    <a:pt x="6396000" y="0"/>
                  </a:lnTo>
                  <a:lnTo>
                    <a:pt x="6396000" y="1764800"/>
                  </a:lnTo>
                  <a:lnTo>
                    <a:pt x="0" y="1764800"/>
                  </a:lnTo>
                  <a:close/>
                </a:path>
              </a:pathLst>
            </a:custGeom>
            <a:solidFill>
              <a:srgbClr val="000000">
                <a:alpha val="0"/>
              </a:srgbClr>
            </a:solidFill>
          </p:spPr>
        </p:sp>
        <p:sp>
          <p:nvSpPr>
            <p:cNvPr name="TextBox 4" id="4"/>
            <p:cNvSpPr txBox="true"/>
            <p:nvPr/>
          </p:nvSpPr>
          <p:spPr>
            <a:xfrm>
              <a:off x="0" y="0"/>
              <a:ext cx="6396000" cy="1764800"/>
            </a:xfrm>
            <a:prstGeom prst="rect">
              <a:avLst/>
            </a:prstGeom>
          </p:spPr>
          <p:txBody>
            <a:bodyPr anchor="t" rtlCol="false" tIns="0" lIns="0" bIns="0" rIns="0"/>
            <a:lstStyle/>
            <a:p>
              <a:pPr algn="l">
                <a:lnSpc>
                  <a:spcPts val="7439"/>
                </a:lnSpc>
              </a:pPr>
              <a:r>
                <a:rPr lang="en-US" b="true" sz="6199">
                  <a:solidFill>
                    <a:srgbClr val="595959"/>
                  </a:solidFill>
                  <a:latin typeface="Lato Bold"/>
                  <a:ea typeface="Lato Bold"/>
                  <a:cs typeface="Lato Bold"/>
                  <a:sym typeface="Lato Bold"/>
                </a:rPr>
                <a:t>Thank You :)</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0">
            <a:off x="1587500" y="2126900"/>
            <a:ext cx="6219000" cy="1064400"/>
            <a:chOff x="0" y="0"/>
            <a:chExt cx="8292000" cy="1419200"/>
          </a:xfrm>
        </p:grpSpPr>
        <p:sp>
          <p:nvSpPr>
            <p:cNvPr name="Freeform 3" id="3"/>
            <p:cNvSpPr/>
            <p:nvPr/>
          </p:nvSpPr>
          <p:spPr>
            <a:xfrm flipH="false" flipV="false" rot="0">
              <a:off x="0" y="0"/>
              <a:ext cx="8292000" cy="1419200"/>
            </a:xfrm>
            <a:custGeom>
              <a:avLst/>
              <a:gdLst/>
              <a:ahLst/>
              <a:cxnLst/>
              <a:rect r="r" b="b" t="t" l="l"/>
              <a:pathLst>
                <a:path h="1419200" w="8292000">
                  <a:moveTo>
                    <a:pt x="0" y="0"/>
                  </a:moveTo>
                  <a:lnTo>
                    <a:pt x="8292000" y="0"/>
                  </a:lnTo>
                  <a:lnTo>
                    <a:pt x="8292000" y="1419200"/>
                  </a:lnTo>
                  <a:lnTo>
                    <a:pt x="0" y="1419200"/>
                  </a:lnTo>
                  <a:close/>
                </a:path>
              </a:pathLst>
            </a:custGeom>
            <a:solidFill>
              <a:srgbClr val="000000">
                <a:alpha val="0"/>
              </a:srgbClr>
            </a:solidFill>
          </p:spPr>
        </p:sp>
        <p:sp>
          <p:nvSpPr>
            <p:cNvPr name="TextBox 4" id="4"/>
            <p:cNvSpPr txBox="true"/>
            <p:nvPr/>
          </p:nvSpPr>
          <p:spPr>
            <a:xfrm>
              <a:off x="0" y="-9525"/>
              <a:ext cx="8292000" cy="1428725"/>
            </a:xfrm>
            <a:prstGeom prst="rect">
              <a:avLst/>
            </a:prstGeom>
          </p:spPr>
          <p:txBody>
            <a:bodyPr anchor="t" rtlCol="false" tIns="0" lIns="0" bIns="0" rIns="0"/>
            <a:lstStyle/>
            <a:p>
              <a:pPr algn="l">
                <a:lnSpc>
                  <a:spcPts val="5040"/>
                </a:lnSpc>
              </a:pPr>
              <a:r>
                <a:rPr lang="en-US" b="true" sz="4200">
                  <a:solidFill>
                    <a:srgbClr val="595959"/>
                  </a:solidFill>
                  <a:latin typeface="Lato Bold"/>
                  <a:ea typeface="Lato Bold"/>
                  <a:cs typeface="Lato Bold"/>
                  <a:sym typeface="Lato Bold"/>
                </a:rPr>
                <a:t>What is a hash?</a:t>
              </a:r>
            </a:p>
          </p:txBody>
        </p:sp>
      </p:grpSp>
      <p:sp>
        <p:nvSpPr>
          <p:cNvPr name="Freeform 5" id="5"/>
          <p:cNvSpPr/>
          <p:nvPr/>
        </p:nvSpPr>
        <p:spPr>
          <a:xfrm flipH="false" flipV="false" rot="0">
            <a:off x="7806502" y="1808550"/>
            <a:ext cx="9821100" cy="7529500"/>
          </a:xfrm>
          <a:custGeom>
            <a:avLst/>
            <a:gdLst/>
            <a:ahLst/>
            <a:cxnLst/>
            <a:rect r="r" b="b" t="t" l="l"/>
            <a:pathLst>
              <a:path h="7529500" w="9821100">
                <a:moveTo>
                  <a:pt x="0" y="0"/>
                </a:moveTo>
                <a:lnTo>
                  <a:pt x="9821100" y="0"/>
                </a:lnTo>
                <a:lnTo>
                  <a:pt x="9821100" y="7529500"/>
                </a:lnTo>
                <a:lnTo>
                  <a:pt x="0" y="7529500"/>
                </a:lnTo>
                <a:lnTo>
                  <a:pt x="0" y="0"/>
                </a:lnTo>
                <a:close/>
              </a:path>
            </a:pathLst>
          </a:custGeom>
          <a:blipFill>
            <a:blip r:embed="rId3"/>
            <a:stretch>
              <a:fillRect l="0" t="0" r="0" b="0"/>
            </a:stretch>
          </a:blipFill>
        </p:spPr>
      </p:sp>
      <p:grpSp>
        <p:nvGrpSpPr>
          <p:cNvPr name="Group 6" id="6"/>
          <p:cNvGrpSpPr/>
          <p:nvPr/>
        </p:nvGrpSpPr>
        <p:grpSpPr>
          <a:xfrm rot="0">
            <a:off x="1243800" y="3900488"/>
            <a:ext cx="5842800" cy="5078252"/>
            <a:chOff x="0" y="0"/>
            <a:chExt cx="7790400" cy="6771003"/>
          </a:xfrm>
        </p:grpSpPr>
        <p:sp>
          <p:nvSpPr>
            <p:cNvPr name="Freeform 7" id="7"/>
            <p:cNvSpPr/>
            <p:nvPr/>
          </p:nvSpPr>
          <p:spPr>
            <a:xfrm flipH="false" flipV="false" rot="0">
              <a:off x="0" y="0"/>
              <a:ext cx="7790400" cy="6771003"/>
            </a:xfrm>
            <a:custGeom>
              <a:avLst/>
              <a:gdLst/>
              <a:ahLst/>
              <a:cxnLst/>
              <a:rect r="r" b="b" t="t" l="l"/>
              <a:pathLst>
                <a:path h="6771003" w="7790400">
                  <a:moveTo>
                    <a:pt x="0" y="0"/>
                  </a:moveTo>
                  <a:lnTo>
                    <a:pt x="7790400" y="0"/>
                  </a:lnTo>
                  <a:lnTo>
                    <a:pt x="7790400" y="6771003"/>
                  </a:lnTo>
                  <a:lnTo>
                    <a:pt x="0" y="6771003"/>
                  </a:lnTo>
                  <a:close/>
                </a:path>
              </a:pathLst>
            </a:custGeom>
            <a:solidFill>
              <a:srgbClr val="000000">
                <a:alpha val="0"/>
              </a:srgbClr>
            </a:solidFill>
          </p:spPr>
        </p:sp>
        <p:sp>
          <p:nvSpPr>
            <p:cNvPr name="TextBox 8" id="8"/>
            <p:cNvSpPr txBox="true"/>
            <p:nvPr/>
          </p:nvSpPr>
          <p:spPr>
            <a:xfrm>
              <a:off x="0" y="0"/>
              <a:ext cx="7790400" cy="6771003"/>
            </a:xfrm>
            <a:prstGeom prst="rect">
              <a:avLst/>
            </a:prstGeom>
          </p:spPr>
          <p:txBody>
            <a:bodyPr anchor="t" rtlCol="false" tIns="0" lIns="0" bIns="0" rIns="0"/>
            <a:lstStyle/>
            <a:p>
              <a:pPr algn="l">
                <a:lnSpc>
                  <a:spcPts val="4079"/>
                </a:lnSpc>
              </a:pPr>
            </a:p>
            <a:p>
              <a:pPr algn="l" marL="1061720" indent="-530860" lvl="1">
                <a:lnSpc>
                  <a:spcPts val="4079"/>
                </a:lnSpc>
                <a:buFont typeface="Arial"/>
                <a:buChar char="•"/>
              </a:pPr>
              <a:r>
                <a:rPr lang="en-US" b="true" sz="3400">
                  <a:solidFill>
                    <a:srgbClr val="595959"/>
                  </a:solidFill>
                  <a:latin typeface="Lato Bold"/>
                  <a:ea typeface="Lato Bold"/>
                  <a:cs typeface="Lato Bold"/>
                  <a:sym typeface="Lato Bold"/>
                </a:rPr>
                <a:t>Map string to int</a:t>
              </a:r>
            </a:p>
            <a:p>
              <a:pPr algn="l" marL="1061720" indent="-530860" lvl="1">
                <a:lnSpc>
                  <a:spcPts val="4079"/>
                </a:lnSpc>
              </a:pPr>
            </a:p>
            <a:p>
              <a:pPr algn="l" marL="1061720" indent="-530860" lvl="1">
                <a:lnSpc>
                  <a:spcPts val="4079"/>
                </a:lnSpc>
                <a:buFont typeface="Arial"/>
                <a:buChar char="•"/>
              </a:pPr>
              <a:r>
                <a:rPr lang="en-US" b="true" sz="3400">
                  <a:solidFill>
                    <a:srgbClr val="595959"/>
                  </a:solidFill>
                  <a:latin typeface="Lato Bold"/>
                  <a:ea typeface="Lato Bold"/>
                  <a:cs typeface="Lato Bold"/>
                  <a:sym typeface="Lato Bold"/>
                </a:rPr>
                <a:t>Small change, large variation in Hash</a:t>
              </a:r>
            </a:p>
            <a:p>
              <a:pPr algn="l" marL="1061720" indent="-530860" lvl="1">
                <a:lnSpc>
                  <a:spcPts val="4079"/>
                </a:lnSpc>
              </a:pPr>
            </a:p>
            <a:p>
              <a:pPr algn="l" marL="1061720" indent="-530860" lvl="1">
                <a:lnSpc>
                  <a:spcPts val="4079"/>
                </a:lnSpc>
                <a:buFont typeface="Arial"/>
                <a:buChar char="•"/>
              </a:pPr>
              <a:r>
                <a:rPr lang="en-US" b="true" sz="3400">
                  <a:solidFill>
                    <a:srgbClr val="595959"/>
                  </a:solidFill>
                  <a:latin typeface="Lato Bold"/>
                  <a:ea typeface="Lato Bold"/>
                  <a:cs typeface="Lato Bold"/>
                  <a:sym typeface="Lato Bold"/>
                </a:rPr>
                <a:t>Many-one Function</a:t>
              </a:r>
            </a:p>
            <a:p>
              <a:pPr algn="l" marL="1061720" indent="-530860" lvl="1">
                <a:lnSpc>
                  <a:spcPts val="4079"/>
                </a:lnSpc>
              </a:pPr>
            </a:p>
            <a:p>
              <a:pPr algn="l" marL="1061720" indent="-530860" lvl="1">
                <a:lnSpc>
                  <a:spcPts val="4079"/>
                </a:lnSpc>
                <a:buFont typeface="Arial"/>
                <a:buChar char="•"/>
              </a:pPr>
              <a:r>
                <a:rPr lang="en-US" b="true" sz="3400">
                  <a:solidFill>
                    <a:srgbClr val="595959"/>
                  </a:solidFill>
                  <a:latin typeface="Lato Bold"/>
                  <a:ea typeface="Lato Bold"/>
                  <a:cs typeface="Lato Bold"/>
                  <a:sym typeface="Lato Bold"/>
                </a:rPr>
                <a:t>Collision, but rarely</a:t>
              </a:r>
            </a:p>
          </p:txBody>
        </p:sp>
      </p:grpSp>
      <p:grpSp>
        <p:nvGrpSpPr>
          <p:cNvPr name="Group 9" id="9"/>
          <p:cNvGrpSpPr/>
          <p:nvPr/>
        </p:nvGrpSpPr>
        <p:grpSpPr>
          <a:xfrm rot="0">
            <a:off x="6443662" y="9338050"/>
            <a:ext cx="5672138" cy="615554"/>
            <a:chOff x="0" y="0"/>
            <a:chExt cx="7562851" cy="820739"/>
          </a:xfrm>
        </p:grpSpPr>
        <p:sp>
          <p:nvSpPr>
            <p:cNvPr name="Freeform 10" id="10"/>
            <p:cNvSpPr/>
            <p:nvPr/>
          </p:nvSpPr>
          <p:spPr>
            <a:xfrm flipH="false" flipV="false" rot="0">
              <a:off x="0" y="0"/>
              <a:ext cx="7562851" cy="820739"/>
            </a:xfrm>
            <a:custGeom>
              <a:avLst/>
              <a:gdLst/>
              <a:ahLst/>
              <a:cxnLst/>
              <a:rect r="r" b="b" t="t" l="l"/>
              <a:pathLst>
                <a:path h="820739" w="7562851">
                  <a:moveTo>
                    <a:pt x="0" y="0"/>
                  </a:moveTo>
                  <a:lnTo>
                    <a:pt x="7562851" y="0"/>
                  </a:lnTo>
                  <a:lnTo>
                    <a:pt x="7562851" y="820739"/>
                  </a:lnTo>
                  <a:lnTo>
                    <a:pt x="0" y="820739"/>
                  </a:lnTo>
                  <a:close/>
                </a:path>
              </a:pathLst>
            </a:custGeom>
            <a:solidFill>
              <a:srgbClr val="000000">
                <a:alpha val="0"/>
              </a:srgbClr>
            </a:solidFill>
          </p:spPr>
        </p:sp>
        <p:sp>
          <p:nvSpPr>
            <p:cNvPr name="TextBox 11" id="11"/>
            <p:cNvSpPr txBox="true"/>
            <p:nvPr/>
          </p:nvSpPr>
          <p:spPr>
            <a:xfrm>
              <a:off x="0" y="-57150"/>
              <a:ext cx="7562851" cy="877889"/>
            </a:xfrm>
            <a:prstGeom prst="rect">
              <a:avLst/>
            </a:prstGeom>
          </p:spPr>
          <p:txBody>
            <a:bodyPr anchor="t" rtlCol="false" tIns="0" lIns="0" bIns="0" rIns="0"/>
            <a:lstStyle/>
            <a:p>
              <a:pPr algn="l">
                <a:lnSpc>
                  <a:spcPts val="3359"/>
                </a:lnSpc>
              </a:pPr>
              <a:r>
                <a:rPr lang="en-US" sz="2799">
                  <a:solidFill>
                    <a:srgbClr val="000000"/>
                  </a:solidFill>
                  <a:latin typeface="Arial"/>
                  <a:ea typeface="Arial"/>
                  <a:cs typeface="Arial"/>
                  <a:sym typeface="Arial"/>
                </a:rPr>
                <a:t>Try modulus…….</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0">
            <a:off x="1564600" y="729350"/>
            <a:ext cx="11430000" cy="1064400"/>
            <a:chOff x="0" y="0"/>
            <a:chExt cx="15240000" cy="1419200"/>
          </a:xfrm>
        </p:grpSpPr>
        <p:sp>
          <p:nvSpPr>
            <p:cNvPr name="Freeform 3" id="3"/>
            <p:cNvSpPr/>
            <p:nvPr/>
          </p:nvSpPr>
          <p:spPr>
            <a:xfrm flipH="false" flipV="false" rot="0">
              <a:off x="0" y="0"/>
              <a:ext cx="15240000" cy="1419200"/>
            </a:xfrm>
            <a:custGeom>
              <a:avLst/>
              <a:gdLst/>
              <a:ahLst/>
              <a:cxnLst/>
              <a:rect r="r" b="b" t="t" l="l"/>
              <a:pathLst>
                <a:path h="1419200" w="15240000">
                  <a:moveTo>
                    <a:pt x="0" y="0"/>
                  </a:moveTo>
                  <a:lnTo>
                    <a:pt x="15240000" y="0"/>
                  </a:lnTo>
                  <a:lnTo>
                    <a:pt x="15240000" y="1419200"/>
                  </a:lnTo>
                  <a:lnTo>
                    <a:pt x="0" y="1419200"/>
                  </a:lnTo>
                  <a:close/>
                </a:path>
              </a:pathLst>
            </a:custGeom>
            <a:solidFill>
              <a:srgbClr val="000000">
                <a:alpha val="0"/>
              </a:srgbClr>
            </a:solidFill>
          </p:spPr>
        </p:sp>
        <p:sp>
          <p:nvSpPr>
            <p:cNvPr name="TextBox 4" id="4"/>
            <p:cNvSpPr txBox="true"/>
            <p:nvPr/>
          </p:nvSpPr>
          <p:spPr>
            <a:xfrm>
              <a:off x="0" y="-9525"/>
              <a:ext cx="15240000" cy="1428725"/>
            </a:xfrm>
            <a:prstGeom prst="rect">
              <a:avLst/>
            </a:prstGeom>
          </p:spPr>
          <p:txBody>
            <a:bodyPr anchor="t" rtlCol="false" tIns="0" lIns="0" bIns="0" rIns="0"/>
            <a:lstStyle/>
            <a:p>
              <a:pPr algn="l">
                <a:lnSpc>
                  <a:spcPts val="4800"/>
                </a:lnSpc>
              </a:pPr>
              <a:r>
                <a:rPr lang="en-US" b="true" sz="4000">
                  <a:solidFill>
                    <a:srgbClr val="595959"/>
                  </a:solidFill>
                  <a:latin typeface="Lato Bold"/>
                  <a:ea typeface="Lato Bold"/>
                  <a:cs typeface="Lato Bold"/>
                  <a:sym typeface="Lato Bold"/>
                </a:rPr>
                <a:t>Polynomial Rolling Hash</a:t>
              </a:r>
            </a:p>
          </p:txBody>
        </p:sp>
      </p:grpSp>
      <p:sp>
        <p:nvSpPr>
          <p:cNvPr name="Freeform 5" id="5"/>
          <p:cNvSpPr/>
          <p:nvPr/>
        </p:nvSpPr>
        <p:spPr>
          <a:xfrm flipH="false" flipV="false" rot="0">
            <a:off x="1770620" y="3100628"/>
            <a:ext cx="14746758" cy="2762636"/>
          </a:xfrm>
          <a:custGeom>
            <a:avLst/>
            <a:gdLst/>
            <a:ahLst/>
            <a:cxnLst/>
            <a:rect r="r" b="b" t="t" l="l"/>
            <a:pathLst>
              <a:path h="2762636" w="14746758">
                <a:moveTo>
                  <a:pt x="0" y="0"/>
                </a:moveTo>
                <a:lnTo>
                  <a:pt x="14746758" y="0"/>
                </a:lnTo>
                <a:lnTo>
                  <a:pt x="14746758" y="2762636"/>
                </a:lnTo>
                <a:lnTo>
                  <a:pt x="0" y="2762636"/>
                </a:lnTo>
                <a:lnTo>
                  <a:pt x="0" y="0"/>
                </a:lnTo>
                <a:close/>
              </a:path>
            </a:pathLst>
          </a:custGeom>
          <a:blipFill>
            <a:blip r:embed="rId3"/>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0">
            <a:off x="1243800" y="729350"/>
            <a:ext cx="11430000" cy="1064400"/>
            <a:chOff x="0" y="0"/>
            <a:chExt cx="15240000" cy="1419200"/>
          </a:xfrm>
        </p:grpSpPr>
        <p:sp>
          <p:nvSpPr>
            <p:cNvPr name="Freeform 3" id="3"/>
            <p:cNvSpPr/>
            <p:nvPr/>
          </p:nvSpPr>
          <p:spPr>
            <a:xfrm flipH="false" flipV="false" rot="0">
              <a:off x="0" y="0"/>
              <a:ext cx="15240000" cy="1419200"/>
            </a:xfrm>
            <a:custGeom>
              <a:avLst/>
              <a:gdLst/>
              <a:ahLst/>
              <a:cxnLst/>
              <a:rect r="r" b="b" t="t" l="l"/>
              <a:pathLst>
                <a:path h="1419200" w="15240000">
                  <a:moveTo>
                    <a:pt x="0" y="0"/>
                  </a:moveTo>
                  <a:lnTo>
                    <a:pt x="15240000" y="0"/>
                  </a:lnTo>
                  <a:lnTo>
                    <a:pt x="15240000" y="1419200"/>
                  </a:lnTo>
                  <a:lnTo>
                    <a:pt x="0" y="1419200"/>
                  </a:lnTo>
                  <a:close/>
                </a:path>
              </a:pathLst>
            </a:custGeom>
            <a:solidFill>
              <a:srgbClr val="000000">
                <a:alpha val="0"/>
              </a:srgbClr>
            </a:solidFill>
          </p:spPr>
        </p:sp>
        <p:sp>
          <p:nvSpPr>
            <p:cNvPr name="TextBox 4" id="4"/>
            <p:cNvSpPr txBox="true"/>
            <p:nvPr/>
          </p:nvSpPr>
          <p:spPr>
            <a:xfrm>
              <a:off x="0" y="0"/>
              <a:ext cx="15240000" cy="1419200"/>
            </a:xfrm>
            <a:prstGeom prst="rect">
              <a:avLst/>
            </a:prstGeom>
          </p:spPr>
          <p:txBody>
            <a:bodyPr anchor="t" rtlCol="false" tIns="0" lIns="0" bIns="0" rIns="0"/>
            <a:lstStyle/>
            <a:p>
              <a:pPr algn="l">
                <a:lnSpc>
                  <a:spcPts val="5280"/>
                </a:lnSpc>
              </a:pPr>
              <a:r>
                <a:rPr lang="en-US" b="true" sz="4400">
                  <a:solidFill>
                    <a:srgbClr val="595959"/>
                  </a:solidFill>
                  <a:latin typeface="Lato Bold"/>
                  <a:ea typeface="Lato Bold"/>
                  <a:cs typeface="Lato Bold"/>
                  <a:sym typeface="Lato Bold"/>
                </a:rPr>
                <a:t>Pre Computing for substring</a:t>
              </a:r>
            </a:p>
          </p:txBody>
        </p:sp>
      </p:grpSp>
      <p:sp>
        <p:nvSpPr>
          <p:cNvPr name="Freeform 5" id="5"/>
          <p:cNvSpPr/>
          <p:nvPr/>
        </p:nvSpPr>
        <p:spPr>
          <a:xfrm flipH="false" flipV="false" rot="0">
            <a:off x="1843086" y="2259850"/>
            <a:ext cx="15488840" cy="5371250"/>
          </a:xfrm>
          <a:custGeom>
            <a:avLst/>
            <a:gdLst/>
            <a:ahLst/>
            <a:cxnLst/>
            <a:rect r="r" b="b" t="t" l="l"/>
            <a:pathLst>
              <a:path h="5371250" w="15488840">
                <a:moveTo>
                  <a:pt x="0" y="0"/>
                </a:moveTo>
                <a:lnTo>
                  <a:pt x="15488840" y="0"/>
                </a:lnTo>
                <a:lnTo>
                  <a:pt x="15488840" y="5371250"/>
                </a:lnTo>
                <a:lnTo>
                  <a:pt x="0" y="5371250"/>
                </a:lnTo>
                <a:lnTo>
                  <a:pt x="0" y="0"/>
                </a:lnTo>
                <a:close/>
              </a:path>
            </a:pathLst>
          </a:custGeom>
          <a:blipFill>
            <a:blip r:embed="rId3"/>
            <a:stretch>
              <a:fillRect l="0" t="0" r="0" b="0"/>
            </a:stretch>
          </a:blipFill>
        </p:spPr>
      </p:sp>
      <p:grpSp>
        <p:nvGrpSpPr>
          <p:cNvPr name="Group 6" id="6"/>
          <p:cNvGrpSpPr/>
          <p:nvPr/>
        </p:nvGrpSpPr>
        <p:grpSpPr>
          <a:xfrm rot="0">
            <a:off x="2514600" y="8315326"/>
            <a:ext cx="13673138" cy="733120"/>
            <a:chOff x="0" y="0"/>
            <a:chExt cx="18230851" cy="977494"/>
          </a:xfrm>
        </p:grpSpPr>
        <p:sp>
          <p:nvSpPr>
            <p:cNvPr name="Freeform 7" id="7"/>
            <p:cNvSpPr/>
            <p:nvPr/>
          </p:nvSpPr>
          <p:spPr>
            <a:xfrm flipH="false" flipV="false" rot="0">
              <a:off x="0" y="0"/>
              <a:ext cx="18230850" cy="977494"/>
            </a:xfrm>
            <a:custGeom>
              <a:avLst/>
              <a:gdLst/>
              <a:ahLst/>
              <a:cxnLst/>
              <a:rect r="r" b="b" t="t" l="l"/>
              <a:pathLst>
                <a:path h="977494" w="18230850">
                  <a:moveTo>
                    <a:pt x="0" y="0"/>
                  </a:moveTo>
                  <a:lnTo>
                    <a:pt x="18230850" y="0"/>
                  </a:lnTo>
                  <a:lnTo>
                    <a:pt x="18230850" y="977494"/>
                  </a:lnTo>
                  <a:lnTo>
                    <a:pt x="0" y="977494"/>
                  </a:lnTo>
                  <a:close/>
                </a:path>
              </a:pathLst>
            </a:custGeom>
            <a:solidFill>
              <a:srgbClr val="000000">
                <a:alpha val="0"/>
              </a:srgbClr>
            </a:solidFill>
            <a:ln cap="sq">
              <a:noFill/>
              <a:prstDash val="solid"/>
              <a:miter/>
            </a:ln>
          </p:spPr>
        </p:sp>
        <p:sp>
          <p:nvSpPr>
            <p:cNvPr name="TextBox 8" id="8"/>
            <p:cNvSpPr txBox="true"/>
            <p:nvPr/>
          </p:nvSpPr>
          <p:spPr>
            <a:xfrm>
              <a:off x="0" y="-9525"/>
              <a:ext cx="18230851" cy="987019"/>
            </a:xfrm>
            <a:prstGeom prst="rect">
              <a:avLst/>
            </a:prstGeom>
          </p:spPr>
          <p:txBody>
            <a:bodyPr anchor="t" rtlCol="false" tIns="0" lIns="0" bIns="0" rIns="0"/>
            <a:lstStyle/>
            <a:p>
              <a:pPr algn="l" marL="0" indent="0" lvl="0">
                <a:lnSpc>
                  <a:spcPts val="4320"/>
                </a:lnSpc>
                <a:spcBef>
                  <a:spcPct val="0"/>
                </a:spcBef>
              </a:pPr>
              <a:r>
                <a:rPr lang="en-US" sz="3600" strike="noStrike" u="none">
                  <a:solidFill>
                    <a:srgbClr val="595959"/>
                  </a:solidFill>
                  <a:latin typeface="Lato"/>
                  <a:ea typeface="Lato"/>
                  <a:cs typeface="Lato"/>
                  <a:sym typeface="Lato"/>
                </a:rPr>
                <a:t>BUT how to get Prefix-Hashes in O(n) ??</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24250" y="0"/>
            <a:ext cx="13196400" cy="985200"/>
            <a:chOff x="0" y="0"/>
            <a:chExt cx="17595200" cy="1313600"/>
          </a:xfrm>
        </p:grpSpPr>
        <p:sp>
          <p:nvSpPr>
            <p:cNvPr name="Freeform 3" id="3"/>
            <p:cNvSpPr/>
            <p:nvPr/>
          </p:nvSpPr>
          <p:spPr>
            <a:xfrm flipH="false" flipV="false" rot="0">
              <a:off x="0" y="0"/>
              <a:ext cx="17595200" cy="1313600"/>
            </a:xfrm>
            <a:custGeom>
              <a:avLst/>
              <a:gdLst/>
              <a:ahLst/>
              <a:cxnLst/>
              <a:rect r="r" b="b" t="t" l="l"/>
              <a:pathLst>
                <a:path h="1313600" w="17595200">
                  <a:moveTo>
                    <a:pt x="0" y="0"/>
                  </a:moveTo>
                  <a:lnTo>
                    <a:pt x="17595200" y="0"/>
                  </a:lnTo>
                  <a:lnTo>
                    <a:pt x="17595200" y="1313600"/>
                  </a:lnTo>
                  <a:lnTo>
                    <a:pt x="0" y="1313600"/>
                  </a:lnTo>
                  <a:close/>
                </a:path>
              </a:pathLst>
            </a:custGeom>
            <a:solidFill>
              <a:srgbClr val="000000">
                <a:alpha val="0"/>
              </a:srgbClr>
            </a:solidFill>
          </p:spPr>
        </p:sp>
        <p:sp>
          <p:nvSpPr>
            <p:cNvPr name="TextBox 4" id="4"/>
            <p:cNvSpPr txBox="true"/>
            <p:nvPr/>
          </p:nvSpPr>
          <p:spPr>
            <a:xfrm>
              <a:off x="0" y="-9525"/>
              <a:ext cx="17595200" cy="1323125"/>
            </a:xfrm>
            <a:prstGeom prst="rect">
              <a:avLst/>
            </a:prstGeom>
          </p:spPr>
          <p:txBody>
            <a:bodyPr anchor="t" rtlCol="false" tIns="0" lIns="0" bIns="0" rIns="0"/>
            <a:lstStyle/>
            <a:p>
              <a:pPr algn="l">
                <a:lnSpc>
                  <a:spcPts val="4800"/>
                </a:lnSpc>
              </a:pPr>
              <a:r>
                <a:rPr lang="en-US" b="true" sz="4000">
                  <a:solidFill>
                    <a:srgbClr val="595959"/>
                  </a:solidFill>
                  <a:latin typeface="Lato Bold"/>
                  <a:ea typeface="Lato Bold"/>
                  <a:cs typeface="Lato Bold"/>
                  <a:sym typeface="Lato Bold"/>
                </a:rPr>
                <a:t>The Complete Code</a:t>
              </a:r>
            </a:p>
          </p:txBody>
        </p:sp>
      </p:grpSp>
      <p:sp>
        <p:nvSpPr>
          <p:cNvPr name="Freeform 5" id="5"/>
          <p:cNvSpPr/>
          <p:nvPr/>
        </p:nvSpPr>
        <p:spPr>
          <a:xfrm flipH="false" flipV="false" rot="0">
            <a:off x="874742" y="1113786"/>
            <a:ext cx="16538514" cy="9033760"/>
          </a:xfrm>
          <a:custGeom>
            <a:avLst/>
            <a:gdLst/>
            <a:ahLst/>
            <a:cxnLst/>
            <a:rect r="r" b="b" t="t" l="l"/>
            <a:pathLst>
              <a:path h="9033760" w="16538514">
                <a:moveTo>
                  <a:pt x="0" y="0"/>
                </a:moveTo>
                <a:lnTo>
                  <a:pt x="16538514" y="0"/>
                </a:lnTo>
                <a:lnTo>
                  <a:pt x="16538514" y="9033760"/>
                </a:lnTo>
                <a:lnTo>
                  <a:pt x="0" y="9033760"/>
                </a:lnTo>
                <a:lnTo>
                  <a:pt x="0" y="0"/>
                </a:lnTo>
                <a:close/>
              </a:path>
            </a:pathLst>
          </a:custGeom>
          <a:blipFill>
            <a:blip r:embed="rId3"/>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0">
            <a:off x="1243800" y="225300"/>
            <a:ext cx="11430000" cy="1064400"/>
            <a:chOff x="0" y="0"/>
            <a:chExt cx="15240000" cy="1419200"/>
          </a:xfrm>
        </p:grpSpPr>
        <p:sp>
          <p:nvSpPr>
            <p:cNvPr name="Freeform 3" id="3"/>
            <p:cNvSpPr/>
            <p:nvPr/>
          </p:nvSpPr>
          <p:spPr>
            <a:xfrm flipH="false" flipV="false" rot="0">
              <a:off x="0" y="0"/>
              <a:ext cx="15240000" cy="1419200"/>
            </a:xfrm>
            <a:custGeom>
              <a:avLst/>
              <a:gdLst/>
              <a:ahLst/>
              <a:cxnLst/>
              <a:rect r="r" b="b" t="t" l="l"/>
              <a:pathLst>
                <a:path h="1419200" w="15240000">
                  <a:moveTo>
                    <a:pt x="0" y="0"/>
                  </a:moveTo>
                  <a:lnTo>
                    <a:pt x="15240000" y="0"/>
                  </a:lnTo>
                  <a:lnTo>
                    <a:pt x="15240000" y="1419200"/>
                  </a:lnTo>
                  <a:lnTo>
                    <a:pt x="0" y="1419200"/>
                  </a:lnTo>
                  <a:close/>
                </a:path>
              </a:pathLst>
            </a:custGeom>
            <a:solidFill>
              <a:srgbClr val="000000">
                <a:alpha val="0"/>
              </a:srgbClr>
            </a:solidFill>
          </p:spPr>
        </p:sp>
        <p:sp>
          <p:nvSpPr>
            <p:cNvPr name="TextBox 4" id="4"/>
            <p:cNvSpPr txBox="true"/>
            <p:nvPr/>
          </p:nvSpPr>
          <p:spPr>
            <a:xfrm>
              <a:off x="0" y="0"/>
              <a:ext cx="15240000" cy="1419200"/>
            </a:xfrm>
            <a:prstGeom prst="rect">
              <a:avLst/>
            </a:prstGeom>
          </p:spPr>
          <p:txBody>
            <a:bodyPr anchor="t" rtlCol="false" tIns="0" lIns="0" bIns="0" rIns="0"/>
            <a:lstStyle/>
            <a:p>
              <a:pPr algn="l">
                <a:lnSpc>
                  <a:spcPts val="5280"/>
                </a:lnSpc>
              </a:pPr>
              <a:r>
                <a:rPr lang="en-US" b="true" sz="4400">
                  <a:solidFill>
                    <a:srgbClr val="595959"/>
                  </a:solidFill>
                  <a:latin typeface="Lato Bold"/>
                  <a:ea typeface="Lato Bold"/>
                  <a:cs typeface="Lato Bold"/>
                  <a:sym typeface="Lato Bold"/>
                </a:rPr>
                <a:t>Collisions!</a:t>
              </a:r>
            </a:p>
          </p:txBody>
        </p:sp>
      </p:grpSp>
      <p:sp>
        <p:nvSpPr>
          <p:cNvPr name="Freeform 5" id="5"/>
          <p:cNvSpPr/>
          <p:nvPr/>
        </p:nvSpPr>
        <p:spPr>
          <a:xfrm flipH="false" flipV="false" rot="0">
            <a:off x="1243800" y="1289700"/>
            <a:ext cx="5623700" cy="8872348"/>
          </a:xfrm>
          <a:custGeom>
            <a:avLst/>
            <a:gdLst/>
            <a:ahLst/>
            <a:cxnLst/>
            <a:rect r="r" b="b" t="t" l="l"/>
            <a:pathLst>
              <a:path h="8872348" w="5623700">
                <a:moveTo>
                  <a:pt x="0" y="0"/>
                </a:moveTo>
                <a:lnTo>
                  <a:pt x="5623700" y="0"/>
                </a:lnTo>
                <a:lnTo>
                  <a:pt x="5623700" y="8872348"/>
                </a:lnTo>
                <a:lnTo>
                  <a:pt x="0" y="8872348"/>
                </a:lnTo>
                <a:lnTo>
                  <a:pt x="0" y="0"/>
                </a:lnTo>
                <a:close/>
              </a:path>
            </a:pathLst>
          </a:custGeom>
          <a:blipFill>
            <a:blip r:embed="rId3"/>
            <a:stretch>
              <a:fillRect l="0" t="-7972" r="0" b="-7972"/>
            </a:stretch>
          </a:blipFill>
        </p:spPr>
      </p:sp>
      <p:sp>
        <p:nvSpPr>
          <p:cNvPr name="Freeform 6" id="6"/>
          <p:cNvSpPr/>
          <p:nvPr/>
        </p:nvSpPr>
        <p:spPr>
          <a:xfrm flipH="false" flipV="false" rot="0">
            <a:off x="7623550" y="1462450"/>
            <a:ext cx="10080800" cy="7948348"/>
          </a:xfrm>
          <a:custGeom>
            <a:avLst/>
            <a:gdLst/>
            <a:ahLst/>
            <a:cxnLst/>
            <a:rect r="r" b="b" t="t" l="l"/>
            <a:pathLst>
              <a:path h="7948348" w="10080800">
                <a:moveTo>
                  <a:pt x="0" y="0"/>
                </a:moveTo>
                <a:lnTo>
                  <a:pt x="10080800" y="0"/>
                </a:lnTo>
                <a:lnTo>
                  <a:pt x="10080800" y="7948348"/>
                </a:lnTo>
                <a:lnTo>
                  <a:pt x="0" y="7948348"/>
                </a:lnTo>
                <a:lnTo>
                  <a:pt x="0" y="0"/>
                </a:lnTo>
                <a:close/>
              </a:path>
            </a:pathLst>
          </a:custGeom>
          <a:blipFill>
            <a:blip r:embed="rId4"/>
            <a:stretch>
              <a:fillRect l="0" t="2879" r="-1" b="-2880"/>
            </a:stretch>
          </a:blipFill>
        </p:spPr>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243800" y="225300"/>
            <a:ext cx="11430000" cy="1064400"/>
            <a:chOff x="0" y="0"/>
            <a:chExt cx="15240000" cy="1419200"/>
          </a:xfrm>
        </p:grpSpPr>
        <p:sp>
          <p:nvSpPr>
            <p:cNvPr name="Freeform 3" id="3"/>
            <p:cNvSpPr/>
            <p:nvPr/>
          </p:nvSpPr>
          <p:spPr>
            <a:xfrm flipH="false" flipV="false" rot="0">
              <a:off x="0" y="0"/>
              <a:ext cx="15240000" cy="1419200"/>
            </a:xfrm>
            <a:custGeom>
              <a:avLst/>
              <a:gdLst/>
              <a:ahLst/>
              <a:cxnLst/>
              <a:rect r="r" b="b" t="t" l="l"/>
              <a:pathLst>
                <a:path h="1419200" w="15240000">
                  <a:moveTo>
                    <a:pt x="0" y="0"/>
                  </a:moveTo>
                  <a:lnTo>
                    <a:pt x="15240000" y="0"/>
                  </a:lnTo>
                  <a:lnTo>
                    <a:pt x="15240000" y="1419200"/>
                  </a:lnTo>
                  <a:lnTo>
                    <a:pt x="0" y="1419200"/>
                  </a:lnTo>
                  <a:close/>
                </a:path>
              </a:pathLst>
            </a:custGeom>
            <a:solidFill>
              <a:srgbClr val="000000">
                <a:alpha val="0"/>
              </a:srgbClr>
            </a:solidFill>
          </p:spPr>
        </p:sp>
        <p:sp>
          <p:nvSpPr>
            <p:cNvPr name="TextBox 4" id="4"/>
            <p:cNvSpPr txBox="true"/>
            <p:nvPr/>
          </p:nvSpPr>
          <p:spPr>
            <a:xfrm>
              <a:off x="0" y="0"/>
              <a:ext cx="15240000" cy="1419200"/>
            </a:xfrm>
            <a:prstGeom prst="rect">
              <a:avLst/>
            </a:prstGeom>
          </p:spPr>
          <p:txBody>
            <a:bodyPr anchor="t" rtlCol="false" tIns="0" lIns="0" bIns="0" rIns="0"/>
            <a:lstStyle/>
            <a:p>
              <a:pPr algn="l">
                <a:lnSpc>
                  <a:spcPts val="5280"/>
                </a:lnSpc>
              </a:pPr>
              <a:r>
                <a:rPr lang="en-US" b="true" sz="4400">
                  <a:solidFill>
                    <a:srgbClr val="595959"/>
                  </a:solidFill>
                  <a:latin typeface="Lato Bold"/>
                  <a:ea typeface="Lato Bold"/>
                  <a:cs typeface="Lato Bold"/>
                  <a:sym typeface="Lato Bold"/>
                </a:rPr>
                <a:t>Can we Reduce Collisions !!!</a:t>
              </a:r>
            </a:p>
          </p:txBody>
        </p:sp>
      </p:grpSp>
      <p:grpSp>
        <p:nvGrpSpPr>
          <p:cNvPr name="Group 5" id="5"/>
          <p:cNvGrpSpPr/>
          <p:nvPr/>
        </p:nvGrpSpPr>
        <p:grpSpPr>
          <a:xfrm rot="0">
            <a:off x="1438580" y="2931167"/>
            <a:ext cx="12326518" cy="2069338"/>
            <a:chOff x="0" y="0"/>
            <a:chExt cx="17945099" cy="3012568"/>
          </a:xfrm>
        </p:grpSpPr>
        <p:sp>
          <p:nvSpPr>
            <p:cNvPr name="Freeform 6" id="6"/>
            <p:cNvSpPr/>
            <p:nvPr/>
          </p:nvSpPr>
          <p:spPr>
            <a:xfrm flipH="false" flipV="false" rot="0">
              <a:off x="0" y="0"/>
              <a:ext cx="17945098" cy="3012568"/>
            </a:xfrm>
            <a:custGeom>
              <a:avLst/>
              <a:gdLst/>
              <a:ahLst/>
              <a:cxnLst/>
              <a:rect r="r" b="b" t="t" l="l"/>
              <a:pathLst>
                <a:path h="3012568" w="17945098">
                  <a:moveTo>
                    <a:pt x="0" y="0"/>
                  </a:moveTo>
                  <a:lnTo>
                    <a:pt x="17945098" y="0"/>
                  </a:lnTo>
                  <a:lnTo>
                    <a:pt x="17945098" y="3012568"/>
                  </a:lnTo>
                  <a:lnTo>
                    <a:pt x="0" y="3012568"/>
                  </a:lnTo>
                  <a:close/>
                </a:path>
              </a:pathLst>
            </a:custGeom>
            <a:solidFill>
              <a:srgbClr val="000000">
                <a:alpha val="0"/>
              </a:srgbClr>
            </a:solidFill>
            <a:ln cap="sq">
              <a:noFill/>
              <a:prstDash val="solid"/>
              <a:miter/>
            </a:ln>
          </p:spPr>
        </p:sp>
        <p:sp>
          <p:nvSpPr>
            <p:cNvPr name="TextBox 7" id="7"/>
            <p:cNvSpPr txBox="true"/>
            <p:nvPr/>
          </p:nvSpPr>
          <p:spPr>
            <a:xfrm>
              <a:off x="0" y="-9525"/>
              <a:ext cx="17945099" cy="3022093"/>
            </a:xfrm>
            <a:prstGeom prst="rect">
              <a:avLst/>
            </a:prstGeom>
          </p:spPr>
          <p:txBody>
            <a:bodyPr anchor="t" rtlCol="false" tIns="0" lIns="0" bIns="0" rIns="0"/>
            <a:lstStyle/>
            <a:p>
              <a:pPr algn="l" marL="0" indent="0" lvl="0">
                <a:lnSpc>
                  <a:spcPts val="4320"/>
                </a:lnSpc>
                <a:spcBef>
                  <a:spcPct val="0"/>
                </a:spcBef>
              </a:pPr>
              <a:r>
                <a:rPr lang="en-US" sz="3600" strike="noStrike" u="none">
                  <a:solidFill>
                    <a:srgbClr val="595959"/>
                  </a:solidFill>
                  <a:latin typeface="Lato"/>
                  <a:ea typeface="Lato"/>
                  <a:cs typeface="Lato"/>
                  <a:sym typeface="Lato"/>
                </a:rPr>
                <a:t>What’s our constraints on m??</a:t>
              </a:r>
            </a:p>
            <a:p>
              <a:pPr algn="l" marL="0" indent="0" lvl="0">
                <a:lnSpc>
                  <a:spcPts val="4320"/>
                </a:lnSpc>
                <a:spcBef>
                  <a:spcPct val="0"/>
                </a:spcBef>
              </a:pPr>
            </a:p>
            <a:p>
              <a:pPr algn="l" marL="0" indent="0" lvl="0">
                <a:lnSpc>
                  <a:spcPts val="4320"/>
                </a:lnSpc>
                <a:spcBef>
                  <a:spcPct val="0"/>
                </a:spcBef>
              </a:pPr>
            </a:p>
          </p:txBody>
        </p:sp>
      </p:grpSp>
      <p:sp>
        <p:nvSpPr>
          <p:cNvPr name="TextBox 8" id="8"/>
          <p:cNvSpPr txBox="true"/>
          <p:nvPr/>
        </p:nvSpPr>
        <p:spPr>
          <a:xfrm rot="0">
            <a:off x="1704472" y="4700708"/>
            <a:ext cx="14879055" cy="1638300"/>
          </a:xfrm>
          <a:prstGeom prst="rect">
            <a:avLst/>
          </a:prstGeom>
        </p:spPr>
        <p:txBody>
          <a:bodyPr anchor="t" rtlCol="false" tIns="0" lIns="0" bIns="0" rIns="0">
            <a:spAutoFit/>
          </a:bodyPr>
          <a:lstStyle/>
          <a:p>
            <a:pPr algn="l" marL="0" indent="0" lvl="0">
              <a:lnSpc>
                <a:spcPts val="4320"/>
              </a:lnSpc>
              <a:spcBef>
                <a:spcPct val="0"/>
              </a:spcBef>
            </a:pPr>
            <a:r>
              <a:rPr lang="en-US" sz="3600" strike="noStrike" u="none">
                <a:solidFill>
                  <a:srgbClr val="595959"/>
                </a:solidFill>
                <a:latin typeface="Lato"/>
                <a:ea typeface="Lato"/>
                <a:cs typeface="Lato"/>
                <a:sym typeface="Lato"/>
              </a:rPr>
              <a:t>Any way to reduce collision chances?</a:t>
            </a:r>
          </a:p>
          <a:p>
            <a:pPr algn="l" marL="0" indent="0" lvl="0">
              <a:lnSpc>
                <a:spcPts val="4320"/>
              </a:lnSpc>
              <a:spcBef>
                <a:spcPct val="0"/>
              </a:spcBef>
            </a:pPr>
            <a:r>
              <a:rPr lang="en-US" sz="3600" strike="noStrike" u="none">
                <a:solidFill>
                  <a:srgbClr val="595959"/>
                </a:solidFill>
                <a:latin typeface="Lato"/>
                <a:ea typeface="Lato"/>
                <a:cs typeface="Lato"/>
                <a:sym typeface="Lato"/>
              </a:rPr>
              <a:t> </a:t>
            </a:r>
            <a:r>
              <a:rPr lang="en-US" b="true" sz="3600" i="true" strike="noStrike" u="none">
                <a:solidFill>
                  <a:srgbClr val="595959"/>
                </a:solidFill>
                <a:latin typeface="Lato Bold Italics"/>
                <a:ea typeface="Lato Bold Italics"/>
                <a:cs typeface="Lato Bold Italics"/>
                <a:sym typeface="Lato Bold Italics"/>
              </a:rPr>
              <a:t>Hint</a:t>
            </a:r>
            <a:r>
              <a:rPr lang="en-US" sz="3600" strike="noStrike" u="none">
                <a:solidFill>
                  <a:srgbClr val="595959"/>
                </a:solidFill>
                <a:latin typeface="Lato"/>
                <a:ea typeface="Lato"/>
                <a:cs typeface="Lato"/>
                <a:sym typeface="Lato"/>
              </a:rPr>
              <a:t>: Square of a small number -&gt; Very small number</a:t>
            </a:r>
          </a:p>
          <a:p>
            <a:pPr algn="l" marL="0" indent="0" lvl="0">
              <a:lnSpc>
                <a:spcPts val="4320"/>
              </a:lnSpc>
              <a:spcBef>
                <a:spcPct val="0"/>
              </a:spcBef>
            </a:pPr>
          </a:p>
        </p:txBody>
      </p:sp>
      <p:sp>
        <p:nvSpPr>
          <p:cNvPr name="TextBox 9" id="9"/>
          <p:cNvSpPr txBox="true"/>
          <p:nvPr/>
        </p:nvSpPr>
        <p:spPr>
          <a:xfrm rot="0">
            <a:off x="1854072" y="8060195"/>
            <a:ext cx="14879055" cy="552450"/>
          </a:xfrm>
          <a:prstGeom prst="rect">
            <a:avLst/>
          </a:prstGeom>
        </p:spPr>
        <p:txBody>
          <a:bodyPr anchor="t" rtlCol="false" tIns="0" lIns="0" bIns="0" rIns="0">
            <a:spAutoFit/>
          </a:bodyPr>
          <a:lstStyle/>
          <a:p>
            <a:pPr algn="l" marL="0" indent="0" lvl="0">
              <a:lnSpc>
                <a:spcPts val="4320"/>
              </a:lnSpc>
              <a:spcBef>
                <a:spcPct val="0"/>
              </a:spcBef>
            </a:pPr>
            <a:r>
              <a:rPr lang="en-US" sz="3600" i="true" strike="noStrike" u="none">
                <a:solidFill>
                  <a:srgbClr val="595959"/>
                </a:solidFill>
                <a:latin typeface="Lato Italics"/>
                <a:ea typeface="Lato Italics"/>
                <a:cs typeface="Lato Italics"/>
                <a:sym typeface="Lato Italics"/>
              </a:rPr>
              <a:t>Solution</a:t>
            </a:r>
            <a:r>
              <a:rPr lang="en-US" sz="3600" strike="noStrike" u="none">
                <a:solidFill>
                  <a:srgbClr val="595959"/>
                </a:solidFill>
                <a:latin typeface="Lato"/>
                <a:ea typeface="Lato"/>
                <a:cs typeface="Lato"/>
                <a:sym typeface="Lato"/>
              </a:rPr>
              <a:t>:  </a:t>
            </a:r>
            <a:r>
              <a:rPr lang="en-US" b="true" sz="3600" strike="noStrike" u="none">
                <a:solidFill>
                  <a:srgbClr val="595959"/>
                </a:solidFill>
                <a:latin typeface="Lato Bold"/>
                <a:ea typeface="Lato Bold"/>
                <a:cs typeface="Lato Bold"/>
                <a:sym typeface="Lato Bold"/>
              </a:rPr>
              <a:t>PAIR OF HASHES</a:t>
            </a:r>
            <a:r>
              <a:rPr lang="en-US" sz="3600" strike="noStrike" u="none">
                <a:solidFill>
                  <a:srgbClr val="595959"/>
                </a:solidFill>
                <a:latin typeface="Lato"/>
                <a:ea typeface="Lato"/>
                <a:cs typeface="Lato"/>
                <a:sym typeface="Lato"/>
              </a:rPr>
              <a:t> for 2 values of p</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DAGjqnYY-nY</dc:identifier>
  <dcterms:modified xsi:type="dcterms:W3CDTF">2011-08-01T06:04:30Z</dcterms:modified>
  <cp:revision>1</cp:revision>
  <dc:title>Lecture 3- Hashing.pptx</dc:title>
</cp:coreProperties>
</file>