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60" r:id="rId4"/>
    <p:sldId id="258" r:id="rId5"/>
    <p:sldId id="286" r:id="rId6"/>
    <p:sldId id="292" r:id="rId7"/>
    <p:sldId id="288" r:id="rId8"/>
    <p:sldId id="289" r:id="rId9"/>
    <p:sldId id="290" r:id="rId10"/>
    <p:sldId id="291" r:id="rId11"/>
    <p:sldId id="259" r:id="rId12"/>
    <p:sldId id="280" r:id="rId13"/>
    <p:sldId id="287" r:id="rId14"/>
    <p:sldId id="281" r:id="rId15"/>
    <p:sldId id="284" r:id="rId16"/>
    <p:sldId id="282" r:id="rId17"/>
    <p:sldId id="285" r:id="rId18"/>
    <p:sldId id="263" r:id="rId19"/>
    <p:sldId id="265" r:id="rId20"/>
    <p:sldId id="271" r:id="rId21"/>
    <p:sldId id="272" r:id="rId22"/>
    <p:sldId id="274" r:id="rId23"/>
    <p:sldId id="267" r:id="rId24"/>
    <p:sldId id="275" r:id="rId25"/>
    <p:sldId id="268" r:id="rId26"/>
    <p:sldId id="278" r:id="rId27"/>
    <p:sldId id="269" r:id="rId28"/>
    <p:sldId id="276" r:id="rId29"/>
    <p:sldId id="27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75B854-8E7A-4EDC-9A4B-D6E2A491BD80}" v="47" dt="2023-04-29T21:43:26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8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42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7965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3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65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694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75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6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5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3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1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3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5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88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7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0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4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7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5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8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1A44C337-3893-4B29-A265-B1329150B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1E0B358-1267-4844-8B3D-B7A279B41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113" name="Freeform 11">
              <a:extLst>
                <a:ext uri="{FF2B5EF4-FFF2-40B4-BE49-F238E27FC236}">
                  <a16:creationId xmlns:a16="http://schemas.microsoft.com/office/drawing/2014/main" id="{B24AA06A-F1A5-4BB3-9486-9AE7A53B3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4" name="Freeform 12">
              <a:extLst>
                <a:ext uri="{FF2B5EF4-FFF2-40B4-BE49-F238E27FC236}">
                  <a16:creationId xmlns:a16="http://schemas.microsoft.com/office/drawing/2014/main" id="{BDF97590-C600-44CB-9303-4A3679F51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5" name="Freeform 13">
              <a:extLst>
                <a:ext uri="{FF2B5EF4-FFF2-40B4-BE49-F238E27FC236}">
                  <a16:creationId xmlns:a16="http://schemas.microsoft.com/office/drawing/2014/main" id="{A9BBE156-3FFA-4DC4-8468-35BD28DD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6" name="Freeform 14">
              <a:extLst>
                <a:ext uri="{FF2B5EF4-FFF2-40B4-BE49-F238E27FC236}">
                  <a16:creationId xmlns:a16="http://schemas.microsoft.com/office/drawing/2014/main" id="{F7960DE5-3810-4B1E-B1E2-3BAFEA91E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7" name="Freeform 15">
              <a:extLst>
                <a:ext uri="{FF2B5EF4-FFF2-40B4-BE49-F238E27FC236}">
                  <a16:creationId xmlns:a16="http://schemas.microsoft.com/office/drawing/2014/main" id="{359E957C-CE11-446F-8AA7-B3E98390B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8" name="Freeform 16">
              <a:extLst>
                <a:ext uri="{FF2B5EF4-FFF2-40B4-BE49-F238E27FC236}">
                  <a16:creationId xmlns:a16="http://schemas.microsoft.com/office/drawing/2014/main" id="{A3E9FE34-CA9E-4443-BEBF-D1B9A1C6C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9" name="Freeform 17">
              <a:extLst>
                <a:ext uri="{FF2B5EF4-FFF2-40B4-BE49-F238E27FC236}">
                  <a16:creationId xmlns:a16="http://schemas.microsoft.com/office/drawing/2014/main" id="{4F39D814-8A48-4509-BDEB-826F1065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8">
              <a:extLst>
                <a:ext uri="{FF2B5EF4-FFF2-40B4-BE49-F238E27FC236}">
                  <a16:creationId xmlns:a16="http://schemas.microsoft.com/office/drawing/2014/main" id="{8C6D08C0-8C49-4B87-9CF4-A1F08714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9">
              <a:extLst>
                <a:ext uri="{FF2B5EF4-FFF2-40B4-BE49-F238E27FC236}">
                  <a16:creationId xmlns:a16="http://schemas.microsoft.com/office/drawing/2014/main" id="{308C612B-4C0D-4863-B9CD-F86ABAA1B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20">
              <a:extLst>
                <a:ext uri="{FF2B5EF4-FFF2-40B4-BE49-F238E27FC236}">
                  <a16:creationId xmlns:a16="http://schemas.microsoft.com/office/drawing/2014/main" id="{600B1EC8-1B55-4390-A183-C33B5E227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21">
              <a:extLst>
                <a:ext uri="{FF2B5EF4-FFF2-40B4-BE49-F238E27FC236}">
                  <a16:creationId xmlns:a16="http://schemas.microsoft.com/office/drawing/2014/main" id="{1790A225-91E1-4BE5-A801-5F1E32721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22">
              <a:extLst>
                <a:ext uri="{FF2B5EF4-FFF2-40B4-BE49-F238E27FC236}">
                  <a16:creationId xmlns:a16="http://schemas.microsoft.com/office/drawing/2014/main" id="{DFFC46A2-6BBF-47FD-BC17-5EE1DF7CB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F44CA9C-80E8-44E1-A79C-D6EBFC73B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127" name="Freeform 27">
              <a:extLst>
                <a:ext uri="{FF2B5EF4-FFF2-40B4-BE49-F238E27FC236}">
                  <a16:creationId xmlns:a16="http://schemas.microsoft.com/office/drawing/2014/main" id="{8CB9417F-98D9-4998-B00B-A5932E4C7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8" name="Freeform 28">
              <a:extLst>
                <a:ext uri="{FF2B5EF4-FFF2-40B4-BE49-F238E27FC236}">
                  <a16:creationId xmlns:a16="http://schemas.microsoft.com/office/drawing/2014/main" id="{FA79AA3D-583E-4A1E-AF7E-CBD980F59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9" name="Freeform 29">
              <a:extLst>
                <a:ext uri="{FF2B5EF4-FFF2-40B4-BE49-F238E27FC236}">
                  <a16:creationId xmlns:a16="http://schemas.microsoft.com/office/drawing/2014/main" id="{D80C9F17-A6B2-4A12-BC77-F84264A6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0" name="Freeform 30">
              <a:extLst>
                <a:ext uri="{FF2B5EF4-FFF2-40B4-BE49-F238E27FC236}">
                  <a16:creationId xmlns:a16="http://schemas.microsoft.com/office/drawing/2014/main" id="{949C9A53-ED97-44CE-BDD5-ED2489211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1" name="Freeform 31">
              <a:extLst>
                <a:ext uri="{FF2B5EF4-FFF2-40B4-BE49-F238E27FC236}">
                  <a16:creationId xmlns:a16="http://schemas.microsoft.com/office/drawing/2014/main" id="{0F9FDAE7-225B-4072-8907-6EAA0617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2" name="Freeform 32">
              <a:extLst>
                <a:ext uri="{FF2B5EF4-FFF2-40B4-BE49-F238E27FC236}">
                  <a16:creationId xmlns:a16="http://schemas.microsoft.com/office/drawing/2014/main" id="{9D49818B-8EA3-4B41-9783-EFE0C618C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3" name="Freeform 33">
              <a:extLst>
                <a:ext uri="{FF2B5EF4-FFF2-40B4-BE49-F238E27FC236}">
                  <a16:creationId xmlns:a16="http://schemas.microsoft.com/office/drawing/2014/main" id="{01903E65-D822-4457-B0A5-2F4168224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34">
              <a:extLst>
                <a:ext uri="{FF2B5EF4-FFF2-40B4-BE49-F238E27FC236}">
                  <a16:creationId xmlns:a16="http://schemas.microsoft.com/office/drawing/2014/main" id="{A5CF9DAB-75BF-43D9-B1E7-817D1FAA0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35">
              <a:extLst>
                <a:ext uri="{FF2B5EF4-FFF2-40B4-BE49-F238E27FC236}">
                  <a16:creationId xmlns:a16="http://schemas.microsoft.com/office/drawing/2014/main" id="{BB22916D-4BCF-4A4C-8714-A2564D34C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6">
              <a:extLst>
                <a:ext uri="{FF2B5EF4-FFF2-40B4-BE49-F238E27FC236}">
                  <a16:creationId xmlns:a16="http://schemas.microsoft.com/office/drawing/2014/main" id="{4CD9F734-569E-44E7-BD53-6214E0F18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7">
              <a:extLst>
                <a:ext uri="{FF2B5EF4-FFF2-40B4-BE49-F238E27FC236}">
                  <a16:creationId xmlns:a16="http://schemas.microsoft.com/office/drawing/2014/main" id="{7A5DAACB-2F42-40C8-BF6A-75B79299F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8">
              <a:extLst>
                <a:ext uri="{FF2B5EF4-FFF2-40B4-BE49-F238E27FC236}">
                  <a16:creationId xmlns:a16="http://schemas.microsoft.com/office/drawing/2014/main" id="{AD78E0F9-8568-4672-A22F-4ED5B1A9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73C2FA-B0E3-C2D0-D43A-D53C4504B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3096" y="624110"/>
            <a:ext cx="5021516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VIR1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A5CD610-ED7C-4CED-A9A1-174432C88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2" name="Freeform 11">
            <a:extLst>
              <a:ext uri="{FF2B5EF4-FFF2-40B4-BE49-F238E27FC236}">
                <a16:creationId xmlns:a16="http://schemas.microsoft.com/office/drawing/2014/main" id="{0C4379BF-8C7A-480A-BC36-DA55D92A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48C09-EA14-153F-FCB6-8A12C12EC2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19" r="12491" b="-1"/>
          <a:stretch/>
        </p:blipFill>
        <p:spPr>
          <a:xfrm>
            <a:off x="-1555" y="1731"/>
            <a:ext cx="4671091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356CE34-A241-37A5-3845-29839FFEC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8191" y="2133600"/>
            <a:ext cx="5066419" cy="37776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CPNV – ES</a:t>
            </a:r>
          </a:p>
          <a:p>
            <a:pP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development orientation</a:t>
            </a:r>
          </a:p>
          <a:p>
            <a:pP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quarter - 2022-2023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C2A120-E45C-8F95-454C-50284F84928F}"/>
              </a:ext>
            </a:extLst>
          </p:cNvPr>
          <p:cNvSpPr txBox="1"/>
          <p:nvPr/>
        </p:nvSpPr>
        <p:spPr>
          <a:xfrm>
            <a:off x="8833973" y="5830613"/>
            <a:ext cx="2305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Glassey Nicolas</a:t>
            </a:r>
          </a:p>
        </p:txBody>
      </p:sp>
    </p:spTree>
    <p:extLst>
      <p:ext uri="{BB962C8B-B14F-4D97-AF65-F5344CB8AC3E}">
        <p14:creationId xmlns:p14="http://schemas.microsoft.com/office/powerpoint/2010/main" val="145227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4300-8B24-3772-3E38-20153F0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086998"/>
          </a:xfrm>
        </p:spPr>
        <p:txBody>
          <a:bodyPr>
            <a:normAutofit fontScale="90000"/>
          </a:bodyPr>
          <a:lstStyle/>
          <a:p>
            <a:r>
              <a:rPr lang="en-US" dirty="0"/>
              <a:t>Characteristics of hypervisors ?</a:t>
            </a:r>
            <a:endParaRPr lang="fr-CH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1A239226-981A-821F-728E-52578F2C5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9420" y="2228850"/>
            <a:ext cx="7847479" cy="387638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Cost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Do not consider only the cost of the Hypervisor.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Saving of human resources (less maintenance load).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Reduces the number of physical machines to be maintained, replaced and replicated.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926317-8860-9F52-A28C-FDDDEF1EC3CE}"/>
              </a:ext>
            </a:extLst>
          </p:cNvPr>
          <p:cNvSpPr txBox="1"/>
          <p:nvPr/>
        </p:nvSpPr>
        <p:spPr>
          <a:xfrm rot="16200000">
            <a:off x="-971934" y="5674734"/>
            <a:ext cx="20895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200" dirty="0"/>
              <a:t>nicolas.glassey@cpnv.ch</a:t>
            </a:r>
          </a:p>
        </p:txBody>
      </p:sp>
    </p:spTree>
    <p:extLst>
      <p:ext uri="{BB962C8B-B14F-4D97-AF65-F5344CB8AC3E}">
        <p14:creationId xmlns:p14="http://schemas.microsoft.com/office/powerpoint/2010/main" val="253336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4300-8B24-3772-3E38-20153F0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059180"/>
          </a:xfrm>
        </p:spPr>
        <p:txBody>
          <a:bodyPr>
            <a:normAutofit/>
          </a:bodyPr>
          <a:lstStyle/>
          <a:p>
            <a:r>
              <a:rPr lang="en-US" dirty="0"/>
              <a:t>Type of Virtualization ?</a:t>
            </a:r>
            <a:endParaRPr lang="fr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DEFFC-003B-2CD6-8BF7-C057E287BC71}"/>
              </a:ext>
            </a:extLst>
          </p:cNvPr>
          <p:cNvSpPr txBox="1"/>
          <p:nvPr/>
        </p:nvSpPr>
        <p:spPr>
          <a:xfrm rot="16200000">
            <a:off x="-971934" y="5674734"/>
            <a:ext cx="20895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200" dirty="0"/>
              <a:t>nicolas.glassey@cpnv.ch</a:t>
            </a:r>
          </a:p>
        </p:txBody>
      </p:sp>
    </p:spTree>
    <p:extLst>
      <p:ext uri="{BB962C8B-B14F-4D97-AF65-F5344CB8AC3E}">
        <p14:creationId xmlns:p14="http://schemas.microsoft.com/office/powerpoint/2010/main" val="2362133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4300-8B24-3772-3E38-20153F0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059180"/>
          </a:xfrm>
        </p:spPr>
        <p:txBody>
          <a:bodyPr>
            <a:normAutofit/>
          </a:bodyPr>
          <a:lstStyle/>
          <a:p>
            <a:r>
              <a:rPr lang="en-US" dirty="0"/>
              <a:t>Type of Virtualization ?</a:t>
            </a:r>
            <a:endParaRPr lang="fr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BD2488-63FB-5466-FCCB-EF134B70E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095" y="1797928"/>
            <a:ext cx="4926146" cy="47182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6B1ADC-DC59-4A31-C03D-6F226778883E}"/>
              </a:ext>
            </a:extLst>
          </p:cNvPr>
          <p:cNvSpPr txBox="1"/>
          <p:nvPr/>
        </p:nvSpPr>
        <p:spPr>
          <a:xfrm rot="16200000">
            <a:off x="-971934" y="5674734"/>
            <a:ext cx="20895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200" dirty="0"/>
              <a:t>nicolas.glassey@cpnv.ch</a:t>
            </a:r>
          </a:p>
        </p:txBody>
      </p:sp>
    </p:spTree>
    <p:extLst>
      <p:ext uri="{BB962C8B-B14F-4D97-AF65-F5344CB8AC3E}">
        <p14:creationId xmlns:p14="http://schemas.microsoft.com/office/powerpoint/2010/main" val="1852476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4300-8B24-3772-3E38-20153F0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059180"/>
          </a:xfrm>
        </p:spPr>
        <p:txBody>
          <a:bodyPr>
            <a:normAutofit/>
          </a:bodyPr>
          <a:lstStyle/>
          <a:p>
            <a:r>
              <a:rPr lang="en-US" dirty="0"/>
              <a:t>Type of Virtualization ?</a:t>
            </a:r>
            <a:endParaRPr lang="fr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BD2488-63FB-5466-FCCB-EF134B70E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095" y="1797928"/>
            <a:ext cx="4926146" cy="47182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6B1ADC-DC59-4A31-C03D-6F226778883E}"/>
              </a:ext>
            </a:extLst>
          </p:cNvPr>
          <p:cNvSpPr txBox="1"/>
          <p:nvPr/>
        </p:nvSpPr>
        <p:spPr>
          <a:xfrm rot="16200000">
            <a:off x="-971934" y="5674734"/>
            <a:ext cx="20895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200" dirty="0"/>
              <a:t>nicolas.glassey@cpnv.ch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1CC8EB-2922-5DB3-924E-C54CEBEC9505}"/>
              </a:ext>
            </a:extLst>
          </p:cNvPr>
          <p:cNvSpPr/>
          <p:nvPr/>
        </p:nvSpPr>
        <p:spPr>
          <a:xfrm>
            <a:off x="7001164" y="3759200"/>
            <a:ext cx="720436" cy="54494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8E2DE5-09B5-DF78-EE60-35F7B2B2BFA9}"/>
              </a:ext>
            </a:extLst>
          </p:cNvPr>
          <p:cNvSpPr/>
          <p:nvPr/>
        </p:nvSpPr>
        <p:spPr>
          <a:xfrm>
            <a:off x="7800110" y="5827088"/>
            <a:ext cx="720436" cy="54494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68962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4300-8B24-3772-3E38-20153F0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059180"/>
          </a:xfrm>
        </p:spPr>
        <p:txBody>
          <a:bodyPr>
            <a:normAutofit/>
          </a:bodyPr>
          <a:lstStyle/>
          <a:p>
            <a:r>
              <a:rPr lang="en-US" dirty="0"/>
              <a:t>Type of Virtualization ?</a:t>
            </a:r>
            <a:endParaRPr lang="fr-C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553892-7282-D9E0-099D-B6AC9C1A9C87}"/>
              </a:ext>
            </a:extLst>
          </p:cNvPr>
          <p:cNvSpPr txBox="1">
            <a:spLocks/>
          </p:cNvSpPr>
          <p:nvPr/>
        </p:nvSpPr>
        <p:spPr>
          <a:xfrm>
            <a:off x="2589212" y="1871311"/>
            <a:ext cx="6587840" cy="33931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2400" dirty="0"/>
              <a:t>Hypervisor - Type I</a:t>
            </a:r>
          </a:p>
          <a:p>
            <a:pPr marL="1143000" lvl="1" indent="-685800">
              <a:buFont typeface="Wingdings" panose="05000000000000000000" pitchFamily="2" charset="2"/>
              <a:buChar char="v"/>
            </a:pPr>
            <a:endParaRPr lang="en-US" sz="100" dirty="0"/>
          </a:p>
          <a:p>
            <a:pPr marL="1143000" lvl="1" indent="-685800">
              <a:buFont typeface="Wingdings" panose="05000000000000000000" pitchFamily="2" charset="2"/>
              <a:buChar char="v"/>
            </a:pPr>
            <a:endParaRPr lang="en-US" sz="100" dirty="0"/>
          </a:p>
          <a:p>
            <a:pPr marL="1143000" lvl="1" indent="-685800">
              <a:buFont typeface="Wingdings" panose="05000000000000000000" pitchFamily="2" charset="2"/>
              <a:buChar char="v"/>
            </a:pPr>
            <a:r>
              <a:rPr lang="en-US" sz="100" dirty="0"/>
              <a:t>f</a:t>
            </a:r>
          </a:p>
          <a:p>
            <a:pPr marL="1143000" lvl="1" indent="-685800">
              <a:buFont typeface="Wingdings" panose="05000000000000000000" pitchFamily="2" charset="2"/>
              <a:buChar char="v"/>
            </a:pPr>
            <a:endParaRPr lang="en-US" sz="100" dirty="0"/>
          </a:p>
          <a:p>
            <a:pPr marL="1143000" lvl="1" indent="-685800">
              <a:buFont typeface="Wingdings" panose="05000000000000000000" pitchFamily="2" charset="2"/>
              <a:buChar char="v"/>
            </a:pPr>
            <a:endParaRPr lang="en-US" sz="100" dirty="0"/>
          </a:p>
          <a:p>
            <a:pPr marL="1143000" lvl="1" indent="-685800">
              <a:buFont typeface="Wingdings" panose="05000000000000000000" pitchFamily="2" charset="2"/>
              <a:buChar char="v"/>
            </a:pPr>
            <a:endParaRPr lang="en-US" sz="100" dirty="0"/>
          </a:p>
          <a:p>
            <a:pPr marL="1143000" lvl="1" indent="-685800">
              <a:buFont typeface="Wingdings" panose="05000000000000000000" pitchFamily="2" charset="2"/>
              <a:buChar char="v"/>
            </a:pPr>
            <a:endParaRPr lang="en-US" sz="100" dirty="0"/>
          </a:p>
          <a:p>
            <a:pPr marL="685800" indent="-6858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ESXi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(VMware vSphere)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Hyper-V (Microsoft)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Open source alternatives (KVM, Xen hypervisor)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Oracle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Vm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(based on Xen)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Citrix Hypervisor (based on Xen)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1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343995-93BC-C5AD-50C8-851C06B6E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5" y="1247775"/>
            <a:ext cx="2809875" cy="561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E90C32-8796-4155-8083-10505757AFCA}"/>
              </a:ext>
            </a:extLst>
          </p:cNvPr>
          <p:cNvSpPr txBox="1"/>
          <p:nvPr/>
        </p:nvSpPr>
        <p:spPr>
          <a:xfrm rot="16200000">
            <a:off x="-971934" y="5674734"/>
            <a:ext cx="20895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200" dirty="0"/>
              <a:t>nicolas.glassey@cpnv.ch</a:t>
            </a:r>
          </a:p>
        </p:txBody>
      </p:sp>
    </p:spTree>
    <p:extLst>
      <p:ext uri="{BB962C8B-B14F-4D97-AF65-F5344CB8AC3E}">
        <p14:creationId xmlns:p14="http://schemas.microsoft.com/office/powerpoint/2010/main" val="2237997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4300-8B24-3772-3E38-20153F0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059180"/>
          </a:xfrm>
        </p:spPr>
        <p:txBody>
          <a:bodyPr>
            <a:normAutofit/>
          </a:bodyPr>
          <a:lstStyle/>
          <a:p>
            <a:r>
              <a:rPr lang="en-US" dirty="0"/>
              <a:t>Type of Virtualization ?</a:t>
            </a:r>
            <a:endParaRPr lang="fr-C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553892-7282-D9E0-099D-B6AC9C1A9C87}"/>
              </a:ext>
            </a:extLst>
          </p:cNvPr>
          <p:cNvSpPr txBox="1">
            <a:spLocks/>
          </p:cNvSpPr>
          <p:nvPr/>
        </p:nvSpPr>
        <p:spPr>
          <a:xfrm>
            <a:off x="2589212" y="1668780"/>
            <a:ext cx="6587840" cy="4617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2400" dirty="0"/>
              <a:t>Hypervisor - Type I – Key pointers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685800" indent="-6858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Directly installed </a:t>
            </a:r>
            <a:r>
              <a:rPr lang="en-US" sz="1800" dirty="0">
                <a:latin typeface="+mn-lt"/>
              </a:rPr>
              <a:t>on a bare-metal system or </a:t>
            </a:r>
            <a:r>
              <a:rPr lang="en-US" sz="18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physical host.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endParaRPr lang="en-US" sz="18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OS installation is not a requirement 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installing the Hypervisor itself.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Direct access to hardware 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(CPU, RAM, Network).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Better security 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(absence of any extra layer).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1 Hypervisor = 1 Dedicated physical machine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1" indent="-685800">
              <a:buFont typeface="Wingdings" panose="05000000000000000000" pitchFamily="2" charset="2"/>
              <a:buChar char="v"/>
            </a:pPr>
            <a:endParaRPr lang="en-US" sz="100" dirty="0"/>
          </a:p>
          <a:p>
            <a:pPr marL="1143000" lvl="1" indent="-685800">
              <a:buFont typeface="Wingdings" panose="05000000000000000000" pitchFamily="2" charset="2"/>
              <a:buChar char="v"/>
            </a:pPr>
            <a:r>
              <a:rPr lang="en-US" sz="100" dirty="0"/>
              <a:t>f</a:t>
            </a:r>
          </a:p>
          <a:p>
            <a:pPr marL="1143000" lvl="1" indent="-685800">
              <a:buFont typeface="Wingdings" panose="05000000000000000000" pitchFamily="2" charset="2"/>
              <a:buChar char="v"/>
            </a:pPr>
            <a:endParaRPr lang="en-US" sz="100" dirty="0"/>
          </a:p>
          <a:p>
            <a:pPr marL="1143000" lvl="1" indent="-685800">
              <a:buFont typeface="Wingdings" panose="05000000000000000000" pitchFamily="2" charset="2"/>
              <a:buChar char="v"/>
            </a:pPr>
            <a:endParaRPr lang="en-US" sz="100" dirty="0"/>
          </a:p>
          <a:p>
            <a:pPr marL="1143000" lvl="1" indent="-685800">
              <a:buFont typeface="Wingdings" panose="05000000000000000000" pitchFamily="2" charset="2"/>
              <a:buChar char="v"/>
            </a:pPr>
            <a:endParaRPr lang="en-US" sz="100" dirty="0"/>
          </a:p>
          <a:p>
            <a:pPr lvl="1"/>
            <a:endParaRPr lang="en-US" sz="1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1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1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1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343995-93BC-C5AD-50C8-851C06B6E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5" y="1247775"/>
            <a:ext cx="2809875" cy="5610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2259A5-3FC8-974F-B408-69CA9240BE2A}"/>
              </a:ext>
            </a:extLst>
          </p:cNvPr>
          <p:cNvSpPr txBox="1"/>
          <p:nvPr/>
        </p:nvSpPr>
        <p:spPr>
          <a:xfrm rot="16200000">
            <a:off x="-971934" y="5674734"/>
            <a:ext cx="20895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200" dirty="0"/>
              <a:t>nicolas.glassey@cpnv.ch</a:t>
            </a:r>
          </a:p>
        </p:txBody>
      </p:sp>
    </p:spTree>
    <p:extLst>
      <p:ext uri="{BB962C8B-B14F-4D97-AF65-F5344CB8AC3E}">
        <p14:creationId xmlns:p14="http://schemas.microsoft.com/office/powerpoint/2010/main" val="3224231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4300-8B24-3772-3E38-20153F0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059180"/>
          </a:xfrm>
        </p:spPr>
        <p:txBody>
          <a:bodyPr>
            <a:normAutofit/>
          </a:bodyPr>
          <a:lstStyle/>
          <a:p>
            <a:r>
              <a:rPr lang="en-US" dirty="0"/>
              <a:t>Type of Virtualization ?</a:t>
            </a:r>
            <a:endParaRPr lang="fr-C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553892-7282-D9E0-099D-B6AC9C1A9C87}"/>
              </a:ext>
            </a:extLst>
          </p:cNvPr>
          <p:cNvSpPr txBox="1">
            <a:spLocks/>
          </p:cNvSpPr>
          <p:nvPr/>
        </p:nvSpPr>
        <p:spPr>
          <a:xfrm>
            <a:off x="2589212" y="2028998"/>
            <a:ext cx="8915399" cy="26018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2400" dirty="0"/>
              <a:t>Hypervisor - Type II</a:t>
            </a:r>
          </a:p>
          <a:p>
            <a:endParaRPr lang="en-US" sz="2400" dirty="0"/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1800" dirty="0">
                <a:latin typeface="+mn-lt"/>
              </a:rPr>
              <a:t>Virtual Box (Oracle) – Open Source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endParaRPr lang="en-US" sz="1800" dirty="0">
              <a:latin typeface="+mn-lt"/>
            </a:endParaRP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1800" dirty="0">
                <a:latin typeface="+mn-lt"/>
              </a:rPr>
              <a:t>Workstation and Fusion (VMware)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endParaRPr lang="en-US" sz="1800" dirty="0">
              <a:latin typeface="+mn-lt"/>
            </a:endParaRP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1800" dirty="0">
                <a:latin typeface="+mn-lt"/>
              </a:rPr>
              <a:t>QEMU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endParaRPr lang="en-US" sz="1800" dirty="0">
              <a:latin typeface="+mn-lt"/>
            </a:endParaRP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1800" dirty="0">
                <a:latin typeface="+mn-lt"/>
              </a:rPr>
              <a:t>Parallels Desktop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1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76D9B3-77B9-07B6-FBC6-22028BA00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325" y="1247775"/>
            <a:ext cx="2733675" cy="5610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39E49C-B684-E571-3F7C-51D98523915B}"/>
              </a:ext>
            </a:extLst>
          </p:cNvPr>
          <p:cNvSpPr txBox="1"/>
          <p:nvPr/>
        </p:nvSpPr>
        <p:spPr>
          <a:xfrm rot="16200000">
            <a:off x="-971934" y="5674734"/>
            <a:ext cx="20895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200" dirty="0"/>
              <a:t>nicolas.glassey@cpnv.ch</a:t>
            </a:r>
          </a:p>
        </p:txBody>
      </p:sp>
    </p:spTree>
    <p:extLst>
      <p:ext uri="{BB962C8B-B14F-4D97-AF65-F5344CB8AC3E}">
        <p14:creationId xmlns:p14="http://schemas.microsoft.com/office/powerpoint/2010/main" val="194022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4300-8B24-3772-3E38-20153F0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059180"/>
          </a:xfrm>
        </p:spPr>
        <p:txBody>
          <a:bodyPr>
            <a:normAutofit/>
          </a:bodyPr>
          <a:lstStyle/>
          <a:p>
            <a:r>
              <a:rPr lang="en-US" dirty="0"/>
              <a:t>Type of Virtualization ?</a:t>
            </a:r>
            <a:endParaRPr lang="fr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76D9B3-77B9-07B6-FBC6-22028BA00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325" y="1247775"/>
            <a:ext cx="2733675" cy="56102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74F5BF7-AE05-9560-6008-720EE705637A}"/>
              </a:ext>
            </a:extLst>
          </p:cNvPr>
          <p:cNvSpPr txBox="1">
            <a:spLocks/>
          </p:cNvSpPr>
          <p:nvPr/>
        </p:nvSpPr>
        <p:spPr>
          <a:xfrm>
            <a:off x="2589212" y="1668780"/>
            <a:ext cx="6587840" cy="4617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2400" dirty="0"/>
              <a:t>Hypervisor - Type II – Key pointers</a:t>
            </a:r>
          </a:p>
          <a:p>
            <a:endParaRPr lang="en-US" sz="2400" dirty="0"/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1800" u="sng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Not</a:t>
            </a:r>
            <a:r>
              <a:rPr lang="en-US" sz="18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Directly installed </a:t>
            </a:r>
            <a:r>
              <a:rPr lang="en-US" sz="1800" dirty="0">
                <a:latin typeface="+mn-lt"/>
              </a:rPr>
              <a:t>on a bare-metal system or </a:t>
            </a:r>
            <a:r>
              <a:rPr lang="en-US" sz="18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physical host.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endParaRPr lang="en-US" sz="18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OS installation </a:t>
            </a:r>
            <a:r>
              <a:rPr lang="en-US" sz="1800" u="sng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en-US" sz="18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a requirement 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installing the Hypervisor itself.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1800" u="sng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sz="18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direct access to hardware 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(CPU, RAM, Network).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1800" u="sng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Can cost less and suitable more small business solutions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1800" u="sng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8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Hypervisors on 1 Dedicated physical machine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143000" lvl="1" indent="-685800">
              <a:buFont typeface="Wingdings" panose="05000000000000000000" pitchFamily="2" charset="2"/>
              <a:buChar char="v"/>
            </a:pPr>
            <a:endParaRPr lang="en-US" sz="100" dirty="0"/>
          </a:p>
          <a:p>
            <a:pPr marL="1143000" lvl="1" indent="-685800">
              <a:buFont typeface="Wingdings" panose="05000000000000000000" pitchFamily="2" charset="2"/>
              <a:buChar char="v"/>
            </a:pPr>
            <a:r>
              <a:rPr lang="en-US" sz="100" dirty="0"/>
              <a:t>f</a:t>
            </a:r>
          </a:p>
          <a:p>
            <a:pPr marL="1143000" lvl="1" indent="-685800">
              <a:buFont typeface="Wingdings" panose="05000000000000000000" pitchFamily="2" charset="2"/>
              <a:buChar char="v"/>
            </a:pPr>
            <a:endParaRPr lang="en-US" sz="100" dirty="0"/>
          </a:p>
          <a:p>
            <a:pPr marL="1143000" lvl="1" indent="-685800">
              <a:buFont typeface="Wingdings" panose="05000000000000000000" pitchFamily="2" charset="2"/>
              <a:buChar char="v"/>
            </a:pPr>
            <a:endParaRPr lang="en-US" sz="100" dirty="0"/>
          </a:p>
          <a:p>
            <a:pPr marL="1143000" lvl="1" indent="-685800">
              <a:buFont typeface="Wingdings" panose="05000000000000000000" pitchFamily="2" charset="2"/>
              <a:buChar char="v"/>
            </a:pPr>
            <a:endParaRPr lang="en-US" sz="100" dirty="0"/>
          </a:p>
          <a:p>
            <a:pPr lvl="1"/>
            <a:endParaRPr lang="en-US" sz="1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1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1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1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E65E69-AACE-8506-D424-E24427530DB6}"/>
              </a:ext>
            </a:extLst>
          </p:cNvPr>
          <p:cNvSpPr txBox="1"/>
          <p:nvPr/>
        </p:nvSpPr>
        <p:spPr>
          <a:xfrm rot="16200000">
            <a:off x="-971934" y="5674734"/>
            <a:ext cx="20895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200" dirty="0"/>
              <a:t>nicolas.glassey@cpnv.ch</a:t>
            </a:r>
          </a:p>
        </p:txBody>
      </p:sp>
    </p:spTree>
    <p:extLst>
      <p:ext uri="{BB962C8B-B14F-4D97-AF65-F5344CB8AC3E}">
        <p14:creationId xmlns:p14="http://schemas.microsoft.com/office/powerpoint/2010/main" val="3857811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4300-8B24-3772-3E38-20153F0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009880"/>
          </a:xfrm>
        </p:spPr>
        <p:txBody>
          <a:bodyPr>
            <a:normAutofit/>
          </a:bodyPr>
          <a:lstStyle/>
          <a:p>
            <a:r>
              <a:rPr lang="en-US" dirty="0"/>
              <a:t>Benefits of virtualization ?</a:t>
            </a:r>
            <a:endParaRPr lang="fr-CH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067591C-92DA-8E26-49DC-77FB165FAAF2}"/>
              </a:ext>
            </a:extLst>
          </p:cNvPr>
          <p:cNvSpPr txBox="1">
            <a:spLocks/>
          </p:cNvSpPr>
          <p:nvPr/>
        </p:nvSpPr>
        <p:spPr>
          <a:xfrm>
            <a:off x="2589211" y="2381480"/>
            <a:ext cx="8915399" cy="2741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1800" dirty="0">
                <a:latin typeface="+mn-lt"/>
              </a:rPr>
              <a:t>Virtualization offers substantial benefits for just 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about any business or development environment</a:t>
            </a:r>
            <a:r>
              <a:rPr lang="en-US" sz="1800" dirty="0">
                <a:latin typeface="+mn-lt"/>
              </a:rPr>
              <a:t>.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1800" dirty="0">
                <a:latin typeface="+mn-lt"/>
              </a:rPr>
              <a:t>It has become a 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core strategy for improving IT efficiency </a:t>
            </a:r>
            <a:r>
              <a:rPr lang="en-US" sz="1800" dirty="0">
                <a:latin typeface="+mn-lt"/>
              </a:rPr>
              <a:t>(agility).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816921-BB19-9CF1-C090-CCA45931BEAA}"/>
              </a:ext>
            </a:extLst>
          </p:cNvPr>
          <p:cNvSpPr txBox="1"/>
          <p:nvPr/>
        </p:nvSpPr>
        <p:spPr>
          <a:xfrm rot="16200000">
            <a:off x="-971934" y="5674734"/>
            <a:ext cx="20895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200" dirty="0"/>
              <a:t>nicolas.glassey@cpnv.ch</a:t>
            </a:r>
          </a:p>
        </p:txBody>
      </p:sp>
    </p:spTree>
    <p:extLst>
      <p:ext uri="{BB962C8B-B14F-4D97-AF65-F5344CB8AC3E}">
        <p14:creationId xmlns:p14="http://schemas.microsoft.com/office/powerpoint/2010/main" val="3117373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4300-8B24-3772-3E38-20153F0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009880"/>
          </a:xfrm>
        </p:spPr>
        <p:txBody>
          <a:bodyPr>
            <a:normAutofit/>
          </a:bodyPr>
          <a:lstStyle/>
          <a:p>
            <a:r>
              <a:rPr lang="en-US" dirty="0"/>
              <a:t>Benefits of virtualization ?</a:t>
            </a:r>
            <a:endParaRPr lang="fr-CH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067591C-92DA-8E26-49DC-77FB165FAAF2}"/>
              </a:ext>
            </a:extLst>
          </p:cNvPr>
          <p:cNvSpPr txBox="1">
            <a:spLocks/>
          </p:cNvSpPr>
          <p:nvPr/>
        </p:nvSpPr>
        <p:spPr>
          <a:xfrm>
            <a:off x="2589211" y="1916935"/>
            <a:ext cx="8915399" cy="33639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2400" dirty="0"/>
              <a:t>Reduced expenses</a:t>
            </a:r>
          </a:p>
          <a:p>
            <a:pPr marL="1143000" lvl="1" indent="-685800">
              <a:buFont typeface="Wingdings" panose="05000000000000000000" pitchFamily="2" charset="2"/>
              <a:buChar char="v"/>
            </a:pPr>
            <a:endParaRPr lang="en-US" sz="100" dirty="0"/>
          </a:p>
          <a:p>
            <a:pPr marL="1143000" lvl="1" indent="-685800">
              <a:buFont typeface="Wingdings" panose="05000000000000000000" pitchFamily="2" charset="2"/>
              <a:buChar char="v"/>
            </a:pPr>
            <a:endParaRPr lang="en-US" sz="100" dirty="0"/>
          </a:p>
          <a:p>
            <a:pPr marL="1143000" lvl="1" indent="-685800">
              <a:buFont typeface="Wingdings" panose="05000000000000000000" pitchFamily="2" charset="2"/>
              <a:buChar char="v"/>
            </a:pPr>
            <a:r>
              <a:rPr lang="en-US" sz="100" dirty="0"/>
              <a:t>f</a:t>
            </a:r>
          </a:p>
          <a:p>
            <a:pPr marL="1143000" lvl="1" indent="-685800">
              <a:buFont typeface="Wingdings" panose="05000000000000000000" pitchFamily="2" charset="2"/>
              <a:buChar char="v"/>
            </a:pPr>
            <a:endParaRPr lang="en-US" sz="100" dirty="0"/>
          </a:p>
          <a:p>
            <a:pPr marL="1143000" lvl="1" indent="-685800">
              <a:buFont typeface="Wingdings" panose="05000000000000000000" pitchFamily="2" charset="2"/>
              <a:buChar char="v"/>
            </a:pPr>
            <a:endParaRPr lang="en-US" sz="100" dirty="0"/>
          </a:p>
          <a:p>
            <a:pPr marL="1143000" lvl="1" indent="-685800">
              <a:buFont typeface="Wingdings" panose="05000000000000000000" pitchFamily="2" charset="2"/>
              <a:buChar char="v"/>
            </a:pPr>
            <a:endParaRPr lang="en-US" sz="100" dirty="0"/>
          </a:p>
          <a:p>
            <a:pPr marL="1143000" lvl="1" indent="-685800">
              <a:buFont typeface="Wingdings" panose="05000000000000000000" pitchFamily="2" charset="2"/>
              <a:buChar char="v"/>
            </a:pPr>
            <a:endParaRPr lang="en-US" sz="100" dirty="0"/>
          </a:p>
          <a:p>
            <a:pPr marL="685800" indent="-6858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>
                <a:latin typeface="+mn-lt"/>
              </a:rPr>
              <a:t>If the only way to get more resources is to purchase new hardware, that price becomes hefty.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C832E0-B8FE-5535-3BBB-BFB23948B59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63180" y="2086237"/>
            <a:ext cx="3076575" cy="305752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C64061-2FA0-3F69-0C3E-EF4B90B187D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4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63735" y="4614002"/>
            <a:ext cx="6048375" cy="1733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1D5027-1E14-3CF3-E4D6-9ABB24C7CB56}"/>
              </a:ext>
            </a:extLst>
          </p:cNvPr>
          <p:cNvSpPr txBox="1"/>
          <p:nvPr/>
        </p:nvSpPr>
        <p:spPr>
          <a:xfrm rot="16200000">
            <a:off x="-971934" y="5674734"/>
            <a:ext cx="20895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200" dirty="0"/>
              <a:t>nicolas.glassey@cpnv.ch</a:t>
            </a:r>
          </a:p>
        </p:txBody>
      </p:sp>
    </p:spTree>
    <p:extLst>
      <p:ext uri="{BB962C8B-B14F-4D97-AF65-F5344CB8AC3E}">
        <p14:creationId xmlns:p14="http://schemas.microsoft.com/office/powerpoint/2010/main" val="79587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4300-8B24-3772-3E38-20153F0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642110"/>
          </a:xfrm>
        </p:spPr>
        <p:txBody>
          <a:bodyPr>
            <a:normAutofit/>
          </a:bodyPr>
          <a:lstStyle/>
          <a:p>
            <a:r>
              <a:rPr lang="en-US" dirty="0"/>
              <a:t>What is Virtualization ?</a:t>
            </a:r>
            <a:endParaRPr lang="fr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2FBAD6-DD70-121B-A0C9-F1478FB50F94}"/>
              </a:ext>
            </a:extLst>
          </p:cNvPr>
          <p:cNvSpPr txBox="1"/>
          <p:nvPr/>
        </p:nvSpPr>
        <p:spPr>
          <a:xfrm rot="16200000">
            <a:off x="-971934" y="5674734"/>
            <a:ext cx="20895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200" dirty="0"/>
              <a:t>nicolas.glassey@cpnv.ch</a:t>
            </a:r>
          </a:p>
        </p:txBody>
      </p:sp>
    </p:spTree>
    <p:extLst>
      <p:ext uri="{BB962C8B-B14F-4D97-AF65-F5344CB8AC3E}">
        <p14:creationId xmlns:p14="http://schemas.microsoft.com/office/powerpoint/2010/main" val="3717725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4300-8B24-3772-3E38-20153F0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009880"/>
          </a:xfrm>
        </p:spPr>
        <p:txBody>
          <a:bodyPr>
            <a:normAutofit/>
          </a:bodyPr>
          <a:lstStyle/>
          <a:p>
            <a:r>
              <a:rPr lang="en-US" dirty="0"/>
              <a:t>Benefits of virtualization ?</a:t>
            </a:r>
            <a:endParaRPr lang="fr-CH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067591C-92DA-8E26-49DC-77FB165FAAF2}"/>
              </a:ext>
            </a:extLst>
          </p:cNvPr>
          <p:cNvSpPr txBox="1">
            <a:spLocks/>
          </p:cNvSpPr>
          <p:nvPr/>
        </p:nvSpPr>
        <p:spPr>
          <a:xfrm>
            <a:off x="2589211" y="1916935"/>
            <a:ext cx="8915399" cy="33639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2400" dirty="0"/>
              <a:t>Reduced expenses</a:t>
            </a:r>
          </a:p>
          <a:p>
            <a:pPr marL="1143000" lvl="1" indent="-685800">
              <a:buFont typeface="Wingdings" panose="05000000000000000000" pitchFamily="2" charset="2"/>
              <a:buChar char="v"/>
            </a:pPr>
            <a:endParaRPr lang="en-US" sz="100" dirty="0"/>
          </a:p>
          <a:p>
            <a:pPr marL="1143000" lvl="1" indent="-685800">
              <a:buFont typeface="Wingdings" panose="05000000000000000000" pitchFamily="2" charset="2"/>
              <a:buChar char="v"/>
            </a:pPr>
            <a:endParaRPr lang="en-US" sz="100" dirty="0"/>
          </a:p>
          <a:p>
            <a:pPr marL="1143000" lvl="1" indent="-685800">
              <a:buFont typeface="Wingdings" panose="05000000000000000000" pitchFamily="2" charset="2"/>
              <a:buChar char="v"/>
            </a:pPr>
            <a:r>
              <a:rPr lang="en-US" sz="100" dirty="0"/>
              <a:t>f</a:t>
            </a:r>
          </a:p>
          <a:p>
            <a:pPr marL="1143000" lvl="1" indent="-685800">
              <a:buFont typeface="Wingdings" panose="05000000000000000000" pitchFamily="2" charset="2"/>
              <a:buChar char="v"/>
            </a:pPr>
            <a:endParaRPr lang="en-US" sz="100" dirty="0"/>
          </a:p>
          <a:p>
            <a:pPr marL="1143000" lvl="1" indent="-685800">
              <a:buFont typeface="Wingdings" panose="05000000000000000000" pitchFamily="2" charset="2"/>
              <a:buChar char="v"/>
            </a:pPr>
            <a:endParaRPr lang="en-US" sz="100" dirty="0"/>
          </a:p>
          <a:p>
            <a:pPr marL="1143000" lvl="1" indent="-685800">
              <a:buFont typeface="Wingdings" panose="05000000000000000000" pitchFamily="2" charset="2"/>
              <a:buChar char="v"/>
            </a:pPr>
            <a:endParaRPr lang="en-US" sz="100" dirty="0"/>
          </a:p>
          <a:p>
            <a:pPr marL="1143000" lvl="1" indent="-685800">
              <a:buFont typeface="Wingdings" panose="05000000000000000000" pitchFamily="2" charset="2"/>
              <a:buChar char="v"/>
            </a:pPr>
            <a:endParaRPr lang="en-US" sz="100" dirty="0"/>
          </a:p>
          <a:p>
            <a:pPr marL="685800" indent="-6858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>
                <a:latin typeface="+mn-lt"/>
              </a:rPr>
              <a:t>With virtualization tactics, you can take a hard look at your existing infrastructure and 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identify wasted or idle computing resources</a:t>
            </a:r>
            <a:r>
              <a:rPr lang="en-US" sz="1800" dirty="0">
                <a:latin typeface="+mn-lt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C832E0-B8FE-5535-3BBB-BFB23948B59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63180" y="2086237"/>
            <a:ext cx="3076575" cy="305752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3C7DB1-C37E-12D7-8A74-BB98903A2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142" y="4735416"/>
            <a:ext cx="5934075" cy="1685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5138D9-EAE0-5995-6910-5425DE00D58A}"/>
              </a:ext>
            </a:extLst>
          </p:cNvPr>
          <p:cNvSpPr txBox="1"/>
          <p:nvPr/>
        </p:nvSpPr>
        <p:spPr>
          <a:xfrm rot="16200000">
            <a:off x="-971934" y="5674734"/>
            <a:ext cx="20895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200" dirty="0"/>
              <a:t>nicolas.glassey@cpnv.ch</a:t>
            </a:r>
          </a:p>
        </p:txBody>
      </p:sp>
    </p:spTree>
    <p:extLst>
      <p:ext uri="{BB962C8B-B14F-4D97-AF65-F5344CB8AC3E}">
        <p14:creationId xmlns:p14="http://schemas.microsoft.com/office/powerpoint/2010/main" val="1983132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4300-8B24-3772-3E38-20153F0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009880"/>
          </a:xfrm>
        </p:spPr>
        <p:txBody>
          <a:bodyPr>
            <a:normAutofit/>
          </a:bodyPr>
          <a:lstStyle/>
          <a:p>
            <a:r>
              <a:rPr lang="en-US" dirty="0"/>
              <a:t>Benefits of virtualization ?</a:t>
            </a:r>
            <a:endParaRPr lang="fr-CH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F5BB0F-A7ED-D782-2EF5-EBBCF7E00E6F}"/>
              </a:ext>
            </a:extLst>
          </p:cNvPr>
          <p:cNvSpPr txBox="1">
            <a:spLocks/>
          </p:cNvSpPr>
          <p:nvPr/>
        </p:nvSpPr>
        <p:spPr>
          <a:xfrm>
            <a:off x="2589212" y="1301141"/>
            <a:ext cx="8915399" cy="2446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2400" dirty="0"/>
              <a:t>Resiliency</a:t>
            </a:r>
          </a:p>
          <a:p>
            <a:pPr marL="1143000" lvl="1" indent="-685800">
              <a:buFont typeface="Wingdings" panose="05000000000000000000" pitchFamily="2" charset="2"/>
              <a:buChar char="v"/>
            </a:pPr>
            <a:endParaRPr lang="en-US" sz="100" dirty="0"/>
          </a:p>
          <a:p>
            <a:pPr marL="1143000" lvl="1" indent="-685800">
              <a:buFont typeface="Wingdings" panose="05000000000000000000" pitchFamily="2" charset="2"/>
              <a:buChar char="v"/>
            </a:pPr>
            <a:endParaRPr lang="en-US" sz="100" dirty="0"/>
          </a:p>
          <a:p>
            <a:pPr marL="1143000" lvl="1" indent="-685800">
              <a:buFont typeface="Wingdings" panose="05000000000000000000" pitchFamily="2" charset="2"/>
              <a:buChar char="v"/>
            </a:pPr>
            <a:r>
              <a:rPr lang="en-US" sz="100" dirty="0"/>
              <a:t>f</a:t>
            </a:r>
          </a:p>
          <a:p>
            <a:pPr marL="1143000" lvl="1" indent="-685800">
              <a:buFont typeface="Wingdings" panose="05000000000000000000" pitchFamily="2" charset="2"/>
              <a:buChar char="v"/>
            </a:pPr>
            <a:endParaRPr lang="en-US" sz="100" dirty="0"/>
          </a:p>
          <a:p>
            <a:pPr marL="1143000" lvl="1" indent="-685800">
              <a:buFont typeface="Wingdings" panose="05000000000000000000" pitchFamily="2" charset="2"/>
              <a:buChar char="v"/>
            </a:pPr>
            <a:endParaRPr lang="en-US" sz="100" dirty="0"/>
          </a:p>
          <a:p>
            <a:pPr marL="1143000" lvl="1" indent="-685800">
              <a:buFont typeface="Wingdings" panose="05000000000000000000" pitchFamily="2" charset="2"/>
              <a:buChar char="v"/>
            </a:pPr>
            <a:endParaRPr lang="en-US" sz="100" dirty="0"/>
          </a:p>
          <a:p>
            <a:pPr marL="1143000" lvl="1" indent="-685800">
              <a:buFont typeface="Wingdings" panose="05000000000000000000" pitchFamily="2" charset="2"/>
              <a:buChar char="v"/>
            </a:pPr>
            <a:endParaRPr lang="en-US" sz="100" dirty="0"/>
          </a:p>
          <a:p>
            <a:pPr marL="685800" indent="-685800">
              <a:buFont typeface="Wingdings" panose="05000000000000000000" pitchFamily="2" charset="2"/>
              <a:buChar char="v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9E8D66-668B-4174-CF96-FA5EBD794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734" y="2865581"/>
            <a:ext cx="3146531" cy="2878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B2614B-8DA8-4DFC-67AC-7315A107A1C6}"/>
              </a:ext>
            </a:extLst>
          </p:cNvPr>
          <p:cNvSpPr txBox="1"/>
          <p:nvPr/>
        </p:nvSpPr>
        <p:spPr>
          <a:xfrm>
            <a:off x="5413143" y="5743608"/>
            <a:ext cx="22561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200" dirty="0"/>
              <a:t>https://www.flaticon.com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3F06D7-4A77-9AEA-C41B-3CF27494794D}"/>
              </a:ext>
            </a:extLst>
          </p:cNvPr>
          <p:cNvSpPr txBox="1"/>
          <p:nvPr/>
        </p:nvSpPr>
        <p:spPr>
          <a:xfrm rot="16200000">
            <a:off x="-971934" y="5674734"/>
            <a:ext cx="20895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200" dirty="0"/>
              <a:t>nicolas.glassey@cpnv.ch</a:t>
            </a:r>
          </a:p>
        </p:txBody>
      </p:sp>
    </p:spTree>
    <p:extLst>
      <p:ext uri="{BB962C8B-B14F-4D97-AF65-F5344CB8AC3E}">
        <p14:creationId xmlns:p14="http://schemas.microsoft.com/office/powerpoint/2010/main" val="1973136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4300-8B24-3772-3E38-20153F0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009880"/>
          </a:xfrm>
        </p:spPr>
        <p:txBody>
          <a:bodyPr>
            <a:normAutofit/>
          </a:bodyPr>
          <a:lstStyle/>
          <a:p>
            <a:r>
              <a:rPr lang="en-US" dirty="0"/>
              <a:t>Benefits of virtualization ?</a:t>
            </a:r>
            <a:endParaRPr lang="fr-CH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F5BB0F-A7ED-D782-2EF5-EBBCF7E00E6F}"/>
              </a:ext>
            </a:extLst>
          </p:cNvPr>
          <p:cNvSpPr txBox="1">
            <a:spLocks/>
          </p:cNvSpPr>
          <p:nvPr/>
        </p:nvSpPr>
        <p:spPr>
          <a:xfrm>
            <a:off x="2589212" y="2000250"/>
            <a:ext cx="4894694" cy="45327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2400" dirty="0"/>
              <a:t>Resiliency – </a:t>
            </a:r>
            <a:r>
              <a:rPr lang="en-US" sz="2400" dirty="0">
                <a:solidFill>
                  <a:srgbClr val="C00000"/>
                </a:solidFill>
              </a:rPr>
              <a:t>IT Approach</a:t>
            </a:r>
            <a:endParaRPr lang="en-US" sz="100" dirty="0">
              <a:solidFill>
                <a:srgbClr val="C00000"/>
              </a:solidFill>
            </a:endParaRPr>
          </a:p>
          <a:p>
            <a:pPr marL="1143000" lvl="1" indent="-685800">
              <a:buFont typeface="Wingdings" panose="05000000000000000000" pitchFamily="2" charset="2"/>
              <a:buChar char="v"/>
            </a:pPr>
            <a:endParaRPr lang="en-US" sz="100" dirty="0"/>
          </a:p>
          <a:p>
            <a:pPr marL="1143000" lvl="1" indent="-685800">
              <a:buFont typeface="Wingdings" panose="05000000000000000000" pitchFamily="2" charset="2"/>
              <a:buChar char="v"/>
            </a:pPr>
            <a:r>
              <a:rPr lang="en-US" sz="100" dirty="0"/>
              <a:t>f</a:t>
            </a:r>
          </a:p>
          <a:p>
            <a:pPr marL="1143000" lvl="1" indent="-685800">
              <a:buFont typeface="Wingdings" panose="05000000000000000000" pitchFamily="2" charset="2"/>
              <a:buChar char="v"/>
            </a:pPr>
            <a:endParaRPr lang="en-US" sz="100" dirty="0"/>
          </a:p>
          <a:p>
            <a:pPr marL="1143000" lvl="1" indent="-685800">
              <a:buFont typeface="Wingdings" panose="05000000000000000000" pitchFamily="2" charset="2"/>
              <a:buChar char="v"/>
            </a:pPr>
            <a:endParaRPr lang="en-US" sz="100" dirty="0"/>
          </a:p>
          <a:p>
            <a:pPr marL="1143000" lvl="1" indent="-685800">
              <a:buFont typeface="Wingdings" panose="05000000000000000000" pitchFamily="2" charset="2"/>
              <a:buChar char="v"/>
            </a:pPr>
            <a:endParaRPr lang="en-US" sz="100" dirty="0"/>
          </a:p>
          <a:p>
            <a:pPr marL="1143000" lvl="1" indent="-685800">
              <a:buFont typeface="Wingdings" panose="05000000000000000000" pitchFamily="2" charset="2"/>
              <a:buChar char="v"/>
            </a:pPr>
            <a:endParaRPr lang="en-US" sz="100" dirty="0"/>
          </a:p>
          <a:p>
            <a:pPr marL="685800" indent="-6858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>
                <a:latin typeface="+mn-lt"/>
              </a:rPr>
              <a:t>IT resilience is this ability of an organization 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to maintain acceptable service levels </a:t>
            </a:r>
            <a:r>
              <a:rPr lang="en-US" sz="1800" dirty="0">
                <a:latin typeface="+mn-lt"/>
              </a:rPr>
              <a:t>when there is a disruption of business operations, critical process, or IT ecosystem.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BFB761-DC27-24EA-7510-9459D1783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310" y="2257047"/>
            <a:ext cx="4057650" cy="3590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B1F970-4400-A03C-9E3C-0ECE1BF75BEA}"/>
              </a:ext>
            </a:extLst>
          </p:cNvPr>
          <p:cNvSpPr txBox="1"/>
          <p:nvPr/>
        </p:nvSpPr>
        <p:spPr>
          <a:xfrm>
            <a:off x="7342909" y="5847972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200" dirty="0"/>
              <a:t>https://ivision.com/blog/modern-disaster-recovery-it-resiliency/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6D13E6-228A-4DA1-6480-C559352F9698}"/>
              </a:ext>
            </a:extLst>
          </p:cNvPr>
          <p:cNvSpPr txBox="1"/>
          <p:nvPr/>
        </p:nvSpPr>
        <p:spPr>
          <a:xfrm rot="16200000">
            <a:off x="-971934" y="5674734"/>
            <a:ext cx="20895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200" dirty="0"/>
              <a:t>nicolas.glassey@cpnv.ch</a:t>
            </a:r>
          </a:p>
        </p:txBody>
      </p:sp>
    </p:spTree>
    <p:extLst>
      <p:ext uri="{BB962C8B-B14F-4D97-AF65-F5344CB8AC3E}">
        <p14:creationId xmlns:p14="http://schemas.microsoft.com/office/powerpoint/2010/main" val="1454807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4300-8B24-3772-3E38-20153F0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009880"/>
          </a:xfrm>
        </p:spPr>
        <p:txBody>
          <a:bodyPr>
            <a:normAutofit/>
          </a:bodyPr>
          <a:lstStyle/>
          <a:p>
            <a:r>
              <a:rPr lang="en-US" dirty="0"/>
              <a:t>Benefits of virtualization ?</a:t>
            </a:r>
            <a:endParaRPr lang="fr-CH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067591C-92DA-8E26-49DC-77FB165FAAF2}"/>
              </a:ext>
            </a:extLst>
          </p:cNvPr>
          <p:cNvSpPr txBox="1">
            <a:spLocks/>
          </p:cNvSpPr>
          <p:nvPr/>
        </p:nvSpPr>
        <p:spPr>
          <a:xfrm>
            <a:off x="2589212" y="1941639"/>
            <a:ext cx="8915399" cy="29747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2400" dirty="0"/>
              <a:t>High availability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endParaRPr lang="en-US" sz="2400" dirty="0"/>
          </a:p>
          <a:p>
            <a:endParaRPr lang="en-US" sz="2400" dirty="0"/>
          </a:p>
          <a:p>
            <a:pPr marL="685800" indent="-685800">
              <a:buFont typeface="Wingdings" panose="05000000000000000000" pitchFamily="2" charset="2"/>
              <a:buChar char="v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2AB457-49C4-CF11-67A5-A6CC73FF0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364" y="2788759"/>
            <a:ext cx="3457575" cy="3219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F24E0D-7C22-519A-D167-2D4F6B04C25D}"/>
              </a:ext>
            </a:extLst>
          </p:cNvPr>
          <p:cNvSpPr txBox="1"/>
          <p:nvPr/>
        </p:nvSpPr>
        <p:spPr>
          <a:xfrm>
            <a:off x="5816460" y="6008209"/>
            <a:ext cx="22561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200" dirty="0"/>
              <a:t>https://www.flaticon.com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80455C-4472-DA74-98AD-A4E17B92C077}"/>
              </a:ext>
            </a:extLst>
          </p:cNvPr>
          <p:cNvSpPr txBox="1"/>
          <p:nvPr/>
        </p:nvSpPr>
        <p:spPr>
          <a:xfrm rot="16200000">
            <a:off x="-971934" y="5674734"/>
            <a:ext cx="20895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200" dirty="0"/>
              <a:t>nicolas.glassey@cpnv.ch</a:t>
            </a:r>
          </a:p>
        </p:txBody>
      </p:sp>
    </p:spTree>
    <p:extLst>
      <p:ext uri="{BB962C8B-B14F-4D97-AF65-F5344CB8AC3E}">
        <p14:creationId xmlns:p14="http://schemas.microsoft.com/office/powerpoint/2010/main" val="3478525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4300-8B24-3772-3E38-20153F0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009880"/>
          </a:xfrm>
        </p:spPr>
        <p:txBody>
          <a:bodyPr>
            <a:normAutofit/>
          </a:bodyPr>
          <a:lstStyle/>
          <a:p>
            <a:r>
              <a:rPr lang="en-US" dirty="0"/>
              <a:t>Benefits of virtualization ?</a:t>
            </a:r>
            <a:endParaRPr lang="fr-CH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067591C-92DA-8E26-49DC-77FB165FAAF2}"/>
              </a:ext>
            </a:extLst>
          </p:cNvPr>
          <p:cNvSpPr txBox="1">
            <a:spLocks/>
          </p:cNvSpPr>
          <p:nvPr/>
        </p:nvSpPr>
        <p:spPr>
          <a:xfrm>
            <a:off x="2589211" y="2798285"/>
            <a:ext cx="8915399" cy="37872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2400" dirty="0"/>
              <a:t>High availability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>
                <a:latin typeface="+mn-lt"/>
              </a:rPr>
              <a:t>Since 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you can clone </a:t>
            </a:r>
            <a:r>
              <a:rPr lang="en-US" sz="1800" dirty="0">
                <a:latin typeface="+mn-lt"/>
              </a:rPr>
              <a:t>a VM almost effortlessly, 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you can easily set up redundant virtualized environment</a:t>
            </a:r>
            <a:r>
              <a:rPr lang="en-US" sz="1800" dirty="0">
                <a:latin typeface="+mn-lt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1800" dirty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>
                <a:latin typeface="+mn-lt"/>
              </a:rPr>
              <a:t>Virtualization provides an extremely reliable system with 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no single point of failure in hardware or software </a:t>
            </a:r>
            <a:r>
              <a:rPr lang="en-US" sz="1800" dirty="0">
                <a:latin typeface="+mn-lt"/>
              </a:rPr>
              <a:t>(Failover).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1800" dirty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>
                <a:latin typeface="+mn-lt"/>
              </a:rPr>
              <a:t>Virtualization provides developers constant access (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no downtime</a:t>
            </a:r>
            <a:r>
              <a:rPr lang="en-US" sz="1800" dirty="0">
                <a:latin typeface="+mn-lt"/>
              </a:rPr>
              <a:t>).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685800" indent="-685800">
              <a:buFont typeface="Wingdings" panose="05000000000000000000" pitchFamily="2" charset="2"/>
              <a:buChar char="v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CEF07-7C6C-3BE0-D53A-F22614BB19E1}"/>
              </a:ext>
            </a:extLst>
          </p:cNvPr>
          <p:cNvSpPr txBox="1"/>
          <p:nvPr/>
        </p:nvSpPr>
        <p:spPr>
          <a:xfrm rot="16200000">
            <a:off x="-971934" y="5674734"/>
            <a:ext cx="20895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200" dirty="0"/>
              <a:t>nicolas.glassey@cpnv.ch</a:t>
            </a:r>
          </a:p>
        </p:txBody>
      </p:sp>
    </p:spTree>
    <p:extLst>
      <p:ext uri="{BB962C8B-B14F-4D97-AF65-F5344CB8AC3E}">
        <p14:creationId xmlns:p14="http://schemas.microsoft.com/office/powerpoint/2010/main" val="4043248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4300-8B24-3772-3E38-20153F0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009880"/>
          </a:xfrm>
        </p:spPr>
        <p:txBody>
          <a:bodyPr>
            <a:normAutofit/>
          </a:bodyPr>
          <a:lstStyle/>
          <a:p>
            <a:r>
              <a:rPr lang="en-US" dirty="0"/>
              <a:t>Benefits of virtualization ?</a:t>
            </a:r>
            <a:endParaRPr lang="fr-CH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067591C-92DA-8E26-49DC-77FB165FAAF2}"/>
              </a:ext>
            </a:extLst>
          </p:cNvPr>
          <p:cNvSpPr txBox="1">
            <a:spLocks/>
          </p:cNvSpPr>
          <p:nvPr/>
        </p:nvSpPr>
        <p:spPr>
          <a:xfrm>
            <a:off x="2589211" y="1866553"/>
            <a:ext cx="8915399" cy="15624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2400" dirty="0"/>
              <a:t>Increased efficiency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EA1F29-D1A8-4347-DB7E-61FA747A4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912" y="3216926"/>
            <a:ext cx="2380103" cy="24267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620031-41AB-C980-76B0-D0430FEF3A07}"/>
              </a:ext>
            </a:extLst>
          </p:cNvPr>
          <p:cNvSpPr txBox="1"/>
          <p:nvPr/>
        </p:nvSpPr>
        <p:spPr>
          <a:xfrm>
            <a:off x="5317697" y="5643698"/>
            <a:ext cx="22561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200" dirty="0"/>
              <a:t>https://www.flaticon.com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BBC5F-74E7-36B1-A0A3-1EB5982D8A7B}"/>
              </a:ext>
            </a:extLst>
          </p:cNvPr>
          <p:cNvSpPr txBox="1"/>
          <p:nvPr/>
        </p:nvSpPr>
        <p:spPr>
          <a:xfrm rot="16200000">
            <a:off x="-971934" y="5674734"/>
            <a:ext cx="20895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200" dirty="0"/>
              <a:t>nicolas.glassey@cpnv.ch</a:t>
            </a:r>
          </a:p>
        </p:txBody>
      </p:sp>
    </p:spTree>
    <p:extLst>
      <p:ext uri="{BB962C8B-B14F-4D97-AF65-F5344CB8AC3E}">
        <p14:creationId xmlns:p14="http://schemas.microsoft.com/office/powerpoint/2010/main" val="1694722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4300-8B24-3772-3E38-20153F0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009880"/>
          </a:xfrm>
        </p:spPr>
        <p:txBody>
          <a:bodyPr>
            <a:normAutofit/>
          </a:bodyPr>
          <a:lstStyle/>
          <a:p>
            <a:r>
              <a:rPr lang="en-US" dirty="0"/>
              <a:t>Benefits of virtualization ?</a:t>
            </a:r>
            <a:endParaRPr lang="fr-CH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D05B89-6C30-BED6-B6A2-B144D4B95F42}"/>
              </a:ext>
            </a:extLst>
          </p:cNvPr>
          <p:cNvSpPr txBox="1">
            <a:spLocks/>
          </p:cNvSpPr>
          <p:nvPr/>
        </p:nvSpPr>
        <p:spPr>
          <a:xfrm>
            <a:off x="2589211" y="1874648"/>
            <a:ext cx="8915399" cy="37872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2400" dirty="0"/>
              <a:t>Increased efficiency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>
                <a:latin typeface="+mn-lt"/>
              </a:rPr>
              <a:t>Virtual environments 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are much easier to maintain </a:t>
            </a:r>
            <a:r>
              <a:rPr lang="en-US" sz="1800" dirty="0">
                <a:latin typeface="+mn-lt"/>
              </a:rPr>
              <a:t>(than physical).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1800" dirty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>
                <a:latin typeface="+mn-lt"/>
              </a:rPr>
              <a:t>With less hardware to worry about... more time to spend on improving the solution.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1800" dirty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By nature, virtual environments are inherently scalable</a:t>
            </a:r>
            <a:r>
              <a:rPr lang="en-US" sz="1800" dirty="0">
                <a:latin typeface="+mn-lt"/>
              </a:rPr>
              <a:t>.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422B15-20C9-C43C-7446-EEFAADC54E26}"/>
              </a:ext>
            </a:extLst>
          </p:cNvPr>
          <p:cNvSpPr txBox="1"/>
          <p:nvPr/>
        </p:nvSpPr>
        <p:spPr>
          <a:xfrm rot="16200000">
            <a:off x="-971934" y="5674734"/>
            <a:ext cx="20895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200" dirty="0"/>
              <a:t>nicolas.glassey@cpnv.ch</a:t>
            </a:r>
          </a:p>
        </p:txBody>
      </p:sp>
    </p:spTree>
    <p:extLst>
      <p:ext uri="{BB962C8B-B14F-4D97-AF65-F5344CB8AC3E}">
        <p14:creationId xmlns:p14="http://schemas.microsoft.com/office/powerpoint/2010/main" val="2257279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4300-8B24-3772-3E38-20153F0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009880"/>
          </a:xfrm>
        </p:spPr>
        <p:txBody>
          <a:bodyPr>
            <a:normAutofit/>
          </a:bodyPr>
          <a:lstStyle/>
          <a:p>
            <a:r>
              <a:rPr lang="en-US" dirty="0"/>
              <a:t>Benefits of virtualization ?</a:t>
            </a:r>
            <a:endParaRPr lang="fr-CH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067591C-92DA-8E26-49DC-77FB165FAAF2}"/>
              </a:ext>
            </a:extLst>
          </p:cNvPr>
          <p:cNvSpPr txBox="1">
            <a:spLocks/>
          </p:cNvSpPr>
          <p:nvPr/>
        </p:nvSpPr>
        <p:spPr>
          <a:xfrm>
            <a:off x="2589212" y="1489113"/>
            <a:ext cx="8915399" cy="2741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2400" dirty="0"/>
              <a:t>Easy DevOps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7E5ED5-D549-C890-1E18-DEAABF8AA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858" y="2952910"/>
            <a:ext cx="3000375" cy="2943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061715-CA57-436C-E9B1-F07BDEDC7023}"/>
              </a:ext>
            </a:extLst>
          </p:cNvPr>
          <p:cNvSpPr txBox="1"/>
          <p:nvPr/>
        </p:nvSpPr>
        <p:spPr>
          <a:xfrm>
            <a:off x="5660111" y="5757635"/>
            <a:ext cx="22561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200" dirty="0"/>
              <a:t>https://www.flaticon.com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130E3F-F0D7-1C06-A73A-51B3262A8E28}"/>
              </a:ext>
            </a:extLst>
          </p:cNvPr>
          <p:cNvSpPr txBox="1"/>
          <p:nvPr/>
        </p:nvSpPr>
        <p:spPr>
          <a:xfrm rot="16200000">
            <a:off x="-971934" y="5674734"/>
            <a:ext cx="20895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200" dirty="0"/>
              <a:t>nicolas.glassey@cpnv.ch</a:t>
            </a:r>
          </a:p>
        </p:txBody>
      </p:sp>
    </p:spTree>
    <p:extLst>
      <p:ext uri="{BB962C8B-B14F-4D97-AF65-F5344CB8AC3E}">
        <p14:creationId xmlns:p14="http://schemas.microsoft.com/office/powerpoint/2010/main" val="4054457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4300-8B24-3772-3E38-20153F0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009880"/>
          </a:xfrm>
        </p:spPr>
        <p:txBody>
          <a:bodyPr>
            <a:normAutofit/>
          </a:bodyPr>
          <a:lstStyle/>
          <a:p>
            <a:r>
              <a:rPr lang="en-US" dirty="0"/>
              <a:t>Benefits of virtualization ?</a:t>
            </a:r>
            <a:endParaRPr lang="fr-CH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D42F17-D6C7-976C-8687-3FDE542FC24F}"/>
              </a:ext>
            </a:extLst>
          </p:cNvPr>
          <p:cNvSpPr txBox="1">
            <a:spLocks/>
          </p:cNvSpPr>
          <p:nvPr/>
        </p:nvSpPr>
        <p:spPr>
          <a:xfrm>
            <a:off x="2589211" y="2207158"/>
            <a:ext cx="8915399" cy="24941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2400" dirty="0"/>
              <a:t>Easy DevOps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>
                <a:latin typeface="+mn-lt"/>
              </a:rPr>
              <a:t>You 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can test features and squash bugs without affecting your live product</a:t>
            </a:r>
            <a:r>
              <a:rPr lang="en-US" sz="1800" dirty="0">
                <a:latin typeface="+mn-lt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1800" dirty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>
                <a:latin typeface="+mn-lt"/>
              </a:rPr>
              <a:t>Facilitates pipeline usage for development, testing and deployment.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1800" dirty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Virtualization provides on-demand access to an infinite number of </a:t>
            </a:r>
            <a:r>
              <a:rPr lang="en-US" sz="1800" dirty="0" err="1">
                <a:solidFill>
                  <a:srgbClr val="C00000"/>
                </a:solidFill>
                <a:latin typeface="+mn-lt"/>
              </a:rPr>
              <a:t>peflectly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 replicated virtual machines for developers to play with</a:t>
            </a:r>
            <a:r>
              <a:rPr lang="en-US" sz="1800" dirty="0">
                <a:latin typeface="+mn-lt"/>
              </a:rPr>
              <a:t>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44EBFB-4C91-1AB2-6403-CF77077741C1}"/>
              </a:ext>
            </a:extLst>
          </p:cNvPr>
          <p:cNvSpPr txBox="1"/>
          <p:nvPr/>
        </p:nvSpPr>
        <p:spPr>
          <a:xfrm rot="16200000">
            <a:off x="-971934" y="5674734"/>
            <a:ext cx="20895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200" dirty="0"/>
              <a:t>nicolas.glassey@cpnv.ch</a:t>
            </a:r>
          </a:p>
        </p:txBody>
      </p:sp>
    </p:spTree>
    <p:extLst>
      <p:ext uri="{BB962C8B-B14F-4D97-AF65-F5344CB8AC3E}">
        <p14:creationId xmlns:p14="http://schemas.microsoft.com/office/powerpoint/2010/main" val="52989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4300-8B24-3772-3E38-20153F0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031913"/>
          </a:xfrm>
        </p:spPr>
        <p:txBody>
          <a:bodyPr>
            <a:normAutofit/>
          </a:bodyPr>
          <a:lstStyle/>
          <a:p>
            <a:r>
              <a:rPr lang="en-US" dirty="0"/>
              <a:t>Bibliography</a:t>
            </a:r>
            <a:endParaRPr lang="fr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DE2719-6C86-DDDA-84BC-83DFB307EC76}"/>
              </a:ext>
            </a:extLst>
          </p:cNvPr>
          <p:cNvSpPr txBox="1"/>
          <p:nvPr/>
        </p:nvSpPr>
        <p:spPr>
          <a:xfrm>
            <a:off x="2290617" y="2256117"/>
            <a:ext cx="7869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/>
              <a:t>https://circleci.com/blog/top-6-benefits-of-virtualization/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DDC74-D729-143E-E48D-C8C6B1CA5F66}"/>
              </a:ext>
            </a:extLst>
          </p:cNvPr>
          <p:cNvSpPr txBox="1"/>
          <p:nvPr/>
        </p:nvSpPr>
        <p:spPr>
          <a:xfrm>
            <a:off x="2290617" y="28521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/>
              <a:t>https://aws.amazon.com/what-is/virtualization/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4B218A-61C3-7A7F-A2B5-12F80F73FEDF}"/>
              </a:ext>
            </a:extLst>
          </p:cNvPr>
          <p:cNvSpPr txBox="1"/>
          <p:nvPr/>
        </p:nvSpPr>
        <p:spPr>
          <a:xfrm>
            <a:off x="2290617" y="3496069"/>
            <a:ext cx="8765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/>
              <a:t>https://www.redhat.com/en/topics/virtualization/what-is-virtualization</a:t>
            </a:r>
            <a:endParaRPr lang="fr-C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399A40-E5C1-0D0F-E648-1D0DDD8F897C}"/>
              </a:ext>
            </a:extLst>
          </p:cNvPr>
          <p:cNvSpPr txBox="1"/>
          <p:nvPr/>
        </p:nvSpPr>
        <p:spPr>
          <a:xfrm>
            <a:off x="2290617" y="4140009"/>
            <a:ext cx="6936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/>
              <a:t>https://www.vmware.com/solutions/virtualization.html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C63D84-1FA9-254A-2669-7DF93836CFA2}"/>
              </a:ext>
            </a:extLst>
          </p:cNvPr>
          <p:cNvSpPr txBox="1"/>
          <p:nvPr/>
        </p:nvSpPr>
        <p:spPr>
          <a:xfrm rot="16200000">
            <a:off x="-971934" y="5674734"/>
            <a:ext cx="20895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200" dirty="0"/>
              <a:t>nicolas.glassey@cpnv.ch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83DF44-5791-1A98-5218-712B8D7426F7}"/>
              </a:ext>
            </a:extLst>
          </p:cNvPr>
          <p:cNvSpPr txBox="1"/>
          <p:nvPr/>
        </p:nvSpPr>
        <p:spPr>
          <a:xfrm>
            <a:off x="2290617" y="4768467"/>
            <a:ext cx="6936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/>
              <a:t>https://linuxhandbook.com/what-is-hypervisor/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2A7585-9974-DD55-6C93-1ED0BF5A0A07}"/>
              </a:ext>
            </a:extLst>
          </p:cNvPr>
          <p:cNvSpPr txBox="1"/>
          <p:nvPr/>
        </p:nvSpPr>
        <p:spPr>
          <a:xfrm>
            <a:off x="2290617" y="5396925"/>
            <a:ext cx="6134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/>
              <a:t>https://www.ibm.com/topics/hypervisors</a:t>
            </a:r>
          </a:p>
        </p:txBody>
      </p:sp>
    </p:spTree>
    <p:extLst>
      <p:ext uri="{BB962C8B-B14F-4D97-AF65-F5344CB8AC3E}">
        <p14:creationId xmlns:p14="http://schemas.microsoft.com/office/powerpoint/2010/main" val="3166209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4300-8B24-3772-3E38-20153F0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642110"/>
          </a:xfrm>
        </p:spPr>
        <p:txBody>
          <a:bodyPr>
            <a:normAutofit/>
          </a:bodyPr>
          <a:lstStyle/>
          <a:p>
            <a:r>
              <a:rPr lang="en-US" dirty="0"/>
              <a:t>What is Virtualization ?</a:t>
            </a:r>
            <a:endParaRPr lang="fr-CH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1A239226-981A-821F-728E-52578F2C5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48231" y="2350278"/>
            <a:ext cx="5754688" cy="2480910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dirty="0">
                <a:solidFill>
                  <a:srgbClr val="C00000"/>
                </a:solidFill>
              </a:rPr>
              <a:t>software-based</a:t>
            </a:r>
            <a:r>
              <a:rPr lang="en-US" dirty="0"/>
              <a:t>-or </a:t>
            </a:r>
            <a:r>
              <a:rPr lang="en-US" dirty="0">
                <a:solidFill>
                  <a:srgbClr val="C00000"/>
                </a:solidFill>
              </a:rPr>
              <a:t>virtual-representation</a:t>
            </a:r>
            <a:r>
              <a:rPr lang="en-US" dirty="0"/>
              <a:t> of applications, servers, storage and network to reduce IT expenses while boosting efficiency and agility.</a:t>
            </a:r>
            <a:endParaRPr lang="fr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4BA3D7-29FC-2984-304E-94BCDFF56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919" y="3429000"/>
            <a:ext cx="3254739" cy="26900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B496C9-0A59-D0EF-3D9A-07BB76EC5AA2}"/>
              </a:ext>
            </a:extLst>
          </p:cNvPr>
          <p:cNvSpPr txBox="1"/>
          <p:nvPr/>
        </p:nvSpPr>
        <p:spPr>
          <a:xfrm rot="16200000">
            <a:off x="-971934" y="5674734"/>
            <a:ext cx="20895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200" dirty="0"/>
              <a:t>nicolas.glassey@cpnv.ch</a:t>
            </a:r>
          </a:p>
        </p:txBody>
      </p:sp>
    </p:spTree>
    <p:extLst>
      <p:ext uri="{BB962C8B-B14F-4D97-AF65-F5344CB8AC3E}">
        <p14:creationId xmlns:p14="http://schemas.microsoft.com/office/powerpoint/2010/main" val="393802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4300-8B24-3772-3E38-20153F0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086998"/>
          </a:xfrm>
        </p:spPr>
        <p:txBody>
          <a:bodyPr>
            <a:normAutofit/>
          </a:bodyPr>
          <a:lstStyle/>
          <a:p>
            <a:r>
              <a:rPr lang="en-US" dirty="0"/>
              <a:t>What is Virtualization ?</a:t>
            </a:r>
            <a:endParaRPr lang="fr-CH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1A239226-981A-821F-728E-52578F2C5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9420" y="2228850"/>
            <a:ext cx="7847479" cy="290322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Virtual software </a:t>
            </a:r>
            <a:r>
              <a:rPr lang="en-US" dirty="0">
                <a:solidFill>
                  <a:srgbClr val="C00000"/>
                </a:solidFill>
              </a:rPr>
              <a:t>mimics</a:t>
            </a:r>
            <a:r>
              <a:rPr lang="en-US" dirty="0"/>
              <a:t> the functions of physical hardware to run </a:t>
            </a:r>
            <a:r>
              <a:rPr lang="en-US" dirty="0">
                <a:solidFill>
                  <a:srgbClr val="C00000"/>
                </a:solidFill>
              </a:rPr>
              <a:t>multiple virtual machines simultaneously on a single physical machine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Businesses</a:t>
            </a:r>
            <a:r>
              <a:rPr lang="en-US" dirty="0"/>
              <a:t> use virtualization to use their hardware resources efficiently and get greater </a:t>
            </a:r>
            <a:r>
              <a:rPr lang="en-US" dirty="0">
                <a:solidFill>
                  <a:srgbClr val="C00000"/>
                </a:solidFill>
              </a:rPr>
              <a:t>returns from their investment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also </a:t>
            </a:r>
            <a:r>
              <a:rPr lang="en-US" dirty="0">
                <a:solidFill>
                  <a:srgbClr val="C00000"/>
                </a:solidFill>
              </a:rPr>
              <a:t>powers cloud computing services </a:t>
            </a:r>
            <a:r>
              <a:rPr lang="en-US" dirty="0"/>
              <a:t>that help organizations </a:t>
            </a:r>
            <a:r>
              <a:rPr lang="en-US" dirty="0">
                <a:solidFill>
                  <a:srgbClr val="C00000"/>
                </a:solidFill>
              </a:rPr>
              <a:t>manage infrastructure more efficiently</a:t>
            </a:r>
            <a:r>
              <a:rPr lang="en-US" dirty="0"/>
              <a:t>.</a:t>
            </a:r>
            <a:endParaRPr lang="fr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926317-8860-9F52-A28C-FDDDEF1EC3CE}"/>
              </a:ext>
            </a:extLst>
          </p:cNvPr>
          <p:cNvSpPr txBox="1"/>
          <p:nvPr/>
        </p:nvSpPr>
        <p:spPr>
          <a:xfrm rot="16200000">
            <a:off x="-971934" y="5674734"/>
            <a:ext cx="20895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200" dirty="0"/>
              <a:t>nicolas.glassey@cpnv.ch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1156C09C-1818-A976-65B5-CC84246B7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482" y="4996543"/>
            <a:ext cx="4039620" cy="186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09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4300-8B24-3772-3E38-20153F0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086998"/>
          </a:xfrm>
        </p:spPr>
        <p:txBody>
          <a:bodyPr>
            <a:normAutofit fontScale="90000"/>
          </a:bodyPr>
          <a:lstStyle/>
          <a:p>
            <a:r>
              <a:rPr lang="en-US" dirty="0"/>
              <a:t>Characteristics of hypervisors ?</a:t>
            </a:r>
            <a:endParaRPr lang="fr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926317-8860-9F52-A28C-FDDDEF1EC3CE}"/>
              </a:ext>
            </a:extLst>
          </p:cNvPr>
          <p:cNvSpPr txBox="1"/>
          <p:nvPr/>
        </p:nvSpPr>
        <p:spPr>
          <a:xfrm rot="16200000">
            <a:off x="-971934" y="5674734"/>
            <a:ext cx="20895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200" dirty="0"/>
              <a:t>nicolas.glassey@cpnv.ch</a:t>
            </a:r>
          </a:p>
        </p:txBody>
      </p:sp>
    </p:spTree>
    <p:extLst>
      <p:ext uri="{BB962C8B-B14F-4D97-AF65-F5344CB8AC3E}">
        <p14:creationId xmlns:p14="http://schemas.microsoft.com/office/powerpoint/2010/main" val="189191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4300-8B24-3772-3E38-20153F0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086998"/>
          </a:xfrm>
        </p:spPr>
        <p:txBody>
          <a:bodyPr>
            <a:normAutofit fontScale="90000"/>
          </a:bodyPr>
          <a:lstStyle/>
          <a:p>
            <a:r>
              <a:rPr lang="en-US" dirty="0"/>
              <a:t>Characteristics of hypervisors ?</a:t>
            </a:r>
            <a:endParaRPr lang="fr-CH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1A239226-981A-821F-728E-52578F2C5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9420" y="2228850"/>
            <a:ext cx="7847479" cy="290322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Performance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Directly access to the hardware resources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In a bare-metal situation, the guest OS performance should close to native speeds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926317-8860-9F52-A28C-FDDDEF1EC3CE}"/>
              </a:ext>
            </a:extLst>
          </p:cNvPr>
          <p:cNvSpPr txBox="1"/>
          <p:nvPr/>
        </p:nvSpPr>
        <p:spPr>
          <a:xfrm rot="16200000">
            <a:off x="-971934" y="5674734"/>
            <a:ext cx="20895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200" dirty="0"/>
              <a:t>nicolas.glassey@cpnv.ch</a:t>
            </a:r>
          </a:p>
        </p:txBody>
      </p:sp>
    </p:spTree>
    <p:extLst>
      <p:ext uri="{BB962C8B-B14F-4D97-AF65-F5344CB8AC3E}">
        <p14:creationId xmlns:p14="http://schemas.microsoft.com/office/powerpoint/2010/main" val="328877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4300-8B24-3772-3E38-20153F0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086998"/>
          </a:xfrm>
        </p:spPr>
        <p:txBody>
          <a:bodyPr>
            <a:normAutofit fontScale="90000"/>
          </a:bodyPr>
          <a:lstStyle/>
          <a:p>
            <a:r>
              <a:rPr lang="en-US" dirty="0"/>
              <a:t>Characteristics of hypervisors ?</a:t>
            </a:r>
            <a:endParaRPr lang="fr-CH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1A239226-981A-821F-728E-52578F2C5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9420" y="2228850"/>
            <a:ext cx="7847479" cy="290322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Ecosystem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Documentation and technical support to implement and manage hypervisor (in case of scale across multiples physical servers).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Look for a healthy community that can provide support with agent, plugins that offer capabilities (backup/restore, fail-over)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926317-8860-9F52-A28C-FDDDEF1EC3CE}"/>
              </a:ext>
            </a:extLst>
          </p:cNvPr>
          <p:cNvSpPr txBox="1"/>
          <p:nvPr/>
        </p:nvSpPr>
        <p:spPr>
          <a:xfrm rot="16200000">
            <a:off x="-971934" y="5674734"/>
            <a:ext cx="20895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200" dirty="0"/>
              <a:t>nicolas.glassey@cpnv.ch</a:t>
            </a:r>
          </a:p>
        </p:txBody>
      </p:sp>
    </p:spTree>
    <p:extLst>
      <p:ext uri="{BB962C8B-B14F-4D97-AF65-F5344CB8AC3E}">
        <p14:creationId xmlns:p14="http://schemas.microsoft.com/office/powerpoint/2010/main" val="3286184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4300-8B24-3772-3E38-20153F0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086998"/>
          </a:xfrm>
        </p:spPr>
        <p:txBody>
          <a:bodyPr>
            <a:normAutofit fontScale="90000"/>
          </a:bodyPr>
          <a:lstStyle/>
          <a:p>
            <a:r>
              <a:rPr lang="en-US" dirty="0"/>
              <a:t>Characteristics of hypervisors ?</a:t>
            </a:r>
            <a:endParaRPr lang="fr-CH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1A239226-981A-821F-728E-52578F2C5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9420" y="2228850"/>
            <a:ext cx="7847479" cy="3876386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Management tools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Launching and Running VM’s is only the start point…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VM’s need to be: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Provisioned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900" dirty="0"/>
              <a:t>Maintained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Audited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Clean up (to prevent “VM sprawl” (proliferation in French)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Ensured that the vendor supports the hypervisor architecture with comprehensive management tools.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926317-8860-9F52-A28C-FDDDEF1EC3CE}"/>
              </a:ext>
            </a:extLst>
          </p:cNvPr>
          <p:cNvSpPr txBox="1"/>
          <p:nvPr/>
        </p:nvSpPr>
        <p:spPr>
          <a:xfrm rot="16200000">
            <a:off x="-971934" y="5674734"/>
            <a:ext cx="20895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200" dirty="0"/>
              <a:t>nicolas.glassey@cpnv.ch</a:t>
            </a:r>
          </a:p>
        </p:txBody>
      </p:sp>
    </p:spTree>
    <p:extLst>
      <p:ext uri="{BB962C8B-B14F-4D97-AF65-F5344CB8AC3E}">
        <p14:creationId xmlns:p14="http://schemas.microsoft.com/office/powerpoint/2010/main" val="2164501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4300-8B24-3772-3E38-20153F0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086998"/>
          </a:xfrm>
        </p:spPr>
        <p:txBody>
          <a:bodyPr>
            <a:normAutofit fontScale="90000"/>
          </a:bodyPr>
          <a:lstStyle/>
          <a:p>
            <a:r>
              <a:rPr lang="en-US" dirty="0"/>
              <a:t>Characteristics of hypervisors ?</a:t>
            </a:r>
            <a:endParaRPr lang="fr-CH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1A239226-981A-821F-728E-52578F2C5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9420" y="2228850"/>
            <a:ext cx="7847479" cy="387638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Live migration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Enable you to move VMs between hypervisors.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Fail-over solution.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Workload balancing.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926317-8860-9F52-A28C-FDDDEF1EC3CE}"/>
              </a:ext>
            </a:extLst>
          </p:cNvPr>
          <p:cNvSpPr txBox="1"/>
          <p:nvPr/>
        </p:nvSpPr>
        <p:spPr>
          <a:xfrm rot="16200000">
            <a:off x="-971934" y="5674734"/>
            <a:ext cx="20895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200" dirty="0"/>
              <a:t>nicolas.glassey@cpnv.ch</a:t>
            </a:r>
          </a:p>
        </p:txBody>
      </p:sp>
    </p:spTree>
    <p:extLst>
      <p:ext uri="{BB962C8B-B14F-4D97-AF65-F5344CB8AC3E}">
        <p14:creationId xmlns:p14="http://schemas.microsoft.com/office/powerpoint/2010/main" val="1043972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</TotalTime>
  <Words>1084</Words>
  <Application>Microsoft Office PowerPoint</Application>
  <PresentationFormat>Widescreen</PresentationFormat>
  <Paragraphs>251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Century Gothic</vt:lpstr>
      <vt:lpstr>Wingdings</vt:lpstr>
      <vt:lpstr>Wingdings 3</vt:lpstr>
      <vt:lpstr>Wisp</vt:lpstr>
      <vt:lpstr>VIR1</vt:lpstr>
      <vt:lpstr>What is Virtualization ?</vt:lpstr>
      <vt:lpstr>What is Virtualization ?</vt:lpstr>
      <vt:lpstr>What is Virtualization ?</vt:lpstr>
      <vt:lpstr>Characteristics of hypervisors ?</vt:lpstr>
      <vt:lpstr>Characteristics of hypervisors ?</vt:lpstr>
      <vt:lpstr>Characteristics of hypervisors ?</vt:lpstr>
      <vt:lpstr>Characteristics of hypervisors ?</vt:lpstr>
      <vt:lpstr>Characteristics of hypervisors ?</vt:lpstr>
      <vt:lpstr>Characteristics of hypervisors ?</vt:lpstr>
      <vt:lpstr>Type of Virtualization ?</vt:lpstr>
      <vt:lpstr>Type of Virtualization ?</vt:lpstr>
      <vt:lpstr>Type of Virtualization ?</vt:lpstr>
      <vt:lpstr>Type of Virtualization ?</vt:lpstr>
      <vt:lpstr>Type of Virtualization ?</vt:lpstr>
      <vt:lpstr>Type of Virtualization ?</vt:lpstr>
      <vt:lpstr>Type of Virtualization ?</vt:lpstr>
      <vt:lpstr>Benefits of virtualization ?</vt:lpstr>
      <vt:lpstr>Benefits of virtualization ?</vt:lpstr>
      <vt:lpstr>Benefits of virtualization ?</vt:lpstr>
      <vt:lpstr>Benefits of virtualization ?</vt:lpstr>
      <vt:lpstr>Benefits of virtualization ?</vt:lpstr>
      <vt:lpstr>Benefits of virtualization ?</vt:lpstr>
      <vt:lpstr>Benefits of virtualization ?</vt:lpstr>
      <vt:lpstr>Benefits of virtualization ?</vt:lpstr>
      <vt:lpstr>Benefits of virtualization ?</vt:lpstr>
      <vt:lpstr>Benefits of virtualization ?</vt:lpstr>
      <vt:lpstr>Benefits of virtualization ?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VIR1</dc:title>
  <dc:creator>GLASSEY Nicolas</dc:creator>
  <cp:lastModifiedBy>GLASSEY Nicolas</cp:lastModifiedBy>
  <cp:revision>2</cp:revision>
  <dcterms:created xsi:type="dcterms:W3CDTF">2023-04-27T16:43:14Z</dcterms:created>
  <dcterms:modified xsi:type="dcterms:W3CDTF">2023-04-29T21:46:44Z</dcterms:modified>
</cp:coreProperties>
</file>