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709" r:id="rId2"/>
    <p:sldId id="713" r:id="rId3"/>
    <p:sldId id="759" r:id="rId4"/>
    <p:sldId id="760" r:id="rId5"/>
    <p:sldId id="761" r:id="rId6"/>
    <p:sldId id="741" r:id="rId7"/>
    <p:sldId id="762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rt" id="{7F4801B0-B8EC-423A-999B-913E9B806AC0}">
          <p14:sldIdLst>
            <p14:sldId id="709"/>
            <p14:sldId id="713"/>
            <p14:sldId id="759"/>
            <p14:sldId id="760"/>
            <p14:sldId id="761"/>
            <p14:sldId id="741"/>
            <p14:sldId id="7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608F"/>
    <a:srgbClr val="C08572"/>
    <a:srgbClr val="FF33CC"/>
    <a:srgbClr val="F2FAA2"/>
    <a:srgbClr val="FF3300"/>
    <a:srgbClr val="F1F391"/>
    <a:srgbClr val="4E6BB2"/>
    <a:srgbClr val="CCAF34"/>
    <a:srgbClr val="7F7F81"/>
    <a:srgbClr val="7E6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095" autoAdjust="0"/>
  </p:normalViewPr>
  <p:slideViewPr>
    <p:cSldViewPr>
      <p:cViewPr>
        <p:scale>
          <a:sx n="75" d="100"/>
          <a:sy n="75" d="100"/>
        </p:scale>
        <p:origin x="-990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8DF6A-D98A-4407-96B6-11E18E09FD2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CD2B0-A010-45D8-8662-D7551739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68DD9-5A3C-4D68-9297-906BE1B8E46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AB615-9D6A-4A13-85B2-4C67D16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40A42C-126F-4047-92F1-DCDDE97482AF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C56772-FEDA-4979-9BBC-CA9135197D83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B063B2-2C65-4DD5-8691-C87A9869FE70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20695F-473D-48D5-9E4F-99A9C4D7B72D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E1CFBA-055F-4455-9793-8F398F9438E2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32B3B5-954A-49FE-A7F0-B7F88CDFFDBA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9FB9A1C-1368-41D8-809B-06E412E8C7C3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9F653-8040-4A65-B787-F3C30B5AB01E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1C3627-D122-4108-8D46-8C9E1A9A089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CEF3BDE-204B-4F96-A57D-28047525A92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441548-6879-4DC3-BCAB-0F646D5EADFB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07D94E8-E384-481A-B97D-545DD51ADB21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answersonline.com/ar?q=cal%20poly%20pomona%20university&amp;o=1482719&amp;rch=us4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mailto:knavi@cpp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267744" y="677867"/>
            <a:ext cx="746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rtl="1"/>
            <a:r>
              <a:rPr lang="en-US" dirty="0"/>
              <a:t>Computer </a:t>
            </a:r>
            <a:r>
              <a:rPr lang="en-US" dirty="0" smtClean="0"/>
              <a:t>Architecture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3200400"/>
            <a:ext cx="5486400" cy="20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Keivan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Navi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Cal Poly Pomona University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4"/>
              </a:rPr>
              <a:t>knavi@cpp.edu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b="1" dirty="0"/>
              <a:t>Office hours: </a:t>
            </a:r>
            <a:r>
              <a:rPr lang="en-US" sz="1800" b="1" dirty="0" err="1"/>
              <a:t>Tu</a:t>
            </a:r>
            <a:r>
              <a:rPr lang="en-US" sz="1800" b="1" dirty="0"/>
              <a:t>/</a:t>
            </a:r>
            <a:r>
              <a:rPr lang="en-US" sz="1800" b="1" dirty="0" err="1"/>
              <a:t>Th</a:t>
            </a:r>
            <a:r>
              <a:rPr lang="en-US" sz="1800" b="1" dirty="0"/>
              <a:t>  5:25 Pm to 6:55 Pm</a:t>
            </a:r>
          </a:p>
          <a:p>
            <a:pPr marL="0" indent="0" algn="ctr">
              <a:buNone/>
            </a:pPr>
            <a:r>
              <a:rPr lang="en-US" sz="1800" b="1" dirty="0"/>
              <a:t>Office:</a:t>
            </a:r>
            <a:r>
              <a:rPr lang="en-US" sz="1800" dirty="0"/>
              <a:t> 8-49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C3A4A71B-4E25-4AD1-8769-31D9A7310868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2" y="715967"/>
            <a:ext cx="226474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8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24744"/>
            <a:ext cx="8534400" cy="5257800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Build combinational circuits with basic logic </a:t>
            </a:r>
            <a:r>
              <a:rPr lang="en-US" sz="1600" dirty="0" smtClean="0"/>
              <a:t>elements</a:t>
            </a:r>
            <a:endParaRPr lang="en-US" sz="1600" dirty="0"/>
          </a:p>
          <a:p>
            <a:pPr lvl="0"/>
            <a:r>
              <a:rPr lang="en-US" sz="1600" dirty="0"/>
              <a:t>Use Decoder, Encoder, and Multiplexer for implementation of logic circuits.</a:t>
            </a:r>
          </a:p>
          <a:p>
            <a:pPr lvl="0"/>
            <a:r>
              <a:rPr lang="en-US" sz="1600" dirty="0"/>
              <a:t>Explain the structure and function of various adders, registers and </a:t>
            </a:r>
            <a:r>
              <a:rPr lang="en-US" sz="1600" dirty="0" smtClean="0"/>
              <a:t>counters</a:t>
            </a:r>
          </a:p>
          <a:p>
            <a:pPr lvl="0"/>
            <a:r>
              <a:rPr lang="en-US" sz="1600" dirty="0"/>
              <a:t>Recognize the characteristics of Flip-Flops;</a:t>
            </a:r>
          </a:p>
          <a:p>
            <a:pPr lvl="0"/>
            <a:r>
              <a:rPr lang="en-US" sz="1600" dirty="0"/>
              <a:t>Design sequential circuits using state tables (diagrams) and transition tables;</a:t>
            </a:r>
          </a:p>
          <a:p>
            <a:pPr lvl="0"/>
            <a:r>
              <a:rPr lang="en-US" sz="1600" dirty="0"/>
              <a:t>Describe instruction set architecture and machine organization of a RISC processor (MIPS);    </a:t>
            </a:r>
          </a:p>
          <a:p>
            <a:pPr lvl="0"/>
            <a:r>
              <a:rPr lang="en-US" sz="1600" dirty="0"/>
              <a:t>Structure and design arithmetic and logical units for basic integer and floating operations; </a:t>
            </a:r>
          </a:p>
          <a:p>
            <a:pPr lvl="0"/>
            <a:r>
              <a:rPr lang="en-US" sz="1600" dirty="0"/>
              <a:t>Design simple processor architecture, in particular, data paths for a set of basic instructions; </a:t>
            </a:r>
          </a:p>
          <a:p>
            <a:r>
              <a:rPr lang="en-US" sz="1600" dirty="0"/>
              <a:t>Design the control units for a simple processor architecture; </a:t>
            </a:r>
          </a:p>
          <a:p>
            <a:pPr lvl="0"/>
            <a:r>
              <a:rPr lang="en-US" sz="1600" dirty="0"/>
              <a:t>Explain the principle of pipelining techniques; </a:t>
            </a:r>
          </a:p>
          <a:p>
            <a:pPr lvl="0"/>
            <a:r>
              <a:rPr lang="en-US" sz="1600" dirty="0"/>
              <a:t>Summarize cache and memory organization; </a:t>
            </a:r>
          </a:p>
          <a:p>
            <a:pPr lvl="0"/>
            <a:r>
              <a:rPr lang="en-US" sz="1600" dirty="0"/>
              <a:t>Define cache and storage performance; </a:t>
            </a:r>
          </a:p>
          <a:p>
            <a:pPr lvl="0"/>
            <a:r>
              <a:rPr lang="en-US" sz="1600" dirty="0"/>
              <a:t>Describe alternative computer architectures (multicores, multiprocessors, and clusters).</a:t>
            </a:r>
          </a:p>
          <a:p>
            <a:pPr lvl="0"/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A71B-4E25-4AD1-8769-31D9A7310868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55543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9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253200"/>
              </p:ext>
            </p:extLst>
          </p:nvPr>
        </p:nvGraphicFramePr>
        <p:xfrm>
          <a:off x="179512" y="1844824"/>
          <a:ext cx="8640960" cy="3096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3855"/>
                <a:gridCol w="6867105"/>
              </a:tblGrid>
              <a:tr h="10081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Week# 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rtl="0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  <a:p>
                      <a:pPr lvl="0" rtl="0"/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logic circuits,</a:t>
                      </a:r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Buffer, Not,  And,</a:t>
                      </a:r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Nand</a:t>
                      </a:r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Or, Nor ,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1" kern="1200" baseline="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Xnor</a:t>
                      </a:r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Majority, Minority, Decoder, Encoder, Mux</a:t>
                      </a:r>
                      <a:endParaRPr kumimoji="0" lang="en-US" sz="1600" b="1" kern="1200" baseline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Week#2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Half Adder, Full Adder, Addition, Subtraction</a:t>
                      </a:r>
                    </a:p>
                    <a:p>
                      <a:pPr lvl="0" rtl="0"/>
                      <a:endParaRPr kumimoji="0" lang="en-US" sz="16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89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Week#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Unit, Arithmetic Unit, HA+-, FA+-, Approximation Arithmetic</a:t>
                      </a:r>
                      <a:endParaRPr lang="en-US" sz="1600" dirty="0" smtClean="0"/>
                    </a:p>
                  </a:txBody>
                  <a:tcPr marL="68580" marR="68580" marT="0" marB="0"/>
                </a:tc>
              </a:tr>
              <a:tr h="4628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Week# 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Multiplication, Division, Compressors, Multi-operand Addition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marL="68580" marR="68580" marT="0" marB="0"/>
                </a:tc>
              </a:tr>
              <a:tr h="6232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Week# 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Problem</a:t>
                      </a:r>
                      <a:r>
                        <a:rPr lang="en-US" sz="1600" baseline="0" dirty="0" smtClean="0"/>
                        <a:t> solving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First Exam</a:t>
                      </a:r>
                      <a:endParaRPr lang="en-US" sz="1600" dirty="0" smtClean="0"/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695F-473D-48D5-9E4F-99A9C4D7B72D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418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Detailed Syllabus (Tentative)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903732"/>
              </p:ext>
            </p:extLst>
          </p:nvPr>
        </p:nvGraphicFramePr>
        <p:xfrm>
          <a:off x="1259632" y="1052736"/>
          <a:ext cx="7024533" cy="50188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028"/>
                <a:gridCol w="5582505"/>
              </a:tblGrid>
              <a:tr h="1222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Week# 6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rtl="0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Latches, Flip Flops, Level triggered versus edge triggered Flip Flops</a:t>
                      </a:r>
                    </a:p>
                  </a:txBody>
                  <a:tcPr marL="68580" marR="68580" marT="0" marB="0"/>
                </a:tc>
              </a:tr>
              <a:tr h="10098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Week# 7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Karnaugh</a:t>
                      </a: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 Map (K-map), From FF to FF, Sequential circuits using state tables (diagrams) and transition tables</a:t>
                      </a:r>
                    </a:p>
                  </a:txBody>
                  <a:tcPr marL="68580" marR="68580" marT="0" marB="0"/>
                </a:tc>
              </a:tr>
              <a:tr h="6267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Week# 8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Counters (Asynchronous, Synchronous)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Registers, Shift and Rotate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kern="1200" baseline="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9578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Week # 9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Structure and design of the arithmetic and </a:t>
                      </a:r>
                      <a:r>
                        <a:rPr kumimoji="0" lang="en-US" sz="2000" kern="1200" baseline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logical units</a:t>
                      </a:r>
                      <a:endParaRPr kumimoji="0" lang="en-US" sz="2000" kern="1200" baseline="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07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Week # 10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Problem solving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Second Exam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000" kern="1200" baseline="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695F-473D-48D5-9E4F-99A9C4D7B72D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01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6885"/>
              </p:ext>
            </p:extLst>
          </p:nvPr>
        </p:nvGraphicFramePr>
        <p:xfrm>
          <a:off x="323528" y="476672"/>
          <a:ext cx="8280920" cy="4938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9945"/>
                <a:gridCol w="6580975"/>
              </a:tblGrid>
              <a:tr h="8640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# 11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Interrupt versus Poling, CD</a:t>
                      </a:r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detecting and correcting codes), DVD, Flash memory, I/O and Peripheral devices (Printer. Plotter, Monitors, LED LCD)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en-US" sz="2000" kern="1200" baseline="0" dirty="0" smtClean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# 12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Memory, Cache. Multilevel Cache system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Dynamic, Static, Memory Hierarchy, Access time</a:t>
                      </a:r>
                    </a:p>
                    <a:p>
                      <a:pPr lvl="0" rtl="0"/>
                      <a:endParaRPr kumimoji="0" lang="en-US" sz="2000" kern="1200" baseline="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04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# 13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Pipeline, Super pipelining, Super Scaling, Super Pipelined Super Scalar</a:t>
                      </a:r>
                    </a:p>
                  </a:txBody>
                  <a:tcPr marL="68580" marR="68580" marT="0" marB="0"/>
                </a:tc>
              </a:tr>
              <a:tr h="3049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Week # 14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Designing a simple CPU, Designing more advanced CPU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Instruction set architecture and machine organization of a RISC processor</a:t>
                      </a:r>
                    </a:p>
                  </a:txBody>
                  <a:tcPr marL="68580" marR="68580" marT="0" marB="0"/>
                </a:tc>
              </a:tr>
              <a:tr h="1219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Week #15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Problem Solving</a:t>
                      </a:r>
                      <a:endParaRPr kumimoji="0" lang="en-US" sz="2000" kern="1200" baseline="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Overall </a:t>
                      </a:r>
                      <a:r>
                        <a:rPr kumimoji="0" lang="en-US" sz="2000" kern="1200" baseline="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conclusion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695F-473D-48D5-9E4F-99A9C4D7B72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4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sz="2400" b="1" dirty="0" smtClean="0"/>
              <a:t>First Exam  						25%</a:t>
            </a:r>
            <a:endParaRPr lang="en-US" sz="2400" dirty="0" smtClean="0"/>
          </a:p>
          <a:p>
            <a:r>
              <a:rPr lang="en-US" sz="2400" b="1" dirty="0" smtClean="0"/>
              <a:t>Second </a:t>
            </a:r>
            <a:r>
              <a:rPr lang="en-US" sz="2400" b="1" dirty="0"/>
              <a:t>Exam     </a:t>
            </a:r>
            <a:r>
              <a:rPr lang="en-US" sz="2400" b="1" dirty="0" smtClean="0"/>
              <a:t>					25%</a:t>
            </a:r>
            <a:endParaRPr lang="en-US" sz="2400" dirty="0"/>
          </a:p>
          <a:p>
            <a:r>
              <a:rPr lang="en-US" sz="2400" b="1" dirty="0" smtClean="0"/>
              <a:t>Final Exam					</a:t>
            </a:r>
            <a:r>
              <a:rPr lang="en-US" sz="2400" b="1" smtClean="0"/>
              <a:t>	30%</a:t>
            </a:r>
            <a:endParaRPr lang="en-US" sz="2400" b="1" dirty="0" smtClean="0"/>
          </a:p>
          <a:p>
            <a:r>
              <a:rPr lang="en-US" sz="2400" b="1" dirty="0" smtClean="0"/>
              <a:t>Home Work 						15%</a:t>
            </a:r>
          </a:p>
          <a:p>
            <a:r>
              <a:rPr lang="en-US" sz="2400" b="1" dirty="0" smtClean="0"/>
              <a:t>Final Projects </a:t>
            </a:r>
            <a:r>
              <a:rPr lang="en-US" sz="2400" b="1" dirty="0"/>
              <a:t>    </a:t>
            </a:r>
            <a:r>
              <a:rPr lang="en-US" sz="2400" b="1" dirty="0" smtClean="0"/>
              <a:t>					  5</a:t>
            </a:r>
            <a:r>
              <a:rPr lang="en-US" sz="2400" b="1" dirty="0"/>
              <a:t>%</a:t>
            </a:r>
            <a:endParaRPr lang="en-US" sz="2400" dirty="0"/>
          </a:p>
          <a:p>
            <a:r>
              <a:rPr lang="en-US" sz="2400" b="1" dirty="0"/>
              <a:t>In-class exercises+ </a:t>
            </a:r>
            <a:r>
              <a:rPr lang="en-US" sz="2400" b="1" dirty="0" smtClean="0"/>
              <a:t>Contribution</a:t>
            </a:r>
            <a:r>
              <a:rPr lang="en-US" sz="2400" b="1" dirty="0"/>
              <a:t>	</a:t>
            </a:r>
            <a:r>
              <a:rPr lang="en-US" sz="2400" b="1" dirty="0" smtClean="0"/>
              <a:t>    Positive Effect</a:t>
            </a:r>
            <a:endParaRPr lang="en-US" sz="2400" dirty="0"/>
          </a:p>
          <a:p>
            <a:r>
              <a:rPr lang="en-US" sz="2400" b="1" dirty="0" smtClean="0"/>
              <a:t>Pop up Quizzes</a:t>
            </a:r>
            <a:r>
              <a:rPr lang="en-US" sz="2400" b="1" dirty="0"/>
              <a:t>  </a:t>
            </a:r>
            <a:r>
              <a:rPr lang="en-US" sz="2400" b="1" dirty="0" smtClean="0"/>
              <a:t>1Extra Credit 	    Maximum  5</a:t>
            </a:r>
            <a:endParaRPr lang="en-US" sz="2400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695F-473D-48D5-9E4F-99A9C4D7B72D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Grading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4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Patterson and Hennessy, Computer Organization and Design, 5th edition</a:t>
            </a:r>
            <a:r>
              <a:rPr lang="en-US" dirty="0" smtClean="0"/>
              <a:t>, 2014. </a:t>
            </a:r>
            <a:r>
              <a:rPr lang="en-US" dirty="0"/>
              <a:t>Morgan Kaufmann.</a:t>
            </a:r>
          </a:p>
          <a:p>
            <a:r>
              <a:rPr lang="en-US" dirty="0" smtClean="0"/>
              <a:t>State-of-the-art papers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0695F-473D-48D5-9E4F-99A9C4D7B72D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Text &amp;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6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12852</TotalTime>
  <Words>442</Words>
  <Application>Microsoft Office PowerPoint</Application>
  <PresentationFormat>On-screen Show (4:3)</PresentationFormat>
  <Paragraphs>80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PowerPoint Presentation</vt:lpstr>
      <vt:lpstr> </vt:lpstr>
      <vt:lpstr>Detailed Syllabus (Tentative)</vt:lpstr>
      <vt:lpstr>PowerPoint Presentation</vt:lpstr>
      <vt:lpstr>PowerPoint Presentation</vt:lpstr>
      <vt:lpstr>Grading Policy</vt:lpstr>
      <vt:lpstr>Suggested Text &amp; Reference</vt:lpstr>
    </vt:vector>
  </TitlesOfParts>
  <Company>Siracusa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Tolerant Control</dc:title>
  <dc:creator>Mariajose;Hossein</dc:creator>
  <cp:lastModifiedBy>Abbas</cp:lastModifiedBy>
  <cp:revision>1179</cp:revision>
  <dcterms:created xsi:type="dcterms:W3CDTF">2009-03-26T20:51:52Z</dcterms:created>
  <dcterms:modified xsi:type="dcterms:W3CDTF">2025-01-23T07:43:17Z</dcterms:modified>
  <cp:category>Control</cp:category>
</cp:coreProperties>
</file>