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4" r:id="rId2"/>
    <p:sldId id="265" r:id="rId3"/>
    <p:sldId id="257" r:id="rId4"/>
    <p:sldId id="258" r:id="rId5"/>
    <p:sldId id="259" r:id="rId6"/>
    <p:sldId id="260" r:id="rId7"/>
    <p:sldId id="261" r:id="rId8"/>
    <p:sldId id="262"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63287-4E2F-4BF9-AFEC-927E0F5254CA}" type="datetimeFigureOut">
              <a:rPr lang="en-US" smtClean="0"/>
              <a:t>12/27/2024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22761C-46EC-475B-8CDD-975A6AEFE934}" type="slidenum">
              <a:rPr lang="en-US" smtClean="0"/>
              <a:t>‹#›</a:t>
            </a:fld>
            <a:endParaRPr lang="en-US"/>
          </a:p>
        </p:txBody>
      </p:sp>
    </p:spTree>
    <p:extLst>
      <p:ext uri="{BB962C8B-B14F-4D97-AF65-F5344CB8AC3E}">
        <p14:creationId xmlns:p14="http://schemas.microsoft.com/office/powerpoint/2010/main" val="396705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AB615-9D6A-4A13-85B2-4C67D16F036E}" type="slidenum">
              <a:rPr lang="en-US" smtClean="0"/>
              <a:t>1</a:t>
            </a:fld>
            <a:endParaRPr lang="en-US"/>
          </a:p>
        </p:txBody>
      </p:sp>
    </p:spTree>
    <p:extLst>
      <p:ext uri="{BB962C8B-B14F-4D97-AF65-F5344CB8AC3E}">
        <p14:creationId xmlns:p14="http://schemas.microsoft.com/office/powerpoint/2010/main" val="295186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6442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71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1157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0144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B66080-D4E1-478C-9538-E2C459F09AD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61337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B66080-D4E1-478C-9538-E2C459F09ADB}"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8167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B66080-D4E1-478C-9538-E2C459F09ADB}" type="datetimeFigureOut">
              <a:rPr lang="en-US" smtClean="0"/>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165959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B66080-D4E1-478C-9538-E2C459F09ADB}" type="datetimeFigureOut">
              <a:rPr lang="en-US" smtClean="0"/>
              <a:t>12/27/2024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8507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66080-D4E1-478C-9538-E2C459F09ADB}" type="datetimeFigureOut">
              <a:rPr lang="en-US" smtClean="0"/>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633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530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61760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66080-D4E1-478C-9538-E2C459F09ADB}" type="datetimeFigureOut">
              <a:rPr lang="en-US" smtClean="0"/>
              <a:t>12/27/2024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F5546-68EC-48DD-AE5A-F1238F19F978}" type="slidenum">
              <a:rPr lang="en-US" smtClean="0"/>
              <a:t>‹#›</a:t>
            </a:fld>
            <a:endParaRPr lang="en-US"/>
          </a:p>
        </p:txBody>
      </p:sp>
    </p:spTree>
    <p:extLst>
      <p:ext uri="{BB962C8B-B14F-4D97-AF65-F5344CB8AC3E}">
        <p14:creationId xmlns:p14="http://schemas.microsoft.com/office/powerpoint/2010/main" val="251368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martanswersonline.com/ar?q=cal%20poly%20pomona%20university&amp;o=1482719&amp;rch=us478"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hyperlink" Target="mailto:knavi@cpp.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2267744" y="677867"/>
            <a:ext cx="7467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rtl="1"/>
            <a:r>
              <a:rPr lang="en-US" dirty="0"/>
              <a:t>Computer </a:t>
            </a:r>
            <a:r>
              <a:rPr lang="en-US" dirty="0" smtClean="0"/>
              <a:t>Architecture</a:t>
            </a:r>
          </a:p>
        </p:txBody>
      </p:sp>
      <p:sp>
        <p:nvSpPr>
          <p:cNvPr id="4" name="Subtitle 2"/>
          <p:cNvSpPr txBox="1">
            <a:spLocks/>
          </p:cNvSpPr>
          <p:nvPr/>
        </p:nvSpPr>
        <p:spPr>
          <a:xfrm>
            <a:off x="2971800" y="3200400"/>
            <a:ext cx="5486400" cy="2028800"/>
          </a:xfrm>
          <a:prstGeom prst="rect">
            <a:avLst/>
          </a:prstGeom>
        </p:spPr>
        <p:txBody>
          <a:bodyPr>
            <a:no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1800" dirty="0" err="1">
                <a:latin typeface="Times New Roman" pitchFamily="18" charset="0"/>
                <a:cs typeface="Times New Roman" pitchFamily="18" charset="0"/>
              </a:rPr>
              <a:t>Keivan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Navi</a:t>
            </a:r>
            <a:endParaRPr lang="en-US" sz="1800" dirty="0">
              <a:latin typeface="Times New Roman" pitchFamily="18" charset="0"/>
              <a:cs typeface="Times New Roman" pitchFamily="18" charset="0"/>
            </a:endParaRPr>
          </a:p>
          <a:p>
            <a:pPr marL="0" indent="0" algn="ctr">
              <a:buNone/>
            </a:pPr>
            <a:r>
              <a:rPr lang="en-US" sz="1800" dirty="0">
                <a:latin typeface="Times New Roman" pitchFamily="18" charset="0"/>
                <a:cs typeface="Times New Roman" pitchFamily="18" charset="0"/>
                <a:hlinkClick r:id="rId3"/>
              </a:rPr>
              <a:t>Cal Poly Pomona University</a:t>
            </a:r>
          </a:p>
          <a:p>
            <a:pPr marL="0" indent="0" algn="ctr">
              <a:buNone/>
            </a:pPr>
            <a:r>
              <a:rPr lang="en-US" sz="1800" dirty="0" smtClean="0">
                <a:latin typeface="Times New Roman" pitchFamily="18" charset="0"/>
                <a:cs typeface="Times New Roman" pitchFamily="18" charset="0"/>
                <a:hlinkClick r:id="rId4"/>
              </a:rPr>
              <a:t>knavi@cpp.edu</a:t>
            </a:r>
            <a:endParaRPr lang="en-US" sz="1800" dirty="0" smtClean="0">
              <a:latin typeface="Times New Roman" pitchFamily="18" charset="0"/>
              <a:cs typeface="Times New Roman" pitchFamily="18" charset="0"/>
            </a:endParaRPr>
          </a:p>
          <a:p>
            <a:pPr marL="0" indent="0" algn="ctr">
              <a:buNone/>
            </a:pPr>
            <a:r>
              <a:rPr lang="en-US" sz="1800" b="1" dirty="0"/>
              <a:t>Office hours: </a:t>
            </a:r>
            <a:r>
              <a:rPr lang="en-US" sz="1800" b="1" dirty="0" err="1"/>
              <a:t>Tu</a:t>
            </a:r>
            <a:r>
              <a:rPr lang="en-US" sz="1800" b="1" dirty="0"/>
              <a:t>/</a:t>
            </a:r>
            <a:r>
              <a:rPr lang="en-US" sz="1800" b="1" dirty="0" err="1"/>
              <a:t>Th</a:t>
            </a:r>
            <a:r>
              <a:rPr lang="en-US" sz="1800" b="1" dirty="0"/>
              <a:t>  5:25 Pm to 6:55 Pm</a:t>
            </a:r>
          </a:p>
          <a:p>
            <a:pPr marL="0" indent="0" algn="ctr">
              <a:buNone/>
            </a:pPr>
            <a:r>
              <a:rPr lang="en-US" sz="1800" b="1" dirty="0"/>
              <a:t>Office:</a:t>
            </a:r>
            <a:r>
              <a:rPr lang="en-US" sz="1800" dirty="0"/>
              <a:t> 8-49</a:t>
            </a:r>
            <a:endParaRPr lang="en-US" sz="1800" dirty="0">
              <a:latin typeface="Times New Roman" pitchFamily="18" charset="0"/>
              <a:cs typeface="Times New Roman" pitchFamily="18" charset="0"/>
            </a:endParaRPr>
          </a:p>
          <a:p>
            <a:pPr marL="0" indent="0" algn="ctr">
              <a:buNone/>
            </a:pPr>
            <a:endParaRPr lang="en-US" sz="1800" dirty="0" smtClean="0">
              <a:latin typeface="Times New Roman" pitchFamily="18" charset="0"/>
              <a:cs typeface="Times New Roman" pitchFamily="18" charset="0"/>
            </a:endParaRPr>
          </a:p>
        </p:txBody>
      </p:sp>
      <p:sp>
        <p:nvSpPr>
          <p:cNvPr id="5" name="Slide Number Placeholder 3"/>
          <p:cNvSpPr>
            <a:spLocks noGrp="1"/>
          </p:cNvSpPr>
          <p:nvPr>
            <p:ph type="sldNum" sz="quarter" idx="12"/>
          </p:nvPr>
        </p:nvSpPr>
        <p:spPr>
          <a:xfrm>
            <a:off x="8647272" y="6407944"/>
            <a:ext cx="365760" cy="365125"/>
          </a:xfrm>
        </p:spPr>
        <p:txBody>
          <a:bodyPr/>
          <a:lstStyle/>
          <a:p>
            <a:fld id="{C3A4A71B-4E25-4AD1-8769-31D9A7310868}" type="slidenum">
              <a:rPr lang="en-US" smtClean="0"/>
              <a:t>1</a:t>
            </a:fld>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52" y="715967"/>
            <a:ext cx="226474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833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2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ipe(down)">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wipe(down)">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down)">
                                      <p:cBhvr>
                                        <p:cTn id="40" dur="500"/>
                                        <p:tgtEl>
                                          <p:spTgt spid="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wipe(down)">
                                      <p:cBhvr>
                                        <p:cTn id="45" dur="500"/>
                                        <p:tgtEl>
                                          <p:spTgt spid="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wipe(down)">
                                      <p:cBhvr>
                                        <p:cTn id="5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Multiplexer (MUX)</a:t>
            </a:r>
            <a:endParaRPr lang="en-US" dirty="0"/>
          </a:p>
        </p:txBody>
      </p:sp>
      <p:sp>
        <p:nvSpPr>
          <p:cNvPr id="3" name="Content Placeholder 2"/>
          <p:cNvSpPr>
            <a:spLocks noGrp="1"/>
          </p:cNvSpPr>
          <p:nvPr>
            <p:ph idx="1"/>
          </p:nvPr>
        </p:nvSpPr>
        <p:spPr/>
        <p:txBody>
          <a:bodyPr>
            <a:noAutofit/>
          </a:bodyPr>
          <a:lstStyle/>
          <a:p>
            <a:r>
              <a:rPr lang="en-US" sz="2400" dirty="0"/>
              <a:t>In electronics, a multiplexer (or mux; spelled sometimes as multiplexor), also known as a data selector, is a device that selects between several analog or digital input signals and forwards the selected input to a single output line. The selection is directed by a separate set of digital inputs known as select lines.</a:t>
            </a:r>
          </a:p>
          <a:p>
            <a:r>
              <a:rPr lang="en-US" sz="2400" dirty="0"/>
              <a:t>Digital </a:t>
            </a:r>
            <a:r>
              <a:rPr lang="en-US" sz="2400" dirty="0" smtClean="0"/>
              <a:t>multiplexers: In </a:t>
            </a:r>
            <a:r>
              <a:rPr lang="en-US" sz="2400" dirty="0"/>
              <a:t>digital circuit design, the selector wires are of digital value. In the case of a 2-to-1 multiplexer, a logic value of 0 would connect I 0 to the output while a logic value of 1 would connect I 1 to the output. In larger multiplexers, the number of selector pins is equal to ⌈ log 2 ⁡ ( n ) ⌉ where n is the number of inputs. </a:t>
            </a:r>
          </a:p>
        </p:txBody>
      </p:sp>
    </p:spTree>
    <p:extLst>
      <p:ext uri="{BB962C8B-B14F-4D97-AF65-F5344CB8AC3E}">
        <p14:creationId xmlns:p14="http://schemas.microsoft.com/office/powerpoint/2010/main" val="2339075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Multiplexer (continued)</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614" y="1600200"/>
            <a:ext cx="4405313"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828800"/>
            <a:ext cx="15335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027170"/>
            <a:ext cx="141922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9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4-1 MUX using 2-1 MUX</a:t>
            </a:r>
            <a:br>
              <a:rPr lang="en-US" dirty="0" smtClean="0"/>
            </a:br>
            <a:r>
              <a:rPr lang="en-US" dirty="0" smtClean="0"/>
              <a:t>8-1 MUX using 2-1 MUX</a:t>
            </a:r>
            <a:endParaRPr lang="en-US" dirty="0"/>
          </a:p>
        </p:txBody>
      </p:sp>
      <p:sp>
        <p:nvSpPr>
          <p:cNvPr id="3" name="Content Placeholder 2"/>
          <p:cNvSpPr>
            <a:spLocks noGrp="1"/>
          </p:cNvSpPr>
          <p:nvPr>
            <p:ph idx="1"/>
          </p:nvPr>
        </p:nvSpPr>
        <p:spPr/>
        <p:txBody>
          <a:bodyPr/>
          <a:lstStyle/>
          <a:p>
            <a:pPr marL="1828800" lvl="4" indent="0">
              <a:buNone/>
            </a:pPr>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 y="3124200"/>
            <a:ext cx="26193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057400"/>
            <a:ext cx="4048125"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833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 Universal (Complete) gate?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Universal gate is a logic gate which can implement any Boolean function without the need to use actual gates.</a:t>
                </a:r>
              </a:p>
              <a:p>
                <a:r>
                  <a:rPr lang="en-US" sz="2600" dirty="0" smtClean="0"/>
                  <a:t>NAND, NOR Minority Function (a’b’+a’c’+</a:t>
                </a:r>
                <a:r>
                  <a:rPr lang="en-US" sz="2600" dirty="0" err="1" smtClean="0"/>
                  <a:t>b’c</a:t>
                </a:r>
                <a:r>
                  <a:rPr lang="en-US" sz="2600" dirty="0" smtClean="0"/>
                  <a:t>’=</a:t>
                </a:r>
                <a14:m>
                  <m:oMath xmlns:m="http://schemas.openxmlformats.org/officeDocument/2006/math">
                    <m:acc>
                      <m:accPr>
                        <m:chr m:val="̅"/>
                        <m:ctrlPr>
                          <a:rPr lang="en-US" sz="2600" i="1" smtClean="0">
                            <a:latin typeface="Cambria Math"/>
                          </a:rPr>
                        </m:ctrlPr>
                      </m:accPr>
                      <m:e>
                        <m:r>
                          <a:rPr lang="en-US" sz="2600" b="0" i="1" smtClean="0">
                            <a:latin typeface="Cambria Math"/>
                          </a:rPr>
                          <m:t>𝑎𝑏</m:t>
                        </m:r>
                        <m:r>
                          <a:rPr lang="en-US" sz="2600" b="0" i="1" smtClean="0">
                            <a:latin typeface="Cambria Math"/>
                          </a:rPr>
                          <m:t>+</m:t>
                        </m:r>
                        <m:r>
                          <a:rPr lang="en-US" sz="2600" b="0" i="1" smtClean="0">
                            <a:latin typeface="Cambria Math"/>
                          </a:rPr>
                          <m:t>𝑎𝑐</m:t>
                        </m:r>
                        <m:r>
                          <a:rPr lang="en-US" sz="2600" b="0" i="1" smtClean="0">
                            <a:latin typeface="Cambria Math"/>
                          </a:rPr>
                          <m:t>+</m:t>
                        </m:r>
                        <m:r>
                          <a:rPr lang="en-US" sz="2600" b="0" i="1" smtClean="0">
                            <a:latin typeface="Cambria Math"/>
                          </a:rPr>
                          <m:t>𝑏𝑐</m:t>
                        </m:r>
                      </m:e>
                    </m:acc>
                  </m:oMath>
                </a14:m>
                <a:r>
                  <a:rPr lang="en-US" sz="2600" dirty="0" smtClean="0"/>
                  <a:t>) and MUX gate are some example.</a:t>
                </a:r>
              </a:p>
              <a:p>
                <a:r>
                  <a:rPr lang="en-US" dirty="0" smtClean="0"/>
                  <a:t>Is </a:t>
                </a:r>
                <a:r>
                  <a:rPr lang="en-US" dirty="0" err="1" smtClean="0"/>
                  <a:t>a’b</a:t>
                </a:r>
                <a:r>
                  <a:rPr lang="en-US" dirty="0" smtClean="0"/>
                  <a:t> a Universal </a:t>
                </a:r>
                <a:r>
                  <a:rPr lang="en-US" dirty="0"/>
                  <a:t>(</a:t>
                </a:r>
                <a:r>
                  <a:rPr lang="en-US" dirty="0" smtClean="0"/>
                  <a:t>complete) gate? Why?</a:t>
                </a:r>
              </a:p>
              <a:p>
                <a:r>
                  <a:rPr lang="en-US" dirty="0" smtClean="0"/>
                  <a:t>Is </a:t>
                </a:r>
                <a:r>
                  <a:rPr lang="en-US" dirty="0" err="1" smtClean="0"/>
                  <a:t>a’+b</a:t>
                </a:r>
                <a:r>
                  <a:rPr lang="en-US" dirty="0" smtClean="0"/>
                  <a:t> a Universal (complete) gate? Why?</a:t>
                </a:r>
              </a:p>
              <a:p>
                <a:r>
                  <a:rPr lang="en-US" dirty="0" smtClean="0"/>
                  <a:t>Is Majority gate (</a:t>
                </a:r>
                <a:r>
                  <a:rPr lang="en-US" dirty="0" err="1" smtClean="0"/>
                  <a:t>ab+ac+bc</a:t>
                </a:r>
                <a:r>
                  <a:rPr lang="en-US" dirty="0" smtClean="0"/>
                  <a:t>) a Universal (Complete) gate?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617" b="-943"/>
                </a:stretch>
              </a:blipFill>
            </p:spPr>
            <p:txBody>
              <a:bodyPr/>
              <a:lstStyle/>
              <a:p>
                <a:r>
                  <a:rPr lang="en-US">
                    <a:noFill/>
                  </a:rPr>
                  <a:t> </a:t>
                </a:r>
              </a:p>
            </p:txBody>
          </p:sp>
        </mc:Fallback>
      </mc:AlternateContent>
    </p:spTree>
    <p:extLst>
      <p:ext uri="{BB962C8B-B14F-4D97-AF65-F5344CB8AC3E}">
        <p14:creationId xmlns:p14="http://schemas.microsoft.com/office/powerpoint/2010/main" val="2526921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NOT, AND, NAND, Or, NOR, XOR, XNOR </a:t>
            </a:r>
            <a:endParaRPr lang="en-US" dirty="0"/>
          </a:p>
        </p:txBody>
      </p:sp>
      <p:sp>
        <p:nvSpPr>
          <p:cNvPr id="3" name="Content Placeholder 2"/>
          <p:cNvSpPr>
            <a:spLocks noGrp="1"/>
          </p:cNvSpPr>
          <p:nvPr>
            <p:ph idx="1"/>
          </p:nvPr>
        </p:nvSpPr>
        <p:spPr/>
        <p:txBody>
          <a:bodyPr/>
          <a:lstStyle/>
          <a:p>
            <a:r>
              <a:rPr lang="en-US" dirty="0" smtClean="0"/>
              <a:t>NOT:	AND:		NAND:</a:t>
            </a:r>
          </a:p>
          <a:p>
            <a:endParaRPr lang="en-US" dirty="0"/>
          </a:p>
          <a:p>
            <a:endParaRPr lang="en-US" dirty="0" smtClean="0"/>
          </a:p>
          <a:p>
            <a:r>
              <a:rPr lang="en-US" dirty="0" smtClean="0"/>
              <a:t>OR:			NOR:		</a:t>
            </a:r>
          </a:p>
          <a:p>
            <a:endParaRPr lang="en-US" dirty="0"/>
          </a:p>
          <a:p>
            <a:r>
              <a:rPr lang="en-US" dirty="0" smtClean="0"/>
              <a:t>XOR:	XNOR:</a:t>
            </a:r>
          </a:p>
          <a:p>
            <a:endParaRPr lang="en-US" dirty="0" smtClean="0"/>
          </a:p>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85975"/>
            <a:ext cx="9429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085975"/>
            <a:ext cx="99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133600"/>
            <a:ext cx="119062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810000"/>
            <a:ext cx="11144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6161" y="3864156"/>
            <a:ext cx="12763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175" y="4953000"/>
            <a:ext cx="13906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5105400"/>
            <a:ext cx="13525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5882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a:t>
            </a:r>
            <a:endParaRPr lang="en-US" dirty="0"/>
          </a:p>
        </p:txBody>
      </p:sp>
      <p:sp>
        <p:nvSpPr>
          <p:cNvPr id="3" name="Content Placeholder 2"/>
          <p:cNvSpPr>
            <a:spLocks noGrp="1"/>
          </p:cNvSpPr>
          <p:nvPr>
            <p:ph idx="1"/>
          </p:nvPr>
        </p:nvSpPr>
        <p:spPr/>
        <p:txBody>
          <a:bodyPr/>
          <a:lstStyle/>
          <a:p>
            <a:r>
              <a:rPr lang="en-US" dirty="0" smtClean="0"/>
              <a:t>What is the algorithm? Example: AND gate</a:t>
            </a: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133600"/>
            <a:ext cx="2462349"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948" y="2157548"/>
            <a:ext cx="2568425" cy="2947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2284865" cy="2109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589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gate using MUX</a:t>
            </a:r>
            <a:endParaRPr lang="en-US" dirty="0"/>
          </a:p>
        </p:txBody>
      </p:sp>
      <p:sp>
        <p:nvSpPr>
          <p:cNvPr id="3" name="Content Placeholder 2"/>
          <p:cNvSpPr>
            <a:spLocks noGrp="1"/>
          </p:cNvSpPr>
          <p:nvPr>
            <p:ph idx="1"/>
          </p:nvPr>
        </p:nvSpPr>
        <p:spPr/>
        <p:txBody>
          <a:bodyPr/>
          <a:lstStyle/>
          <a:p>
            <a:r>
              <a:rPr lang="en-US" dirty="0" smtClean="0"/>
              <a:t>OR:</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6599" y="2451054"/>
            <a:ext cx="1844878" cy="2282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51054"/>
            <a:ext cx="1914897" cy="2501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2787082"/>
            <a:ext cx="1937118" cy="155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970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XNOR using MUX</a:t>
            </a:r>
            <a:endParaRPr lang="en-US" dirty="0"/>
          </a:p>
        </p:txBody>
      </p:sp>
      <p:sp>
        <p:nvSpPr>
          <p:cNvPr id="3" name="Content Placeholder 2"/>
          <p:cNvSpPr>
            <a:spLocks noGrp="1"/>
          </p:cNvSpPr>
          <p:nvPr>
            <p:ph idx="1"/>
          </p:nvPr>
        </p:nvSpPr>
        <p:spPr/>
        <p:txBody>
          <a:bodyPr/>
          <a:lstStyle/>
          <a:p>
            <a:r>
              <a:rPr lang="en-US" dirty="0" smtClean="0"/>
              <a:t>XNOR:</a:t>
            </a: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2477827"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5" y="2209800"/>
            <a:ext cx="238125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514600"/>
            <a:ext cx="249701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035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Decoder</a:t>
            </a:r>
            <a:endParaRPr lang="en-US" dirty="0"/>
          </a:p>
        </p:txBody>
      </p:sp>
      <p:sp>
        <p:nvSpPr>
          <p:cNvPr id="3" name="Content Placeholder 2"/>
          <p:cNvSpPr>
            <a:spLocks noGrp="1"/>
          </p:cNvSpPr>
          <p:nvPr>
            <p:ph idx="1"/>
          </p:nvPr>
        </p:nvSpPr>
        <p:spPr>
          <a:xfrm>
            <a:off x="457200" y="1600200"/>
            <a:ext cx="8305800" cy="4648200"/>
          </a:xfrm>
        </p:spPr>
        <p:txBody>
          <a:bodyPr>
            <a:noAutofit/>
          </a:bodyPr>
          <a:lstStyle/>
          <a:p>
            <a:r>
              <a:rPr lang="en-US" sz="2700" dirty="0"/>
              <a:t>A decoder is a multiple-input, multiple-output logic circuit that converts coded inputs into coded outputs, where the input and output codes are different. The input code generally has fewer bits than the output code, and there is one-to-one mapping from input code words into output code words.</a:t>
            </a:r>
          </a:p>
          <a:p>
            <a:r>
              <a:rPr lang="en-US" sz="2700" dirty="0"/>
              <a:t>For example: the 2 binary inputs labeled A and B are decoded into one of 4 outputs, hence the description of 2-to-4 binary decoder. Each output represents one of the </a:t>
            </a:r>
            <a:r>
              <a:rPr lang="en-US" sz="2700" dirty="0" err="1"/>
              <a:t>minterms</a:t>
            </a:r>
            <a:r>
              <a:rPr lang="en-US" sz="2700" dirty="0"/>
              <a:t> of the 2 input variables, (each output = a </a:t>
            </a:r>
            <a:r>
              <a:rPr lang="en-US" sz="2700" dirty="0" err="1"/>
              <a:t>minterm</a:t>
            </a:r>
            <a:r>
              <a:rPr lang="en-US" sz="2700" dirty="0" smtClean="0"/>
              <a:t>).</a:t>
            </a:r>
          </a:p>
          <a:p>
            <a:pPr marL="0" indent="0">
              <a:buNone/>
            </a:pPr>
            <a:endParaRPr lang="en-US" sz="2700" dirty="0"/>
          </a:p>
        </p:txBody>
      </p:sp>
    </p:spTree>
    <p:extLst>
      <p:ext uri="{BB962C8B-B14F-4D97-AF65-F5344CB8AC3E}">
        <p14:creationId xmlns:p14="http://schemas.microsoft.com/office/powerpoint/2010/main" val="247423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Decoder (continued)</a:t>
            </a:r>
            <a:endParaRPr lang="en-US" dirty="0"/>
          </a:p>
        </p:txBody>
      </p:sp>
      <p:sp>
        <p:nvSpPr>
          <p:cNvPr id="3" name="Content Placeholder 2"/>
          <p:cNvSpPr>
            <a:spLocks noGrp="1"/>
          </p:cNvSpPr>
          <p:nvPr>
            <p:ph idx="1"/>
          </p:nvPr>
        </p:nvSpPr>
        <p:spPr>
          <a:xfrm>
            <a:off x="457200" y="1600200"/>
            <a:ext cx="8229600" cy="5105400"/>
          </a:xfrm>
        </p:spPr>
        <p:txBody>
          <a:bodyPr>
            <a:noAutofit/>
          </a:bodyPr>
          <a:lstStyle/>
          <a:p>
            <a:r>
              <a:rPr lang="en-US" sz="2000" dirty="0"/>
              <a:t>5–32 decoder means that only one output will be active out of the 32 output. First step - you need 32 outputs so use 4 3–8 decoders. Each one will use the 3 LSB controls of the 5 input signals. Since they will output 4 active outputs you will need to </a:t>
            </a:r>
            <a:r>
              <a:rPr lang="en-US" sz="2000" dirty="0" smtClean="0"/>
              <a:t>control </a:t>
            </a:r>
            <a:r>
              <a:rPr lang="en-US" sz="2000" dirty="0"/>
              <a:t>the enable pin so only 1 will be enabled.</a:t>
            </a:r>
          </a:p>
          <a:p>
            <a:r>
              <a:rPr lang="en-US" sz="2000" dirty="0"/>
              <a:t>The 74HC154; 74HCT154 is a 4-to-16 line decoder. It decodes four binary weighted address inputs (A0 to A3) to sixteen mutually exclusive outputs (Y0 to Y15). The device features two input enable (E0 and E1) inputs. A HIGH on either of the input enables forces the outputs HIGH.</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4648200"/>
            <a:ext cx="21907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705350"/>
            <a:ext cx="31432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116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Architecture</a:t>
            </a:r>
            <a:endParaRPr lang="en-US" dirty="0"/>
          </a:p>
        </p:txBody>
      </p:sp>
      <p:sp>
        <p:nvSpPr>
          <p:cNvPr id="3" name="Subtitle 2"/>
          <p:cNvSpPr>
            <a:spLocks noGrp="1"/>
          </p:cNvSpPr>
          <p:nvPr>
            <p:ph type="subTitle" idx="1"/>
          </p:nvPr>
        </p:nvSpPr>
        <p:spPr/>
        <p:txBody>
          <a:bodyPr/>
          <a:lstStyle/>
          <a:p>
            <a:r>
              <a:rPr lang="en-US" dirty="0" smtClean="0"/>
              <a:t>Logic Gates</a:t>
            </a:r>
            <a:endParaRPr lang="en-US" dirty="0"/>
          </a:p>
        </p:txBody>
      </p:sp>
    </p:spTree>
    <p:extLst>
      <p:ext uri="{BB962C8B-B14F-4D97-AF65-F5344CB8AC3E}">
        <p14:creationId xmlns:p14="http://schemas.microsoft.com/office/powerpoint/2010/main" val="1483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 “Decoder” a universal gate? </a:t>
            </a:r>
            <a:endParaRPr lang="en-US" dirty="0"/>
          </a:p>
        </p:txBody>
      </p:sp>
      <p:sp>
        <p:nvSpPr>
          <p:cNvPr id="3" name="Content Placeholder 2"/>
          <p:cNvSpPr>
            <a:spLocks noGrp="1"/>
          </p:cNvSpPr>
          <p:nvPr>
            <p:ph idx="1"/>
          </p:nvPr>
        </p:nvSpPr>
        <p:spPr/>
        <p:txBody>
          <a:bodyPr>
            <a:normAutofit fontScale="92500" lnSpcReduction="20000"/>
          </a:bodyPr>
          <a:lstStyle/>
          <a:p>
            <a:r>
              <a:rPr lang="en-US" dirty="0"/>
              <a:t>No, a decoder is not considered a universal gate; a universal gate refers to a single logic gate like </a:t>
            </a:r>
            <a:r>
              <a:rPr lang="en-US" dirty="0" smtClean="0"/>
              <a:t>NAND, NOR or Minority gate </a:t>
            </a:r>
            <a:r>
              <a:rPr lang="en-US" dirty="0"/>
              <a:t>which can be used to create any other logic function, while a decoder is a combination of multiple gates designed to convert a coded input into a specific output based on the input combination, not capable of performing all logic operations on its own</a:t>
            </a:r>
            <a:r>
              <a:rPr lang="en-US" dirty="0" smtClean="0"/>
              <a:t>.</a:t>
            </a:r>
          </a:p>
          <a:p>
            <a:r>
              <a:rPr lang="en-US" dirty="0" smtClean="0"/>
              <a:t>The Decoder will be </a:t>
            </a:r>
            <a:r>
              <a:rPr lang="en-US" smtClean="0"/>
              <a:t>more profoundly investigated </a:t>
            </a:r>
            <a:r>
              <a:rPr lang="en-US" dirty="0" smtClean="0"/>
              <a:t>when talking about “Bus Control”. </a:t>
            </a:r>
            <a:endParaRPr lang="en-US" dirty="0"/>
          </a:p>
        </p:txBody>
      </p:sp>
    </p:spTree>
    <p:extLst>
      <p:ext uri="{BB962C8B-B14F-4D97-AF65-F5344CB8AC3E}">
        <p14:creationId xmlns:p14="http://schemas.microsoft.com/office/powerpoint/2010/main" val="980005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Minority gate a Universal gate?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Yes, as mentioned </a:t>
            </a:r>
            <a:r>
              <a:rPr lang="en-US" dirty="0" smtClean="0"/>
              <a:t>before, </a:t>
            </a:r>
            <a:r>
              <a:rPr lang="en-US" dirty="0"/>
              <a:t>a minority gate is considered a "universal gate" meaning that it can be used alone to create any logical function, just like a NAND or NOR gate; this is because a minority gate, when combined with an inverter, can produce any logic operation. </a:t>
            </a:r>
          </a:p>
          <a:p>
            <a:r>
              <a:rPr lang="en-US" dirty="0"/>
              <a:t>Explanation: </a:t>
            </a:r>
          </a:p>
          <a:p>
            <a:r>
              <a:rPr lang="en-US" b="1" dirty="0"/>
              <a:t>Definition of a universal gate:</a:t>
            </a:r>
            <a:r>
              <a:rPr lang="en-US" dirty="0"/>
              <a:t> </a:t>
            </a:r>
          </a:p>
          <a:p>
            <a:r>
              <a:rPr lang="en-US" dirty="0"/>
              <a:t>A universal gate is a logic gate that, when used alone, can be combined to create any other logic function. </a:t>
            </a:r>
          </a:p>
          <a:p>
            <a:r>
              <a:rPr lang="en-US" b="1" dirty="0"/>
              <a:t>How a minority gate is universal:</a:t>
            </a:r>
            <a:r>
              <a:rPr lang="en-US" dirty="0"/>
              <a:t> </a:t>
            </a:r>
          </a:p>
          <a:p>
            <a:r>
              <a:rPr lang="en-US" dirty="0"/>
              <a:t>A minority gate outputs a '1' only if the minority of its inputs are '1', which means that by inverting the output with an inverter, you can essentially create the opposite logic, allowing you to construct any logic circuit using just minority gates and inverters</a:t>
            </a:r>
            <a:r>
              <a:rPr lang="en-US" dirty="0" smtClean="0"/>
              <a:t>.</a:t>
            </a:r>
          </a:p>
          <a:p>
            <a:r>
              <a:rPr lang="en-US" b="1" i="1" u="sng" dirty="0" smtClean="0"/>
              <a:t>Can we prove it</a:t>
            </a:r>
            <a:r>
              <a:rPr lang="en-US" dirty="0" smtClean="0"/>
              <a:t>?</a:t>
            </a:r>
            <a:endParaRPr lang="en-US" dirty="0"/>
          </a:p>
          <a:p>
            <a:endParaRPr lang="en-US" dirty="0"/>
          </a:p>
        </p:txBody>
      </p:sp>
    </p:spTree>
    <p:extLst>
      <p:ext uri="{BB962C8B-B14F-4D97-AF65-F5344CB8AC3E}">
        <p14:creationId xmlns:p14="http://schemas.microsoft.com/office/powerpoint/2010/main" val="2535809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can we prove that a Minority gate is universal gate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In general if we are able to make either NAND gate or NOR gate it is enough for proving that the related gate is a universal gate.</a:t>
                </a:r>
              </a:p>
              <a:p>
                <a:r>
                  <a:rPr lang="en-US" dirty="0" smtClean="0"/>
                  <a:t>Minority gate= </a:t>
                </a:r>
                <a14:m>
                  <m:oMath xmlns:m="http://schemas.openxmlformats.org/officeDocument/2006/math">
                    <m:acc>
                      <m:accPr>
                        <m:chr m:val="̅"/>
                        <m:ctrlPr>
                          <a:rPr lang="en-US" i="1" smtClean="0">
                            <a:latin typeface="Cambria Math"/>
                          </a:rPr>
                        </m:ctrlPr>
                      </m:accPr>
                      <m:e>
                        <m:r>
                          <a:rPr lang="en-US" b="0" i="1" smtClean="0">
                            <a:latin typeface="Cambria Math"/>
                          </a:rPr>
                          <m:t>𝑎𝑏</m:t>
                        </m:r>
                        <m:r>
                          <a:rPr lang="en-US" b="0" i="1" smtClean="0">
                            <a:latin typeface="Cambria Math"/>
                          </a:rPr>
                          <m:t>+</m:t>
                        </m:r>
                        <m:r>
                          <a:rPr lang="en-US" b="0" i="1" smtClean="0">
                            <a:latin typeface="Cambria Math"/>
                          </a:rPr>
                          <m:t>𝑎𝑐</m:t>
                        </m:r>
                        <m:r>
                          <a:rPr lang="en-US" b="0" i="1" smtClean="0">
                            <a:latin typeface="Cambria Math"/>
                          </a:rPr>
                          <m:t>+</m:t>
                        </m:r>
                        <m:r>
                          <a:rPr lang="en-US" b="0" i="1" smtClean="0">
                            <a:latin typeface="Cambria Math"/>
                          </a:rPr>
                          <m:t>𝑏𝑐</m:t>
                        </m:r>
                      </m:e>
                    </m:acc>
                  </m:oMath>
                </a14:m>
                <a:endParaRPr lang="en-US" dirty="0" smtClean="0"/>
              </a:p>
              <a:p>
                <a:r>
                  <a:rPr lang="en-US" dirty="0" smtClean="0"/>
                  <a:t>If c=0 the this gate will be:</a:t>
                </a:r>
              </a:p>
              <a:p>
                <a14:m>
                  <m:oMath xmlns:m="http://schemas.openxmlformats.org/officeDocument/2006/math">
                    <m:acc>
                      <m:accPr>
                        <m:chr m:val="̅"/>
                        <m:ctrlPr>
                          <a:rPr lang="en-US" i="1">
                            <a:latin typeface="Cambria Math"/>
                          </a:rPr>
                        </m:ctrlPr>
                      </m:accPr>
                      <m:e>
                        <m:r>
                          <a:rPr lang="en-US" i="1">
                            <a:latin typeface="Cambria Math"/>
                          </a:rPr>
                          <m:t>𝑎𝑏</m:t>
                        </m:r>
                        <m:r>
                          <a:rPr lang="en-US" i="1">
                            <a:latin typeface="Cambria Math"/>
                          </a:rPr>
                          <m:t>+</m:t>
                        </m:r>
                        <m:r>
                          <a:rPr lang="en-US" i="1">
                            <a:latin typeface="Cambria Math"/>
                          </a:rPr>
                          <m:t>𝑎</m:t>
                        </m:r>
                        <m:r>
                          <a:rPr lang="en-US" b="0" i="1" smtClean="0">
                            <a:latin typeface="Cambria Math"/>
                          </a:rPr>
                          <m:t>0</m:t>
                        </m:r>
                        <m:r>
                          <a:rPr lang="en-US" i="1">
                            <a:latin typeface="Cambria Math"/>
                          </a:rPr>
                          <m:t>+</m:t>
                        </m:r>
                        <m:r>
                          <a:rPr lang="en-US" i="1">
                            <a:latin typeface="Cambria Math"/>
                          </a:rPr>
                          <m:t>𝑏</m:t>
                        </m:r>
                        <m:r>
                          <a:rPr lang="en-US" b="0" i="1" smtClean="0">
                            <a:latin typeface="Cambria Math"/>
                          </a:rPr>
                          <m:t>0</m:t>
                        </m:r>
                      </m:e>
                    </m:acc>
                  </m:oMath>
                </a14:m>
                <a:r>
                  <a:rPr lang="en-US" dirty="0" smtClean="0"/>
                  <a:t> = </a:t>
                </a:r>
                <a14:m>
                  <m:oMath xmlns:m="http://schemas.openxmlformats.org/officeDocument/2006/math">
                    <m:acc>
                      <m:accPr>
                        <m:chr m:val="̅"/>
                        <m:ctrlPr>
                          <a:rPr lang="en-US" i="1">
                            <a:latin typeface="Cambria Math"/>
                          </a:rPr>
                        </m:ctrlPr>
                      </m:accPr>
                      <m:e>
                        <m:r>
                          <a:rPr lang="en-US" i="1">
                            <a:latin typeface="Cambria Math"/>
                          </a:rPr>
                          <m:t>𝑎𝑏</m:t>
                        </m:r>
                        <m:r>
                          <a:rPr lang="en-US" i="1">
                            <a:latin typeface="Cambria Math"/>
                          </a:rPr>
                          <m:t>+</m:t>
                        </m:r>
                        <m:r>
                          <a:rPr lang="en-US" b="0" i="1" smtClean="0">
                            <a:latin typeface="Cambria Math"/>
                          </a:rPr>
                          <m:t>0</m:t>
                        </m:r>
                        <m:r>
                          <a:rPr lang="en-US" i="1">
                            <a:latin typeface="Cambria Math"/>
                          </a:rPr>
                          <m:t>+</m:t>
                        </m:r>
                        <m:r>
                          <a:rPr lang="en-US" b="0" i="1" smtClean="0">
                            <a:latin typeface="Cambria Math"/>
                          </a:rPr>
                          <m:t>0</m:t>
                        </m:r>
                      </m:e>
                    </m:acc>
                  </m:oMath>
                </a14:m>
                <a:r>
                  <a:rPr lang="en-US" dirty="0" smtClean="0"/>
                  <a:t> = </a:t>
                </a:r>
                <a14:m>
                  <m:oMath xmlns:m="http://schemas.openxmlformats.org/officeDocument/2006/math">
                    <m:acc>
                      <m:accPr>
                        <m:chr m:val="̅"/>
                        <m:ctrlPr>
                          <a:rPr lang="en-US" i="1">
                            <a:latin typeface="Cambria Math"/>
                          </a:rPr>
                        </m:ctrlPr>
                      </m:accPr>
                      <m:e>
                        <m:r>
                          <a:rPr lang="en-US" i="1">
                            <a:latin typeface="Cambria Math"/>
                          </a:rPr>
                          <m:t>𝑎</m:t>
                        </m:r>
                        <m:r>
                          <a:rPr lang="en-US" i="1" smtClean="0">
                            <a:latin typeface="Cambria Math"/>
                          </a:rPr>
                          <m:t>𝑏</m:t>
                        </m:r>
                      </m:e>
                    </m:acc>
                  </m:oMath>
                </a14:m>
                <a:endParaRPr lang="en-US" dirty="0" smtClean="0"/>
              </a:p>
              <a:p>
                <a:r>
                  <a:rPr lang="en-US" dirty="0" smtClean="0"/>
                  <a:t>And because a NAND is a universal gate we conclude that the Minority gate is a universal gate.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830" r="-1185" b="-2830"/>
                </a:stretch>
              </a:blipFill>
            </p:spPr>
            <p:txBody>
              <a:bodyPr/>
              <a:lstStyle/>
              <a:p>
                <a:r>
                  <a:rPr lang="en-US">
                    <a:noFill/>
                  </a:rPr>
                  <a:t> </a:t>
                </a:r>
              </a:p>
            </p:txBody>
          </p:sp>
        </mc:Fallback>
      </mc:AlternateContent>
    </p:spTree>
    <p:extLst>
      <p:ext uri="{BB962C8B-B14F-4D97-AF65-F5344CB8AC3E}">
        <p14:creationId xmlns:p14="http://schemas.microsoft.com/office/powerpoint/2010/main" val="3128735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INVERTER (NOT)</a:t>
            </a:r>
            <a:endParaRPr lang="en-US" dirty="0"/>
          </a:p>
        </p:txBody>
      </p:sp>
      <p:sp>
        <p:nvSpPr>
          <p:cNvPr id="3" name="Content Placeholder 2"/>
          <p:cNvSpPr>
            <a:spLocks noGrp="1"/>
          </p:cNvSpPr>
          <p:nvPr>
            <p:ph idx="1"/>
          </p:nvPr>
        </p:nvSpPr>
        <p:spPr/>
        <p:txBody>
          <a:bodyPr>
            <a:normAutofit/>
          </a:bodyPr>
          <a:lstStyle/>
          <a:p>
            <a:r>
              <a:rPr lang="en-US" dirty="0" smtClean="0"/>
              <a:t>Buffer: Output=Input</a:t>
            </a:r>
          </a:p>
          <a:p>
            <a:endParaRPr lang="en-US" dirty="0" smtClean="0"/>
          </a:p>
          <a:p>
            <a:endParaRPr lang="en-US" dirty="0" smtClean="0"/>
          </a:p>
          <a:p>
            <a:r>
              <a:rPr lang="en-US" dirty="0"/>
              <a:t>I</a:t>
            </a:r>
            <a:r>
              <a:rPr lang="en-US" dirty="0" smtClean="0"/>
              <a:t>nverter/Not:</a:t>
            </a:r>
          </a:p>
          <a:p>
            <a:endParaRPr lang="en-US" dirty="0"/>
          </a:p>
          <a:p>
            <a:pPr marL="0" indent="0">
              <a:buNone/>
            </a:pPr>
            <a:r>
              <a:rPr lang="en-US" dirty="0"/>
              <a:t>	 		 	 </a:t>
            </a:r>
          </a:p>
          <a:p>
            <a:pPr marL="0" indent="0">
              <a:buNone/>
            </a:pPr>
            <a:r>
              <a:rPr lang="en-US" dirty="0"/>
              <a:t>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455" y="3886200"/>
            <a:ext cx="174260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832" y="2219325"/>
            <a:ext cx="192405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074" y="3923211"/>
            <a:ext cx="107632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0505" y="1771650"/>
            <a:ext cx="1319893" cy="1834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9372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OR</a:t>
            </a:r>
            <a:endParaRPr lang="en-US" dirty="0"/>
          </a:p>
        </p:txBody>
      </p:sp>
      <p:sp>
        <p:nvSpPr>
          <p:cNvPr id="3" name="Content Placeholder 2"/>
          <p:cNvSpPr>
            <a:spLocks noGrp="1"/>
          </p:cNvSpPr>
          <p:nvPr>
            <p:ph idx="1"/>
          </p:nvPr>
        </p:nvSpPr>
        <p:spPr/>
        <p:txBody>
          <a:bodyPr>
            <a:normAutofit lnSpcReduction="10000"/>
          </a:bodyPr>
          <a:lstStyle/>
          <a:p>
            <a:r>
              <a:rPr lang="en-US" dirty="0" smtClean="0"/>
              <a:t>AND:</a:t>
            </a:r>
          </a:p>
          <a:p>
            <a:pPr marL="0" indent="0">
              <a:buNone/>
            </a:pPr>
            <a:r>
              <a:rPr lang="en-US" dirty="0" smtClean="0"/>
              <a:t>1- one input=0 then the output =0</a:t>
            </a:r>
          </a:p>
          <a:p>
            <a:pPr marL="0" indent="0">
              <a:buNone/>
            </a:pPr>
            <a:r>
              <a:rPr lang="en-US" dirty="0" smtClean="0"/>
              <a:t>2- all inputs=1s then the output =1</a:t>
            </a:r>
          </a:p>
          <a:p>
            <a:pPr marL="0" indent="0">
              <a:buNone/>
            </a:pPr>
            <a:r>
              <a:rPr lang="en-US" dirty="0" smtClean="0"/>
              <a:t>3- The minimum of inputs</a:t>
            </a:r>
            <a:endParaRPr lang="en-US" dirty="0"/>
          </a:p>
          <a:p>
            <a:r>
              <a:rPr lang="en-US" dirty="0" smtClean="0"/>
              <a:t>OR:</a:t>
            </a:r>
          </a:p>
          <a:p>
            <a:pPr marL="0" indent="0">
              <a:buNone/>
            </a:pPr>
            <a:r>
              <a:rPr lang="en-US" dirty="0" smtClean="0"/>
              <a:t>1- one input=1 then the output =1</a:t>
            </a:r>
          </a:p>
          <a:p>
            <a:pPr marL="0" indent="0">
              <a:buNone/>
            </a:pPr>
            <a:r>
              <a:rPr lang="en-US" dirty="0" smtClean="0"/>
              <a:t>2- all inputs=0s then the output =0</a:t>
            </a:r>
          </a:p>
          <a:p>
            <a:pPr marL="0" indent="0">
              <a:buNone/>
            </a:pPr>
            <a:r>
              <a:rPr lang="en-US" dirty="0" smtClean="0"/>
              <a:t>3- The maximum of inputs</a:t>
            </a:r>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5729" y="1600200"/>
            <a:ext cx="1646736" cy="198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7540" y="4244475"/>
            <a:ext cx="13049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075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NAND, NOR</a:t>
            </a:r>
            <a:endParaRPr lang="en-US" dirty="0"/>
          </a:p>
        </p:txBody>
      </p:sp>
      <p:sp>
        <p:nvSpPr>
          <p:cNvPr id="3" name="Content Placeholder 2"/>
          <p:cNvSpPr>
            <a:spLocks noGrp="1"/>
          </p:cNvSpPr>
          <p:nvPr>
            <p:ph idx="1"/>
          </p:nvPr>
        </p:nvSpPr>
        <p:spPr/>
        <p:txBody>
          <a:bodyPr/>
          <a:lstStyle/>
          <a:p>
            <a:r>
              <a:rPr lang="en-US" dirty="0" smtClean="0"/>
              <a:t>NAND (Not AND):</a:t>
            </a:r>
          </a:p>
          <a:p>
            <a:endParaRPr lang="en-US" dirty="0"/>
          </a:p>
          <a:p>
            <a:endParaRPr lang="en-US" dirty="0" smtClean="0"/>
          </a:p>
          <a:p>
            <a:endParaRPr lang="en-US" dirty="0"/>
          </a:p>
          <a:p>
            <a:r>
              <a:rPr lang="en-US" dirty="0" smtClean="0"/>
              <a:t>NOR (Not OR):</a:t>
            </a:r>
          </a:p>
          <a:p>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1064" y="1862818"/>
            <a:ext cx="1616936" cy="213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999132"/>
            <a:ext cx="1669596" cy="219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730" y="5109712"/>
            <a:ext cx="2199531" cy="83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928797"/>
            <a:ext cx="2186409" cy="728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386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XOR/ XNOR</a:t>
            </a:r>
            <a:endParaRPr lang="en-US" dirty="0"/>
          </a:p>
        </p:txBody>
      </p:sp>
      <p:sp>
        <p:nvSpPr>
          <p:cNvPr id="3" name="Content Placeholder 2"/>
          <p:cNvSpPr>
            <a:spLocks noGrp="1"/>
          </p:cNvSpPr>
          <p:nvPr>
            <p:ph idx="1"/>
          </p:nvPr>
        </p:nvSpPr>
        <p:spPr/>
        <p:txBody>
          <a:bodyPr/>
          <a:lstStyle/>
          <a:p>
            <a:r>
              <a:rPr lang="en-US" dirty="0" smtClean="0"/>
              <a:t>Exclusive Or (XOR):</a:t>
            </a:r>
          </a:p>
          <a:p>
            <a:r>
              <a:rPr lang="en-US" dirty="0" smtClean="0"/>
              <a:t>AB’+A’B</a:t>
            </a:r>
          </a:p>
          <a:p>
            <a:endParaRPr lang="en-US" dirty="0"/>
          </a:p>
          <a:p>
            <a:endParaRPr lang="en-US" dirty="0" smtClean="0"/>
          </a:p>
          <a:p>
            <a:r>
              <a:rPr lang="en-US" dirty="0" smtClean="0"/>
              <a:t>Exclusive Nor (XNOR):</a:t>
            </a:r>
          </a:p>
          <a:p>
            <a:r>
              <a:rPr lang="en-US" dirty="0" smtClean="0"/>
              <a:t>A’B’+AB</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695449"/>
            <a:ext cx="1524000" cy="1912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368" y="4038600"/>
            <a:ext cx="1760561"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9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NOT gate using NAND and NOR gates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95600"/>
            <a:ext cx="20002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876550"/>
            <a:ext cx="1676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867150"/>
            <a:ext cx="20764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3332" y="3686175"/>
            <a:ext cx="17621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698546"/>
            <a:ext cx="2723076" cy="86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4698546"/>
            <a:ext cx="3143366" cy="86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0313" y="1752600"/>
            <a:ext cx="1701287" cy="66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210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OR NOR using NAND</a:t>
            </a:r>
            <a:endParaRPr lang="en-US" dirty="0"/>
          </a:p>
        </p:txBody>
      </p:sp>
      <p:sp>
        <p:nvSpPr>
          <p:cNvPr id="3" name="Content Placeholder 2"/>
          <p:cNvSpPr>
            <a:spLocks noGrp="1"/>
          </p:cNvSpPr>
          <p:nvPr>
            <p:ph idx="1"/>
          </p:nvPr>
        </p:nvSpPr>
        <p:spPr/>
        <p:txBody>
          <a:bodyPr>
            <a:normAutofit fontScale="47500" lnSpcReduction="20000"/>
          </a:bodyPr>
          <a:lstStyle/>
          <a:p>
            <a:r>
              <a:rPr lang="en-US" dirty="0"/>
              <a:t>To create a NOR, OR, AND, or </a:t>
            </a:r>
            <a:r>
              <a:rPr lang="en-US" dirty="0" smtClean="0"/>
              <a:t>NOT </a:t>
            </a:r>
            <a:r>
              <a:rPr lang="en-US" dirty="0"/>
              <a:t>gate using only NAND gates, simply connect the inputs of a NAND gate in specific ways: </a:t>
            </a:r>
          </a:p>
          <a:p>
            <a:r>
              <a:rPr lang="en-US" b="1" dirty="0"/>
              <a:t>NOT gate:</a:t>
            </a:r>
            <a:r>
              <a:rPr lang="en-US" dirty="0"/>
              <a:t> </a:t>
            </a:r>
          </a:p>
          <a:p>
            <a:r>
              <a:rPr lang="en-US" dirty="0"/>
              <a:t>Connect both inputs of a NAND gate together to create an inverter (NOT gate). </a:t>
            </a:r>
          </a:p>
          <a:p>
            <a:r>
              <a:rPr lang="en-US" b="1" dirty="0"/>
              <a:t>OR gate:</a:t>
            </a:r>
            <a:r>
              <a:rPr lang="en-US" dirty="0"/>
              <a:t> </a:t>
            </a:r>
          </a:p>
          <a:p>
            <a:r>
              <a:rPr lang="en-US" dirty="0"/>
              <a:t>Use two NAND gates as inverters (connect each input to itself) to invert the inputs of another NAND gate. </a:t>
            </a:r>
          </a:p>
          <a:p>
            <a:r>
              <a:rPr lang="en-US" dirty="0"/>
              <a:t>Feed the inverted inputs to the final NAND gate to get an OR function. </a:t>
            </a:r>
          </a:p>
          <a:p>
            <a:r>
              <a:rPr lang="en-US" b="1" dirty="0"/>
              <a:t>AND gate:</a:t>
            </a:r>
            <a:r>
              <a:rPr lang="en-US" dirty="0"/>
              <a:t> </a:t>
            </a:r>
          </a:p>
          <a:p>
            <a:r>
              <a:rPr lang="en-US" dirty="0"/>
              <a:t>Invert the output of a NAND gate using another NAND gate configured as an inverter. </a:t>
            </a:r>
          </a:p>
          <a:p>
            <a:r>
              <a:rPr lang="en-US" dirty="0"/>
              <a:t>Feed the inverted inputs to the final NAND gate to get an AND function. </a:t>
            </a:r>
          </a:p>
          <a:p>
            <a:r>
              <a:rPr lang="en-US" b="1" dirty="0"/>
              <a:t>NOR gate:</a:t>
            </a:r>
            <a:r>
              <a:rPr lang="en-US" dirty="0"/>
              <a:t> </a:t>
            </a:r>
          </a:p>
          <a:p>
            <a:r>
              <a:rPr lang="en-US" dirty="0"/>
              <a:t>Use two NAND gates as inverters to invert the inputs. </a:t>
            </a:r>
          </a:p>
          <a:p>
            <a:r>
              <a:rPr lang="en-US" dirty="0"/>
              <a:t>Connect the inverted inputs to a single NAND gate to create a NOR function. </a:t>
            </a:r>
          </a:p>
          <a:p>
            <a:r>
              <a:rPr lang="en-US" dirty="0"/>
              <a:t>Key points to remember: </a:t>
            </a:r>
          </a:p>
          <a:p>
            <a:r>
              <a:rPr lang="en-US" dirty="0"/>
              <a:t>A NAND gate acts like an AND gate with an inverted output. </a:t>
            </a:r>
          </a:p>
          <a:p>
            <a:r>
              <a:rPr lang="en-US" dirty="0"/>
              <a:t>To create an inverter (NOT gate) from a NAND gate, simply connect both inputs together. </a:t>
            </a:r>
          </a:p>
          <a:p>
            <a:r>
              <a:rPr lang="en-US" dirty="0"/>
              <a:t>By combining NAND gates with their inverted inputs, you can create any other logic gate (OR, AND, NOR). </a:t>
            </a:r>
          </a:p>
          <a:p>
            <a:endParaRPr lang="en-US" dirty="0"/>
          </a:p>
        </p:txBody>
      </p:sp>
    </p:spTree>
    <p:extLst>
      <p:ext uri="{BB962C8B-B14F-4D97-AF65-F5344CB8AC3E}">
        <p14:creationId xmlns:p14="http://schemas.microsoft.com/office/powerpoint/2010/main" val="3269244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AND, NAND and OR gate using </a:t>
            </a:r>
            <a:r>
              <a:rPr lang="en-US" smtClean="0"/>
              <a:t>NOR gate</a:t>
            </a:r>
            <a:endParaRPr lang="en-US" dirty="0"/>
          </a:p>
        </p:txBody>
      </p:sp>
      <p:sp>
        <p:nvSpPr>
          <p:cNvPr id="3" name="Content Placeholder 2"/>
          <p:cNvSpPr>
            <a:spLocks noGrp="1"/>
          </p:cNvSpPr>
          <p:nvPr>
            <p:ph idx="1"/>
          </p:nvPr>
        </p:nvSpPr>
        <p:spPr/>
        <p:txBody>
          <a:bodyPr>
            <a:normAutofit fontScale="47500" lnSpcReduction="20000"/>
          </a:bodyPr>
          <a:lstStyle/>
          <a:p>
            <a:r>
              <a:rPr lang="en-US" dirty="0"/>
              <a:t>To create a NAND, OR, and NOT gate using only NOR gates, you can leverage the fact that a NOR gate is essentially an OR gate with an inverted output; by manipulating the inputs and combining NOR gates, you can achieve the functionality of all other basic logic gates:. </a:t>
            </a:r>
          </a:p>
          <a:p>
            <a:r>
              <a:rPr lang="en-US" dirty="0"/>
              <a:t>Creating a NOT gate using NOR: </a:t>
            </a:r>
          </a:p>
          <a:p>
            <a:r>
              <a:rPr lang="en-US" dirty="0"/>
              <a:t>Connect the input signal to both inputs of a single NOR gate. This effectively inverts the signal, creating a NOT gate. </a:t>
            </a:r>
          </a:p>
          <a:p>
            <a:r>
              <a:rPr lang="en-US" dirty="0"/>
              <a:t>Creating an AND gate using NOR: </a:t>
            </a:r>
          </a:p>
          <a:p>
            <a:r>
              <a:rPr lang="en-US" dirty="0"/>
              <a:t>Feed the input signals (A and B) to separate NOR gates, where each input is connected to the same signal and the other input is tied to a logic 'high'. Then, connect the outputs of these NOR gates to the inputs of another NOR gate. This will produce the AND function. </a:t>
            </a:r>
          </a:p>
          <a:p>
            <a:r>
              <a:rPr lang="en-US" dirty="0"/>
              <a:t>Creating an OR gate using NOR: </a:t>
            </a:r>
          </a:p>
          <a:p>
            <a:r>
              <a:rPr lang="en-US" dirty="0"/>
              <a:t>Simply connect the input signals (A and B) directly to a single NOR gate. </a:t>
            </a:r>
          </a:p>
          <a:p>
            <a:r>
              <a:rPr lang="en-US" dirty="0"/>
              <a:t>Creating a NAND gate using NOR: </a:t>
            </a:r>
          </a:p>
          <a:p>
            <a:r>
              <a:rPr lang="en-US" dirty="0"/>
              <a:t>To create a NAND gate, first create a NOT gate using a single NOR gate as described above. Then, feed the inverted inputs (NOT A and NOT B) into another NOR gate. </a:t>
            </a:r>
          </a:p>
          <a:p>
            <a:r>
              <a:rPr lang="en-US" dirty="0"/>
              <a:t>Key points to remember: </a:t>
            </a:r>
          </a:p>
          <a:p>
            <a:r>
              <a:rPr lang="en-US" dirty="0"/>
              <a:t>A NOR gate acts like an OR gate with an inverted output. </a:t>
            </a:r>
          </a:p>
          <a:p>
            <a:r>
              <a:rPr lang="en-US" dirty="0"/>
              <a:t>To create an inverter (NOT gate) with a NOR gate, connect the input signal to both inputs of the NOR gate. </a:t>
            </a:r>
          </a:p>
          <a:p>
            <a:r>
              <a:rPr lang="en-US" dirty="0"/>
              <a:t>By combining NOR gates with properly manipulated inputs, you can construct any other logic gate, including AND </a:t>
            </a:r>
            <a:r>
              <a:rPr lang="en-US" dirty="0" err="1"/>
              <a:t>and</a:t>
            </a:r>
            <a:r>
              <a:rPr lang="en-US" dirty="0"/>
              <a:t> NAND. </a:t>
            </a:r>
          </a:p>
          <a:p>
            <a:endParaRPr lang="en-US" dirty="0"/>
          </a:p>
        </p:txBody>
      </p:sp>
    </p:spTree>
    <p:extLst>
      <p:ext uri="{BB962C8B-B14F-4D97-AF65-F5344CB8AC3E}">
        <p14:creationId xmlns:p14="http://schemas.microsoft.com/office/powerpoint/2010/main" val="2997154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1008</Words>
  <Application>Microsoft Office PowerPoint</Application>
  <PresentationFormat>On-screen Show (4:3)</PresentationFormat>
  <Paragraphs>119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Computer Architecture</vt:lpstr>
      <vt:lpstr>BUFFER, INVERTER (NOT)</vt:lpstr>
      <vt:lpstr>AND, OR</vt:lpstr>
      <vt:lpstr>NAND, NOR</vt:lpstr>
      <vt:lpstr>XOR/ XNOR</vt:lpstr>
      <vt:lpstr>Creating NOT gate using NAND and NOR gates</vt:lpstr>
      <vt:lpstr>Creating AND, OR NOR using NAND</vt:lpstr>
      <vt:lpstr>Creating AND, NAND and OR gate using NOR gate</vt:lpstr>
      <vt:lpstr>Multiplexer (MUX)</vt:lpstr>
      <vt:lpstr>Multiplexer (continued)</vt:lpstr>
      <vt:lpstr>4-1 MUX using 2-1 MUX 8-1 MUX using 2-1 MUX</vt:lpstr>
      <vt:lpstr>What is a Universal (Complete) gate?</vt:lpstr>
      <vt:lpstr>Creating NOT, AND, NAND, Or, NOR, XOR, XNOR </vt:lpstr>
      <vt:lpstr>The Algorithm</vt:lpstr>
      <vt:lpstr>OR gate using MUX</vt:lpstr>
      <vt:lpstr>XNOR using MUX</vt:lpstr>
      <vt:lpstr>Decoder</vt:lpstr>
      <vt:lpstr>Decoder (continued)</vt:lpstr>
      <vt:lpstr>Is “Decoder” a universal gate? </vt:lpstr>
      <vt:lpstr>Is Minority gate a Universal gate?</vt:lpstr>
      <vt:lpstr>How can we prove that a Minority gate is universal gate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Abbas</dc:creator>
  <cp:lastModifiedBy>Abbas</cp:lastModifiedBy>
  <cp:revision>27</cp:revision>
  <dcterms:created xsi:type="dcterms:W3CDTF">2024-09-20T21:35:14Z</dcterms:created>
  <dcterms:modified xsi:type="dcterms:W3CDTF">2024-12-27T10:48:35Z</dcterms:modified>
</cp:coreProperties>
</file>