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73" d="100"/>
          <a:sy n="73" d="100"/>
        </p:scale>
        <p:origin x="-105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10BF2-55C5-46F5-8949-2B897544E76B}" type="datetimeFigureOut">
              <a:rPr lang="en-US" smtClean="0"/>
              <a:t>1/2/2025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3BA8E-90E5-45CC-B597-0D2B0D22D84A}" type="slidenum">
              <a:rPr lang="en-US" smtClean="0"/>
              <a:t>‹#›</a:t>
            </a:fld>
            <a:endParaRPr lang="en-US"/>
          </a:p>
        </p:txBody>
      </p:sp>
    </p:spTree>
    <p:extLst>
      <p:ext uri="{BB962C8B-B14F-4D97-AF65-F5344CB8AC3E}">
        <p14:creationId xmlns:p14="http://schemas.microsoft.com/office/powerpoint/2010/main" val="36452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AB615-9D6A-4A13-85B2-4C67D16F036E}" type="slidenum">
              <a:rPr lang="en-US" smtClean="0"/>
              <a:t>1</a:t>
            </a:fld>
            <a:endParaRPr lang="en-US"/>
          </a:p>
        </p:txBody>
      </p:sp>
    </p:spTree>
    <p:extLst>
      <p:ext uri="{BB962C8B-B14F-4D97-AF65-F5344CB8AC3E}">
        <p14:creationId xmlns:p14="http://schemas.microsoft.com/office/powerpoint/2010/main" val="29518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6442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7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1157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014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66080-D4E1-478C-9538-E2C459F09ADB}"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61337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66080-D4E1-478C-9538-E2C459F09ADB}"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816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66080-D4E1-478C-9538-E2C459F09ADB}" type="datetimeFigureOut">
              <a:rPr lang="en-US" smtClean="0"/>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1659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66080-D4E1-478C-9538-E2C459F09ADB}" type="datetimeFigureOut">
              <a:rPr lang="en-US" smtClean="0"/>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8507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6080-D4E1-478C-9538-E2C459F09ADB}" type="datetimeFigureOut">
              <a:rPr lang="en-US" smtClean="0"/>
              <a:t>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633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53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6176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66080-D4E1-478C-9538-E2C459F09ADB}" type="datetimeFigureOut">
              <a:rPr lang="en-US" smtClean="0"/>
              <a:t>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5546-68EC-48DD-AE5A-F1238F19F978}" type="slidenum">
              <a:rPr lang="en-US" smtClean="0"/>
              <a:t>‹#›</a:t>
            </a:fld>
            <a:endParaRPr lang="en-US"/>
          </a:p>
        </p:txBody>
      </p:sp>
    </p:spTree>
    <p:extLst>
      <p:ext uri="{BB962C8B-B14F-4D97-AF65-F5344CB8AC3E}">
        <p14:creationId xmlns:p14="http://schemas.microsoft.com/office/powerpoint/2010/main" val="251368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artanswersonline.com/ar?q=cal%20poly%20pomona%20university&amp;o=1482719&amp;rch=us4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mailto:knavi@cpp.edu"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67744" y="677867"/>
            <a:ext cx="746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rtl="1"/>
            <a:r>
              <a:rPr lang="en-US" dirty="0"/>
              <a:t>Computer </a:t>
            </a:r>
            <a:r>
              <a:rPr lang="en-US" dirty="0" smtClean="0"/>
              <a:t>Architecture</a:t>
            </a:r>
          </a:p>
        </p:txBody>
      </p:sp>
      <p:sp>
        <p:nvSpPr>
          <p:cNvPr id="4" name="Subtitle 2"/>
          <p:cNvSpPr txBox="1">
            <a:spLocks/>
          </p:cNvSpPr>
          <p:nvPr/>
        </p:nvSpPr>
        <p:spPr>
          <a:xfrm>
            <a:off x="2971800" y="3200400"/>
            <a:ext cx="5486400" cy="2028800"/>
          </a:xfrm>
          <a:prstGeom prst="rect">
            <a:avLst/>
          </a:prstGeom>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1800" dirty="0">
                <a:latin typeface="Times New Roman" pitchFamily="18" charset="0"/>
                <a:cs typeface="Times New Roman" pitchFamily="18" charset="0"/>
              </a:rPr>
              <a:t>Keivan Navi</a:t>
            </a:r>
          </a:p>
          <a:p>
            <a:pPr marL="0" indent="0" algn="ctr">
              <a:buNone/>
            </a:pPr>
            <a:r>
              <a:rPr lang="en-US" sz="1800" dirty="0">
                <a:latin typeface="Times New Roman" pitchFamily="18" charset="0"/>
                <a:cs typeface="Times New Roman" pitchFamily="18" charset="0"/>
                <a:hlinkClick r:id="rId3"/>
              </a:rPr>
              <a:t>Cal Poly Pomona University</a:t>
            </a:r>
          </a:p>
          <a:p>
            <a:pPr marL="0" indent="0" algn="ctr">
              <a:buNone/>
            </a:pPr>
            <a:r>
              <a:rPr lang="en-US" sz="1800" dirty="0" smtClean="0">
                <a:latin typeface="Times New Roman" pitchFamily="18" charset="0"/>
                <a:cs typeface="Times New Roman" pitchFamily="18" charset="0"/>
                <a:hlinkClick r:id="rId4"/>
              </a:rPr>
              <a:t>knavi@cpp.edu</a:t>
            </a:r>
            <a:endParaRPr lang="en-US" sz="1800" dirty="0" smtClean="0">
              <a:latin typeface="Times New Roman" pitchFamily="18" charset="0"/>
              <a:cs typeface="Times New Roman" pitchFamily="18" charset="0"/>
            </a:endParaRPr>
          </a:p>
          <a:p>
            <a:pPr marL="0" indent="0" algn="ctr">
              <a:buNone/>
            </a:pPr>
            <a:r>
              <a:rPr lang="en-US" sz="1800" b="1" dirty="0"/>
              <a:t>Office hours: </a:t>
            </a:r>
            <a:r>
              <a:rPr lang="en-US" sz="1800" b="1" dirty="0" err="1"/>
              <a:t>Tu</a:t>
            </a:r>
            <a:r>
              <a:rPr lang="en-US" sz="1800" b="1" dirty="0"/>
              <a:t>/</a:t>
            </a:r>
            <a:r>
              <a:rPr lang="en-US" sz="1800" b="1" dirty="0" err="1"/>
              <a:t>Th</a:t>
            </a:r>
            <a:r>
              <a:rPr lang="en-US" sz="1800" b="1" dirty="0"/>
              <a:t>  5:25 Pm to 6:55 Pm</a:t>
            </a:r>
          </a:p>
          <a:p>
            <a:pPr marL="0" indent="0" algn="ctr">
              <a:buNone/>
            </a:pPr>
            <a:r>
              <a:rPr lang="en-US" sz="1800" b="1" dirty="0"/>
              <a:t>Office:</a:t>
            </a:r>
            <a:r>
              <a:rPr lang="en-US" sz="1800" dirty="0"/>
              <a:t> 8-49</a:t>
            </a:r>
            <a:endParaRPr lang="en-US" sz="1800" dirty="0">
              <a:latin typeface="Times New Roman" pitchFamily="18" charset="0"/>
              <a:cs typeface="Times New Roman" pitchFamily="18" charset="0"/>
            </a:endParaRPr>
          </a:p>
          <a:p>
            <a:pPr marL="0" indent="0" algn="ctr">
              <a:buNone/>
            </a:pPr>
            <a:endParaRPr lang="en-US" sz="1800" dirty="0" smtClean="0">
              <a:latin typeface="Times New Roman" pitchFamily="18" charset="0"/>
              <a:cs typeface="Times New Roman" pitchFamily="18" charset="0"/>
            </a:endParaRPr>
          </a:p>
        </p:txBody>
      </p:sp>
      <p:sp>
        <p:nvSpPr>
          <p:cNvPr id="5" name="Slide Number Placeholder 3"/>
          <p:cNvSpPr>
            <a:spLocks noGrp="1"/>
          </p:cNvSpPr>
          <p:nvPr>
            <p:ph type="sldNum" sz="quarter" idx="12"/>
          </p:nvPr>
        </p:nvSpPr>
        <p:spPr>
          <a:xfrm>
            <a:off x="8647272" y="6407944"/>
            <a:ext cx="365760" cy="365125"/>
          </a:xfrm>
        </p:spPr>
        <p:txBody>
          <a:bodyPr/>
          <a:lstStyle/>
          <a:p>
            <a:fld id="{C3A4A71B-4E25-4AD1-8769-31D9A7310868}" type="slidenum">
              <a:rPr lang="en-US" smtClean="0"/>
              <a:t>1</a:t>
            </a:fld>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2" y="715967"/>
            <a:ext cx="226474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82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down)">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down)">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wipe(down)">
                                      <p:cBhvr>
                                        <p:cTn id="5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Not, NAND, NOR or Minority gate structures</a:t>
            </a:r>
          </a:p>
        </p:txBody>
      </p:sp>
      <p:sp>
        <p:nvSpPr>
          <p:cNvPr id="3" name="Content Placeholder 2"/>
          <p:cNvSpPr>
            <a:spLocks noGrp="1"/>
          </p:cNvSpPr>
          <p:nvPr>
            <p:ph idx="1"/>
          </p:nvPr>
        </p:nvSpPr>
        <p:spPr>
          <a:xfrm>
            <a:off x="457200" y="1600200"/>
            <a:ext cx="8229600" cy="4799012"/>
          </a:xfrm>
        </p:spPr>
        <p:txBody>
          <a:bodyPr/>
          <a:lstStyle/>
          <a:p>
            <a:r>
              <a:rPr lang="en-US" sz="2800" dirty="0">
                <a:solidFill>
                  <a:schemeClr val="accent2">
                    <a:lumMod val="75000"/>
                  </a:schemeClr>
                </a:solidFill>
                <a:effectLst>
                  <a:outerShdw blurRad="38100" dist="38100" dir="2700000" algn="tl">
                    <a:srgbClr val="000000">
                      <a:alpha val="43137"/>
                    </a:srgbClr>
                  </a:outerShdw>
                </a:effectLst>
              </a:rPr>
              <a:t>Logic gates in conventional or complementary CMOS (also simply referred to as CMOS in the sequel) are built from an </a:t>
            </a:r>
            <a:r>
              <a:rPr lang="en-US" sz="2800" dirty="0" smtClean="0">
                <a:solidFill>
                  <a:schemeClr val="accent2">
                    <a:lumMod val="75000"/>
                  </a:schemeClr>
                </a:solidFill>
                <a:effectLst>
                  <a:outerShdw blurRad="38100" dist="38100" dir="2700000" algn="tl">
                    <a:srgbClr val="000000">
                      <a:alpha val="43137"/>
                    </a:srgbClr>
                  </a:outerShdw>
                </a:effectLst>
              </a:rPr>
              <a:t>NMOS </a:t>
            </a:r>
            <a:r>
              <a:rPr lang="en-US" sz="2800" dirty="0">
                <a:solidFill>
                  <a:schemeClr val="accent2">
                    <a:lumMod val="75000"/>
                  </a:schemeClr>
                </a:solidFill>
                <a:effectLst>
                  <a:outerShdw blurRad="38100" dist="38100" dir="2700000" algn="tl">
                    <a:srgbClr val="000000">
                      <a:alpha val="43137"/>
                    </a:srgbClr>
                  </a:outerShdw>
                </a:effectLst>
              </a:rPr>
              <a:t>pull-down and a dual </a:t>
            </a:r>
            <a:r>
              <a:rPr lang="en-US" sz="2800" dirty="0" smtClean="0">
                <a:solidFill>
                  <a:schemeClr val="accent2">
                    <a:lumMod val="75000"/>
                  </a:schemeClr>
                </a:solidFill>
                <a:effectLst>
                  <a:outerShdw blurRad="38100" dist="38100" dir="2700000" algn="tl">
                    <a:srgbClr val="000000">
                      <a:alpha val="43137"/>
                    </a:srgbClr>
                  </a:outerShdw>
                </a:effectLst>
              </a:rPr>
              <a:t>P</a:t>
            </a:r>
            <a:r>
              <a:rPr lang="en-US" sz="2800" dirty="0">
                <a:solidFill>
                  <a:schemeClr val="accent2">
                    <a:lumMod val="75000"/>
                  </a:schemeClr>
                </a:solidFill>
                <a:effectLst>
                  <a:outerShdw blurRad="38100" dist="38100" dir="2700000" algn="tl">
                    <a:srgbClr val="000000">
                      <a:alpha val="43137"/>
                    </a:srgbClr>
                  </a:outerShdw>
                </a:effectLst>
              </a:rPr>
              <a:t>M</a:t>
            </a:r>
            <a:r>
              <a:rPr lang="en-US" sz="2800" dirty="0" smtClean="0">
                <a:solidFill>
                  <a:schemeClr val="accent2">
                    <a:lumMod val="75000"/>
                  </a:schemeClr>
                </a:solidFill>
                <a:effectLst>
                  <a:outerShdw blurRad="38100" dist="38100" dir="2700000" algn="tl">
                    <a:srgbClr val="000000">
                      <a:alpha val="43137"/>
                    </a:srgbClr>
                  </a:outerShdw>
                </a:effectLst>
              </a:rPr>
              <a:t>OS </a:t>
            </a:r>
            <a:r>
              <a:rPr lang="en-US" sz="2800" dirty="0">
                <a:solidFill>
                  <a:schemeClr val="accent2">
                    <a:lumMod val="75000"/>
                  </a:schemeClr>
                </a:solidFill>
                <a:effectLst>
                  <a:outerShdw blurRad="38100" dist="38100" dir="2700000" algn="tl">
                    <a:srgbClr val="000000">
                      <a:alpha val="43137"/>
                    </a:srgbClr>
                  </a:outerShdw>
                </a:effectLst>
              </a:rPr>
              <a:t>pull-up logic network</a:t>
            </a:r>
            <a:r>
              <a:rPr lang="en-US" dirty="0" smtClean="0">
                <a:solidFill>
                  <a:schemeClr val="accent2">
                    <a:lumMod val="75000"/>
                  </a:schemeClr>
                </a:solidFill>
                <a:effectLst>
                  <a:outerShdw blurRad="38100" dist="38100" dir="2700000" algn="tl">
                    <a:srgbClr val="000000">
                      <a:alpha val="43137"/>
                    </a:srgbClr>
                  </a:outerShdw>
                </a:effectLst>
              </a:rPr>
              <a:t>. </a:t>
            </a:r>
          </a:p>
          <a:p>
            <a:r>
              <a:rPr lang="en-US" sz="2800" dirty="0" smtClean="0">
                <a:solidFill>
                  <a:schemeClr val="accent2">
                    <a:lumMod val="75000"/>
                  </a:schemeClr>
                </a:solidFill>
                <a:effectLst>
                  <a:outerShdw blurRad="38100" dist="38100" dir="2700000" algn="tl">
                    <a:srgbClr val="000000">
                      <a:alpha val="43137"/>
                    </a:srgbClr>
                  </a:outerShdw>
                </a:effectLst>
              </a:rPr>
              <a:t>NMOS is </a:t>
            </a:r>
            <a:r>
              <a:rPr lang="en-US" sz="2800" dirty="0">
                <a:solidFill>
                  <a:schemeClr val="accent2">
                    <a:lumMod val="75000"/>
                  </a:schemeClr>
                </a:solidFill>
                <a:effectLst>
                  <a:outerShdw blurRad="38100" dist="38100" dir="2700000" algn="tl">
                    <a:srgbClr val="000000">
                      <a:alpha val="43137"/>
                    </a:srgbClr>
                  </a:outerShdw>
                </a:effectLst>
              </a:rPr>
              <a:t>f</a:t>
            </a:r>
            <a:r>
              <a:rPr lang="en-US" sz="2800" dirty="0" smtClean="0">
                <a:solidFill>
                  <a:schemeClr val="accent2">
                    <a:lumMod val="75000"/>
                  </a:schemeClr>
                </a:solidFill>
                <a:effectLst>
                  <a:outerShdw blurRad="38100" dist="38100" dir="2700000" algn="tl">
                    <a:srgbClr val="000000">
                      <a:alpha val="43137"/>
                    </a:srgbClr>
                  </a:outerShdw>
                </a:effectLst>
              </a:rPr>
              <a:t>aster than PMOS.</a:t>
            </a:r>
          </a:p>
          <a:p>
            <a:endParaRPr lang="en-US" dirty="0"/>
          </a:p>
        </p:txBody>
      </p:sp>
      <p:pic>
        <p:nvPicPr>
          <p:cNvPr id="4"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889069"/>
            <a:ext cx="3384550"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55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Invertor (Not gate)</a:t>
            </a:r>
            <a:endParaRPr lang="en-US" dirty="0"/>
          </a:p>
        </p:txBody>
      </p:sp>
      <p:sp>
        <p:nvSpPr>
          <p:cNvPr id="3" name="Content Placeholder 2"/>
          <p:cNvSpPr>
            <a:spLocks noGrp="1"/>
          </p:cNvSpPr>
          <p:nvPr>
            <p:ph idx="1"/>
          </p:nvPr>
        </p:nvSpPr>
        <p:spPr/>
        <p:txBody>
          <a:bodyPr/>
          <a:lstStyle/>
          <a:p>
            <a:r>
              <a:rPr lang="en-US" dirty="0" smtClean="0"/>
              <a:t>Invertor structure:</a:t>
            </a:r>
            <a:endParaRPr lang="en-US" dirty="0"/>
          </a:p>
        </p:txBody>
      </p:sp>
      <p:pic>
        <p:nvPicPr>
          <p:cNvPr id="5" name="Picture 4"/>
          <p:cNvPicPr>
            <a:picLocks noChangeAspect="1"/>
          </p:cNvPicPr>
          <p:nvPr/>
        </p:nvPicPr>
        <p:blipFill>
          <a:blip r:embed="rId2">
            <a:clrChange>
              <a:clrFrom>
                <a:srgbClr val="FFFFFF"/>
              </a:clrFrom>
              <a:clrTo>
                <a:srgbClr val="FFFFFF">
                  <a:alpha val="0"/>
                </a:srgbClr>
              </a:clrTo>
            </a:clrChange>
            <a:duotone>
              <a:prstClr val="black"/>
              <a:srgbClr val="C00000">
                <a:tint val="45000"/>
                <a:satMod val="400000"/>
              </a:srgbClr>
            </a:duotone>
          </a:blip>
          <a:stretch>
            <a:fillRect/>
          </a:stretch>
        </p:blipFill>
        <p:spPr>
          <a:xfrm>
            <a:off x="685800" y="2209800"/>
            <a:ext cx="3200400" cy="133050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986122"/>
            <a:ext cx="2319337" cy="115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Content Placeholder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4724400" y="2590800"/>
            <a:ext cx="3057525" cy="3781425"/>
          </a:xfrm>
          <a:prstGeom prst="rect">
            <a:avLst/>
          </a:prstGeom>
        </p:spPr>
      </p:pic>
    </p:spTree>
    <p:extLst>
      <p:ext uri="{BB962C8B-B14F-4D97-AF65-F5344CB8AC3E}">
        <p14:creationId xmlns:p14="http://schemas.microsoft.com/office/powerpoint/2010/main" val="1187485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NAND</a:t>
            </a:r>
            <a:endParaRPr lang="en-US" dirty="0"/>
          </a:p>
        </p:txBody>
      </p:sp>
      <p:sp>
        <p:nvSpPr>
          <p:cNvPr id="3" name="Content Placeholder 2"/>
          <p:cNvSpPr>
            <a:spLocks noGrp="1"/>
          </p:cNvSpPr>
          <p:nvPr>
            <p:ph idx="1"/>
          </p:nvPr>
        </p:nvSpPr>
        <p:spPr>
          <a:xfrm>
            <a:off x="457200" y="1600200"/>
            <a:ext cx="8331496" cy="4648200"/>
          </a:xfrm>
        </p:spPr>
        <p:txBody>
          <a:bodyPr/>
          <a:lstStyle/>
          <a:p>
            <a:r>
              <a:rPr lang="en-US" dirty="0" smtClean="0"/>
              <a:t>NAND structure:</a:t>
            </a:r>
            <a:endParaRPr lang="en-US" dirty="0"/>
          </a:p>
        </p:txBody>
      </p:sp>
      <p:pic>
        <p:nvPicPr>
          <p:cNvPr id="4" name="Picture 3"/>
          <p:cNvPicPr>
            <a:picLocks noChangeAspect="1"/>
          </p:cNvPicPr>
          <p:nvPr/>
        </p:nvPicPr>
        <p:blipFill>
          <a:blip r:embed="rId2">
            <a:clrChange>
              <a:clrFrom>
                <a:srgbClr val="FFFFFF"/>
              </a:clrFrom>
              <a:clrTo>
                <a:srgbClr val="FFFFFF">
                  <a:alpha val="0"/>
                </a:srgbClr>
              </a:clrTo>
            </a:clrChange>
            <a:duotone>
              <a:prstClr val="black"/>
              <a:srgbClr val="C00000">
                <a:tint val="45000"/>
                <a:satMod val="400000"/>
              </a:srgbClr>
            </a:duotone>
          </a:blip>
          <a:stretch>
            <a:fillRect/>
          </a:stretch>
        </p:blipFill>
        <p:spPr>
          <a:xfrm>
            <a:off x="435724" y="2133600"/>
            <a:ext cx="4731250" cy="1371600"/>
          </a:xfrm>
          <a:prstGeom prst="rect">
            <a:avLst/>
          </a:prstGeom>
        </p:spPr>
      </p:pic>
      <p:pic>
        <p:nvPicPr>
          <p:cNvPr id="5"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1259" y="4495800"/>
            <a:ext cx="135358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97771" y="2514600"/>
            <a:ext cx="3590925"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661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a:t>
            </a:r>
            <a:endParaRPr lang="en-US" dirty="0"/>
          </a:p>
        </p:txBody>
      </p:sp>
      <p:sp>
        <p:nvSpPr>
          <p:cNvPr id="3" name="Content Placeholder 2"/>
          <p:cNvSpPr>
            <a:spLocks noGrp="1"/>
          </p:cNvSpPr>
          <p:nvPr>
            <p:ph idx="1"/>
          </p:nvPr>
        </p:nvSpPr>
        <p:spPr/>
        <p:txBody>
          <a:bodyPr/>
          <a:lstStyle/>
          <a:p>
            <a:r>
              <a:rPr lang="en-US" dirty="0" smtClean="0"/>
              <a:t>NOR structure:</a:t>
            </a:r>
          </a:p>
          <a:p>
            <a:endParaRPr lang="en-US" dirty="0"/>
          </a:p>
        </p:txBody>
      </p:sp>
      <p:pic>
        <p:nvPicPr>
          <p:cNvPr id="4" name="Picture 3"/>
          <p:cNvPicPr>
            <a:picLocks noChangeAspect="1"/>
          </p:cNvPicPr>
          <p:nvPr/>
        </p:nvPicPr>
        <p:blipFill>
          <a:blip r:embed="rId2">
            <a:clrChange>
              <a:clrFrom>
                <a:srgbClr val="FFFFFF"/>
              </a:clrFrom>
              <a:clrTo>
                <a:srgbClr val="FFFFFF">
                  <a:alpha val="0"/>
                </a:srgbClr>
              </a:clrTo>
            </a:clrChange>
            <a:duotone>
              <a:prstClr val="black"/>
              <a:srgbClr val="C00000">
                <a:tint val="45000"/>
                <a:satMod val="400000"/>
              </a:srgbClr>
            </a:duotone>
          </a:blip>
          <a:stretch>
            <a:fillRect/>
          </a:stretch>
        </p:blipFill>
        <p:spPr>
          <a:xfrm>
            <a:off x="230561" y="2209801"/>
            <a:ext cx="4189039" cy="1214412"/>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8386" y="4495800"/>
            <a:ext cx="1095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251167"/>
            <a:ext cx="39338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2977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Minority Gate</a:t>
            </a:r>
            <a:endParaRPr lang="en-US" dirty="0"/>
          </a:p>
        </p:txBody>
      </p:sp>
      <p:sp>
        <p:nvSpPr>
          <p:cNvPr id="3" name="Content Placeholder 2"/>
          <p:cNvSpPr>
            <a:spLocks noGrp="1"/>
          </p:cNvSpPr>
          <p:nvPr>
            <p:ph idx="1"/>
          </p:nvPr>
        </p:nvSpPr>
        <p:spPr/>
        <p:txBody>
          <a:bodyPr/>
          <a:lstStyle/>
          <a:p>
            <a:r>
              <a:rPr lang="en-US" dirty="0" smtClean="0"/>
              <a:t>Minority gate Structure:</a:t>
            </a:r>
          </a:p>
          <a:p>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743200"/>
            <a:ext cx="268605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571999"/>
            <a:ext cx="2143125"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3"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571750"/>
            <a:ext cx="2190750" cy="276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4"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600325"/>
            <a:ext cx="21907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07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one is the Fastest</a:t>
            </a: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Minority is faster than NAND and NAND is faster than Nor. Resistor based Minority gate is faster than Capacitor based one.</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11" y="3657600"/>
            <a:ext cx="8731709" cy="2605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559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Minority gate is a Universal gate</a:t>
            </a:r>
            <a:endParaRPr lang="en-US" dirty="0"/>
          </a:p>
        </p:txBody>
      </p:sp>
      <p:sp>
        <p:nvSpPr>
          <p:cNvPr id="3" name="Content Placeholder 2"/>
          <p:cNvSpPr>
            <a:spLocks noGrp="1"/>
          </p:cNvSpPr>
          <p:nvPr>
            <p:ph idx="1"/>
          </p:nvPr>
        </p:nvSpPr>
        <p:spPr>
          <a:xfrm>
            <a:off x="228600" y="1447800"/>
            <a:ext cx="8763000" cy="5181600"/>
          </a:xfrm>
        </p:spPr>
        <p:txBody>
          <a:bodyPr/>
          <a:lstStyle/>
          <a:p>
            <a:r>
              <a:rPr lang="en-US" sz="2000" dirty="0" smtClean="0"/>
              <a:t>Making </a:t>
            </a:r>
            <a:r>
              <a:rPr lang="en-US" sz="2000" dirty="0"/>
              <a:t>NOT, </a:t>
            </a:r>
            <a:r>
              <a:rPr lang="en-US" sz="2000" dirty="0" smtClean="0"/>
              <a:t>NAND, NOR, NOT, AND…:</a:t>
            </a:r>
          </a:p>
          <a:p>
            <a:r>
              <a:rPr lang="en-US" sz="2000" dirty="0" smtClean="0"/>
              <a:t>NOT:</a:t>
            </a:r>
          </a:p>
          <a:p>
            <a:pPr marL="0" indent="0">
              <a:buNone/>
            </a:pPr>
            <a:endParaRPr lang="en-US" dirty="0" smtClean="0"/>
          </a:p>
          <a:p>
            <a:r>
              <a:rPr lang="en-US" dirty="0" smtClean="0"/>
              <a:t>NAND:			    AND:</a:t>
            </a:r>
          </a:p>
          <a:p>
            <a:endParaRPr lang="en-US" dirty="0"/>
          </a:p>
          <a:p>
            <a:r>
              <a:rPr lang="en-US" dirty="0" smtClean="0"/>
              <a:t>NOR:			     OR:</a:t>
            </a:r>
          </a:p>
          <a:p>
            <a:endParaRPr lang="en-US" dirty="0" smtClean="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3973" y="1828800"/>
            <a:ext cx="1647827" cy="790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743756"/>
            <a:ext cx="1664026"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239314"/>
            <a:ext cx="1667206" cy="876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4609454"/>
            <a:ext cx="1697627" cy="823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8116" y="3311450"/>
            <a:ext cx="2187484" cy="740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59061" y="4495800"/>
            <a:ext cx="2475139" cy="751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155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458200" cy="1173162"/>
          </a:xfrm>
        </p:spPr>
        <p:txBody>
          <a:bodyPr>
            <a:normAutofit fontScale="90000"/>
          </a:bodyPr>
          <a:lstStyle/>
          <a:p>
            <a:r>
              <a:rPr lang="en-US" dirty="0" smtClean="0"/>
              <a:t>Adder, Subtractor, Multiplier or Divider?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What is the best Arithmetic operator?</a:t>
                </a:r>
              </a:p>
              <a:p>
                <a:r>
                  <a:rPr lang="en-US" dirty="0" smtClean="0"/>
                  <a:t>Using Adder we can make a 2’s complement subtraction: A+</a:t>
                </a:r>
                <a14:m>
                  <m:oMath xmlns:m="http://schemas.openxmlformats.org/officeDocument/2006/math">
                    <m:acc>
                      <m:accPr>
                        <m:chr m:val="̅"/>
                        <m:ctrlPr>
                          <a:rPr lang="en-US" i="1" smtClean="0">
                            <a:latin typeface="Cambria Math"/>
                          </a:rPr>
                        </m:ctrlPr>
                      </m:accPr>
                      <m:e>
                        <m:r>
                          <a:rPr lang="en-US" b="0" i="1" smtClean="0">
                            <a:latin typeface="Cambria Math"/>
                          </a:rPr>
                          <m:t>𝐵</m:t>
                        </m:r>
                      </m:e>
                    </m:acc>
                    <m:r>
                      <a:rPr lang="en-US" b="0" i="1" smtClean="0">
                        <a:latin typeface="Cambria Math"/>
                      </a:rPr>
                      <m:t>+</m:t>
                    </m:r>
                    <m:r>
                      <a:rPr lang="en-US" b="0" i="1" smtClean="0">
                        <a:latin typeface="Cambria Math"/>
                      </a:rPr>
                      <m:t>1</m:t>
                    </m:r>
                  </m:oMath>
                </a14:m>
                <a:endParaRPr lang="en-US" dirty="0" smtClean="0"/>
              </a:p>
              <a:p>
                <a:r>
                  <a:rPr lang="en-US" dirty="0" smtClean="0"/>
                  <a:t>Using Adder we can make a Multiplier by repeated addition.</a:t>
                </a:r>
              </a:p>
              <a:p>
                <a:r>
                  <a:rPr lang="en-US" dirty="0" smtClean="0"/>
                  <a:t>Using Adder we can make a Divider by repeated subtraction.</a:t>
                </a:r>
              </a:p>
              <a:p>
                <a:r>
                  <a:rPr lang="en-US" dirty="0" smtClean="0"/>
                  <a:t>Adder is the simplest and fastest arithmetic operator. Then the choice is “ADDER”.</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2830" b="-2291"/>
                </a:stretch>
              </a:blipFill>
            </p:spPr>
            <p:txBody>
              <a:bodyPr/>
              <a:lstStyle/>
              <a:p>
                <a:r>
                  <a:rPr lang="en-US">
                    <a:noFill/>
                  </a:rPr>
                  <a:t> </a:t>
                </a:r>
              </a:p>
            </p:txBody>
          </p:sp>
        </mc:Fallback>
      </mc:AlternateContent>
    </p:spTree>
    <p:extLst>
      <p:ext uri="{BB962C8B-B14F-4D97-AF65-F5344CB8AC3E}">
        <p14:creationId xmlns:p14="http://schemas.microsoft.com/office/powerpoint/2010/main" val="3665864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 ALU</a:t>
            </a:r>
            <a:endParaRPr lang="en-US" dirty="0"/>
          </a:p>
        </p:txBody>
      </p:sp>
      <p:sp>
        <p:nvSpPr>
          <p:cNvPr id="3" name="Content Placeholder 2"/>
          <p:cNvSpPr>
            <a:spLocks noGrp="1"/>
          </p:cNvSpPr>
          <p:nvPr>
            <p:ph idx="1"/>
          </p:nvPr>
        </p:nvSpPr>
        <p:spPr>
          <a:xfrm>
            <a:off x="457200" y="1600200"/>
            <a:ext cx="8382000" cy="5105400"/>
          </a:xfrm>
        </p:spPr>
        <p:txBody>
          <a:bodyPr/>
          <a:lstStyle/>
          <a:p>
            <a:r>
              <a:rPr lang="en-US" dirty="0" smtClean="0"/>
              <a:t>A simple ALU follows:</a:t>
            </a:r>
          </a:p>
          <a:p>
            <a:r>
              <a:rPr lang="en-US" dirty="0" smtClean="0"/>
              <a:t>Can we make it simpler</a:t>
            </a:r>
            <a:r>
              <a:rPr lang="en-US" dirty="0" smtClean="0"/>
              <a:t>?</a:t>
            </a:r>
          </a:p>
          <a:p>
            <a:r>
              <a:rPr lang="en-US" dirty="0" smtClean="0"/>
              <a:t>Operation R1,R2,R3</a:t>
            </a:r>
          </a:p>
          <a:p>
            <a:r>
              <a:rPr lang="en-US" dirty="0" err="1" smtClean="0"/>
              <a:t>Mul</a:t>
            </a:r>
            <a:r>
              <a:rPr lang="en-US" dirty="0" smtClean="0"/>
              <a:t> R1,R2,R3</a:t>
            </a:r>
          </a:p>
          <a:p>
            <a:r>
              <a:rPr lang="en-US" dirty="0" smtClean="0"/>
              <a:t>R1&lt;= R2*R3</a:t>
            </a:r>
            <a:endParaRPr lang="en-US" dirty="0" smtClean="0"/>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2971800"/>
            <a:ext cx="4267200" cy="334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446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simpler ALU</a:t>
            </a:r>
            <a:endParaRPr lang="en-US" dirty="0"/>
          </a:p>
        </p:txBody>
      </p:sp>
      <p:sp>
        <p:nvSpPr>
          <p:cNvPr id="3" name="Content Placeholder 2"/>
          <p:cNvSpPr>
            <a:spLocks noGrp="1"/>
          </p:cNvSpPr>
          <p:nvPr>
            <p:ph idx="1"/>
          </p:nvPr>
        </p:nvSpPr>
        <p:spPr>
          <a:xfrm>
            <a:off x="457200" y="1600200"/>
            <a:ext cx="8229600" cy="5029200"/>
          </a:xfrm>
        </p:spPr>
        <p:txBody>
          <a:bodyPr/>
          <a:lstStyle/>
          <a:p>
            <a:r>
              <a:rPr lang="en-US" dirty="0" smtClean="0"/>
              <a:t>A simpler ALU follows</a:t>
            </a:r>
            <a:r>
              <a:rPr lang="en-US" dirty="0" smtClean="0"/>
              <a:t>:</a:t>
            </a:r>
          </a:p>
          <a:p>
            <a:r>
              <a:rPr lang="en-US" dirty="0" smtClean="0"/>
              <a:t>Operation R1, R2 	Add R1,R2   R1&lt;=R1+R2</a:t>
            </a:r>
            <a:endParaRPr lang="en-US" dirty="0" smtClean="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022" y="2971800"/>
            <a:ext cx="56673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84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Arithmetic logical Unit</a:t>
            </a:r>
          </a:p>
          <a:p>
            <a:r>
              <a:rPr lang="en-US" dirty="0" smtClean="0"/>
              <a:t>ALU</a:t>
            </a:r>
          </a:p>
        </p:txBody>
      </p:sp>
    </p:spTree>
    <p:extLst>
      <p:ext uri="{BB962C8B-B14F-4D97-AF65-F5344CB8AC3E}">
        <p14:creationId xmlns:p14="http://schemas.microsoft.com/office/powerpoint/2010/main" val="243880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 of ALU</a:t>
            </a:r>
            <a:endParaRPr lang="en-US" dirty="0"/>
          </a:p>
        </p:txBody>
      </p:sp>
      <p:sp>
        <p:nvSpPr>
          <p:cNvPr id="3" name="Content Placeholder 2"/>
          <p:cNvSpPr>
            <a:spLocks noGrp="1"/>
          </p:cNvSpPr>
          <p:nvPr>
            <p:ph idx="1"/>
          </p:nvPr>
        </p:nvSpPr>
        <p:spPr>
          <a:xfrm>
            <a:off x="457200" y="1600200"/>
            <a:ext cx="8305800" cy="4953000"/>
          </a:xfrm>
        </p:spPr>
        <p:txBody>
          <a:bodyPr/>
          <a:lstStyle/>
          <a:p>
            <a:r>
              <a:rPr lang="en-US" dirty="0" smtClean="0"/>
              <a:t>Operation R1, Mem1, Mem2</a:t>
            </a:r>
          </a:p>
          <a:p>
            <a:r>
              <a:rPr lang="en-US" dirty="0" smtClean="0"/>
              <a:t>Sub R1, 100,105	R1&lt;= (100) - (105)</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9092" y="2971800"/>
            <a:ext cx="520065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721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ALU</a:t>
            </a:r>
            <a:endParaRPr lang="en-US" dirty="0"/>
          </a:p>
        </p:txBody>
      </p:sp>
      <p:sp>
        <p:nvSpPr>
          <p:cNvPr id="3" name="Content Placeholder 2"/>
          <p:cNvSpPr>
            <a:spLocks noGrp="1"/>
          </p:cNvSpPr>
          <p:nvPr>
            <p:ph idx="1"/>
          </p:nvPr>
        </p:nvSpPr>
        <p:spPr>
          <a:xfrm>
            <a:off x="457200" y="1371600"/>
            <a:ext cx="8534400" cy="5334000"/>
          </a:xfrm>
        </p:spPr>
        <p:txBody>
          <a:bodyPr>
            <a:normAutofit/>
          </a:bodyPr>
          <a:lstStyle/>
          <a:p>
            <a:r>
              <a:rPr lang="en-US" sz="2400" dirty="0" smtClean="0"/>
              <a:t>Operation Meme1,Mem2,Mem3</a:t>
            </a:r>
          </a:p>
          <a:p>
            <a:r>
              <a:rPr lang="en-US" sz="2400" dirty="0" smtClean="0"/>
              <a:t>NAND 100,101,104		100&lt;= (101) + (104) </a:t>
            </a: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2895600"/>
            <a:ext cx="51244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7043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Only Add instruction</a:t>
            </a:r>
            <a:endParaRPr lang="en-US" dirty="0"/>
          </a:p>
        </p:txBody>
      </p:sp>
      <p:sp>
        <p:nvSpPr>
          <p:cNvPr id="3" name="Content Placeholder 2"/>
          <p:cNvSpPr>
            <a:spLocks noGrp="1"/>
          </p:cNvSpPr>
          <p:nvPr>
            <p:ph idx="1"/>
          </p:nvPr>
        </p:nvSpPr>
        <p:spPr>
          <a:xfrm>
            <a:off x="457200" y="1600200"/>
            <a:ext cx="8534400" cy="5029200"/>
          </a:xfrm>
        </p:spPr>
        <p:txBody>
          <a:bodyPr>
            <a:normAutofit/>
          </a:bodyPr>
          <a:lstStyle/>
          <a:p>
            <a:r>
              <a:rPr lang="en-US" sz="2400" dirty="0" smtClean="0"/>
              <a:t>How can we do: </a:t>
            </a:r>
            <a:r>
              <a:rPr lang="en-US" sz="2400" dirty="0" err="1" smtClean="0"/>
              <a:t>Xor</a:t>
            </a:r>
            <a:r>
              <a:rPr lang="en-US" sz="2400" dirty="0" smtClean="0"/>
              <a:t> R1,R2,R3?</a:t>
            </a:r>
          </a:p>
          <a:p>
            <a:r>
              <a:rPr lang="en-US" sz="2400" dirty="0" smtClean="0"/>
              <a:t>Full Adder Structure:</a:t>
            </a:r>
          </a:p>
          <a:p>
            <a:r>
              <a:rPr lang="en-US" sz="2400" dirty="0" smtClean="0"/>
              <a:t>SUM = a XOR b XOR c	Carry= </a:t>
            </a:r>
            <a:r>
              <a:rPr lang="en-US" sz="2400" dirty="0" err="1" smtClean="0"/>
              <a:t>ab</a:t>
            </a:r>
            <a:r>
              <a:rPr lang="en-US" sz="2400" dirty="0" smtClean="0"/>
              <a:t> + ac+ </a:t>
            </a:r>
            <a:r>
              <a:rPr lang="en-US" sz="2400" dirty="0" err="1" smtClean="0"/>
              <a:t>bc</a:t>
            </a:r>
            <a:endParaRPr lang="en-US" sz="2400" dirty="0" smtClean="0"/>
          </a:p>
          <a:p>
            <a:r>
              <a:rPr lang="en-US" sz="2400" dirty="0" smtClean="0"/>
              <a:t>2 inputs XOR using 3 inputs XOR:</a:t>
            </a:r>
          </a:p>
          <a:p>
            <a:endParaRPr lang="en-US" sz="2400" dirty="0" smtClean="0"/>
          </a:p>
          <a:p>
            <a:r>
              <a:rPr lang="en-US" sz="2400" dirty="0"/>
              <a:t>2 inputs AND using Majority gate</a:t>
            </a:r>
            <a:r>
              <a:rPr lang="en-US" sz="2400" dirty="0" smtClean="0"/>
              <a:t>:</a:t>
            </a:r>
          </a:p>
          <a:p>
            <a:endParaRPr lang="en-US" sz="2400" dirty="0"/>
          </a:p>
          <a:p>
            <a:endParaRPr lang="en-US" sz="2400" dirty="0" smtClean="0"/>
          </a:p>
          <a:p>
            <a:r>
              <a:rPr lang="en-US" sz="2400" dirty="0" smtClean="0"/>
              <a:t>NOT gate using 3 inputs XOR:</a:t>
            </a:r>
          </a:p>
          <a:p>
            <a:endParaRPr lang="en-US" sz="2400" dirty="0"/>
          </a:p>
          <a:p>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048000"/>
            <a:ext cx="3810000" cy="311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352800"/>
            <a:ext cx="16764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2075" y="4200525"/>
            <a:ext cx="20002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2100" y="5622348"/>
            <a:ext cx="1800225"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641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Arithmetic Logical Unit</a:t>
            </a:r>
            <a:endParaRPr lang="en-US" dirty="0"/>
          </a:p>
        </p:txBody>
      </p:sp>
      <p:sp>
        <p:nvSpPr>
          <p:cNvPr id="3" name="Content Placeholder 2"/>
          <p:cNvSpPr>
            <a:spLocks noGrp="1"/>
          </p:cNvSpPr>
          <p:nvPr>
            <p:ph idx="1"/>
          </p:nvPr>
        </p:nvSpPr>
        <p:spPr/>
        <p:txBody>
          <a:bodyPr>
            <a:normAutofit fontScale="85000" lnSpcReduction="20000"/>
          </a:bodyPr>
          <a:lstStyle/>
          <a:p>
            <a:r>
              <a:rPr lang="en-US" dirty="0"/>
              <a:t>An arithmetic logic unit (ALU) is a digital circuit that performs arithmetic and logic operations on binary numbers in a computer's central processing unit (CPU</a:t>
            </a:r>
            <a:r>
              <a:rPr lang="en-US" dirty="0" smtClean="0"/>
              <a:t>).</a:t>
            </a:r>
          </a:p>
          <a:p>
            <a:r>
              <a:rPr lang="en-US" dirty="0" smtClean="0"/>
              <a:t>Arithmetic: Performs </a:t>
            </a:r>
            <a:r>
              <a:rPr lang="en-US" dirty="0"/>
              <a:t>operations like addition, subtraction, multiplication, and </a:t>
            </a:r>
            <a:r>
              <a:rPr lang="en-US" dirty="0" smtClean="0"/>
              <a:t>division.</a:t>
            </a:r>
          </a:p>
          <a:p>
            <a:r>
              <a:rPr lang="en-US" dirty="0"/>
              <a:t>Handles logical operations like AND, OR, and </a:t>
            </a:r>
            <a:r>
              <a:rPr lang="en-US" dirty="0" smtClean="0"/>
              <a:t>XOR, </a:t>
            </a:r>
            <a:r>
              <a:rPr lang="en-US" dirty="0"/>
              <a:t>Majority gate, Minority gate,…</a:t>
            </a:r>
          </a:p>
          <a:p>
            <a:r>
              <a:rPr lang="en-US" dirty="0"/>
              <a:t>An arithmetic-logic unit is the part of a central processing unit that carries out arithmetic and logic operations on the operands in computer instruction words. In some processors, the ALU is divided into two units: an arithmetic unit (AU) and a logic unit (LU).</a:t>
            </a:r>
          </a:p>
        </p:txBody>
      </p:sp>
    </p:spTree>
    <p:extLst>
      <p:ext uri="{BB962C8B-B14F-4D97-AF65-F5344CB8AC3E}">
        <p14:creationId xmlns:p14="http://schemas.microsoft.com/office/powerpoint/2010/main" val="3207854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(continued)</a:t>
            </a:r>
            <a:endParaRPr lang="en-US" dirty="0"/>
          </a:p>
        </p:txBody>
      </p:sp>
      <p:sp>
        <p:nvSpPr>
          <p:cNvPr id="3" name="Content Placeholder 2"/>
          <p:cNvSpPr>
            <a:spLocks noGrp="1"/>
          </p:cNvSpPr>
          <p:nvPr>
            <p:ph idx="1"/>
          </p:nvPr>
        </p:nvSpPr>
        <p:spPr/>
        <p:txBody>
          <a:bodyPr>
            <a:normAutofit fontScale="77500" lnSpcReduction="20000"/>
          </a:bodyPr>
          <a:lstStyle/>
          <a:p>
            <a:r>
              <a:rPr lang="en-US" dirty="0"/>
              <a:t>ALUs are a fundamental building block of modern CPUs, which contain complex and powerful ALUs. They receive inputs from registers, produce outputs, and store the results back in the registers</a:t>
            </a:r>
            <a:r>
              <a:rPr lang="en-US" dirty="0" smtClean="0"/>
              <a:t>.</a:t>
            </a:r>
          </a:p>
          <a:p>
            <a:r>
              <a:rPr lang="en-US" dirty="0" smtClean="0"/>
              <a:t>How it works:</a:t>
            </a:r>
          </a:p>
          <a:p>
            <a:r>
              <a:rPr lang="en-US" dirty="0"/>
              <a:t>The control unit tells the ALU what operation to perform on the data. </a:t>
            </a:r>
          </a:p>
          <a:p>
            <a:r>
              <a:rPr lang="en-US" dirty="0" smtClean="0"/>
              <a:t>1- The </a:t>
            </a:r>
            <a:r>
              <a:rPr lang="en-US" dirty="0"/>
              <a:t>ALU receives inputs from registers. </a:t>
            </a:r>
          </a:p>
          <a:p>
            <a:r>
              <a:rPr lang="en-US" dirty="0" smtClean="0"/>
              <a:t>2- The </a:t>
            </a:r>
            <a:r>
              <a:rPr lang="en-US" dirty="0"/>
              <a:t>ALU executes calculations using binary numbers and logic gates. </a:t>
            </a:r>
          </a:p>
          <a:p>
            <a:r>
              <a:rPr lang="en-US" dirty="0" smtClean="0"/>
              <a:t>3- The </a:t>
            </a:r>
            <a:r>
              <a:rPr lang="en-US" dirty="0"/>
              <a:t>ALU generates the desired output. </a:t>
            </a:r>
          </a:p>
          <a:p>
            <a:r>
              <a:rPr lang="en-US" dirty="0" smtClean="0"/>
              <a:t>4- The </a:t>
            </a:r>
            <a:r>
              <a:rPr lang="en-US" dirty="0"/>
              <a:t>ALU stores the output in an output register.</a:t>
            </a:r>
          </a:p>
          <a:p>
            <a:endParaRPr lang="en-US" dirty="0"/>
          </a:p>
        </p:txBody>
      </p:sp>
    </p:spTree>
    <p:extLst>
      <p:ext uri="{BB962C8B-B14F-4D97-AF65-F5344CB8AC3E}">
        <p14:creationId xmlns:p14="http://schemas.microsoft.com/office/powerpoint/2010/main" val="361277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ALU (continued)</a:t>
            </a:r>
            <a:endParaRPr lang="en-US" dirty="0"/>
          </a:p>
        </p:txBody>
      </p:sp>
      <p:sp>
        <p:nvSpPr>
          <p:cNvPr id="3" name="Content Placeholder 2"/>
          <p:cNvSpPr>
            <a:spLocks noGrp="1"/>
          </p:cNvSpPr>
          <p:nvPr>
            <p:ph idx="1"/>
          </p:nvPr>
        </p:nvSpPr>
        <p:spPr>
          <a:xfrm>
            <a:off x="457200" y="1600200"/>
            <a:ext cx="8305800" cy="5105400"/>
          </a:xfrm>
        </p:spPr>
        <p:txBody>
          <a:bodyPr>
            <a:noAutofit/>
          </a:bodyPr>
          <a:lstStyle/>
          <a:p>
            <a:r>
              <a:rPr lang="en-US" sz="1600" dirty="0" smtClean="0"/>
              <a:t>The </a:t>
            </a:r>
            <a:r>
              <a:rPr lang="en-US" sz="1600" dirty="0"/>
              <a:t>Arithmetic Logic Unit (ALU) operates on data stored in </a:t>
            </a:r>
            <a:r>
              <a:rPr lang="en-US" sz="1600" dirty="0" smtClean="0"/>
              <a:t>registers</a:t>
            </a:r>
            <a:r>
              <a:rPr lang="en-US" sz="1600" dirty="0"/>
              <a:t>. ALU operations take </a:t>
            </a:r>
            <a:r>
              <a:rPr lang="en-US" sz="1600" dirty="0" smtClean="0"/>
              <a:t>one, two or more </a:t>
            </a:r>
            <a:r>
              <a:rPr lang="en-US" sz="1600" dirty="0"/>
              <a:t>inputs from registers and store the result back into the register. </a:t>
            </a:r>
            <a:r>
              <a:rPr lang="en-US" sz="1600" dirty="0" smtClean="0"/>
              <a:t>As an example:</a:t>
            </a:r>
          </a:p>
          <a:p>
            <a:endParaRPr lang="en-US" sz="1600" dirty="0" smtClean="0"/>
          </a:p>
          <a:p>
            <a:r>
              <a:rPr lang="en-US" sz="1600" dirty="0"/>
              <a:t>Or  AX,BX	AX&lt;= AX +BX	Or stands for logical OR</a:t>
            </a:r>
          </a:p>
          <a:p>
            <a:r>
              <a:rPr lang="en-US" sz="1600" dirty="0" smtClean="0"/>
              <a:t>Add R1,R2 	R1&lt;= R1+R2	Add stands for Addition </a:t>
            </a:r>
          </a:p>
          <a:p>
            <a:endParaRPr lang="en-US" sz="1600" dirty="0" smtClean="0"/>
          </a:p>
          <a:p>
            <a:r>
              <a:rPr lang="en-US" sz="1600" dirty="0" smtClean="0"/>
              <a:t>Mac R1,R2,R3	R1&lt;= R1+(R2*R3)	Mac stands for Multiplication Accumulation</a:t>
            </a:r>
          </a:p>
          <a:p>
            <a:r>
              <a:rPr lang="en-US" sz="1600" dirty="0" smtClean="0"/>
              <a:t>Mad R1,R2,R3	</a:t>
            </a:r>
            <a:r>
              <a:rPr lang="en-US" sz="1600" dirty="0"/>
              <a:t> R1&lt;= R1+(R2*R3</a:t>
            </a:r>
            <a:r>
              <a:rPr lang="en-US" sz="1600" dirty="0" smtClean="0"/>
              <a:t>)	Mac </a:t>
            </a:r>
            <a:r>
              <a:rPr lang="en-US" sz="1600" dirty="0"/>
              <a:t>stands for </a:t>
            </a:r>
            <a:r>
              <a:rPr lang="en-US" sz="1600" dirty="0" smtClean="0"/>
              <a:t>Multiplication Addition</a:t>
            </a:r>
          </a:p>
          <a:p>
            <a:r>
              <a:rPr lang="en-US" sz="1600" dirty="0"/>
              <a:t>In computing, especially digital signal processing, the </a:t>
            </a:r>
            <a:r>
              <a:rPr lang="en-US" sz="1600" b="1" dirty="0"/>
              <a:t>multiply–accumulate</a:t>
            </a:r>
            <a:r>
              <a:rPr lang="en-US" sz="1600" dirty="0"/>
              <a:t> (MAC) or multiply-add (MAD) operation is a common step that computes the product of two numbers and adds that product to an accumulator.</a:t>
            </a:r>
            <a:endParaRPr lang="en-US" sz="1600" dirty="0" smtClean="0"/>
          </a:p>
          <a:p>
            <a:endParaRPr lang="en-US" sz="1600" dirty="0" smtClean="0"/>
          </a:p>
          <a:p>
            <a:r>
              <a:rPr lang="en-US" sz="1600" dirty="0" smtClean="0"/>
              <a:t>Some old fashioned ALU were able to operate directly on data stored in the main memory. Some examples:</a:t>
            </a:r>
          </a:p>
          <a:p>
            <a:endParaRPr lang="en-US" sz="1600" dirty="0" smtClean="0"/>
          </a:p>
          <a:p>
            <a:r>
              <a:rPr lang="en-US" sz="1600" dirty="0" smtClean="0"/>
              <a:t>Add R1, R2, Mem1	R1&lt;= R2+Mem1</a:t>
            </a:r>
          </a:p>
          <a:p>
            <a:r>
              <a:rPr lang="en-US" sz="1600" dirty="0" smtClean="0"/>
              <a:t>And R1, Mem1, Mem2	R1&lt;= Mem1.Mem2</a:t>
            </a:r>
          </a:p>
          <a:p>
            <a:r>
              <a:rPr lang="en-US" sz="1600" dirty="0" smtClean="0"/>
              <a:t>Sub Mem1, Mem2, Mem3	Mem1&lt;= Mem1+ Mem2</a:t>
            </a:r>
          </a:p>
          <a:p>
            <a:endParaRPr lang="en-US" sz="1600" dirty="0" smtClean="0"/>
          </a:p>
        </p:txBody>
      </p:sp>
    </p:spTree>
    <p:extLst>
      <p:ext uri="{BB962C8B-B14F-4D97-AF65-F5344CB8AC3E}">
        <p14:creationId xmlns:p14="http://schemas.microsoft.com/office/powerpoint/2010/main" val="77191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ALU (continued)</a:t>
            </a:r>
          </a:p>
        </p:txBody>
      </p:sp>
      <p:sp>
        <p:nvSpPr>
          <p:cNvPr id="3" name="Content Placeholder 2"/>
          <p:cNvSpPr>
            <a:spLocks noGrp="1"/>
          </p:cNvSpPr>
          <p:nvPr>
            <p:ph idx="1"/>
          </p:nvPr>
        </p:nvSpPr>
        <p:spPr/>
        <p:txBody>
          <a:bodyPr>
            <a:normAutofit fontScale="55000" lnSpcReduction="20000"/>
          </a:bodyPr>
          <a:lstStyle/>
          <a:p>
            <a:r>
              <a:rPr lang="en-US" dirty="0"/>
              <a:t>The ALU supports four fundamental data operations described </a:t>
            </a:r>
            <a:r>
              <a:rPr lang="en-US" dirty="0" smtClean="0"/>
              <a:t>as:</a:t>
            </a:r>
            <a:endParaRPr lang="en-US" dirty="0"/>
          </a:p>
          <a:p>
            <a:r>
              <a:rPr lang="en-US" dirty="0"/>
              <a:t>Arithmetic</a:t>
            </a:r>
            <a:r>
              <a:rPr lang="en-US" dirty="0" smtClean="0"/>
              <a:t>: Some ALUs </a:t>
            </a:r>
            <a:r>
              <a:rPr lang="en-US" dirty="0"/>
              <a:t>supports </a:t>
            </a:r>
            <a:r>
              <a:rPr lang="en-US" dirty="0" smtClean="0"/>
              <a:t>only addition </a:t>
            </a:r>
            <a:r>
              <a:rPr lang="en-US" dirty="0"/>
              <a:t>and subtraction on signed and unsigned operands</a:t>
            </a:r>
            <a:r>
              <a:rPr lang="en-US" dirty="0" smtClean="0"/>
              <a:t>. Some more sophisticated ones can perform more operations like Multiplications and Divisions. Some of them are even able to do Mac (Mad) and more complex instructions.</a:t>
            </a:r>
          </a:p>
          <a:p>
            <a:endParaRPr lang="en-US" dirty="0"/>
          </a:p>
          <a:p>
            <a:r>
              <a:rPr lang="en-US" dirty="0"/>
              <a:t>Relational: </a:t>
            </a:r>
            <a:r>
              <a:rPr lang="en-US" dirty="0" smtClean="0"/>
              <a:t>Some ALUs support </a:t>
            </a:r>
            <a:r>
              <a:rPr lang="en-US" dirty="0"/>
              <a:t>the equal, not-equal, greater-than-or-equal, and less-than relational operations (==, != &gt;=, </a:t>
            </a:r>
            <a:r>
              <a:rPr lang="en-US" dirty="0" smtClean="0"/>
              <a:t>&lt;).</a:t>
            </a:r>
          </a:p>
          <a:p>
            <a:endParaRPr lang="en-US" dirty="0"/>
          </a:p>
          <a:p>
            <a:r>
              <a:rPr lang="en-US" dirty="0"/>
              <a:t>Logical: </a:t>
            </a:r>
            <a:r>
              <a:rPr lang="en-US" dirty="0" smtClean="0"/>
              <a:t>The ALUs support </a:t>
            </a:r>
            <a:r>
              <a:rPr lang="en-US" dirty="0"/>
              <a:t>logical operations. As examples: </a:t>
            </a:r>
            <a:endParaRPr lang="en-US" dirty="0" smtClean="0"/>
          </a:p>
          <a:p>
            <a:r>
              <a:rPr lang="en-US" dirty="0" smtClean="0"/>
              <a:t>AND</a:t>
            </a:r>
            <a:r>
              <a:rPr lang="en-US" dirty="0"/>
              <a:t>, OR, NOR, and XOR </a:t>
            </a:r>
            <a:r>
              <a:rPr lang="en-US" dirty="0" smtClean="0"/>
              <a:t>,…</a:t>
            </a:r>
          </a:p>
          <a:p>
            <a:endParaRPr lang="en-US" dirty="0"/>
          </a:p>
          <a:p>
            <a:r>
              <a:rPr lang="en-US" dirty="0"/>
              <a:t>Shift: </a:t>
            </a:r>
            <a:r>
              <a:rPr lang="en-US" dirty="0" smtClean="0"/>
              <a:t>Some ALUs support </a:t>
            </a:r>
            <a:r>
              <a:rPr lang="en-US" dirty="0"/>
              <a:t>logical and arithmetic shift operations.</a:t>
            </a:r>
          </a:p>
          <a:p>
            <a:r>
              <a:rPr lang="en-US" dirty="0"/>
              <a:t>For load/store instructions, some processors use ALU to calculate the memory address. For conditional control transfer instructions some processors use the relational operations in ALU area to decide whether to take the branch or not. </a:t>
            </a:r>
          </a:p>
          <a:p>
            <a:endParaRPr lang="en-US" dirty="0"/>
          </a:p>
        </p:txBody>
      </p:sp>
    </p:spTree>
    <p:extLst>
      <p:ext uri="{BB962C8B-B14F-4D97-AF65-F5344CB8AC3E}">
        <p14:creationId xmlns:p14="http://schemas.microsoft.com/office/powerpoint/2010/main" val="91518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Very simple AIU </a:t>
            </a:r>
            <a:endParaRPr lang="en-US" dirty="0"/>
          </a:p>
        </p:txBody>
      </p:sp>
      <p:sp>
        <p:nvSpPr>
          <p:cNvPr id="3" name="Content Placeholder 2"/>
          <p:cNvSpPr>
            <a:spLocks noGrp="1"/>
          </p:cNvSpPr>
          <p:nvPr>
            <p:ph idx="1"/>
          </p:nvPr>
        </p:nvSpPr>
        <p:spPr/>
        <p:txBody>
          <a:bodyPr>
            <a:normAutofit lnSpcReduction="10000"/>
          </a:bodyPr>
          <a:lstStyle/>
          <a:p>
            <a:r>
              <a:rPr lang="en-US" dirty="0" smtClean="0"/>
              <a:t>The question is: What is the simplest ALU with less devices? Our simple </a:t>
            </a:r>
            <a:r>
              <a:rPr lang="en-US" dirty="0"/>
              <a:t>AIU</a:t>
            </a:r>
            <a:r>
              <a:rPr lang="en-US" dirty="0" smtClean="0"/>
              <a:t> must be able to perform all standard logical operations as well as Addition, Subtraction, Multiplication and Division.</a:t>
            </a:r>
          </a:p>
          <a:p>
            <a:r>
              <a:rPr lang="en-US" dirty="0" smtClean="0"/>
              <a:t>We must be looking for a Universal or Complete gate. We consider 3 universal gates and finally chose one of them:</a:t>
            </a:r>
          </a:p>
          <a:p>
            <a:r>
              <a:rPr lang="en-US" dirty="0" smtClean="0"/>
              <a:t>NOR, NAND and Minority gate (Majority Not)</a:t>
            </a:r>
            <a:endParaRPr lang="en-US" dirty="0"/>
          </a:p>
        </p:txBody>
      </p:sp>
    </p:spTree>
    <p:extLst>
      <p:ext uri="{BB962C8B-B14F-4D97-AF65-F5344CB8AC3E}">
        <p14:creationId xmlns:p14="http://schemas.microsoft.com/office/powerpoint/2010/main" val="161856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NAND, NOR or Minority gate?</a:t>
            </a:r>
            <a:endParaRPr lang="en-US" dirty="0"/>
          </a:p>
        </p:txBody>
      </p:sp>
      <p:sp>
        <p:nvSpPr>
          <p:cNvPr id="3" name="Content Placeholder 2"/>
          <p:cNvSpPr>
            <a:spLocks noGrp="1"/>
          </p:cNvSpPr>
          <p:nvPr>
            <p:ph idx="1"/>
          </p:nvPr>
        </p:nvSpPr>
        <p:spPr/>
        <p:txBody>
          <a:bodyPr/>
          <a:lstStyle/>
          <a:p>
            <a:r>
              <a:rPr lang="en-US" dirty="0" smtClean="0"/>
              <a:t>In order to find out which one is the best choice, we must look at their structures.</a:t>
            </a:r>
          </a:p>
          <a:p>
            <a:r>
              <a:rPr lang="en-US" dirty="0" smtClean="0"/>
              <a:t>The structure of </a:t>
            </a:r>
            <a:r>
              <a:rPr lang="en-US" dirty="0" err="1" smtClean="0"/>
              <a:t>nMOS</a:t>
            </a:r>
            <a:r>
              <a:rPr lang="en-US" dirty="0" smtClean="0"/>
              <a:t> and </a:t>
            </a:r>
            <a:r>
              <a:rPr lang="en-US" dirty="0" err="1" smtClean="0"/>
              <a:t>pMOS</a:t>
            </a:r>
            <a:r>
              <a:rPr lang="en-US" dirty="0" smtClean="0"/>
              <a:t> transistors follows:</a:t>
            </a:r>
          </a:p>
          <a:p>
            <a:endParaRPr lang="en-US"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10038"/>
            <a:ext cx="5210175"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760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Not, NAND</a:t>
            </a:r>
            <a:r>
              <a:rPr lang="en-US" dirty="0"/>
              <a:t>, NOR or Minority </a:t>
            </a:r>
            <a:r>
              <a:rPr lang="en-US" dirty="0" smtClean="0"/>
              <a:t>gate structures</a:t>
            </a:r>
            <a:endParaRPr lang="en-US" dirty="0"/>
          </a:p>
        </p:txBody>
      </p:sp>
      <p:sp>
        <p:nvSpPr>
          <p:cNvPr id="3" name="Content Placeholder 2"/>
          <p:cNvSpPr>
            <a:spLocks noGrp="1"/>
          </p:cNvSpPr>
          <p:nvPr>
            <p:ph idx="1"/>
          </p:nvPr>
        </p:nvSpPr>
        <p:spPr>
          <a:xfrm>
            <a:off x="457200" y="1600200"/>
            <a:ext cx="8286750" cy="4953000"/>
          </a:xfrm>
        </p:spPr>
        <p:txBody>
          <a:bodyPr>
            <a:normAutofit/>
          </a:bodyPr>
          <a:lstStyle/>
          <a:p>
            <a:r>
              <a:rPr lang="en-US" sz="2400" dirty="0" smtClean="0"/>
              <a:t>Applying 1 to the input of an N</a:t>
            </a:r>
            <a:r>
              <a:rPr lang="en-US" sz="2400" dirty="0"/>
              <a:t>M</a:t>
            </a:r>
            <a:r>
              <a:rPr lang="en-US" sz="2400" dirty="0" smtClean="0"/>
              <a:t>OS transistor activates it. In other words it will be </a:t>
            </a:r>
            <a:r>
              <a:rPr lang="en-US" sz="2400" b="1" i="1" u="sng" dirty="0" smtClean="0"/>
              <a:t>ON</a:t>
            </a:r>
            <a:r>
              <a:rPr lang="en-US" sz="2400" dirty="0" smtClean="0"/>
              <a:t>. On the contrary, applying 0 to the input of an N</a:t>
            </a:r>
            <a:r>
              <a:rPr lang="en-US" sz="2400" dirty="0"/>
              <a:t>M</a:t>
            </a:r>
            <a:r>
              <a:rPr lang="en-US" sz="2400" dirty="0" smtClean="0"/>
              <a:t>OS transistor makes it </a:t>
            </a:r>
            <a:r>
              <a:rPr lang="en-US" sz="2400" b="1" i="1" u="sng" dirty="0" smtClean="0"/>
              <a:t>OFF</a:t>
            </a:r>
          </a:p>
          <a:p>
            <a:endParaRPr lang="en-US" sz="2400" b="1" i="1" u="sng" dirty="0" smtClean="0"/>
          </a:p>
          <a:p>
            <a:endParaRPr lang="en-US" sz="2400" dirty="0" smtClean="0"/>
          </a:p>
          <a:p>
            <a:endParaRPr lang="en-US" sz="2400" dirty="0"/>
          </a:p>
          <a:p>
            <a:endParaRPr lang="en-US" sz="2400" dirty="0" smtClean="0"/>
          </a:p>
          <a:p>
            <a:endParaRPr lang="en-US" sz="2400" dirty="0"/>
          </a:p>
          <a:p>
            <a:r>
              <a:rPr lang="en-US" sz="2400" dirty="0" smtClean="0"/>
              <a:t>Applying 0 </a:t>
            </a:r>
            <a:r>
              <a:rPr lang="en-US" sz="2400" dirty="0"/>
              <a:t>to the input of </a:t>
            </a:r>
            <a:r>
              <a:rPr lang="en-US" sz="2400" dirty="0" smtClean="0"/>
              <a:t>a PMOS </a:t>
            </a:r>
            <a:r>
              <a:rPr lang="en-US" sz="2400" dirty="0"/>
              <a:t>transistor activates it. In other words it will be </a:t>
            </a:r>
            <a:r>
              <a:rPr lang="en-US" sz="2400" b="1" i="1" u="sng" dirty="0"/>
              <a:t>ON</a:t>
            </a:r>
            <a:r>
              <a:rPr lang="en-US" sz="2400" dirty="0"/>
              <a:t>. On the contrary, applying 1</a:t>
            </a:r>
            <a:r>
              <a:rPr lang="en-US" sz="2400" dirty="0" smtClean="0"/>
              <a:t> </a:t>
            </a:r>
            <a:r>
              <a:rPr lang="en-US" sz="2400" dirty="0"/>
              <a:t>to the input of </a:t>
            </a:r>
            <a:r>
              <a:rPr lang="en-US" sz="2400" dirty="0" smtClean="0"/>
              <a:t>a PMOS </a:t>
            </a:r>
            <a:r>
              <a:rPr lang="en-US" sz="2400" dirty="0"/>
              <a:t>transistor makes it </a:t>
            </a:r>
            <a:r>
              <a:rPr lang="en-US" sz="2400" b="1" i="1" u="sng" dirty="0" smtClean="0"/>
              <a:t>OFF.</a:t>
            </a:r>
            <a:endParaRPr lang="en-US" sz="2400" b="1" i="1" u="sng" dirty="0"/>
          </a:p>
          <a:p>
            <a:endParaRPr lang="en-US" sz="2400" b="1" i="1" u="sn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895600"/>
            <a:ext cx="5848350"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8529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1734</TotalTime>
  <Words>882</Words>
  <Application>Microsoft Office PowerPoint</Application>
  <PresentationFormat>On-screen Show (4:3)</PresentationFormat>
  <Paragraphs>116</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Computer Architecture</vt:lpstr>
      <vt:lpstr>Arithmetic Logical Unit</vt:lpstr>
      <vt:lpstr>ALU (continued)</vt:lpstr>
      <vt:lpstr>ALU (continued)</vt:lpstr>
      <vt:lpstr>ALU (continued)</vt:lpstr>
      <vt:lpstr>Very simple AIU </vt:lpstr>
      <vt:lpstr>NAND, NOR or Minority gate?</vt:lpstr>
      <vt:lpstr>Not, NAND, NOR or Minority gate structures</vt:lpstr>
      <vt:lpstr>Not, NAND, NOR or Minority gate structures</vt:lpstr>
      <vt:lpstr>Invertor (Not gate)</vt:lpstr>
      <vt:lpstr>NAND</vt:lpstr>
      <vt:lpstr>NOR</vt:lpstr>
      <vt:lpstr>Minority Gate</vt:lpstr>
      <vt:lpstr>Which one is the Fastest</vt:lpstr>
      <vt:lpstr>The Minority gate is a Universal gate</vt:lpstr>
      <vt:lpstr>Adder, Subtractor, Multiplier or Divider?  </vt:lpstr>
      <vt:lpstr>A simple ALU</vt:lpstr>
      <vt:lpstr>A simpler ALU</vt:lpstr>
      <vt:lpstr>Another example of ALU</vt:lpstr>
      <vt:lpstr>Another ALU</vt:lpstr>
      <vt:lpstr>Only Add instruction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Abbas</dc:creator>
  <cp:lastModifiedBy>Abbas</cp:lastModifiedBy>
  <cp:revision>176</cp:revision>
  <dcterms:created xsi:type="dcterms:W3CDTF">2024-09-20T21:35:14Z</dcterms:created>
  <dcterms:modified xsi:type="dcterms:W3CDTF">2025-01-03T04:45:59Z</dcterms:modified>
</cp:coreProperties>
</file>