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9" r:id="rId2"/>
    <p:sldId id="270" r:id="rId3"/>
    <p:sldId id="271" r:id="rId4"/>
    <p:sldId id="272" r:id="rId5"/>
    <p:sldId id="274" r:id="rId6"/>
    <p:sldId id="273" r:id="rId7"/>
    <p:sldId id="275" r:id="rId8"/>
    <p:sldId id="277" r:id="rId9"/>
    <p:sldId id="279" r:id="rId10"/>
    <p:sldId id="280" r:id="rId11"/>
    <p:sldId id="278" r:id="rId12"/>
    <p:sldId id="281" r:id="rId13"/>
    <p:sldId id="282" r:id="rId14"/>
    <p:sldId id="283" r:id="rId15"/>
    <p:sldId id="284" r:id="rId16"/>
    <p:sldId id="285" r:id="rId17"/>
    <p:sldId id="28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94660"/>
  </p:normalViewPr>
  <p:slideViewPr>
    <p:cSldViewPr>
      <p:cViewPr varScale="1">
        <p:scale>
          <a:sx n="73" d="100"/>
          <a:sy n="73" d="100"/>
        </p:scale>
        <p:origin x="-105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D010BF2-55C5-46F5-8949-2B897544E76B}" type="datetimeFigureOut">
              <a:rPr lang="en-US" smtClean="0"/>
              <a:t>1/3/2025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A3BA8E-90E5-45CC-B597-0D2B0D22D84A}" type="slidenum">
              <a:rPr lang="en-US" smtClean="0"/>
              <a:t>‹#›</a:t>
            </a:fld>
            <a:endParaRPr lang="en-US"/>
          </a:p>
        </p:txBody>
      </p:sp>
    </p:spTree>
    <p:extLst>
      <p:ext uri="{BB962C8B-B14F-4D97-AF65-F5344CB8AC3E}">
        <p14:creationId xmlns:p14="http://schemas.microsoft.com/office/powerpoint/2010/main" val="3645227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FAB615-9D6A-4A13-85B2-4C67D16F036E}" type="slidenum">
              <a:rPr lang="en-US" smtClean="0"/>
              <a:t>1</a:t>
            </a:fld>
            <a:endParaRPr lang="en-US"/>
          </a:p>
        </p:txBody>
      </p:sp>
    </p:spTree>
    <p:extLst>
      <p:ext uri="{BB962C8B-B14F-4D97-AF65-F5344CB8AC3E}">
        <p14:creationId xmlns:p14="http://schemas.microsoft.com/office/powerpoint/2010/main" val="29518683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864427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41719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811577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CB66080-D4E1-478C-9538-E2C459F09ADB}"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4101442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B66080-D4E1-478C-9538-E2C459F09ADB}"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613377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B66080-D4E1-478C-9538-E2C459F09ADB}" type="datetimeFigureOut">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281675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CB66080-D4E1-478C-9538-E2C459F09ADB}" type="datetimeFigureOut">
              <a:rPr lang="en-US" smtClean="0"/>
              <a:t>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1659598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B66080-D4E1-478C-9538-E2C459F09ADB}" type="datetimeFigureOut">
              <a:rPr lang="en-US" smtClean="0"/>
              <a:t>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2085079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B66080-D4E1-478C-9538-E2C459F09ADB}" type="datetimeFigureOut">
              <a:rPr lang="en-US" smtClean="0"/>
              <a:t>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263342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66080-D4E1-478C-9538-E2C459F09ADB}" type="datetimeFigureOut">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205302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CB66080-D4E1-478C-9538-E2C459F09ADB}" type="datetimeFigureOut">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CF5546-68EC-48DD-AE5A-F1238F19F978}" type="slidenum">
              <a:rPr lang="en-US" smtClean="0"/>
              <a:t>‹#›</a:t>
            </a:fld>
            <a:endParaRPr lang="en-US"/>
          </a:p>
        </p:txBody>
      </p:sp>
    </p:spTree>
    <p:extLst>
      <p:ext uri="{BB962C8B-B14F-4D97-AF65-F5344CB8AC3E}">
        <p14:creationId xmlns:p14="http://schemas.microsoft.com/office/powerpoint/2010/main" val="3617604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B66080-D4E1-478C-9538-E2C459F09ADB}" type="datetimeFigureOut">
              <a:rPr lang="en-US" smtClean="0"/>
              <a:t>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F5546-68EC-48DD-AE5A-F1238F19F978}" type="slidenum">
              <a:rPr lang="en-US" smtClean="0"/>
              <a:t>‹#›</a:t>
            </a:fld>
            <a:endParaRPr lang="en-US"/>
          </a:p>
        </p:txBody>
      </p:sp>
    </p:spTree>
    <p:extLst>
      <p:ext uri="{BB962C8B-B14F-4D97-AF65-F5344CB8AC3E}">
        <p14:creationId xmlns:p14="http://schemas.microsoft.com/office/powerpoint/2010/main" val="2513688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martanswersonline.com/ar?q=cal%20poly%20pomona%20university&amp;o=1482719&amp;rch=us478"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png"/><Relationship Id="rId4" Type="http://schemas.openxmlformats.org/officeDocument/2006/relationships/hyperlink" Target="mailto:knavi@cpp.edu"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2267744" y="677867"/>
            <a:ext cx="7467600"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normAutofit/>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rtl="1"/>
            <a:r>
              <a:rPr lang="en-US" dirty="0"/>
              <a:t>Computer </a:t>
            </a:r>
            <a:r>
              <a:rPr lang="en-US" dirty="0" smtClean="0"/>
              <a:t>Architecture</a:t>
            </a:r>
          </a:p>
        </p:txBody>
      </p:sp>
      <p:sp>
        <p:nvSpPr>
          <p:cNvPr id="4" name="Subtitle 2"/>
          <p:cNvSpPr txBox="1">
            <a:spLocks/>
          </p:cNvSpPr>
          <p:nvPr/>
        </p:nvSpPr>
        <p:spPr>
          <a:xfrm>
            <a:off x="2971800" y="3200400"/>
            <a:ext cx="5486400" cy="2028800"/>
          </a:xfrm>
          <a:prstGeom prst="rect">
            <a:avLst/>
          </a:prstGeom>
        </p:spPr>
        <p:txBody>
          <a:bodyPr>
            <a:noAutofit/>
          </a:bodyPr>
          <a:lst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sz="1800" dirty="0">
                <a:latin typeface="Times New Roman" pitchFamily="18" charset="0"/>
                <a:cs typeface="Times New Roman" pitchFamily="18" charset="0"/>
              </a:rPr>
              <a:t>Keivan Navi</a:t>
            </a:r>
          </a:p>
          <a:p>
            <a:pPr marL="0" indent="0" algn="ctr">
              <a:buNone/>
            </a:pPr>
            <a:r>
              <a:rPr lang="en-US" sz="1800" dirty="0">
                <a:latin typeface="Times New Roman" pitchFamily="18" charset="0"/>
                <a:cs typeface="Times New Roman" pitchFamily="18" charset="0"/>
                <a:hlinkClick r:id="rId3"/>
              </a:rPr>
              <a:t>Cal Poly Pomona University</a:t>
            </a:r>
          </a:p>
          <a:p>
            <a:pPr marL="0" indent="0" algn="ctr">
              <a:buNone/>
            </a:pPr>
            <a:r>
              <a:rPr lang="en-US" sz="1800" dirty="0" smtClean="0">
                <a:latin typeface="Times New Roman" pitchFamily="18" charset="0"/>
                <a:cs typeface="Times New Roman" pitchFamily="18" charset="0"/>
                <a:hlinkClick r:id="rId4"/>
              </a:rPr>
              <a:t>knavi@cpp.edu</a:t>
            </a:r>
            <a:endParaRPr lang="en-US" sz="1800" dirty="0" smtClean="0">
              <a:latin typeface="Times New Roman" pitchFamily="18" charset="0"/>
              <a:cs typeface="Times New Roman" pitchFamily="18" charset="0"/>
            </a:endParaRPr>
          </a:p>
          <a:p>
            <a:pPr marL="0" indent="0" algn="ctr">
              <a:buNone/>
            </a:pPr>
            <a:r>
              <a:rPr lang="en-US" sz="1800" b="1" dirty="0"/>
              <a:t>Office hours: </a:t>
            </a:r>
            <a:r>
              <a:rPr lang="en-US" sz="1800" b="1" dirty="0" err="1"/>
              <a:t>Tu</a:t>
            </a:r>
            <a:r>
              <a:rPr lang="en-US" sz="1800" b="1" dirty="0"/>
              <a:t>/</a:t>
            </a:r>
            <a:r>
              <a:rPr lang="en-US" sz="1800" b="1" dirty="0" err="1"/>
              <a:t>Th</a:t>
            </a:r>
            <a:r>
              <a:rPr lang="en-US" sz="1800" b="1" dirty="0"/>
              <a:t>  5:25 Pm to 6:55 Pm</a:t>
            </a:r>
          </a:p>
          <a:p>
            <a:pPr marL="0" indent="0" algn="ctr">
              <a:buNone/>
            </a:pPr>
            <a:r>
              <a:rPr lang="en-US" sz="1800" b="1" dirty="0"/>
              <a:t>Office:</a:t>
            </a:r>
            <a:r>
              <a:rPr lang="en-US" sz="1800" dirty="0"/>
              <a:t> 8-49</a:t>
            </a:r>
            <a:endParaRPr lang="en-US" sz="1800" dirty="0">
              <a:latin typeface="Times New Roman" pitchFamily="18" charset="0"/>
              <a:cs typeface="Times New Roman" pitchFamily="18" charset="0"/>
            </a:endParaRPr>
          </a:p>
          <a:p>
            <a:pPr marL="0" indent="0" algn="ctr">
              <a:buNone/>
            </a:pPr>
            <a:endParaRPr lang="en-US" sz="1800" dirty="0" smtClean="0">
              <a:latin typeface="Times New Roman" pitchFamily="18" charset="0"/>
              <a:cs typeface="Times New Roman" pitchFamily="18" charset="0"/>
            </a:endParaRPr>
          </a:p>
        </p:txBody>
      </p:sp>
      <p:sp>
        <p:nvSpPr>
          <p:cNvPr id="5" name="Slide Number Placeholder 3"/>
          <p:cNvSpPr>
            <a:spLocks noGrp="1"/>
          </p:cNvSpPr>
          <p:nvPr>
            <p:ph type="sldNum" sz="quarter" idx="12"/>
          </p:nvPr>
        </p:nvSpPr>
        <p:spPr>
          <a:xfrm>
            <a:off x="8647272" y="6407944"/>
            <a:ext cx="365760" cy="365125"/>
          </a:xfrm>
        </p:spPr>
        <p:txBody>
          <a:bodyPr/>
          <a:lstStyle/>
          <a:p>
            <a:fld id="{C3A4A71B-4E25-4AD1-8769-31D9A7310868}" type="slidenum">
              <a:rPr lang="en-US" smtClean="0"/>
              <a:t>1</a:t>
            </a:fld>
            <a:endParaRPr lang="en-US" dirty="0"/>
          </a:p>
        </p:txBody>
      </p:sp>
      <p:pic>
        <p:nvPicPr>
          <p:cNvPr id="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052" y="715967"/>
            <a:ext cx="226474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820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circle(in)">
                                      <p:cBhvr>
                                        <p:cTn id="25" dur="20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xEl>
                                              <p:pRg st="0" end="0"/>
                                            </p:txEl>
                                          </p:spTgt>
                                        </p:tgtEl>
                                        <p:attrNameLst>
                                          <p:attrName>style.visibility</p:attrName>
                                        </p:attrNameLst>
                                      </p:cBhvr>
                                      <p:to>
                                        <p:strVal val="visible"/>
                                      </p:to>
                                    </p:set>
                                    <p:animEffect transition="in" filter="wipe(down)">
                                      <p:cBhvr>
                                        <p:cTn id="30" dur="500"/>
                                        <p:tgtEl>
                                          <p:spTgt spid="4">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animEffect transition="in" filter="wipe(down)">
                                      <p:cBhvr>
                                        <p:cTn id="35" dur="500"/>
                                        <p:tgtEl>
                                          <p:spTgt spid="4">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wipe(down)">
                                      <p:cBhvr>
                                        <p:cTn id="40" dur="500"/>
                                        <p:tgtEl>
                                          <p:spTgt spid="4">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animEffect transition="in" filter="wipe(down)">
                                      <p:cBhvr>
                                        <p:cTn id="45" dur="500"/>
                                        <p:tgtEl>
                                          <p:spTgt spid="4">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4">
                                            <p:txEl>
                                              <p:pRg st="4" end="4"/>
                                            </p:txEl>
                                          </p:spTgt>
                                        </p:tgtEl>
                                        <p:attrNameLst>
                                          <p:attrName>style.visibility</p:attrName>
                                        </p:attrNameLst>
                                      </p:cBhvr>
                                      <p:to>
                                        <p:strVal val="visible"/>
                                      </p:to>
                                    </p:set>
                                    <p:animEffect transition="in" filter="wipe(down)">
                                      <p:cBhvr>
                                        <p:cTn id="50"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Encoder</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priority encoder is a circuit or algorithm that compresses multiple binary inputs into a smaller number of outputs, similar to a simple encoder. </a:t>
            </a:r>
            <a:r>
              <a:rPr lang="en-US" dirty="0"/>
              <a:t>The output of a priority encoder is the binary representation of the index of the most significant activated </a:t>
            </a:r>
            <a:r>
              <a:rPr lang="en-US" dirty="0" smtClean="0"/>
              <a:t>line. </a:t>
            </a:r>
          </a:p>
          <a:p>
            <a:r>
              <a:rPr lang="en-US" dirty="0" smtClean="0"/>
              <a:t>That is between the data or signals to be serviced there is a serious hierarchy. In the case of two different devices asking the service at the same time, there will be no conflict.</a:t>
            </a:r>
            <a:endParaRPr lang="en-US" dirty="0"/>
          </a:p>
        </p:txBody>
      </p:sp>
    </p:spTree>
    <p:extLst>
      <p:ext uri="{BB962C8B-B14F-4D97-AF65-F5344CB8AC3E}">
        <p14:creationId xmlns:p14="http://schemas.microsoft.com/office/powerpoint/2010/main" val="4207904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Handler</a:t>
            </a:r>
            <a:endParaRPr lang="en-US" dirty="0"/>
          </a:p>
        </p:txBody>
      </p:sp>
      <p:sp>
        <p:nvSpPr>
          <p:cNvPr id="3" name="Content Placeholder 2"/>
          <p:cNvSpPr>
            <a:spLocks noGrp="1"/>
          </p:cNvSpPr>
          <p:nvPr>
            <p:ph idx="1"/>
          </p:nvPr>
        </p:nvSpPr>
        <p:spPr/>
        <p:txBody>
          <a:bodyPr>
            <a:normAutofit/>
          </a:bodyPr>
          <a:lstStyle/>
          <a:p>
            <a:pPr>
              <a:lnSpc>
                <a:spcPct val="140000"/>
              </a:lnSpc>
              <a:buFont typeface="Arial"/>
              <a:buChar char="•"/>
            </a:pPr>
            <a:r>
              <a:rPr lang="en-US" sz="2500" b="1" dirty="0"/>
              <a:t>Handles simultaneous </a:t>
            </a:r>
            <a:r>
              <a:rPr lang="en-US" sz="2500" b="1" dirty="0" smtClean="0"/>
              <a:t>interrupts</a:t>
            </a:r>
          </a:p>
          <a:p>
            <a:pPr lvl="1">
              <a:lnSpc>
                <a:spcPct val="140000"/>
              </a:lnSpc>
              <a:buFont typeface="Arial"/>
              <a:buChar char="•"/>
            </a:pPr>
            <a:r>
              <a:rPr lang="en-US" sz="2100" dirty="0" smtClean="0"/>
              <a:t>Receives </a:t>
            </a:r>
            <a:r>
              <a:rPr lang="en-US" sz="2100" dirty="0"/>
              <a:t>interrupts while the </a:t>
            </a:r>
            <a:r>
              <a:rPr lang="en-US" sz="2100" dirty="0" smtClean="0"/>
              <a:t>CPU </a:t>
            </a:r>
          </a:p>
          <a:p>
            <a:pPr lvl="1">
              <a:lnSpc>
                <a:spcPct val="140000"/>
              </a:lnSpc>
              <a:buFont typeface="Arial"/>
              <a:buChar char="•"/>
            </a:pPr>
            <a:r>
              <a:rPr lang="en-US" sz="2100" dirty="0" smtClean="0"/>
              <a:t>handles interrupts and </a:t>
            </a:r>
            <a:r>
              <a:rPr lang="en-US" sz="2100" dirty="0"/>
              <a:t>Maintains interrupt </a:t>
            </a:r>
            <a:r>
              <a:rPr lang="en-US" sz="2100" dirty="0" smtClean="0"/>
              <a:t>flags (CPU </a:t>
            </a:r>
            <a:r>
              <a:rPr lang="en-US" sz="2100" dirty="0"/>
              <a:t>can poll interrupt flags instead </a:t>
            </a:r>
            <a:r>
              <a:rPr lang="en-US" sz="2100" dirty="0" smtClean="0"/>
              <a:t>and find out the status of the system.</a:t>
            </a:r>
            <a:endParaRPr lang="en-US" sz="2100" dirty="0" smtClean="0"/>
          </a:p>
          <a:p>
            <a:pPr>
              <a:lnSpc>
                <a:spcPct val="140000"/>
              </a:lnSpc>
              <a:buFont typeface="Arial"/>
              <a:buChar char="•"/>
            </a:pPr>
            <a:r>
              <a:rPr lang="en-US" sz="2500" b="1" dirty="0" smtClean="0"/>
              <a:t>Reduces the number of Wires and Pins</a:t>
            </a:r>
            <a:endParaRPr lang="en-US" sz="2500" b="1" dirty="0" smtClean="0"/>
          </a:p>
          <a:p>
            <a:pPr lvl="1">
              <a:lnSpc>
                <a:spcPct val="140000"/>
              </a:lnSpc>
              <a:buFont typeface="Arial"/>
              <a:buChar char="•"/>
            </a:pPr>
            <a:r>
              <a:rPr lang="en-US" sz="2100" dirty="0" smtClean="0"/>
              <a:t>CPU </a:t>
            </a:r>
            <a:r>
              <a:rPr lang="en-US" sz="2100" dirty="0"/>
              <a:t>doesn’t need </a:t>
            </a:r>
            <a:r>
              <a:rPr lang="en-US" sz="2100" dirty="0" smtClean="0"/>
              <a:t>an </a:t>
            </a:r>
            <a:r>
              <a:rPr lang="en-US" sz="2100" dirty="0"/>
              <a:t>interrupt wire to each </a:t>
            </a:r>
            <a:r>
              <a:rPr lang="en-US" sz="2100" dirty="0" smtClean="0"/>
              <a:t>particular peripheral. Instead the priority imposed by the CPU will be considered by the Interrupt Handler to manage them.</a:t>
            </a:r>
            <a:endParaRPr lang="en-US" sz="2100" dirty="0"/>
          </a:p>
          <a:p>
            <a:endParaRPr lang="en-US" dirty="0"/>
          </a:p>
        </p:txBody>
      </p:sp>
    </p:spTree>
    <p:extLst>
      <p:ext uri="{BB962C8B-B14F-4D97-AF65-F5344CB8AC3E}">
        <p14:creationId xmlns:p14="http://schemas.microsoft.com/office/powerpoint/2010/main" val="1177953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Autofit/>
          </a:bodyPr>
          <a:lstStyle/>
          <a:p>
            <a:r>
              <a:rPr lang="en-US" sz="3600" dirty="0" smtClean="0"/>
              <a:t>How can the CPU understand which device is asking service? (Vectored Interrupt)</a:t>
            </a:r>
            <a:endParaRPr lang="en-US" sz="3600" dirty="0"/>
          </a:p>
        </p:txBody>
      </p:sp>
      <p:sp>
        <p:nvSpPr>
          <p:cNvPr id="3" name="Content Placeholder 2"/>
          <p:cNvSpPr>
            <a:spLocks noGrp="1"/>
          </p:cNvSpPr>
          <p:nvPr>
            <p:ph idx="1"/>
          </p:nvPr>
        </p:nvSpPr>
        <p:spPr>
          <a:xfrm>
            <a:off x="457200" y="1600200"/>
            <a:ext cx="8305800" cy="4947459"/>
          </a:xfrm>
        </p:spPr>
        <p:txBody>
          <a:bodyPr>
            <a:normAutofit/>
          </a:bodyPr>
          <a:lstStyle/>
          <a:p>
            <a:r>
              <a:rPr lang="en-US" sz="2000" dirty="0" smtClean="0"/>
              <a:t>Imagine there is only one interrupt pin in the CPU which is connected to a priority encoder or interrupt handler. How can the CPU find out who is asking the service?</a:t>
            </a:r>
          </a:p>
          <a:p>
            <a:r>
              <a:rPr lang="en-US" sz="2000" dirty="0" smtClean="0"/>
              <a:t>After activating the interrupt signal, each device must introduce itself, in order to prevent any kind of conflicts.</a:t>
            </a:r>
          </a:p>
          <a:p>
            <a:r>
              <a:rPr lang="en-US" sz="2000" dirty="0"/>
              <a:t>I</a:t>
            </a:r>
            <a:r>
              <a:rPr lang="en-US" sz="2000" dirty="0" smtClean="0"/>
              <a:t>magine that we have only 8 devices. </a:t>
            </a:r>
          </a:p>
          <a:p>
            <a:r>
              <a:rPr lang="en-US" sz="2000" dirty="0" smtClean="0"/>
              <a:t>The needed codes must be from 0 to 7(000 to 111). </a:t>
            </a:r>
          </a:p>
          <a:p>
            <a:endParaRPr lang="en-US" sz="2000" dirty="0"/>
          </a:p>
          <a:p>
            <a:endParaRPr lang="en-US" sz="2000" dirty="0" smtClean="0"/>
          </a:p>
          <a:p>
            <a:endParaRPr lang="en-US" sz="2000" dirty="0"/>
          </a:p>
          <a:p>
            <a:endParaRPr lang="en-US" sz="2000" dirty="0" smtClean="0"/>
          </a:p>
          <a:p>
            <a:endParaRPr lang="en-US" sz="2000" dirty="0"/>
          </a:p>
          <a:p>
            <a:r>
              <a:rPr lang="en-US" sz="2000" dirty="0" smtClean="0"/>
              <a:t>The CPU or the operating system will define a code for each device. The following table is a good example: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3124200"/>
            <a:ext cx="1838325" cy="2583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8225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Another difference between Priority Encoder and Interrupt Handler</a:t>
            </a:r>
            <a:endParaRPr lang="en-US" dirty="0"/>
          </a:p>
        </p:txBody>
      </p:sp>
      <p:sp>
        <p:nvSpPr>
          <p:cNvPr id="3" name="Content Placeholder 2"/>
          <p:cNvSpPr>
            <a:spLocks noGrp="1"/>
          </p:cNvSpPr>
          <p:nvPr>
            <p:ph idx="1"/>
          </p:nvPr>
        </p:nvSpPr>
        <p:spPr>
          <a:xfrm>
            <a:off x="228600" y="1524000"/>
            <a:ext cx="5486400" cy="5029200"/>
          </a:xfrm>
        </p:spPr>
        <p:txBody>
          <a:bodyPr>
            <a:normAutofit fontScale="92500" lnSpcReduction="20000"/>
          </a:bodyPr>
          <a:lstStyle/>
          <a:p>
            <a:r>
              <a:rPr lang="en-US" dirty="0" smtClean="0"/>
              <a:t>Consider this table of interrupt services:</a:t>
            </a:r>
          </a:p>
          <a:p>
            <a:r>
              <a:rPr lang="en-US" dirty="0" smtClean="0"/>
              <a:t>After the activation of the interrupt signal a code of 1000, it is considered as out of the range code.</a:t>
            </a:r>
          </a:p>
          <a:p>
            <a:r>
              <a:rPr lang="en-US" dirty="0" smtClean="0"/>
              <a:t>The interrupt handler will send an out of the range signal to the CPU.</a:t>
            </a:r>
          </a:p>
          <a:p>
            <a:r>
              <a:rPr lang="en-US" dirty="0" smtClean="0"/>
              <a:t>The priority Encoder will need additional circuits to send an out the range signal to the CPU.</a:t>
            </a:r>
          </a:p>
          <a:p>
            <a:endParaRPr lang="en-US"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2062" y="1447801"/>
            <a:ext cx="3503839" cy="4905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48503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Interrupt </a:t>
            </a:r>
            <a:r>
              <a:rPr lang="en-US" dirty="0" err="1" smtClean="0"/>
              <a:t>Handeling</a:t>
            </a:r>
            <a:endParaRPr lang="en-US" dirty="0"/>
          </a:p>
        </p:txBody>
      </p:sp>
      <p:sp>
        <p:nvSpPr>
          <p:cNvPr id="3" name="Content Placeholder 2"/>
          <p:cNvSpPr>
            <a:spLocks noGrp="1"/>
          </p:cNvSpPr>
          <p:nvPr>
            <p:ph idx="1"/>
          </p:nvPr>
        </p:nvSpPr>
        <p:spPr/>
        <p:txBody>
          <a:bodyPr>
            <a:normAutofit fontScale="85000" lnSpcReduction="20000"/>
          </a:bodyPr>
          <a:lstStyle/>
          <a:p>
            <a:r>
              <a:rPr lang="en-US" b="1" i="1" u="sng" dirty="0"/>
              <a:t>Nested interrupt handling </a:t>
            </a:r>
            <a:r>
              <a:rPr lang="en-US" dirty="0"/>
              <a:t>is a software technique that allows a processor to prepare to accept another interrupt before it finishes handling the current one. This enables the prioritization of interrupts and improves the latency of high priority events. However, it also increases the complexity of the system</a:t>
            </a:r>
            <a:r>
              <a:rPr lang="en-US" dirty="0" smtClean="0"/>
              <a:t>.</a:t>
            </a:r>
          </a:p>
          <a:p>
            <a:r>
              <a:rPr lang="en-US" dirty="0"/>
              <a:t>An interrupt is a signal to the processor that indicates an event that needs immediate attention. Interrupts can be generated by hardware or software. Peripheral devices, such as sensors, timers, communication modules, or </a:t>
            </a:r>
            <a:r>
              <a:rPr lang="en-US" dirty="0" smtClean="0"/>
              <a:t>keyboards, </a:t>
            </a:r>
            <a:r>
              <a:rPr lang="en-US" dirty="0"/>
              <a:t>can generate hardware interrupts.</a:t>
            </a:r>
          </a:p>
        </p:txBody>
      </p:sp>
    </p:spTree>
    <p:extLst>
      <p:ext uri="{BB962C8B-B14F-4D97-AF65-F5344CB8AC3E}">
        <p14:creationId xmlns:p14="http://schemas.microsoft.com/office/powerpoint/2010/main" val="3383146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Interrupts</a:t>
            </a:r>
            <a:endParaRPr lang="en-US" dirty="0"/>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9663" y="1300163"/>
            <a:ext cx="6924675" cy="425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125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Nested Interrupts</a:t>
            </a:r>
            <a:endParaRPr lang="en-US" dirty="0"/>
          </a:p>
        </p:txBody>
      </p:sp>
      <p:sp>
        <p:nvSpPr>
          <p:cNvPr id="3" name="Content Placeholder 2"/>
          <p:cNvSpPr>
            <a:spLocks noGrp="1"/>
          </p:cNvSpPr>
          <p:nvPr>
            <p:ph idx="1"/>
          </p:nvPr>
        </p:nvSpPr>
        <p:spPr>
          <a:xfrm>
            <a:off x="457200" y="1295400"/>
            <a:ext cx="8201044" cy="4830763"/>
          </a:xfrm>
        </p:spPr>
        <p:txBody>
          <a:bodyPr/>
          <a:lstStyle/>
          <a:p>
            <a:endParaRPr lang="en-US" dirty="0" smtClean="0"/>
          </a:p>
          <a:p>
            <a:endParaRPr lang="en-US" dirty="0" smtClean="0"/>
          </a:p>
          <a:p>
            <a:endParaRPr lang="en-US" dirty="0"/>
          </a:p>
          <a:p>
            <a:endParaRPr lang="en-US" dirty="0" smtClean="0"/>
          </a:p>
          <a:p>
            <a:endParaRPr lang="en-US" dirty="0"/>
          </a:p>
          <a:p>
            <a:endParaRPr lang="en-US" dirty="0" smtClean="0"/>
          </a:p>
          <a:p>
            <a:r>
              <a:rPr lang="en-US" dirty="0" smtClean="0"/>
              <a:t>In these examples the CPU permits Nested Interrupts without any restriction.</a:t>
            </a:r>
            <a:endParaRPr lang="en-US" dirty="0"/>
          </a:p>
          <a:p>
            <a:endParaRPr lang="en-US" dirty="0"/>
          </a:p>
          <a:p>
            <a:endParaRPr lang="en-US" dirty="0" smtClean="0"/>
          </a:p>
          <a:p>
            <a:endParaRPr lang="en-US" dirty="0"/>
          </a:p>
          <a:p>
            <a:endParaRPr lang="en-US" dirty="0" smtClean="0"/>
          </a:p>
          <a:p>
            <a:endParaRPr lang="en-US"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857" y="1524000"/>
            <a:ext cx="5057775" cy="3252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1506" y="1536270"/>
            <a:ext cx="3226357" cy="3188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7110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a:t>
            </a:r>
            <a:r>
              <a:rPr lang="en-US" dirty="0" err="1" smtClean="0"/>
              <a:t>Maskable</a:t>
            </a:r>
            <a:r>
              <a:rPr lang="en-US" dirty="0" smtClean="0"/>
              <a:t> (NMI) interrupt versus </a:t>
            </a:r>
            <a:r>
              <a:rPr lang="en-US" dirty="0" err="1" smtClean="0"/>
              <a:t>Maskable</a:t>
            </a:r>
            <a:r>
              <a:rPr lang="en-US" dirty="0" smtClean="0"/>
              <a:t> Interrupt</a:t>
            </a:r>
            <a:endParaRPr lang="en-US" dirty="0"/>
          </a:p>
        </p:txBody>
      </p:sp>
      <p:sp>
        <p:nvSpPr>
          <p:cNvPr id="3" name="Content Placeholder 2"/>
          <p:cNvSpPr>
            <a:spLocks noGrp="1"/>
          </p:cNvSpPr>
          <p:nvPr>
            <p:ph idx="1"/>
          </p:nvPr>
        </p:nvSpPr>
        <p:spPr>
          <a:xfrm>
            <a:off x="457200" y="1600200"/>
            <a:ext cx="8214360" cy="5029200"/>
          </a:xfrm>
        </p:spPr>
        <p:txBody>
          <a:bodyPr>
            <a:normAutofit/>
          </a:bodyPr>
          <a:lstStyle/>
          <a:p>
            <a:r>
              <a:rPr lang="en-US" sz="2400" dirty="0" smtClean="0"/>
              <a:t>NMI is serviced when running </a:t>
            </a:r>
            <a:r>
              <a:rPr lang="en-US" sz="2400" dirty="0" err="1" smtClean="0"/>
              <a:t>Maskable</a:t>
            </a:r>
            <a:r>
              <a:rPr lang="en-US" sz="2400" dirty="0" smtClean="0"/>
              <a:t> interrupts</a:t>
            </a:r>
          </a:p>
          <a:p>
            <a:r>
              <a:rPr lang="en-US" sz="2400" dirty="0" err="1" smtClean="0"/>
              <a:t>Maskable</a:t>
            </a:r>
            <a:r>
              <a:rPr lang="en-US" sz="2400" dirty="0" smtClean="0"/>
              <a:t> interrupts won’t be serviced until the end of NMI</a:t>
            </a:r>
            <a:endParaRPr lang="en-US" sz="24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90800"/>
            <a:ext cx="3143250" cy="3752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4305" y="2590800"/>
            <a:ext cx="46767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6667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Architecture</a:t>
            </a:r>
            <a:endParaRPr lang="en-US" dirty="0"/>
          </a:p>
        </p:txBody>
      </p:sp>
      <p:sp>
        <p:nvSpPr>
          <p:cNvPr id="3" name="Subtitle 2"/>
          <p:cNvSpPr>
            <a:spLocks noGrp="1"/>
          </p:cNvSpPr>
          <p:nvPr>
            <p:ph type="subTitle" idx="1"/>
          </p:nvPr>
        </p:nvSpPr>
        <p:spPr/>
        <p:txBody>
          <a:bodyPr/>
          <a:lstStyle/>
          <a:p>
            <a:r>
              <a:rPr lang="en-US" dirty="0" smtClean="0"/>
              <a:t>Interrupt </a:t>
            </a:r>
          </a:p>
          <a:p>
            <a:r>
              <a:rPr lang="en-US" dirty="0" smtClean="0"/>
              <a:t>Polling</a:t>
            </a:r>
          </a:p>
        </p:txBody>
      </p:sp>
    </p:spTree>
    <p:extLst>
      <p:ext uri="{BB962C8B-B14F-4D97-AF65-F5344CB8AC3E}">
        <p14:creationId xmlns:p14="http://schemas.microsoft.com/office/powerpoint/2010/main" val="2438802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 Polling</a:t>
            </a:r>
            <a:endParaRPr lang="en-US" dirty="0"/>
          </a:p>
        </p:txBody>
      </p:sp>
      <p:sp>
        <p:nvSpPr>
          <p:cNvPr id="3" name="Content Placeholder 2"/>
          <p:cNvSpPr>
            <a:spLocks noGrp="1"/>
          </p:cNvSpPr>
          <p:nvPr>
            <p:ph idx="1"/>
          </p:nvPr>
        </p:nvSpPr>
        <p:spPr/>
        <p:txBody>
          <a:bodyPr>
            <a:normAutofit fontScale="77500" lnSpcReduction="20000"/>
          </a:bodyPr>
          <a:lstStyle/>
          <a:p>
            <a:r>
              <a:rPr lang="en-US" dirty="0"/>
              <a:t>Interrupt and polling are two different methods used in computer systems to help devices communicate and </a:t>
            </a:r>
            <a:r>
              <a:rPr lang="en-US" dirty="0" smtClean="0"/>
              <a:t>synchronize.</a:t>
            </a:r>
          </a:p>
          <a:p>
            <a:r>
              <a:rPr lang="en-US" b="1" i="1" u="sng" dirty="0"/>
              <a:t>Polling:</a:t>
            </a:r>
            <a:r>
              <a:rPr lang="en-US" dirty="0"/>
              <a:t> A method where the CPU continuously checks the status of </a:t>
            </a:r>
            <a:r>
              <a:rPr lang="en-US" dirty="0" smtClean="0"/>
              <a:t>all the devices </a:t>
            </a:r>
            <a:r>
              <a:rPr lang="en-US" dirty="0"/>
              <a:t>to ensure the system is operating efficiently. Polling can be done at regular intervals or in a tight loop that uses </a:t>
            </a:r>
            <a:r>
              <a:rPr lang="en-US" dirty="0" smtClean="0"/>
              <a:t>a huge percentage </a:t>
            </a:r>
            <a:r>
              <a:rPr lang="en-US" dirty="0"/>
              <a:t>of the processor's bandwidth. Polling can be resource-intensive and may cause a delay between when new data is available and when the client retrieves it</a:t>
            </a:r>
            <a:r>
              <a:rPr lang="en-US" dirty="0" smtClean="0"/>
              <a:t>. The advantage of Polling is that the CPU is always informed about the status of the devices and in the case of fault or failure it can react. </a:t>
            </a:r>
            <a:r>
              <a:rPr lang="en-US" dirty="0"/>
              <a:t>Polling is like picking up your phone every few seconds to see if you have a </a:t>
            </a:r>
            <a:r>
              <a:rPr lang="en-US" dirty="0" smtClean="0"/>
              <a:t>call.</a:t>
            </a:r>
            <a:endParaRPr lang="en-US" dirty="0"/>
          </a:p>
        </p:txBody>
      </p:sp>
    </p:spTree>
    <p:extLst>
      <p:ext uri="{BB962C8B-B14F-4D97-AF65-F5344CB8AC3E}">
        <p14:creationId xmlns:p14="http://schemas.microsoft.com/office/powerpoint/2010/main" val="3503374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Interrupt</a:t>
            </a:r>
            <a:endParaRPr lang="en-US" dirty="0"/>
          </a:p>
        </p:txBody>
      </p:sp>
      <p:sp>
        <p:nvSpPr>
          <p:cNvPr id="3" name="Content Placeholder 2"/>
          <p:cNvSpPr>
            <a:spLocks noGrp="1"/>
          </p:cNvSpPr>
          <p:nvPr>
            <p:ph idx="1"/>
          </p:nvPr>
        </p:nvSpPr>
        <p:spPr/>
        <p:txBody>
          <a:bodyPr>
            <a:normAutofit fontScale="70000" lnSpcReduction="20000"/>
          </a:bodyPr>
          <a:lstStyle/>
          <a:p>
            <a:r>
              <a:rPr lang="en-US" b="1" i="1" u="sng" dirty="0" smtClean="0"/>
              <a:t>Interrup</a:t>
            </a:r>
            <a:r>
              <a:rPr lang="en-US" dirty="0" smtClean="0"/>
              <a:t>t: A </a:t>
            </a:r>
            <a:r>
              <a:rPr lang="en-US" dirty="0"/>
              <a:t>method where devices signal when an event needs immediate attention. When an interrupt occurs, the CPU usually stops its current task and starts executing the interrupt handler. After completing the interrupt handler, the CPU resumes the previous task. Context switching can cause interrupt overhead. This is when the context of the current process and its thread must be saved when entering the interrupt handler and restored when exiting. Cache usage is another negative effect of context switching. Polling can be used in real-time systems, but it might not be ideal due to its inherent latency. </a:t>
            </a:r>
            <a:r>
              <a:rPr lang="en-US" sz="3100" dirty="0"/>
              <a:t>Interrupts are often preferred for their immediate responsiveness in real-time applications.</a:t>
            </a:r>
          </a:p>
          <a:p>
            <a:r>
              <a:rPr lang="en-US" dirty="0" smtClean="0"/>
              <a:t>There are </a:t>
            </a:r>
            <a:r>
              <a:rPr lang="en-US" dirty="0" smtClean="0"/>
              <a:t>3 </a:t>
            </a:r>
            <a:r>
              <a:rPr lang="en-US" dirty="0" smtClean="0"/>
              <a:t>major kind of interrupts:</a:t>
            </a:r>
          </a:p>
          <a:p>
            <a:r>
              <a:rPr lang="en-US" dirty="0" smtClean="0"/>
              <a:t>1-Software Interrupts</a:t>
            </a:r>
          </a:p>
          <a:p>
            <a:r>
              <a:rPr lang="en-US" dirty="0" smtClean="0"/>
              <a:t>2-Non-maskable Interrupts</a:t>
            </a:r>
          </a:p>
          <a:p>
            <a:r>
              <a:rPr lang="en-US" dirty="0" smtClean="0"/>
              <a:t>3-Maskable </a:t>
            </a:r>
            <a:r>
              <a:rPr lang="en-US" dirty="0" smtClean="0"/>
              <a:t>Interrupts</a:t>
            </a:r>
            <a:endParaRPr lang="en-US" dirty="0"/>
          </a:p>
        </p:txBody>
      </p:sp>
    </p:spTree>
    <p:extLst>
      <p:ext uri="{BB962C8B-B14F-4D97-AF65-F5344CB8AC3E}">
        <p14:creationId xmlns:p14="http://schemas.microsoft.com/office/powerpoint/2010/main" val="594530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Interrupt</a:t>
            </a:r>
            <a:endParaRPr lang="en-US" dirty="0"/>
          </a:p>
        </p:txBody>
      </p:sp>
      <p:sp>
        <p:nvSpPr>
          <p:cNvPr id="3" name="Content Placeholder 2"/>
          <p:cNvSpPr>
            <a:spLocks noGrp="1"/>
          </p:cNvSpPr>
          <p:nvPr>
            <p:ph idx="1"/>
          </p:nvPr>
        </p:nvSpPr>
        <p:spPr>
          <a:xfrm>
            <a:off x="457200" y="1600200"/>
            <a:ext cx="8305800" cy="4800599"/>
          </a:xfrm>
        </p:spPr>
        <p:txBody>
          <a:bodyPr>
            <a:normAutofit fontScale="55000" lnSpcReduction="20000"/>
          </a:bodyPr>
          <a:lstStyle/>
          <a:p>
            <a:r>
              <a:rPr lang="en-US" b="1" i="1" u="sng" dirty="0" smtClean="0"/>
              <a:t>Software Interrupt</a:t>
            </a:r>
            <a:r>
              <a:rPr lang="en-US" dirty="0" smtClean="0"/>
              <a:t>: A </a:t>
            </a:r>
            <a:r>
              <a:rPr lang="en-US" dirty="0"/>
              <a:t>software interrupt is a signal from a program to a processor that an event needs immediate attention. It allows a program to stop executing and transfer control to an interrupt service routine (ISR</a:t>
            </a:r>
            <a:r>
              <a:rPr lang="en-US" dirty="0" smtClean="0"/>
              <a:t>). Software </a:t>
            </a:r>
            <a:r>
              <a:rPr lang="en-US" dirty="0"/>
              <a:t>interrupts are used for a variety of tasks, including</a:t>
            </a:r>
            <a:r>
              <a:rPr lang="en-US" dirty="0" smtClean="0"/>
              <a:t>:</a:t>
            </a:r>
          </a:p>
          <a:p>
            <a:r>
              <a:rPr lang="en-US" b="1" dirty="0"/>
              <a:t>Reading input</a:t>
            </a:r>
            <a:r>
              <a:rPr lang="en-US" dirty="0"/>
              <a:t>: Reading input from a keyboard </a:t>
            </a:r>
          </a:p>
          <a:p>
            <a:r>
              <a:rPr lang="en-US" b="1" dirty="0"/>
              <a:t>Displaying text</a:t>
            </a:r>
            <a:r>
              <a:rPr lang="en-US" dirty="0"/>
              <a:t>: Displaying text on a screen </a:t>
            </a:r>
          </a:p>
          <a:p>
            <a:r>
              <a:rPr lang="en-US" b="1" dirty="0"/>
              <a:t>Accessing date and time</a:t>
            </a:r>
            <a:r>
              <a:rPr lang="en-US" dirty="0"/>
              <a:t>: Accessing the current date and time </a:t>
            </a:r>
          </a:p>
          <a:p>
            <a:r>
              <a:rPr lang="en-US" b="1" dirty="0"/>
              <a:t>Requesting OS services</a:t>
            </a:r>
            <a:r>
              <a:rPr lang="en-US" dirty="0"/>
              <a:t>: Requesting services from the operating system, such as opening a file or printing a message </a:t>
            </a:r>
          </a:p>
          <a:p>
            <a:r>
              <a:rPr lang="en-US" b="1" dirty="0"/>
              <a:t>Debugging</a:t>
            </a:r>
            <a:r>
              <a:rPr lang="en-US" dirty="0"/>
              <a:t>: Pausing a program at a specific point for debugging </a:t>
            </a:r>
            <a:r>
              <a:rPr lang="en-US" dirty="0" smtClean="0"/>
              <a:t>purposes</a:t>
            </a:r>
          </a:p>
          <a:p>
            <a:r>
              <a:rPr lang="en-US" dirty="0"/>
              <a:t>Software interrupts are triggered when a program executes a special instruction, or when certain conditions are met. For example, a system call is a software interrupt that requests a service from the operating system. An exception is a software interrupt that occurs when the microprocessor encounters an error, such as division by zero</a:t>
            </a:r>
            <a:r>
              <a:rPr lang="en-US" dirty="0" smtClean="0"/>
              <a:t>.</a:t>
            </a:r>
            <a:r>
              <a:rPr lang="en-US" sz="2000" dirty="0"/>
              <a:t> </a:t>
            </a:r>
            <a:endParaRPr lang="en-US" sz="2000" dirty="0" smtClean="0"/>
          </a:p>
          <a:p>
            <a:r>
              <a:rPr lang="en-US" dirty="0"/>
              <a:t>Software interrupts are essential for the operating system to respond to external devices. They allow programs to communicate directly with the main part of the operating system, which leads to more efficient software design and better resource management. </a:t>
            </a:r>
          </a:p>
          <a:p>
            <a:endParaRPr lang="en-US" dirty="0"/>
          </a:p>
        </p:txBody>
      </p:sp>
    </p:spTree>
    <p:extLst>
      <p:ext uri="{BB962C8B-B14F-4D97-AF65-F5344CB8AC3E}">
        <p14:creationId xmlns:p14="http://schemas.microsoft.com/office/powerpoint/2010/main" val="316290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a:t>
            </a:r>
            <a:r>
              <a:rPr lang="en-US" dirty="0" err="1" smtClean="0"/>
              <a:t>Maskable</a:t>
            </a:r>
            <a:r>
              <a:rPr lang="en-US" dirty="0" smtClean="0"/>
              <a:t> Interrupt</a:t>
            </a:r>
            <a:endParaRPr lang="en-US" dirty="0"/>
          </a:p>
        </p:txBody>
      </p:sp>
      <p:sp>
        <p:nvSpPr>
          <p:cNvPr id="3" name="Content Placeholder 2"/>
          <p:cNvSpPr>
            <a:spLocks noGrp="1"/>
          </p:cNvSpPr>
          <p:nvPr>
            <p:ph idx="1"/>
          </p:nvPr>
        </p:nvSpPr>
        <p:spPr/>
        <p:txBody>
          <a:bodyPr>
            <a:normAutofit fontScale="77500" lnSpcReduction="20000"/>
          </a:bodyPr>
          <a:lstStyle/>
          <a:p>
            <a:r>
              <a:rPr lang="en-US" b="1" i="1" u="sng" dirty="0" smtClean="0"/>
              <a:t>Non-</a:t>
            </a:r>
            <a:r>
              <a:rPr lang="en-US" b="1" i="1" u="sng" dirty="0" err="1" smtClean="0"/>
              <a:t>Maskable</a:t>
            </a:r>
            <a:r>
              <a:rPr lang="en-US" b="1" i="1" u="sng" dirty="0" smtClean="0"/>
              <a:t> Interrupt</a:t>
            </a:r>
            <a:r>
              <a:rPr lang="en-US" dirty="0" smtClean="0"/>
              <a:t>: In </a:t>
            </a:r>
            <a:r>
              <a:rPr lang="en-US" dirty="0"/>
              <a:t>computing, a non-</a:t>
            </a:r>
            <a:r>
              <a:rPr lang="en-US" dirty="0" err="1"/>
              <a:t>maskable</a:t>
            </a:r>
            <a:r>
              <a:rPr lang="en-US" dirty="0"/>
              <a:t> interrupt (NMI) is </a:t>
            </a:r>
            <a:r>
              <a:rPr lang="en-US" b="1" dirty="0"/>
              <a:t>a hardware interrupt that standard interrupt-masking techniques in the system cannot ignore</a:t>
            </a:r>
            <a:r>
              <a:rPr lang="en-US" dirty="0"/>
              <a:t>. It typically occurs to signal attention for non-recoverable hardware errors. Some NMIs may be masked, but only by using proprietary methods specific to the particular NMI</a:t>
            </a:r>
            <a:r>
              <a:rPr lang="en-US" dirty="0" smtClean="0"/>
              <a:t>. </a:t>
            </a:r>
            <a:r>
              <a:rPr lang="en-US" b="1" dirty="0"/>
              <a:t>A special NMI interrupt</a:t>
            </a:r>
            <a:r>
              <a:rPr lang="en-US" dirty="0"/>
              <a:t> has the highest priority and cannot be masked out by other interrupts. It is processed during critical hardware events such as a power loss</a:t>
            </a:r>
            <a:r>
              <a:rPr lang="en-US" dirty="0" smtClean="0"/>
              <a:t>.</a:t>
            </a:r>
          </a:p>
          <a:p>
            <a:r>
              <a:rPr lang="en-US" dirty="0" smtClean="0"/>
              <a:t>One </a:t>
            </a:r>
            <a:r>
              <a:rPr lang="en-US" dirty="0"/>
              <a:t>example of where an NMI is useful is in an embedded system. Consider the possibility of failure where an electrostatic discharge sent the processor off into the weeds, where it could be stuck in a loop.</a:t>
            </a:r>
          </a:p>
        </p:txBody>
      </p:sp>
    </p:spTree>
    <p:extLst>
      <p:ext uri="{BB962C8B-B14F-4D97-AF65-F5344CB8AC3E}">
        <p14:creationId xmlns:p14="http://schemas.microsoft.com/office/powerpoint/2010/main" val="4107220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Maskable Interrupts</a:t>
            </a:r>
            <a:endParaRPr lang="en-US" dirty="0"/>
          </a:p>
        </p:txBody>
      </p:sp>
      <p:sp>
        <p:nvSpPr>
          <p:cNvPr id="3" name="Content Placeholder 2"/>
          <p:cNvSpPr>
            <a:spLocks noGrp="1"/>
          </p:cNvSpPr>
          <p:nvPr>
            <p:ph idx="1"/>
          </p:nvPr>
        </p:nvSpPr>
        <p:spPr/>
        <p:txBody>
          <a:bodyPr>
            <a:normAutofit fontScale="62500" lnSpcReduction="20000"/>
          </a:bodyPr>
          <a:lstStyle/>
          <a:p>
            <a:r>
              <a:rPr lang="en-US" dirty="0"/>
              <a:t>A </a:t>
            </a:r>
            <a:r>
              <a:rPr lang="en-US" dirty="0" err="1"/>
              <a:t>maskable</a:t>
            </a:r>
            <a:r>
              <a:rPr lang="en-US" dirty="0"/>
              <a:t> interrupt is a type of interrupt that can be enabled or disabled by a programmer. The CPU can choose to ignore or enable a </a:t>
            </a:r>
            <a:r>
              <a:rPr lang="en-US" dirty="0" err="1"/>
              <a:t>maskable</a:t>
            </a:r>
            <a:r>
              <a:rPr lang="en-US" dirty="0"/>
              <a:t> interrupt</a:t>
            </a:r>
            <a:r>
              <a:rPr lang="en-US" dirty="0" smtClean="0"/>
              <a:t>.</a:t>
            </a:r>
          </a:p>
          <a:p>
            <a:r>
              <a:rPr lang="en-US" b="1" dirty="0" smtClean="0"/>
              <a:t>The way </a:t>
            </a:r>
            <a:r>
              <a:rPr lang="en-US" b="1" dirty="0"/>
              <a:t>they are triggered</a:t>
            </a:r>
            <a:r>
              <a:rPr lang="en-US" dirty="0"/>
              <a:t> </a:t>
            </a:r>
          </a:p>
          <a:p>
            <a:r>
              <a:rPr lang="en-US" dirty="0"/>
              <a:t>Maskable interrupts can be triggered in two ways: level-triggering or </a:t>
            </a:r>
            <a:r>
              <a:rPr lang="en-US" dirty="0" smtClean="0"/>
              <a:t>edge-triggering</a:t>
            </a:r>
          </a:p>
          <a:p>
            <a:r>
              <a:rPr lang="en-US" b="1" dirty="0"/>
              <a:t>How they are used</a:t>
            </a:r>
            <a:r>
              <a:rPr lang="en-US" dirty="0"/>
              <a:t> </a:t>
            </a:r>
          </a:p>
          <a:p>
            <a:r>
              <a:rPr lang="en-US" dirty="0"/>
              <a:t>All Interrupt Requests (IRQs) issued by I/O devices are </a:t>
            </a:r>
            <a:r>
              <a:rPr lang="en-US" dirty="0" err="1"/>
              <a:t>maskable</a:t>
            </a:r>
            <a:r>
              <a:rPr lang="en-US" dirty="0"/>
              <a:t> interrupts.</a:t>
            </a:r>
          </a:p>
          <a:p>
            <a:r>
              <a:rPr lang="en-US" b="1" dirty="0"/>
              <a:t>How they are controlled</a:t>
            </a:r>
            <a:r>
              <a:rPr lang="en-US" dirty="0"/>
              <a:t> </a:t>
            </a:r>
          </a:p>
          <a:p>
            <a:r>
              <a:rPr lang="en-US" dirty="0"/>
              <a:t>Masking and unmasking interrupts can help optimize CPU utilization and power consumption.</a:t>
            </a:r>
          </a:p>
          <a:p>
            <a:r>
              <a:rPr lang="en-US" b="1" dirty="0"/>
              <a:t>How they are different from non-</a:t>
            </a:r>
            <a:r>
              <a:rPr lang="en-US" b="1" dirty="0" err="1"/>
              <a:t>maskable</a:t>
            </a:r>
            <a:r>
              <a:rPr lang="en-US" b="1" dirty="0"/>
              <a:t> interrupts</a:t>
            </a:r>
            <a:r>
              <a:rPr lang="en-US" dirty="0"/>
              <a:t> </a:t>
            </a:r>
          </a:p>
          <a:p>
            <a:r>
              <a:rPr lang="en-US" dirty="0"/>
              <a:t>Non-</a:t>
            </a:r>
            <a:r>
              <a:rPr lang="en-US" dirty="0" err="1"/>
              <a:t>maskable</a:t>
            </a:r>
            <a:r>
              <a:rPr lang="en-US" dirty="0"/>
              <a:t> interrupts (NMIs) have a higher priority and cannot be disabled. NMIs are typically used for critical events like power loss. </a:t>
            </a:r>
          </a:p>
          <a:p>
            <a:endParaRPr lang="en-US" dirty="0"/>
          </a:p>
          <a:p>
            <a:endParaRPr lang="en-US" dirty="0"/>
          </a:p>
        </p:txBody>
      </p:sp>
    </p:spTree>
    <p:extLst>
      <p:ext uri="{BB962C8B-B14F-4D97-AF65-F5344CB8AC3E}">
        <p14:creationId xmlns:p14="http://schemas.microsoft.com/office/powerpoint/2010/main" val="3128026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will happens if we need a lot of interrupts pins?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Imagine we have 256 different devices that need the CPU to service them if it is needed. The time of service is not defined. That is we need interrupt signals to handle it. But it seems using 256 Pins of the CPU in this regard is a too much. Isn’t there any other way to reduce this huge amount of input signal to the CPU?</a:t>
            </a:r>
          </a:p>
          <a:p>
            <a:r>
              <a:rPr lang="en-US" dirty="0" smtClean="0"/>
              <a:t>There are to way to solve this problem:</a:t>
            </a:r>
          </a:p>
          <a:p>
            <a:r>
              <a:rPr lang="en-US" dirty="0" smtClean="0"/>
              <a:t>Priority Encoder</a:t>
            </a:r>
          </a:p>
          <a:p>
            <a:r>
              <a:rPr lang="en-US" dirty="0" smtClean="0"/>
              <a:t>Interrupt Handler </a:t>
            </a:r>
            <a:endParaRPr lang="en-US" dirty="0"/>
          </a:p>
        </p:txBody>
      </p:sp>
    </p:spTree>
    <p:extLst>
      <p:ext uri="{BB962C8B-B14F-4D97-AF65-F5344CB8AC3E}">
        <p14:creationId xmlns:p14="http://schemas.microsoft.com/office/powerpoint/2010/main" val="1752922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Priority Encoder</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lnSpcReduction="20000"/>
              </a:bodyPr>
              <a:lstStyle/>
              <a:p>
                <a:r>
                  <a:rPr lang="en-US" dirty="0" smtClean="0"/>
                  <a:t>Encoder:</a:t>
                </a:r>
              </a:p>
              <a:p>
                <a:r>
                  <a:rPr lang="en-US" dirty="0"/>
                  <a:t>An Encoder is a combinational circuit that performs the reverse operation of a Decoder. It has a maximum of </a:t>
                </a:r>
                <a14:m>
                  <m:oMath xmlns:m="http://schemas.openxmlformats.org/officeDocument/2006/math">
                    <m:sSup>
                      <m:sSupPr>
                        <m:ctrlPr>
                          <a:rPr lang="en-US" i="1" dirty="0" smtClean="0">
                            <a:latin typeface="Cambria Math"/>
                          </a:rPr>
                        </m:ctrlPr>
                      </m:sSupPr>
                      <m:e>
                        <m:r>
                          <a:rPr lang="en-US" b="0" i="1" dirty="0" smtClean="0">
                            <a:latin typeface="Cambria Math"/>
                          </a:rPr>
                          <m:t>2</m:t>
                        </m:r>
                      </m:e>
                      <m:sup>
                        <m:r>
                          <a:rPr lang="en-US" b="0" i="1" dirty="0" smtClean="0">
                            <a:latin typeface="Cambria Math"/>
                          </a:rPr>
                          <m:t>𝑛</m:t>
                        </m:r>
                      </m:sup>
                    </m:sSup>
                  </m:oMath>
                </a14:m>
                <a:r>
                  <a:rPr lang="en-US" dirty="0" smtClean="0"/>
                  <a:t> (some times it is less than </a:t>
                </a:r>
                <a14:m>
                  <m:oMath xmlns:m="http://schemas.openxmlformats.org/officeDocument/2006/math">
                    <m:sSup>
                      <m:sSupPr>
                        <m:ctrlPr>
                          <a:rPr lang="en-US" i="1" dirty="0">
                            <a:latin typeface="Cambria Math"/>
                          </a:rPr>
                        </m:ctrlPr>
                      </m:sSupPr>
                      <m:e>
                        <m:r>
                          <a:rPr lang="en-US" i="1" dirty="0">
                            <a:latin typeface="Cambria Math"/>
                          </a:rPr>
                          <m:t>2</m:t>
                        </m:r>
                      </m:e>
                      <m:sup>
                        <m:r>
                          <a:rPr lang="en-US" i="1" dirty="0">
                            <a:latin typeface="Cambria Math"/>
                          </a:rPr>
                          <m:t>𝑛</m:t>
                        </m:r>
                      </m:sup>
                    </m:sSup>
                  </m:oMath>
                </a14:m>
                <a:r>
                  <a:rPr lang="en-US" dirty="0" smtClean="0"/>
                  <a:t>)  </a:t>
                </a:r>
                <a:r>
                  <a:rPr lang="en-US" dirty="0"/>
                  <a:t>input lines and 'n' output lines, hence it encodes the information from </a:t>
                </a:r>
                <a14:m>
                  <m:oMath xmlns:m="http://schemas.openxmlformats.org/officeDocument/2006/math">
                    <m:sSup>
                      <m:sSupPr>
                        <m:ctrlPr>
                          <a:rPr lang="en-US" i="1" dirty="0">
                            <a:latin typeface="Cambria Math"/>
                          </a:rPr>
                        </m:ctrlPr>
                      </m:sSupPr>
                      <m:e>
                        <m:r>
                          <a:rPr lang="en-US" i="1" dirty="0">
                            <a:latin typeface="Cambria Math"/>
                          </a:rPr>
                          <m:t>2</m:t>
                        </m:r>
                      </m:e>
                      <m:sup>
                        <m:r>
                          <a:rPr lang="en-US" i="1" dirty="0">
                            <a:latin typeface="Cambria Math"/>
                          </a:rPr>
                          <m:t>𝑛</m:t>
                        </m:r>
                      </m:sup>
                    </m:sSup>
                  </m:oMath>
                </a14:m>
                <a:r>
                  <a:rPr lang="en-US" dirty="0"/>
                  <a:t> inputs into an n-bit code. </a:t>
                </a:r>
                <a:r>
                  <a:rPr lang="en-US" dirty="0"/>
                  <a:t>It will produce a binary code equivalent to the input, which is active High</a:t>
                </a:r>
                <a:r>
                  <a:rPr lang="en-US" dirty="0" smtClean="0"/>
                  <a:t>. </a:t>
                </a:r>
              </a:p>
              <a:p>
                <a:r>
                  <a:rPr lang="en-US" dirty="0"/>
                  <a:t>For example instead of having </a:t>
                </a:r>
              </a:p>
              <a:p>
                <a:r>
                  <a:rPr lang="en-US" dirty="0" smtClean="0"/>
                  <a:t>8=</a:t>
                </a:r>
                <a:r>
                  <a:rPr lang="en-US" dirty="0"/>
                  <a:t> </a:t>
                </a:r>
                <a14:m>
                  <m:oMath xmlns:m="http://schemas.openxmlformats.org/officeDocument/2006/math">
                    <m:sSup>
                      <m:sSupPr>
                        <m:ctrlPr>
                          <a:rPr lang="en-US" i="1" dirty="0" smtClean="0">
                            <a:latin typeface="Cambria Math"/>
                          </a:rPr>
                        </m:ctrlPr>
                      </m:sSupPr>
                      <m:e>
                        <m:r>
                          <a:rPr lang="en-US" i="1" dirty="0">
                            <a:latin typeface="Cambria Math"/>
                          </a:rPr>
                          <m:t>2</m:t>
                        </m:r>
                      </m:e>
                      <m:sup>
                        <m:r>
                          <a:rPr lang="en-US" b="0" i="1" dirty="0" smtClean="0">
                            <a:latin typeface="Cambria Math"/>
                          </a:rPr>
                          <m:t>3</m:t>
                        </m:r>
                      </m:sup>
                    </m:sSup>
                    <m:r>
                      <a:rPr lang="en-US" b="0" i="0" dirty="0" smtClean="0">
                        <a:latin typeface="Cambria Math"/>
                      </a:rPr>
                      <m:t>   </m:t>
                    </m:r>
                    <m:r>
                      <m:rPr>
                        <m:sty m:val="p"/>
                      </m:rPr>
                      <a:rPr lang="en-US" b="0" i="0" dirty="0" smtClean="0">
                        <a:latin typeface="Cambria Math"/>
                      </a:rPr>
                      <m:t>the</m:t>
                    </m:r>
                    <m:r>
                      <a:rPr lang="en-US" b="0" i="0" dirty="0" smtClean="0">
                        <a:latin typeface="Cambria Math"/>
                      </a:rPr>
                      <m:t> </m:t>
                    </m:r>
                    <m:r>
                      <m:rPr>
                        <m:sty m:val="p"/>
                      </m:rPr>
                      <a:rPr lang="en-US" b="0" i="0" dirty="0" smtClean="0">
                        <a:latin typeface="Cambria Math"/>
                      </a:rPr>
                      <m:t>number</m:t>
                    </m:r>
                    <m:r>
                      <a:rPr lang="en-US" b="0" i="0" dirty="0" smtClean="0">
                        <a:latin typeface="Cambria Math"/>
                      </a:rPr>
                      <m:t> </m:t>
                    </m:r>
                    <m:r>
                      <m:rPr>
                        <m:sty m:val="p"/>
                      </m:rPr>
                      <a:rPr lang="en-US" b="0" i="0" dirty="0" smtClean="0">
                        <a:latin typeface="Cambria Math"/>
                      </a:rPr>
                      <m:t>of</m:t>
                    </m:r>
                    <m:r>
                      <a:rPr lang="en-US" b="0" i="0" dirty="0" smtClean="0">
                        <a:latin typeface="Cambria Math"/>
                      </a:rPr>
                      <m:t> </m:t>
                    </m:r>
                    <m:r>
                      <m:rPr>
                        <m:sty m:val="p"/>
                      </m:rPr>
                      <a:rPr lang="en-US" b="0" i="0" dirty="0" smtClean="0">
                        <a:latin typeface="Cambria Math"/>
                      </a:rPr>
                      <m:t>wires</m:t>
                    </m:r>
                    <m:r>
                      <a:rPr lang="en-US" b="0" i="0" dirty="0" smtClean="0">
                        <a:latin typeface="Cambria Math"/>
                      </a:rPr>
                      <m:t> </m:t>
                    </m:r>
                    <m:r>
                      <m:rPr>
                        <m:sty m:val="p"/>
                      </m:rPr>
                      <a:rPr lang="en-US" b="0" i="0" dirty="0" smtClean="0">
                        <a:latin typeface="Cambria Math"/>
                      </a:rPr>
                      <m:t>will</m:t>
                    </m:r>
                    <m:r>
                      <a:rPr lang="en-US" b="0" i="0" dirty="0" smtClean="0">
                        <a:latin typeface="Cambria Math"/>
                      </a:rPr>
                      <m:t> </m:t>
                    </m:r>
                    <m:r>
                      <m:rPr>
                        <m:sty m:val="p"/>
                      </m:rPr>
                      <a:rPr lang="en-US" b="0" i="0" dirty="0" smtClean="0">
                        <a:latin typeface="Cambria Math"/>
                      </a:rPr>
                      <m:t>be</m:t>
                    </m:r>
                    <m:r>
                      <a:rPr lang="en-US" b="0" i="0" dirty="0" smtClean="0">
                        <a:latin typeface="Cambria Math"/>
                      </a:rPr>
                      <m:t> </m:t>
                    </m:r>
                    <m:r>
                      <m:rPr>
                        <m:sty m:val="p"/>
                      </m:rPr>
                      <a:rPr lang="en-US" b="0" i="0" dirty="0" smtClean="0">
                        <a:latin typeface="Cambria Math"/>
                      </a:rPr>
                      <m:t>reduce</m:t>
                    </m:r>
                    <m:r>
                      <a:rPr lang="en-US" b="0" i="0" dirty="0" smtClean="0">
                        <a:latin typeface="Cambria Math"/>
                      </a:rPr>
                      <m:t> </m:t>
                    </m:r>
                    <m:r>
                      <m:rPr>
                        <m:sty m:val="p"/>
                      </m:rPr>
                      <a:rPr lang="en-US" b="0" i="0" dirty="0" smtClean="0">
                        <a:latin typeface="Cambria Math"/>
                      </a:rPr>
                      <m:t>to</m:t>
                    </m:r>
                    <m:r>
                      <a:rPr lang="en-US" b="0" i="0" dirty="0" smtClean="0">
                        <a:latin typeface="Cambria Math"/>
                      </a:rPr>
                      <m:t> </m:t>
                    </m:r>
                    <m:r>
                      <a:rPr lang="en-US" b="0" i="0" dirty="0" smtClean="0">
                        <a:latin typeface="Cambria Math"/>
                      </a:rPr>
                      <m:t>3</m:t>
                    </m:r>
                  </m:oMath>
                </a14:m>
                <a:endParaRPr lang="en-US" dirty="0" smtClean="0"/>
              </a:p>
              <a:p>
                <a:r>
                  <a:rPr lang="en-US" dirty="0" smtClean="0"/>
                  <a:t>Instead of 1024=</a:t>
                </a:r>
                <a:r>
                  <a:rPr lang="en-US" dirty="0"/>
                  <a:t> </a:t>
                </a:r>
                <a14:m>
                  <m:oMath xmlns:m="http://schemas.openxmlformats.org/officeDocument/2006/math">
                    <m:sSup>
                      <m:sSupPr>
                        <m:ctrlPr>
                          <a:rPr lang="en-US" i="1" dirty="0">
                            <a:latin typeface="Cambria Math"/>
                          </a:rPr>
                        </m:ctrlPr>
                      </m:sSupPr>
                      <m:e>
                        <m:r>
                          <a:rPr lang="en-US" i="1" dirty="0">
                            <a:latin typeface="Cambria Math"/>
                          </a:rPr>
                          <m:t>2</m:t>
                        </m:r>
                      </m:e>
                      <m:sup>
                        <m:r>
                          <a:rPr lang="en-US" b="0" i="1" dirty="0" smtClean="0">
                            <a:latin typeface="Cambria Math"/>
                          </a:rPr>
                          <m:t>10</m:t>
                        </m:r>
                      </m:sup>
                    </m:sSup>
                  </m:oMath>
                </a14:m>
                <a:r>
                  <a:rPr lang="en-US" dirty="0" smtClean="0"/>
                  <a:t> will have 10 wires.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481" t="-3504" b="-3369"/>
                </a:stretch>
              </a:blipFill>
            </p:spPr>
            <p:txBody>
              <a:bodyPr/>
              <a:lstStyle/>
              <a:p>
                <a:r>
                  <a:rPr lang="en-US">
                    <a:noFill/>
                  </a:rPr>
                  <a:t> </a:t>
                </a:r>
              </a:p>
            </p:txBody>
          </p:sp>
        </mc:Fallback>
      </mc:AlternateContent>
    </p:spTree>
    <p:extLst>
      <p:ext uri="{BB962C8B-B14F-4D97-AF65-F5344CB8AC3E}">
        <p14:creationId xmlns:p14="http://schemas.microsoft.com/office/powerpoint/2010/main" val="3724850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1959</TotalTime>
  <Words>1292</Words>
  <Application>Microsoft Office PowerPoint</Application>
  <PresentationFormat>On-screen Show (4:3)</PresentationFormat>
  <Paragraphs>96</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Computer Architecture</vt:lpstr>
      <vt:lpstr>Interrupt/ Polling</vt:lpstr>
      <vt:lpstr>Interrupt</vt:lpstr>
      <vt:lpstr>Software Interrupt</vt:lpstr>
      <vt:lpstr>Non-Maskable Interrupt</vt:lpstr>
      <vt:lpstr>Maskable Interrupts</vt:lpstr>
      <vt:lpstr>What will happens if we need a lot of interrupts pins?</vt:lpstr>
      <vt:lpstr>Priority Encoder</vt:lpstr>
      <vt:lpstr>Priority Encoder</vt:lpstr>
      <vt:lpstr>Interrupt Handler</vt:lpstr>
      <vt:lpstr>How can the CPU understand which device is asking service? (Vectored Interrupt)</vt:lpstr>
      <vt:lpstr>Another difference between Priority Encoder and Interrupt Handler</vt:lpstr>
      <vt:lpstr>Nested Interrupt Handeling</vt:lpstr>
      <vt:lpstr>Example of Interrupts</vt:lpstr>
      <vt:lpstr>Example of Nested Interrupts</vt:lpstr>
      <vt:lpstr>Non-Maskable (NMI) interrupt versus Maskable Interrupt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dc:title>
  <dc:creator>Abbas</dc:creator>
  <cp:lastModifiedBy>Abbas</cp:lastModifiedBy>
  <cp:revision>203</cp:revision>
  <dcterms:created xsi:type="dcterms:W3CDTF">2024-09-20T21:35:14Z</dcterms:created>
  <dcterms:modified xsi:type="dcterms:W3CDTF">2025-01-03T23:27:27Z</dcterms:modified>
</cp:coreProperties>
</file>