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9" r:id="rId2"/>
    <p:sldId id="270" r:id="rId3"/>
    <p:sldId id="272" r:id="rId4"/>
    <p:sldId id="273" r:id="rId5"/>
    <p:sldId id="274" r:id="rId6"/>
    <p:sldId id="275" r:id="rId7"/>
    <p:sldId id="276" r:id="rId8"/>
    <p:sldId id="277" r:id="rId9"/>
    <p:sldId id="284" r:id="rId10"/>
    <p:sldId id="285" r:id="rId11"/>
    <p:sldId id="278" r:id="rId12"/>
    <p:sldId id="279" r:id="rId13"/>
    <p:sldId id="280" r:id="rId14"/>
    <p:sldId id="281" r:id="rId15"/>
    <p:sldId id="282" r:id="rId16"/>
    <p:sldId id="283"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p:cViewPr varScale="1">
        <p:scale>
          <a:sx n="73" d="100"/>
          <a:sy n="73" d="100"/>
        </p:scale>
        <p:origin x="-105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10BF2-55C5-46F5-8949-2B897544E76B}" type="datetimeFigureOut">
              <a:rPr lang="en-US" smtClean="0"/>
              <a:t>1/5/2025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3BA8E-90E5-45CC-B597-0D2B0D22D84A}" type="slidenum">
              <a:rPr lang="en-US" smtClean="0"/>
              <a:t>‹#›</a:t>
            </a:fld>
            <a:endParaRPr lang="en-US"/>
          </a:p>
        </p:txBody>
      </p:sp>
    </p:spTree>
    <p:extLst>
      <p:ext uri="{BB962C8B-B14F-4D97-AF65-F5344CB8AC3E}">
        <p14:creationId xmlns:p14="http://schemas.microsoft.com/office/powerpoint/2010/main" val="364522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AB615-9D6A-4A13-85B2-4C67D16F036E}" type="slidenum">
              <a:rPr lang="en-US" smtClean="0"/>
              <a:t>1</a:t>
            </a:fld>
            <a:endParaRPr lang="en-US"/>
          </a:p>
        </p:txBody>
      </p:sp>
    </p:spTree>
    <p:extLst>
      <p:ext uri="{BB962C8B-B14F-4D97-AF65-F5344CB8AC3E}">
        <p14:creationId xmlns:p14="http://schemas.microsoft.com/office/powerpoint/2010/main" val="295186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64427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71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1157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0144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B66080-D4E1-478C-9538-E2C459F09ADB}" type="datetimeFigureOut">
              <a:rPr lang="en-US" smtClean="0"/>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61337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B66080-D4E1-478C-9538-E2C459F09ADB}" type="datetimeFigureOut">
              <a:rPr lang="en-US" smtClean="0"/>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8167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B66080-D4E1-478C-9538-E2C459F09ADB}" type="datetimeFigureOut">
              <a:rPr lang="en-US" smtClean="0"/>
              <a:t>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165959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B66080-D4E1-478C-9538-E2C459F09ADB}" type="datetimeFigureOut">
              <a:rPr lang="en-US" smtClean="0"/>
              <a:t>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8507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66080-D4E1-478C-9538-E2C459F09ADB}" type="datetimeFigureOut">
              <a:rPr lang="en-US" smtClean="0"/>
              <a:t>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6334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530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61760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66080-D4E1-478C-9538-E2C459F09ADB}" type="datetimeFigureOut">
              <a:rPr lang="en-US" smtClean="0"/>
              <a:t>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F5546-68EC-48DD-AE5A-F1238F19F978}" type="slidenum">
              <a:rPr lang="en-US" smtClean="0"/>
              <a:t>‹#›</a:t>
            </a:fld>
            <a:endParaRPr lang="en-US"/>
          </a:p>
        </p:txBody>
      </p:sp>
    </p:spTree>
    <p:extLst>
      <p:ext uri="{BB962C8B-B14F-4D97-AF65-F5344CB8AC3E}">
        <p14:creationId xmlns:p14="http://schemas.microsoft.com/office/powerpoint/2010/main" val="2513688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martanswersonline.com/ar?q=cal%20poly%20pomona%20university&amp;o=1482719&amp;rch=us478"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hyperlink" Target="mailto:knavi@cpp.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2267744" y="677867"/>
            <a:ext cx="7467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rtl="1"/>
            <a:r>
              <a:rPr lang="en-US" dirty="0"/>
              <a:t>Computer </a:t>
            </a:r>
            <a:r>
              <a:rPr lang="en-US" dirty="0" smtClean="0"/>
              <a:t>Architecture</a:t>
            </a:r>
          </a:p>
        </p:txBody>
      </p:sp>
      <p:sp>
        <p:nvSpPr>
          <p:cNvPr id="4" name="Subtitle 2"/>
          <p:cNvSpPr txBox="1">
            <a:spLocks/>
          </p:cNvSpPr>
          <p:nvPr/>
        </p:nvSpPr>
        <p:spPr>
          <a:xfrm>
            <a:off x="2971800" y="3200400"/>
            <a:ext cx="5486400" cy="2028800"/>
          </a:xfrm>
          <a:prstGeom prst="rect">
            <a:avLst/>
          </a:prstGeom>
        </p:spPr>
        <p:txBody>
          <a:bodyPr>
            <a:no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1800" dirty="0">
                <a:latin typeface="Times New Roman" pitchFamily="18" charset="0"/>
                <a:cs typeface="Times New Roman" pitchFamily="18" charset="0"/>
              </a:rPr>
              <a:t>Keivan Navi</a:t>
            </a:r>
          </a:p>
          <a:p>
            <a:pPr marL="0" indent="0" algn="ctr">
              <a:buNone/>
            </a:pPr>
            <a:r>
              <a:rPr lang="en-US" sz="1800" dirty="0">
                <a:latin typeface="Times New Roman" pitchFamily="18" charset="0"/>
                <a:cs typeface="Times New Roman" pitchFamily="18" charset="0"/>
                <a:hlinkClick r:id="rId3"/>
              </a:rPr>
              <a:t>Cal Poly Pomona University</a:t>
            </a:r>
          </a:p>
          <a:p>
            <a:pPr marL="0" indent="0" algn="ctr">
              <a:buNone/>
            </a:pPr>
            <a:r>
              <a:rPr lang="en-US" sz="1800" dirty="0" smtClean="0">
                <a:latin typeface="Times New Roman" pitchFamily="18" charset="0"/>
                <a:cs typeface="Times New Roman" pitchFamily="18" charset="0"/>
                <a:hlinkClick r:id="rId4"/>
              </a:rPr>
              <a:t>knavi@cpp.edu</a:t>
            </a:r>
            <a:endParaRPr lang="en-US" sz="1800" dirty="0" smtClean="0">
              <a:latin typeface="Times New Roman" pitchFamily="18" charset="0"/>
              <a:cs typeface="Times New Roman" pitchFamily="18" charset="0"/>
            </a:endParaRPr>
          </a:p>
          <a:p>
            <a:pPr marL="0" indent="0" algn="ctr">
              <a:buNone/>
            </a:pPr>
            <a:r>
              <a:rPr lang="en-US" sz="1800" b="1" dirty="0"/>
              <a:t>Office hours: </a:t>
            </a:r>
            <a:r>
              <a:rPr lang="en-US" sz="1800" b="1" dirty="0" err="1"/>
              <a:t>Tu</a:t>
            </a:r>
            <a:r>
              <a:rPr lang="en-US" sz="1800" b="1" dirty="0"/>
              <a:t>/</a:t>
            </a:r>
            <a:r>
              <a:rPr lang="en-US" sz="1800" b="1" dirty="0" err="1"/>
              <a:t>Th</a:t>
            </a:r>
            <a:r>
              <a:rPr lang="en-US" sz="1800" b="1" dirty="0"/>
              <a:t>  5:25 Pm to 6:55 Pm</a:t>
            </a:r>
          </a:p>
          <a:p>
            <a:pPr marL="0" indent="0" algn="ctr">
              <a:buNone/>
            </a:pPr>
            <a:r>
              <a:rPr lang="en-US" sz="1800" b="1" dirty="0"/>
              <a:t>Office:</a:t>
            </a:r>
            <a:r>
              <a:rPr lang="en-US" sz="1800" dirty="0"/>
              <a:t> 8-49</a:t>
            </a:r>
            <a:endParaRPr lang="en-US" sz="1800" dirty="0">
              <a:latin typeface="Times New Roman" pitchFamily="18" charset="0"/>
              <a:cs typeface="Times New Roman" pitchFamily="18" charset="0"/>
            </a:endParaRPr>
          </a:p>
          <a:p>
            <a:pPr marL="0" indent="0" algn="ctr">
              <a:buNone/>
            </a:pPr>
            <a:endParaRPr lang="en-US" sz="1800" dirty="0" smtClean="0">
              <a:latin typeface="Times New Roman" pitchFamily="18" charset="0"/>
              <a:cs typeface="Times New Roman" pitchFamily="18" charset="0"/>
            </a:endParaRPr>
          </a:p>
        </p:txBody>
      </p:sp>
      <p:sp>
        <p:nvSpPr>
          <p:cNvPr id="5" name="Slide Number Placeholder 3"/>
          <p:cNvSpPr>
            <a:spLocks noGrp="1"/>
          </p:cNvSpPr>
          <p:nvPr>
            <p:ph type="sldNum" sz="quarter" idx="12"/>
          </p:nvPr>
        </p:nvSpPr>
        <p:spPr>
          <a:xfrm>
            <a:off x="8647272" y="6407944"/>
            <a:ext cx="365760" cy="365125"/>
          </a:xfrm>
        </p:spPr>
        <p:txBody>
          <a:bodyPr/>
          <a:lstStyle/>
          <a:p>
            <a:fld id="{C3A4A71B-4E25-4AD1-8769-31D9A7310868}" type="slidenum">
              <a:rPr lang="en-US" smtClean="0"/>
              <a:t>1</a:t>
            </a:fld>
            <a:endParaRPr lang="en-US" dirty="0"/>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52" y="715967"/>
            <a:ext cx="226474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820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2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wipe(down)">
                                      <p:cBhvr>
                                        <p:cTn id="30" dur="500"/>
                                        <p:tgtEl>
                                          <p:spTgt spid="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wipe(down)">
                                      <p:cBhvr>
                                        <p:cTn id="35" dur="500"/>
                                        <p:tgtEl>
                                          <p:spTgt spid="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down)">
                                      <p:cBhvr>
                                        <p:cTn id="40" dur="500"/>
                                        <p:tgtEl>
                                          <p:spTgt spid="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wipe(down)">
                                      <p:cBhvr>
                                        <p:cTn id="45" dur="500"/>
                                        <p:tgtEl>
                                          <p:spTgt spid="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animEffect transition="in" filter="wipe(down)">
                                      <p:cBhvr>
                                        <p:cTn id="5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Pipeline Versus </a:t>
            </a:r>
            <a:r>
              <a:rPr lang="en-US" dirty="0" smtClean="0"/>
              <a:t>Non-Pipe (continued)</a:t>
            </a:r>
            <a:endParaRPr lang="en-US" dirty="0"/>
          </a:p>
        </p:txBody>
      </p:sp>
      <p:sp>
        <p:nvSpPr>
          <p:cNvPr id="3" name="Content Placeholder 2"/>
          <p:cNvSpPr>
            <a:spLocks noGrp="1"/>
          </p:cNvSpPr>
          <p:nvPr>
            <p:ph idx="1"/>
          </p:nvPr>
        </p:nvSpPr>
        <p:spPr>
          <a:xfrm>
            <a:off x="457200" y="1219200"/>
            <a:ext cx="8458200" cy="5448300"/>
          </a:xfrm>
        </p:spPr>
        <p:txBody>
          <a:bodyPr>
            <a:normAutofit/>
          </a:bodyPr>
          <a:lstStyle/>
          <a:p>
            <a:r>
              <a:rPr lang="en-US" sz="2400" dirty="0" smtClean="0"/>
              <a:t>Non Pipeline N Instructions:</a:t>
            </a:r>
          </a:p>
          <a:p>
            <a:pPr marL="0" indent="0">
              <a:buNone/>
            </a:pPr>
            <a:endParaRPr lang="en-US" sz="2400" dirty="0"/>
          </a:p>
          <a:p>
            <a:endParaRPr lang="en-US" sz="2400" dirty="0" smtClean="0"/>
          </a:p>
          <a:p>
            <a:endParaRPr lang="en-US" sz="2400" dirty="0" smtClean="0"/>
          </a:p>
          <a:p>
            <a:r>
              <a:rPr lang="en-US" sz="2400" dirty="0" smtClean="0"/>
              <a:t>Pipeline N Instructions:</a:t>
            </a:r>
          </a:p>
          <a:p>
            <a:endParaRPr lang="en-US" dirty="0" smtClean="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324440"/>
            <a:ext cx="6253163" cy="648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4515" y="3543300"/>
            <a:ext cx="4962525"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6527" y="1600200"/>
            <a:ext cx="323850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0491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 Up of Pipeline</a:t>
            </a:r>
            <a:endParaRPr lang="en-US" dirty="0"/>
          </a:p>
        </p:txBody>
      </p:sp>
      <p:sp>
        <p:nvSpPr>
          <p:cNvPr id="3" name="Content Placeholder 2"/>
          <p:cNvSpPr>
            <a:spLocks noGrp="1"/>
          </p:cNvSpPr>
          <p:nvPr>
            <p:ph idx="1"/>
          </p:nvPr>
        </p:nvSpPr>
        <p:spPr/>
        <p:txBody>
          <a:bodyPr/>
          <a:lstStyle/>
          <a:p>
            <a:r>
              <a:rPr lang="en-US" sz="1800" dirty="0" smtClean="0"/>
              <a:t>This table illustrates the delay versus the number of instruction for pipeline CPU and non-pipeline CPU:</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86000"/>
            <a:ext cx="579120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8006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Speed Up (continued)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077200" cy="4724399"/>
              </a:xfrm>
            </p:spPr>
            <p:txBody>
              <a:bodyPr>
                <a:normAutofit fontScale="77500" lnSpcReduction="20000"/>
              </a:bodyPr>
              <a:lstStyle/>
              <a:p>
                <a:r>
                  <a:rPr lang="en-US" dirty="0" smtClean="0"/>
                  <a:t>Speed up = </a:t>
                </a:r>
                <a14:m>
                  <m:oMath xmlns:m="http://schemas.openxmlformats.org/officeDocument/2006/math">
                    <m:f>
                      <m:fPr>
                        <m:ctrlPr>
                          <a:rPr lang="en-US" i="1" smtClean="0">
                            <a:latin typeface="Cambria Math"/>
                          </a:rPr>
                        </m:ctrlPr>
                      </m:fPr>
                      <m:num>
                        <m:r>
                          <a:rPr lang="en-US" b="0" i="1" smtClean="0">
                            <a:latin typeface="Cambria Math"/>
                          </a:rPr>
                          <m:t>𝐷𝑒𝑙𝑎𝑦</m:t>
                        </m:r>
                        <m:r>
                          <a:rPr lang="en-US" b="0" i="1" smtClean="0">
                            <a:latin typeface="Cambria Math"/>
                          </a:rPr>
                          <m:t> </m:t>
                        </m:r>
                        <m:r>
                          <a:rPr lang="en-US" b="0" i="1" smtClean="0">
                            <a:latin typeface="Cambria Math"/>
                          </a:rPr>
                          <m:t>𝑤𝑖𝑡</m:t>
                        </m:r>
                        <m:r>
                          <a:rPr lang="en-US" b="0" i="1" smtClean="0">
                            <a:latin typeface="Cambria Math"/>
                          </a:rPr>
                          <m:t>h</m:t>
                        </m:r>
                        <m:r>
                          <a:rPr lang="en-US" b="0" i="1" smtClean="0">
                            <a:latin typeface="Cambria Math"/>
                          </a:rPr>
                          <m:t>𝑜𝑢𝑡</m:t>
                        </m:r>
                        <m:r>
                          <a:rPr lang="en-US" b="0" i="1" smtClean="0">
                            <a:latin typeface="Cambria Math"/>
                          </a:rPr>
                          <m:t> </m:t>
                        </m:r>
                        <m:r>
                          <a:rPr lang="en-US" b="0" i="1" smtClean="0">
                            <a:latin typeface="Cambria Math"/>
                          </a:rPr>
                          <m:t>𝑝𝑖𝑝𝑒𝑙𝑖𝑛𝑒</m:t>
                        </m:r>
                      </m:num>
                      <m:den>
                        <m:r>
                          <a:rPr lang="en-US" b="0" i="1" smtClean="0">
                            <a:latin typeface="Cambria Math"/>
                          </a:rPr>
                          <m:t>𝐷𝑒𝑙𝑎𝑦</m:t>
                        </m:r>
                        <m:r>
                          <a:rPr lang="en-US" b="0" i="1" smtClean="0">
                            <a:latin typeface="Cambria Math"/>
                          </a:rPr>
                          <m:t> </m:t>
                        </m:r>
                        <m:r>
                          <a:rPr lang="en-US" b="0" i="1" smtClean="0">
                            <a:latin typeface="Cambria Math"/>
                          </a:rPr>
                          <m:t>𝑤𝑖𝑡</m:t>
                        </m:r>
                        <m:r>
                          <a:rPr lang="en-US" b="0" i="1" smtClean="0">
                            <a:latin typeface="Cambria Math"/>
                          </a:rPr>
                          <m:t>h</m:t>
                        </m:r>
                        <m:r>
                          <a:rPr lang="en-US" b="0" i="1" smtClean="0">
                            <a:latin typeface="Cambria Math"/>
                          </a:rPr>
                          <m:t> </m:t>
                        </m:r>
                        <m:r>
                          <a:rPr lang="en-US" b="0" i="1" smtClean="0">
                            <a:latin typeface="Cambria Math"/>
                          </a:rPr>
                          <m:t>𝑝𝑖𝑝𝑒𝑙𝑖𝑛𝑒</m:t>
                        </m:r>
                      </m:den>
                    </m:f>
                  </m:oMath>
                </a14:m>
                <a:endParaRPr lang="en-US" dirty="0" smtClean="0"/>
              </a:p>
              <a:p>
                <a:r>
                  <a:rPr lang="en-US" dirty="0" smtClean="0"/>
                  <a:t>Speed up= </a:t>
                </a:r>
                <a14:m>
                  <m:oMath xmlns:m="http://schemas.openxmlformats.org/officeDocument/2006/math">
                    <m:f>
                      <m:fPr>
                        <m:ctrlPr>
                          <a:rPr lang="en-US" i="1" smtClean="0">
                            <a:latin typeface="Cambria Math"/>
                          </a:rPr>
                        </m:ctrlPr>
                      </m:fPr>
                      <m:num>
                        <m:r>
                          <a:rPr lang="en-US" b="0" i="1" smtClean="0">
                            <a:latin typeface="Cambria Math"/>
                          </a:rPr>
                          <m:t>𝑁𝑘𝑡</m:t>
                        </m:r>
                      </m:num>
                      <m:den>
                        <m:r>
                          <a:rPr lang="en-US" b="0" i="1" smtClean="0">
                            <a:latin typeface="Cambria Math"/>
                          </a:rPr>
                          <m:t>𝑘𝑡</m:t>
                        </m:r>
                        <m:r>
                          <a:rPr lang="en-US" b="0" i="1" smtClean="0">
                            <a:latin typeface="Cambria Math"/>
                          </a:rPr>
                          <m:t>+</m:t>
                        </m:r>
                        <m:d>
                          <m:dPr>
                            <m:ctrlPr>
                              <a:rPr lang="en-US" b="0" i="1" smtClean="0">
                                <a:latin typeface="Cambria Math"/>
                              </a:rPr>
                            </m:ctrlPr>
                          </m:dPr>
                          <m:e>
                            <m:r>
                              <a:rPr lang="en-US" b="0" i="1" smtClean="0">
                                <a:latin typeface="Cambria Math"/>
                              </a:rPr>
                              <m:t>𝑁</m:t>
                            </m:r>
                            <m:r>
                              <a:rPr lang="en-US" b="0" i="1" smtClean="0">
                                <a:latin typeface="Cambria Math"/>
                              </a:rPr>
                              <m:t>−</m:t>
                            </m:r>
                            <m:r>
                              <a:rPr lang="en-US" b="0" i="1" smtClean="0">
                                <a:latin typeface="Cambria Math"/>
                              </a:rPr>
                              <m:t>1</m:t>
                            </m:r>
                          </m:e>
                        </m:d>
                        <m:r>
                          <a:rPr lang="en-US" b="0" i="1" smtClean="0">
                            <a:latin typeface="Cambria Math"/>
                          </a:rPr>
                          <m:t>𝑡</m:t>
                        </m:r>
                      </m:den>
                    </m:f>
                  </m:oMath>
                </a14:m>
                <a:r>
                  <a:rPr lang="en-US" dirty="0" smtClean="0"/>
                  <a:t> = </a:t>
                </a:r>
                <a14:m>
                  <m:oMath xmlns:m="http://schemas.openxmlformats.org/officeDocument/2006/math">
                    <m:f>
                      <m:fPr>
                        <m:ctrlPr>
                          <a:rPr lang="en-US" i="1">
                            <a:latin typeface="Cambria Math"/>
                          </a:rPr>
                        </m:ctrlPr>
                      </m:fPr>
                      <m:num>
                        <m:r>
                          <a:rPr lang="en-US" i="1">
                            <a:latin typeface="Cambria Math"/>
                          </a:rPr>
                          <m:t>𝑁𝑘</m:t>
                        </m:r>
                      </m:num>
                      <m:den>
                        <m:r>
                          <a:rPr lang="en-US" i="1">
                            <a:latin typeface="Cambria Math"/>
                          </a:rPr>
                          <m:t>𝑘</m:t>
                        </m:r>
                        <m:r>
                          <a:rPr lang="en-US" i="1">
                            <a:latin typeface="Cambria Math"/>
                          </a:rPr>
                          <m:t>+</m:t>
                        </m:r>
                        <m:d>
                          <m:dPr>
                            <m:ctrlPr>
                              <a:rPr lang="en-US" i="1" smtClean="0">
                                <a:latin typeface="Cambria Math"/>
                              </a:rPr>
                            </m:ctrlPr>
                          </m:dPr>
                          <m:e>
                            <m:r>
                              <a:rPr lang="en-US" i="1">
                                <a:latin typeface="Cambria Math"/>
                              </a:rPr>
                              <m:t>𝑁</m:t>
                            </m:r>
                            <m:r>
                              <a:rPr lang="en-US" i="1">
                                <a:latin typeface="Cambria Math"/>
                              </a:rPr>
                              <m:t>−</m:t>
                            </m:r>
                            <m:r>
                              <a:rPr lang="en-US" i="1">
                                <a:latin typeface="Cambria Math"/>
                              </a:rPr>
                              <m:t>1</m:t>
                            </m:r>
                          </m:e>
                        </m:d>
                      </m:den>
                    </m:f>
                  </m:oMath>
                </a14:m>
                <a:endParaRPr lang="en-US" dirty="0"/>
              </a:p>
              <a:p>
                <a14:m>
                  <m:oMath xmlns:m="http://schemas.openxmlformats.org/officeDocument/2006/math">
                    <m:sPre>
                      <m:sPrePr>
                        <m:ctrlPr>
                          <a:rPr lang="en-US" i="1" smtClean="0">
                            <a:latin typeface="Cambria Math"/>
                          </a:rPr>
                        </m:ctrlPr>
                      </m:sPrePr>
                      <m:sub>
                        <m:r>
                          <a:rPr lang="en-US" b="0" i="1" smtClean="0">
                            <a:latin typeface="Cambria Math"/>
                          </a:rPr>
                          <m:t>𝑁</m:t>
                        </m:r>
                        <m:r>
                          <a:rPr lang="en-US" b="0" i="1" smtClean="0">
                            <a:latin typeface="Cambria Math"/>
                          </a:rPr>
                          <m:t>→∞</m:t>
                        </m:r>
                      </m:sub>
                      <m:sup>
                        <m:r>
                          <a:rPr lang="en-US" b="0" i="1" smtClean="0">
                            <a:latin typeface="Cambria Math"/>
                          </a:rPr>
                          <m:t>𝑆𝑝𝑒𝑒𝑑</m:t>
                        </m:r>
                        <m:r>
                          <a:rPr lang="en-US" b="0" i="1" smtClean="0">
                            <a:latin typeface="Cambria Math"/>
                          </a:rPr>
                          <m:t> </m:t>
                        </m:r>
                        <m:r>
                          <a:rPr lang="en-US" b="0" i="1" smtClean="0">
                            <a:latin typeface="Cambria Math"/>
                          </a:rPr>
                          <m:t>𝑢𝑝</m:t>
                        </m:r>
                      </m:sup>
                      <m:e>
                        <m:r>
                          <a:rPr lang="en-US" b="0" i="1" smtClean="0">
                            <a:latin typeface="Cambria Math"/>
                          </a:rPr>
                          <m:t>𝑀𝑎𝑥</m:t>
                        </m:r>
                      </m:e>
                    </m:sPre>
                  </m:oMath>
                </a14:m>
                <a:r>
                  <a:rPr lang="en-US" dirty="0" smtClean="0"/>
                  <a:t> = k</a:t>
                </a:r>
              </a:p>
              <a:p>
                <a:r>
                  <a:rPr lang="en-US" dirty="0" smtClean="0"/>
                  <a:t>We can never reach the maximum Speed up in a real program, </a:t>
                </a:r>
                <a:r>
                  <a:rPr lang="en-US" dirty="0"/>
                  <a:t>Because of the instruction </a:t>
                </a:r>
                <a:r>
                  <a:rPr lang="en-US" dirty="0" smtClean="0"/>
                  <a:t>dependency. Some Examples of Instruction Dependency follows:</a:t>
                </a:r>
              </a:p>
              <a:p>
                <a:r>
                  <a:rPr lang="en-US" dirty="0"/>
                  <a:t>What is the drawback in a 4 stage pipeline if the first instruction is “LOAD</a:t>
                </a:r>
                <a:r>
                  <a:rPr lang="en-US" dirty="0" smtClean="0"/>
                  <a:t>”?</a:t>
                </a:r>
              </a:p>
              <a:p>
                <a:r>
                  <a:rPr lang="en-US" dirty="0" smtClean="0"/>
                  <a:t> The third instruction can’t be loaded to the CPU because the bus is already occupied for bringing the data of the first instruction from the memory to the CPU. In the nest page it is illustrated.</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077200" cy="4724399"/>
              </a:xfrm>
              <a:blipFill rotWithShape="1">
                <a:blip r:embed="rId2"/>
                <a:stretch>
                  <a:fillRect l="-1057" t="-775" b="-388"/>
                </a:stretch>
              </a:blipFill>
            </p:spPr>
            <p:txBody>
              <a:bodyPr/>
              <a:lstStyle/>
              <a:p>
                <a:r>
                  <a:rPr lang="en-US">
                    <a:noFill/>
                  </a:rPr>
                  <a:t> </a:t>
                </a:r>
              </a:p>
            </p:txBody>
          </p:sp>
        </mc:Fallback>
      </mc:AlternateContent>
    </p:spTree>
    <p:extLst>
      <p:ext uri="{BB962C8B-B14F-4D97-AF65-F5344CB8AC3E}">
        <p14:creationId xmlns:p14="http://schemas.microsoft.com/office/powerpoint/2010/main" val="3245592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Conflict when the first instruction is load</a:t>
            </a:r>
            <a:endParaRPr lang="en-US" dirty="0"/>
          </a:p>
        </p:txBody>
      </p:sp>
      <p:sp>
        <p:nvSpPr>
          <p:cNvPr id="3" name="Content Placeholder 2"/>
          <p:cNvSpPr>
            <a:spLocks noGrp="1"/>
          </p:cNvSpPr>
          <p:nvPr>
            <p:ph idx="1"/>
          </p:nvPr>
        </p:nvSpPr>
        <p:spPr>
          <a:xfrm>
            <a:off x="457199" y="1600200"/>
            <a:ext cx="8243479" cy="4724400"/>
          </a:xfrm>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029" y="1600200"/>
            <a:ext cx="824865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4678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can we solve it?</a:t>
            </a:r>
            <a:endParaRPr lang="en-US" dirty="0"/>
          </a:p>
        </p:txBody>
      </p:sp>
      <p:sp>
        <p:nvSpPr>
          <p:cNvPr id="3" name="Content Placeholder 2"/>
          <p:cNvSpPr>
            <a:spLocks noGrp="1"/>
          </p:cNvSpPr>
          <p:nvPr>
            <p:ph idx="1"/>
          </p:nvPr>
        </p:nvSpPr>
        <p:spPr>
          <a:xfrm>
            <a:off x="457200" y="1600200"/>
            <a:ext cx="5105400" cy="4953000"/>
          </a:xfrm>
        </p:spPr>
        <p:txBody>
          <a:bodyPr>
            <a:normAutofit fontScale="62500" lnSpcReduction="20000"/>
          </a:bodyPr>
          <a:lstStyle/>
          <a:p>
            <a:r>
              <a:rPr lang="en-US" dirty="0"/>
              <a:t>Harvard Architecture</a:t>
            </a:r>
            <a:r>
              <a:rPr lang="en-US" dirty="0" smtClean="0"/>
              <a:t>: Harvard </a:t>
            </a:r>
            <a:r>
              <a:rPr lang="en-US" dirty="0"/>
              <a:t>architecture is a computer architecture that separates instructions and data storage. The processor connects to two independent memory banks, each with its own set of buses. One bank stores program instructions, and the other stores data. Harvard architecture can lead to faster instruction execution and better performance in some applications. Harvard architecture is often </a:t>
            </a:r>
            <a:r>
              <a:rPr lang="en-US" dirty="0" smtClean="0"/>
              <a:t>compared </a:t>
            </a:r>
            <a:r>
              <a:rPr lang="en-US" dirty="0"/>
              <a:t>with von Neumann architecture, where instructions and data share the same memory and pathways.</a:t>
            </a:r>
          </a:p>
          <a:p>
            <a:r>
              <a:rPr lang="en-US" dirty="0" smtClean="0"/>
              <a:t>The problem is that it not flexible. If in some cases we need more Data Memory or Instruction Memory, we can’t replace any part of these two memory in the favor of the other one.</a:t>
            </a:r>
          </a:p>
          <a:p>
            <a:endParaRPr lang="en-US" dirty="0"/>
          </a:p>
        </p:txBody>
      </p:sp>
      <p:pic>
        <p:nvPicPr>
          <p:cNvPr id="51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66800"/>
            <a:ext cx="2609850" cy="222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25" y="3352800"/>
            <a:ext cx="2619375"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6761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Solution</a:t>
            </a:r>
            <a:endParaRPr lang="en-US" dirty="0"/>
          </a:p>
        </p:txBody>
      </p:sp>
      <p:sp>
        <p:nvSpPr>
          <p:cNvPr id="3" name="Content Placeholder 2"/>
          <p:cNvSpPr>
            <a:spLocks noGrp="1"/>
          </p:cNvSpPr>
          <p:nvPr>
            <p:ph idx="1"/>
          </p:nvPr>
        </p:nvSpPr>
        <p:spPr>
          <a:xfrm>
            <a:off x="457200" y="1600200"/>
            <a:ext cx="4953000" cy="5029200"/>
          </a:xfrm>
        </p:spPr>
        <p:txBody>
          <a:bodyPr>
            <a:normAutofit fontScale="70000" lnSpcReduction="20000"/>
          </a:bodyPr>
          <a:lstStyle/>
          <a:p>
            <a:r>
              <a:rPr lang="en-US" dirty="0" smtClean="0"/>
              <a:t>Another Solution which is more flexible is to use two buses with the same shared memory. </a:t>
            </a:r>
          </a:p>
          <a:p>
            <a:endParaRPr lang="en-US" dirty="0" smtClean="0"/>
          </a:p>
          <a:p>
            <a:r>
              <a:rPr lang="en-US" dirty="0"/>
              <a:t>A CPU typically communicates with memory using a single "system bus," which consists of multiple lines including a data bus (for transferring data), an address bus (specifying memory locations), and a control bus (managing data transfer operations); however, in some advanced architectures, a CPU might utilize two separate buses for accessing </a:t>
            </a:r>
            <a:r>
              <a:rPr lang="en-US" dirty="0" smtClean="0"/>
              <a:t>memory, which is better than the Harvard Architecture from flexibility point of view.  </a:t>
            </a:r>
            <a:endParaRPr lang="en-US" dirty="0"/>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2057400"/>
            <a:ext cx="319514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7889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Resource Dependency</a:t>
            </a:r>
            <a:endParaRPr lang="en-US" dirty="0"/>
          </a:p>
        </p:txBody>
      </p:sp>
      <p:sp>
        <p:nvSpPr>
          <p:cNvPr id="3" name="Content Placeholder 2"/>
          <p:cNvSpPr>
            <a:spLocks noGrp="1"/>
          </p:cNvSpPr>
          <p:nvPr>
            <p:ph idx="1"/>
          </p:nvPr>
        </p:nvSpPr>
        <p:spPr>
          <a:xfrm>
            <a:off x="457200" y="1600200"/>
            <a:ext cx="8305800" cy="5029200"/>
          </a:xfrm>
        </p:spPr>
        <p:txBody>
          <a:bodyPr>
            <a:normAutofit fontScale="70000" lnSpcReduction="20000"/>
          </a:bodyPr>
          <a:lstStyle/>
          <a:p>
            <a:r>
              <a:rPr lang="en-US" dirty="0" smtClean="0"/>
              <a:t>In some cases the next instruction needs the data of the previous instruction.</a:t>
            </a:r>
          </a:p>
          <a:p>
            <a:r>
              <a:rPr lang="en-US" dirty="0"/>
              <a:t>Data dependency is a relationship between instructions or statements in a program where the output of one is dependent on the input of another. It can occur when a statement writes data that is later read by another statement. </a:t>
            </a:r>
            <a:endParaRPr lang="en-US" dirty="0" smtClean="0"/>
          </a:p>
          <a:p>
            <a:r>
              <a:rPr lang="en-US" dirty="0" smtClean="0"/>
              <a:t>Data </a:t>
            </a:r>
            <a:r>
              <a:rPr lang="en-US" dirty="0"/>
              <a:t>dependency can lead to issues when executing instructions concurrently, so it must be managed to ensure the program runs correctly. For example, in serial programming, the program executes statements in the order they appear in the code. To manage data dependency in this case, you write the code statements in the correct order. In parallel programming, where some parts of the code are executed simultaneously, managing data dependency is more complicated</a:t>
            </a:r>
            <a:r>
              <a:rPr lang="en-US" dirty="0" smtClean="0"/>
              <a:t>. Here is an example of Data Dependency:</a:t>
            </a:r>
          </a:p>
          <a:p>
            <a:r>
              <a:rPr lang="en-US" dirty="0" smtClean="0"/>
              <a:t>Add R1, R2, R3</a:t>
            </a:r>
          </a:p>
          <a:p>
            <a:r>
              <a:rPr lang="en-US" dirty="0" smtClean="0"/>
              <a:t>Sub R4, R1, R7</a:t>
            </a:r>
          </a:p>
          <a:p>
            <a:r>
              <a:rPr lang="en-US" dirty="0" smtClean="0"/>
              <a:t>In this case the second instruction needs the data of R1.</a:t>
            </a:r>
          </a:p>
          <a:p>
            <a:endParaRPr lang="en-US" dirty="0" smtClean="0"/>
          </a:p>
          <a:p>
            <a:endParaRPr lang="en-US" dirty="0"/>
          </a:p>
        </p:txBody>
      </p:sp>
    </p:spTree>
    <p:extLst>
      <p:ext uri="{BB962C8B-B14F-4D97-AF65-F5344CB8AC3E}">
        <p14:creationId xmlns:p14="http://schemas.microsoft.com/office/powerpoint/2010/main" val="882627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Architecture</a:t>
            </a:r>
            <a:endParaRPr lang="en-US" dirty="0"/>
          </a:p>
        </p:txBody>
      </p:sp>
      <p:sp>
        <p:nvSpPr>
          <p:cNvPr id="3" name="Subtitle 2"/>
          <p:cNvSpPr>
            <a:spLocks noGrp="1"/>
          </p:cNvSpPr>
          <p:nvPr>
            <p:ph type="subTitle" idx="1"/>
          </p:nvPr>
        </p:nvSpPr>
        <p:spPr/>
        <p:txBody>
          <a:bodyPr/>
          <a:lstStyle/>
          <a:p>
            <a:r>
              <a:rPr lang="en-US" dirty="0" smtClean="0"/>
              <a:t>Pipeline</a:t>
            </a:r>
          </a:p>
        </p:txBody>
      </p:sp>
    </p:spTree>
    <p:extLst>
      <p:ext uri="{BB962C8B-B14F-4D97-AF65-F5344CB8AC3E}">
        <p14:creationId xmlns:p14="http://schemas.microsoft.com/office/powerpoint/2010/main" val="243880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a:t>
            </a:r>
            <a:endParaRPr lang="en-US" dirty="0"/>
          </a:p>
        </p:txBody>
      </p:sp>
      <p:sp>
        <p:nvSpPr>
          <p:cNvPr id="3" name="Content Placeholder 2"/>
          <p:cNvSpPr>
            <a:spLocks noGrp="1"/>
          </p:cNvSpPr>
          <p:nvPr>
            <p:ph idx="1"/>
          </p:nvPr>
        </p:nvSpPr>
        <p:spPr>
          <a:xfrm>
            <a:off x="457200" y="1219200"/>
            <a:ext cx="8077200" cy="5334000"/>
          </a:xfrm>
        </p:spPr>
        <p:txBody>
          <a:bodyPr>
            <a:normAutofit fontScale="77500" lnSpcReduction="20000"/>
          </a:bodyPr>
          <a:lstStyle/>
          <a:p>
            <a:r>
              <a:rPr lang="en-US" dirty="0" smtClean="0"/>
              <a:t>Instruction </a:t>
            </a:r>
            <a:r>
              <a:rPr lang="en-US" dirty="0"/>
              <a:t>pipelining is a technique that improves processor performance by breaking down instructions into stages and executing them simultaneously. </a:t>
            </a:r>
            <a:endParaRPr lang="en-US" dirty="0" smtClean="0"/>
          </a:p>
          <a:p>
            <a:r>
              <a:rPr lang="en-US" dirty="0"/>
              <a:t>In pipelining, different parts of the processor work on different parts of instructions at the same time. This is similar to an assembly line, where each worker completes a part of the task. </a:t>
            </a:r>
            <a:endParaRPr lang="en-US" dirty="0" smtClean="0"/>
          </a:p>
          <a:p>
            <a:r>
              <a:rPr lang="en-US" dirty="0" smtClean="0"/>
              <a:t>Pipelining </a:t>
            </a:r>
            <a:r>
              <a:rPr lang="en-US" dirty="0"/>
              <a:t>increases the throughput of the system by allowing processes to overlap. </a:t>
            </a:r>
            <a:r>
              <a:rPr lang="en-US" b="1" i="1" u="sng" dirty="0"/>
              <a:t>The efficiency of the pipeline can be improved by dividing the instruction cycle into segments of equal duration</a:t>
            </a:r>
            <a:r>
              <a:rPr lang="en-US" b="1" i="1" u="sng" dirty="0" smtClean="0"/>
              <a:t>.</a:t>
            </a:r>
          </a:p>
          <a:p>
            <a:r>
              <a:rPr lang="en-US" dirty="0"/>
              <a:t>To make processors even faster, various methods of optimizing pipelines have been devised. One method is branch prediction, where the processor guesses which path to take. If the guess is wrong, the pipeline must be restarted with the correct instruction.</a:t>
            </a:r>
            <a:endParaRPr lang="en-US" dirty="0" smtClean="0"/>
          </a:p>
          <a:p>
            <a:endParaRPr lang="en-US" dirty="0"/>
          </a:p>
        </p:txBody>
      </p:sp>
    </p:spTree>
    <p:extLst>
      <p:ext uri="{BB962C8B-B14F-4D97-AF65-F5344CB8AC3E}">
        <p14:creationId xmlns:p14="http://schemas.microsoft.com/office/powerpoint/2010/main" val="2411134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Instruction </a:t>
            </a:r>
            <a:r>
              <a:rPr lang="en-US" dirty="0" err="1" smtClean="0"/>
              <a:t>pipelinig</a:t>
            </a:r>
            <a:endParaRPr lang="en-US" dirty="0"/>
          </a:p>
        </p:txBody>
      </p:sp>
      <p:sp>
        <p:nvSpPr>
          <p:cNvPr id="3" name="Content Placeholder 2"/>
          <p:cNvSpPr>
            <a:spLocks noGrp="1"/>
          </p:cNvSpPr>
          <p:nvPr>
            <p:ph idx="1"/>
          </p:nvPr>
        </p:nvSpPr>
        <p:spPr>
          <a:xfrm>
            <a:off x="457200" y="1371600"/>
            <a:ext cx="8229600" cy="5105400"/>
          </a:xfrm>
        </p:spPr>
        <p:txBody>
          <a:bodyPr>
            <a:normAutofit fontScale="70000" lnSpcReduction="20000"/>
          </a:bodyPr>
          <a:lstStyle/>
          <a:p>
            <a:r>
              <a:rPr lang="en-US" u="sng" dirty="0"/>
              <a:t>An example of two stage pipeline follows:</a:t>
            </a:r>
          </a:p>
          <a:p>
            <a:r>
              <a:rPr lang="en-US" b="1" dirty="0"/>
              <a:t>Fetching</a:t>
            </a:r>
            <a:r>
              <a:rPr lang="en-US" dirty="0"/>
              <a:t>: Reading instructions from memory </a:t>
            </a:r>
            <a:r>
              <a:rPr lang="en-US" b="1" dirty="0"/>
              <a:t>Executing</a:t>
            </a:r>
            <a:r>
              <a:rPr lang="en-US" dirty="0"/>
              <a:t>: Carrying out instruction</a:t>
            </a:r>
          </a:p>
          <a:p>
            <a:r>
              <a:rPr lang="en-US" u="sng" dirty="0"/>
              <a:t>Example of 4 stages pipeline:</a:t>
            </a:r>
          </a:p>
          <a:p>
            <a:r>
              <a:rPr lang="en-US" b="1" dirty="0"/>
              <a:t>Fetching</a:t>
            </a:r>
            <a:r>
              <a:rPr lang="en-US" dirty="0"/>
              <a:t>: Reading instructions from memory </a:t>
            </a:r>
          </a:p>
          <a:p>
            <a:r>
              <a:rPr lang="en-US" b="1" dirty="0"/>
              <a:t>Decoding</a:t>
            </a:r>
            <a:r>
              <a:rPr lang="en-US" dirty="0"/>
              <a:t>: Finding out what is this </a:t>
            </a:r>
            <a:r>
              <a:rPr lang="en-US" dirty="0" smtClean="0"/>
              <a:t>instruction</a:t>
            </a:r>
          </a:p>
          <a:p>
            <a:r>
              <a:rPr lang="en-US" b="1" dirty="0" smtClean="0"/>
              <a:t>Executing</a:t>
            </a:r>
            <a:r>
              <a:rPr lang="en-US" dirty="0"/>
              <a:t>: Carrying out </a:t>
            </a:r>
            <a:r>
              <a:rPr lang="en-US" dirty="0" smtClean="0"/>
              <a:t>instructions</a:t>
            </a:r>
          </a:p>
          <a:p>
            <a:r>
              <a:rPr lang="en-US" b="1" dirty="0" smtClean="0"/>
              <a:t>Writing </a:t>
            </a:r>
            <a:r>
              <a:rPr lang="en-US" b="1" dirty="0"/>
              <a:t>Back</a:t>
            </a:r>
            <a:r>
              <a:rPr lang="en-US" dirty="0"/>
              <a:t>: Storing the final result into the Register Bank (Register File), if necessary</a:t>
            </a:r>
            <a:r>
              <a:rPr lang="en-US" dirty="0" smtClean="0"/>
              <a:t>.</a:t>
            </a:r>
          </a:p>
          <a:p>
            <a:r>
              <a:rPr lang="en-US" u="sng" dirty="0"/>
              <a:t>Example of </a:t>
            </a:r>
            <a:r>
              <a:rPr lang="en-US" u="sng" dirty="0" smtClean="0"/>
              <a:t>5 </a:t>
            </a:r>
            <a:r>
              <a:rPr lang="en-US" u="sng" dirty="0"/>
              <a:t>stages pipeline</a:t>
            </a:r>
            <a:r>
              <a:rPr lang="en-US" u="sng" dirty="0" smtClean="0"/>
              <a:t>:</a:t>
            </a:r>
          </a:p>
          <a:p>
            <a:r>
              <a:rPr lang="en-US" b="1" dirty="0"/>
              <a:t>Fetching</a:t>
            </a:r>
            <a:r>
              <a:rPr lang="en-US" dirty="0"/>
              <a:t>: Reading instructions from memory </a:t>
            </a:r>
          </a:p>
          <a:p>
            <a:r>
              <a:rPr lang="en-US" b="1" dirty="0"/>
              <a:t>Decoding</a:t>
            </a:r>
            <a:r>
              <a:rPr lang="en-US" dirty="0"/>
              <a:t>: Finding out what is this instruction</a:t>
            </a:r>
          </a:p>
          <a:p>
            <a:r>
              <a:rPr lang="en-US" b="1" dirty="0"/>
              <a:t>Executing</a:t>
            </a:r>
            <a:r>
              <a:rPr lang="en-US" dirty="0"/>
              <a:t>: Carrying out instructions</a:t>
            </a:r>
          </a:p>
          <a:p>
            <a:r>
              <a:rPr lang="en-US" b="1" dirty="0"/>
              <a:t>Memory Access</a:t>
            </a:r>
            <a:r>
              <a:rPr lang="en-US" dirty="0"/>
              <a:t>: Accessing the memory, if necessary</a:t>
            </a:r>
          </a:p>
          <a:p>
            <a:r>
              <a:rPr lang="en-US" b="1" dirty="0"/>
              <a:t>Writing Back</a:t>
            </a:r>
            <a:r>
              <a:rPr lang="en-US" dirty="0"/>
              <a:t>: Storing the final result into the Register</a:t>
            </a:r>
            <a:endParaRPr lang="en-US" u="sng" dirty="0" smtClean="0"/>
          </a:p>
          <a:p>
            <a:endParaRPr lang="en-US" u="sng" dirty="0"/>
          </a:p>
          <a:p>
            <a:endParaRPr lang="en-US" dirty="0"/>
          </a:p>
          <a:p>
            <a:endParaRPr lang="en-US" dirty="0"/>
          </a:p>
        </p:txBody>
      </p:sp>
    </p:spTree>
    <p:extLst>
      <p:ext uri="{BB962C8B-B14F-4D97-AF65-F5344CB8AC3E}">
        <p14:creationId xmlns:p14="http://schemas.microsoft.com/office/powerpoint/2010/main" val="513097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Description of the 7-stage MIPS </a:t>
            </a:r>
            <a:r>
              <a:rPr lang="en-US" sz="4000" dirty="0" smtClean="0"/>
              <a:t>pipelin</a:t>
            </a:r>
            <a:r>
              <a:rPr lang="en-US" dirty="0" smtClean="0"/>
              <a:t>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Fetching</a:t>
            </a:r>
            <a:r>
              <a:rPr lang="en-US" dirty="0" smtClean="0"/>
              <a:t> ( </a:t>
            </a:r>
            <a:r>
              <a:rPr lang="en-US" dirty="0"/>
              <a:t>Reading instructions from </a:t>
            </a:r>
            <a:r>
              <a:rPr lang="en-US" dirty="0" smtClean="0"/>
              <a:t>memory):</a:t>
            </a:r>
          </a:p>
          <a:p>
            <a:r>
              <a:rPr lang="en-US" dirty="0" smtClean="0"/>
              <a:t>Because fetching instruction from memory take a lot of time, we divide this part to two parts:</a:t>
            </a:r>
          </a:p>
          <a:p>
            <a:pPr lvl="1"/>
            <a:r>
              <a:rPr lang="en-US" b="1" dirty="0" smtClean="0"/>
              <a:t>Fetch1</a:t>
            </a:r>
          </a:p>
          <a:p>
            <a:pPr lvl="1"/>
            <a:r>
              <a:rPr lang="en-US" b="1" dirty="0" smtClean="0"/>
              <a:t>Fetc</a:t>
            </a:r>
            <a:r>
              <a:rPr lang="en-US" dirty="0" smtClean="0"/>
              <a:t>h2 </a:t>
            </a:r>
            <a:endParaRPr lang="en-US" dirty="0"/>
          </a:p>
          <a:p>
            <a:r>
              <a:rPr lang="en-US" b="1" dirty="0"/>
              <a:t>Decoding</a:t>
            </a:r>
            <a:r>
              <a:rPr lang="en-US" dirty="0"/>
              <a:t>: Finding out what is this instruction</a:t>
            </a:r>
          </a:p>
          <a:p>
            <a:r>
              <a:rPr lang="en-US" b="1" dirty="0"/>
              <a:t>Executing</a:t>
            </a:r>
            <a:r>
              <a:rPr lang="en-US" dirty="0"/>
              <a:t>: Carrying out instructions</a:t>
            </a:r>
          </a:p>
          <a:p>
            <a:r>
              <a:rPr lang="en-US" b="1" dirty="0"/>
              <a:t>Memory Access</a:t>
            </a:r>
            <a:r>
              <a:rPr lang="en-US" dirty="0"/>
              <a:t>: </a:t>
            </a:r>
            <a:r>
              <a:rPr lang="en-US" dirty="0" smtClean="0"/>
              <a:t>(Accessing </a:t>
            </a:r>
            <a:r>
              <a:rPr lang="en-US" dirty="0"/>
              <a:t>the memory, if </a:t>
            </a:r>
            <a:r>
              <a:rPr lang="en-US" dirty="0" smtClean="0"/>
              <a:t>necessary):</a:t>
            </a:r>
          </a:p>
          <a:p>
            <a:r>
              <a:rPr lang="en-US" dirty="0"/>
              <a:t>Because </a:t>
            </a:r>
            <a:r>
              <a:rPr lang="en-US" dirty="0" smtClean="0"/>
              <a:t>Accessing memory take </a:t>
            </a:r>
            <a:r>
              <a:rPr lang="en-US" dirty="0"/>
              <a:t>a lot of time, we divide this part to two parts</a:t>
            </a:r>
            <a:r>
              <a:rPr lang="en-US" dirty="0" smtClean="0"/>
              <a:t>:</a:t>
            </a:r>
          </a:p>
          <a:p>
            <a:pPr lvl="1"/>
            <a:r>
              <a:rPr lang="en-US" b="1" dirty="0" smtClean="0"/>
              <a:t>MemoryAccess1</a:t>
            </a:r>
          </a:p>
          <a:p>
            <a:pPr lvl="1"/>
            <a:r>
              <a:rPr lang="en-US" b="1" dirty="0" smtClean="0"/>
              <a:t>MemoryAccess2</a:t>
            </a:r>
            <a:endParaRPr lang="en-US" b="1" dirty="0"/>
          </a:p>
          <a:p>
            <a:r>
              <a:rPr lang="en-US" b="1" dirty="0"/>
              <a:t>Writing Back</a:t>
            </a:r>
            <a:r>
              <a:rPr lang="en-US" dirty="0"/>
              <a:t>: Storing the final result into the </a:t>
            </a:r>
            <a:r>
              <a:rPr lang="en-US" dirty="0" smtClean="0"/>
              <a:t>Register</a:t>
            </a:r>
            <a:endParaRPr lang="en-US" u="sng" dirty="0"/>
          </a:p>
        </p:txBody>
      </p:sp>
    </p:spTree>
    <p:extLst>
      <p:ext uri="{BB962C8B-B14F-4D97-AF65-F5344CB8AC3E}">
        <p14:creationId xmlns:p14="http://schemas.microsoft.com/office/powerpoint/2010/main" val="810588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Examples: Pentium, Pentium 4, Core i5, Core i7, Core i9, … Pipeline Stages</a:t>
            </a:r>
            <a:endParaRPr lang="en-US" dirty="0"/>
          </a:p>
        </p:txBody>
      </p:sp>
      <p:sp>
        <p:nvSpPr>
          <p:cNvPr id="3" name="Content Placeholder 2"/>
          <p:cNvSpPr>
            <a:spLocks noGrp="1"/>
          </p:cNvSpPr>
          <p:nvPr>
            <p:ph idx="1"/>
          </p:nvPr>
        </p:nvSpPr>
        <p:spPr>
          <a:xfrm>
            <a:off x="457200" y="1447800"/>
            <a:ext cx="8382000" cy="5181600"/>
          </a:xfrm>
        </p:spPr>
        <p:txBody>
          <a:bodyPr>
            <a:noAutofit/>
          </a:bodyPr>
          <a:lstStyle/>
          <a:p>
            <a:r>
              <a:rPr lang="en-US" sz="1800" b="1" dirty="0"/>
              <a:t>Pentium</a:t>
            </a:r>
            <a:r>
              <a:rPr lang="en-US" sz="1800" dirty="0"/>
              <a:t> </a:t>
            </a:r>
          </a:p>
          <a:p>
            <a:r>
              <a:rPr lang="en-US" sz="1800" dirty="0"/>
              <a:t>The basic CPU pipeline has five stages: instruction fetch, decode instructions, fetch operands, execute, and store to cache. The Pentium also has a floating point pipeline with eight stages to speed up the floating point </a:t>
            </a:r>
            <a:r>
              <a:rPr lang="en-US" sz="1800" dirty="0" smtClean="0"/>
              <a:t>unit</a:t>
            </a:r>
          </a:p>
          <a:p>
            <a:r>
              <a:rPr lang="en-US" sz="1800" b="1" dirty="0"/>
              <a:t>Pentium Pro</a:t>
            </a:r>
            <a:r>
              <a:rPr lang="en-US" sz="1800" dirty="0"/>
              <a:t> </a:t>
            </a:r>
          </a:p>
          <a:p>
            <a:r>
              <a:rPr lang="en-US" sz="1800" dirty="0"/>
              <a:t>The Pentium Pro has a </a:t>
            </a:r>
            <a:r>
              <a:rPr lang="en-US" sz="1800" dirty="0" smtClean="0"/>
              <a:t>14-stage pipeline. </a:t>
            </a:r>
          </a:p>
          <a:p>
            <a:r>
              <a:rPr lang="en-US" sz="1800" b="1" dirty="0"/>
              <a:t>Pentium 4</a:t>
            </a:r>
            <a:r>
              <a:rPr lang="en-US" sz="1800" dirty="0"/>
              <a:t> </a:t>
            </a:r>
          </a:p>
          <a:p>
            <a:r>
              <a:rPr lang="en-US" sz="1800" dirty="0"/>
              <a:t>The Pentium 4 has a 20-stage pipeline, which Intel calls Hyper Pipelined Technology. The deeper the pipeline, the more stages an instruction must go through before reaching the end of the pipeline.</a:t>
            </a:r>
          </a:p>
          <a:p>
            <a:r>
              <a:rPr lang="en-US" sz="1800" b="1" dirty="0"/>
              <a:t>Core i5</a:t>
            </a:r>
            <a:r>
              <a:rPr lang="en-US" sz="1800" dirty="0"/>
              <a:t>: A typical Intel Core i5 processor generally has a 5-stage pipeline. This means that an instruction goes through five distinct steps during processing: instruction fetch, instruction decode, execute, memory access, and write back</a:t>
            </a:r>
            <a:r>
              <a:rPr lang="en-US" sz="1800" dirty="0" smtClean="0"/>
              <a:t>.</a:t>
            </a:r>
          </a:p>
          <a:p>
            <a:r>
              <a:rPr lang="en-US" sz="1800" b="1" dirty="0"/>
              <a:t>Core i7</a:t>
            </a:r>
            <a:r>
              <a:rPr lang="en-US" sz="1800" dirty="0"/>
              <a:t>: The Intel Core i7 has 14 pipeline stages. The pipeline depth of the Core i7 allows for out-of-order execution of micro-operations (</a:t>
            </a:r>
            <a:r>
              <a:rPr lang="en-US" sz="1800" dirty="0" err="1"/>
              <a:t>μops</a:t>
            </a:r>
            <a:r>
              <a:rPr lang="en-US" sz="1800" dirty="0"/>
              <a:t>) to fill the pipeline</a:t>
            </a:r>
            <a:r>
              <a:rPr lang="en-US" sz="1800" dirty="0" smtClean="0"/>
              <a:t>.</a:t>
            </a:r>
          </a:p>
          <a:p>
            <a:r>
              <a:rPr lang="en-US" sz="1800" dirty="0" smtClean="0"/>
              <a:t>Core i9: ?</a:t>
            </a:r>
          </a:p>
        </p:txBody>
      </p:sp>
    </p:spTree>
    <p:extLst>
      <p:ext uri="{BB962C8B-B14F-4D97-AF65-F5344CB8AC3E}">
        <p14:creationId xmlns:p14="http://schemas.microsoft.com/office/powerpoint/2010/main" val="1685621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Physical limit of pipe line stages</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a:t>The physical limit of a pipeline's number of stages is primarily constrained by factors like pipeline hazards, sequencing overhead, and cost; while technically there's no absolute limit, very long pipelines become impractical due to increased complexity in managing dependencies between stages, potentially negating the performance benefits of adding more stages; most modern processors typically have pipelines with 5 to 20 stages depending on the design and application</a:t>
            </a:r>
            <a:r>
              <a:rPr lang="en-US" dirty="0" smtClean="0"/>
              <a:t>.</a:t>
            </a:r>
          </a:p>
          <a:p>
            <a:r>
              <a:rPr lang="en-US" dirty="0" smtClean="0"/>
              <a:t>Although, all of them can be some factors of the physical limit of the number of the stages but this one is the major one:</a:t>
            </a:r>
          </a:p>
          <a:p>
            <a:r>
              <a:rPr lang="en-US" b="1" i="1" u="sng" dirty="0" smtClean="0"/>
              <a:t>The Delay of the stage must be much more than the delay of the Register (it will explained later).</a:t>
            </a:r>
            <a:endParaRPr lang="en-US" b="1" i="1" u="sng" dirty="0"/>
          </a:p>
        </p:txBody>
      </p:sp>
    </p:spTree>
    <p:extLst>
      <p:ext uri="{BB962C8B-B14F-4D97-AF65-F5344CB8AC3E}">
        <p14:creationId xmlns:p14="http://schemas.microsoft.com/office/powerpoint/2010/main" val="155874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Synchronous Pipeline versus Asynchronous Pipeline</a:t>
            </a:r>
            <a:endParaRPr lang="en-US" dirty="0"/>
          </a:p>
        </p:txBody>
      </p:sp>
      <p:sp>
        <p:nvSpPr>
          <p:cNvPr id="3" name="Content Placeholder 2"/>
          <p:cNvSpPr>
            <a:spLocks noGrp="1"/>
          </p:cNvSpPr>
          <p:nvPr>
            <p:ph idx="1"/>
          </p:nvPr>
        </p:nvSpPr>
        <p:spPr>
          <a:xfrm>
            <a:off x="533399" y="1447801"/>
            <a:ext cx="8296275" cy="5102906"/>
          </a:xfrm>
        </p:spPr>
        <p:txBody>
          <a:bodyPr>
            <a:normAutofit/>
          </a:bodyPr>
          <a:lstStyle/>
          <a:p>
            <a:r>
              <a:rPr lang="en-US" sz="2400" dirty="0" smtClean="0"/>
              <a:t>Synchronous Pipeline:</a:t>
            </a:r>
          </a:p>
          <a:p>
            <a:endParaRPr lang="en-US" sz="2400" dirty="0"/>
          </a:p>
          <a:p>
            <a:endParaRPr lang="en-US" sz="2400" dirty="0" smtClean="0"/>
          </a:p>
          <a:p>
            <a:r>
              <a:rPr lang="en-US" sz="2400" dirty="0" smtClean="0"/>
              <a:t>Between each to stages one register must be added, in order to synchronize the operation.</a:t>
            </a:r>
          </a:p>
          <a:p>
            <a:r>
              <a:rPr lang="en-US" sz="2400" dirty="0" smtClean="0"/>
              <a:t>The delay of each stage must be at least ten time greater the delay of the register. Why?</a:t>
            </a:r>
          </a:p>
          <a:p>
            <a:r>
              <a:rPr lang="en-US" sz="2400" dirty="0" smtClean="0"/>
              <a:t>Asynchronous Pipeline</a:t>
            </a:r>
            <a:endParaRPr lang="en-US" sz="2400"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5029200"/>
            <a:ext cx="8143875" cy="138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057400"/>
            <a:ext cx="539115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74935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Versus Non-Pipeline</a:t>
            </a:r>
            <a:endParaRPr lang="en-US" dirty="0"/>
          </a:p>
        </p:txBody>
      </p:sp>
      <p:sp>
        <p:nvSpPr>
          <p:cNvPr id="3" name="Content Placeholder 2"/>
          <p:cNvSpPr>
            <a:spLocks noGrp="1"/>
          </p:cNvSpPr>
          <p:nvPr>
            <p:ph idx="1"/>
          </p:nvPr>
        </p:nvSpPr>
        <p:spPr/>
        <p:txBody>
          <a:bodyPr/>
          <a:lstStyle/>
          <a:p>
            <a:r>
              <a:rPr lang="en-US" dirty="0" smtClean="0"/>
              <a:t>Non Pipeline ( 3 Instructions)</a:t>
            </a:r>
          </a:p>
          <a:p>
            <a:endParaRPr lang="en-US" dirty="0" smtClean="0"/>
          </a:p>
          <a:p>
            <a:endParaRPr lang="en-US" dirty="0" smtClean="0"/>
          </a:p>
          <a:p>
            <a:r>
              <a:rPr lang="en-US" dirty="0" smtClean="0"/>
              <a:t>Pipeline ( 3 Instructions)</a:t>
            </a:r>
            <a:endParaRPr lang="en-US" dirty="0" smtClean="0"/>
          </a:p>
          <a:p>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354" y="2245039"/>
            <a:ext cx="8167688" cy="607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748" y="4313192"/>
            <a:ext cx="4152900"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550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2168</TotalTime>
  <Words>1314</Words>
  <Application>Microsoft Office PowerPoint</Application>
  <PresentationFormat>On-screen Show (4:3)</PresentationFormat>
  <Paragraphs>98</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Computer Architecture</vt:lpstr>
      <vt:lpstr>Pipeline</vt:lpstr>
      <vt:lpstr>Examples of Instruction pipelinig</vt:lpstr>
      <vt:lpstr>Description of the 7-stage MIPS pipeline</vt:lpstr>
      <vt:lpstr>Examples: Pentium, Pentium 4, Core i5, Core i7, Core i9, … Pipeline Stages</vt:lpstr>
      <vt:lpstr>The Physical limit of pipe line stages</vt:lpstr>
      <vt:lpstr>Synchronous Pipeline versus Asynchronous Pipeline</vt:lpstr>
      <vt:lpstr>Pipeline Versus Non-Pipeline</vt:lpstr>
      <vt:lpstr>Pipeline Versus Non-Pipe (continued)</vt:lpstr>
      <vt:lpstr>Speed Up of Pipeline</vt:lpstr>
      <vt:lpstr>Speed Up (continued)</vt:lpstr>
      <vt:lpstr>Example: Conflict when the first instruction is load</vt:lpstr>
      <vt:lpstr>How can we solve it?</vt:lpstr>
      <vt:lpstr>Another Solution</vt:lpstr>
      <vt:lpstr>Example: Resource Dependency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Abbas</dc:creator>
  <cp:lastModifiedBy>Abbas</cp:lastModifiedBy>
  <cp:revision>230</cp:revision>
  <dcterms:created xsi:type="dcterms:W3CDTF">2024-09-20T21:35:14Z</dcterms:created>
  <dcterms:modified xsi:type="dcterms:W3CDTF">2025-01-05T11:50:08Z</dcterms:modified>
</cp:coreProperties>
</file>