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70" r:id="rId3"/>
    <p:sldId id="302" r:id="rId4"/>
    <p:sldId id="300" r:id="rId5"/>
    <p:sldId id="301" r:id="rId6"/>
    <p:sldId id="303" r:id="rId7"/>
    <p:sldId id="299" r:id="rId8"/>
    <p:sldId id="297" r:id="rId9"/>
    <p:sldId id="276" r:id="rId10"/>
    <p:sldId id="272" r:id="rId11"/>
    <p:sldId id="271" r:id="rId12"/>
    <p:sldId id="304" r:id="rId13"/>
    <p:sldId id="30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a:latin typeface="Times New Roman" pitchFamily="18" charset="0"/>
                <a:cs typeface="Times New Roman" pitchFamily="18" charset="0"/>
              </a:rPr>
              <a:t>Keivan Navi</a:t>
            </a: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Fetch Architecture example</a:t>
            </a:r>
            <a:endParaRPr lang="en-US" dirty="0"/>
          </a:p>
        </p:txBody>
      </p:sp>
      <p:sp>
        <p:nvSpPr>
          <p:cNvPr id="3" name="Content Placeholder 2"/>
          <p:cNvSpPr>
            <a:spLocks noGrp="1"/>
          </p:cNvSpPr>
          <p:nvPr>
            <p:ph idx="1"/>
          </p:nvPr>
        </p:nvSpPr>
        <p:spPr>
          <a:xfrm>
            <a:off x="457200" y="1600200"/>
            <a:ext cx="2971800" cy="4648200"/>
          </a:xfrm>
        </p:spPr>
        <p:txBody>
          <a:bodyPr>
            <a:normAutofit/>
          </a:bodyPr>
          <a:lstStyle/>
          <a:p>
            <a:r>
              <a:rPr lang="en-US" sz="1800" dirty="0"/>
              <a:t>Fetch: In the fetch cycle, the CPU retrieves the instruction from memory. The instruction is typically stored at the address specified by the program counter (PC). The PC is then incremented to point to the next instruction in memory.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76399"/>
            <a:ext cx="54578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2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Instruction Fetch ( each word is 4 bytes)</a:t>
            </a:r>
            <a:endParaRPr lang="en-US" sz="3600" dirty="0"/>
          </a:p>
        </p:txBody>
      </p:sp>
      <p:sp>
        <p:nvSpPr>
          <p:cNvPr id="3" name="Content Placeholder 2"/>
          <p:cNvSpPr>
            <a:spLocks noGrp="1"/>
          </p:cNvSpPr>
          <p:nvPr>
            <p:ph idx="1"/>
          </p:nvPr>
        </p:nvSpPr>
        <p:spPr>
          <a:xfrm>
            <a:off x="457200" y="1600200"/>
            <a:ext cx="2971800" cy="4953000"/>
          </a:xfrm>
        </p:spPr>
        <p:txBody>
          <a:bodyPr>
            <a:normAutofit fontScale="85000" lnSpcReduction="10000"/>
          </a:bodyPr>
          <a:lstStyle/>
          <a:p>
            <a:pPr marL="0" indent="0">
              <a:buNone/>
            </a:pPr>
            <a:r>
              <a:rPr lang="en-US" dirty="0" smtClean="0"/>
              <a:t>Instruction Fetch:</a:t>
            </a:r>
          </a:p>
          <a:p>
            <a:r>
              <a:rPr lang="en-US" dirty="0" smtClean="0"/>
              <a:t>An Instruction pointed by Program Counter is loaded from the main memory into the CPU. The PC is incremented 4 times, because the word size is 4 bytes.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219200"/>
            <a:ext cx="54483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56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“Adder” instead of ALU to add 4 to the content of the program counter</a:t>
            </a:r>
            <a:endParaRPr lang="en-US" dirty="0"/>
          </a:p>
        </p:txBody>
      </p:sp>
      <p:sp>
        <p:nvSpPr>
          <p:cNvPr id="3" name="Content Placeholder 2"/>
          <p:cNvSpPr>
            <a:spLocks noGrp="1"/>
          </p:cNvSpPr>
          <p:nvPr>
            <p:ph idx="1"/>
          </p:nvPr>
        </p:nvSpPr>
        <p:spPr>
          <a:xfrm>
            <a:off x="457200" y="1600200"/>
            <a:ext cx="8382000" cy="5029200"/>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131" y="1600200"/>
            <a:ext cx="540067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28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Instruction Decode/ </a:t>
            </a:r>
            <a:r>
              <a:rPr lang="en-US" smtClean="0"/>
              <a:t>Register File Read</a:t>
            </a:r>
            <a:endParaRPr lang="en-US"/>
          </a:p>
        </p:txBody>
      </p:sp>
      <p:sp>
        <p:nvSpPr>
          <p:cNvPr id="3" name="Content Placeholder 2"/>
          <p:cNvSpPr>
            <a:spLocks noGrp="1"/>
          </p:cNvSpPr>
          <p:nvPr>
            <p:ph idx="1"/>
          </p:nvPr>
        </p:nvSpPr>
        <p:spPr>
          <a:xfrm>
            <a:off x="457200" y="1600200"/>
            <a:ext cx="3352800" cy="5105400"/>
          </a:xfrm>
        </p:spPr>
        <p:txBody>
          <a:bodyPr>
            <a:normAutofit fontScale="92500" lnSpcReduction="10000"/>
          </a:bodyPr>
          <a:lstStyle/>
          <a:p>
            <a:r>
              <a:rPr lang="en-US" sz="2800" dirty="0" smtClean="0"/>
              <a:t>When decoding the instruction, first we must find out what is the instruction, then we must access the register file to read the required registers. A more profound explanation of all the stages and overall function of a CPU will be discussed later.</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3259183"/>
            <a:ext cx="51625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55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Some Sample CPU Architectures</a:t>
            </a:r>
          </a:p>
        </p:txBody>
      </p:sp>
    </p:spTree>
    <p:extLst>
      <p:ext uri="{BB962C8B-B14F-4D97-AF65-F5344CB8AC3E}">
        <p14:creationId xmlns:p14="http://schemas.microsoft.com/office/powerpoint/2010/main" val="2438802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Different Instruction Format will result in different CPU Architecture and Vice Versa</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a:t>Operation </a:t>
            </a:r>
            <a:r>
              <a:rPr lang="en-US" dirty="0" smtClean="0"/>
              <a:t>Operand Format:</a:t>
            </a:r>
            <a:r>
              <a:rPr lang="en-US" dirty="0"/>
              <a:t/>
            </a:r>
            <a:br>
              <a:rPr lang="en-US" dirty="0"/>
            </a:br>
            <a:r>
              <a:rPr lang="en-US" dirty="0" smtClean="0"/>
              <a:t>As an example:</a:t>
            </a:r>
          </a:p>
          <a:p>
            <a:r>
              <a:rPr lang="en-US" dirty="0" smtClean="0"/>
              <a:t>Add 100     -&gt;     AC</a:t>
            </a:r>
            <a:r>
              <a:rPr lang="en-US" dirty="0"/>
              <a:t>&lt;= AC +(100)</a:t>
            </a:r>
          </a:p>
          <a:p>
            <a:r>
              <a:rPr lang="en-US" dirty="0" smtClean="0"/>
              <a:t>It seems we can add the accumulator with any memory cell in the main memory.</a:t>
            </a:r>
          </a:p>
          <a:p>
            <a:r>
              <a:rPr lang="en-US" dirty="0" smtClean="0"/>
              <a:t>But in reality the realization of this, may result in a huge delay in some cases, even if it is doable.</a:t>
            </a:r>
          </a:p>
          <a:p>
            <a:r>
              <a:rPr lang="en-US" dirty="0" smtClean="0"/>
              <a:t>Imagine that we need the same memory cell for the next instruction. Then we are obligated to spend extra time to access the main memory for the same information.</a:t>
            </a:r>
          </a:p>
          <a:p>
            <a:r>
              <a:rPr lang="en-US" dirty="0" smtClean="0"/>
              <a:t>It is better to use an intermediate register to save the possible required data. </a:t>
            </a:r>
            <a:r>
              <a:rPr lang="en-US" dirty="0"/>
              <a:t/>
            </a:r>
            <a:br>
              <a:rPr lang="en-US" dirty="0"/>
            </a:br>
            <a:endParaRPr lang="en-US" dirty="0"/>
          </a:p>
        </p:txBody>
      </p:sp>
    </p:spTree>
    <p:extLst>
      <p:ext uri="{BB962C8B-B14F-4D97-AF65-F5344CB8AC3E}">
        <p14:creationId xmlns:p14="http://schemas.microsoft.com/office/powerpoint/2010/main" val="2963538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341438"/>
          </a:xfrm>
        </p:spPr>
        <p:txBody>
          <a:bodyPr>
            <a:normAutofit/>
          </a:bodyPr>
          <a:lstStyle/>
          <a:p>
            <a:r>
              <a:rPr lang="en-US" sz="2000" dirty="0" smtClean="0"/>
              <a:t>Memory-Memory Architecture (Separate Memory/ Harvard Architecture)</a:t>
            </a:r>
            <a:br>
              <a:rPr lang="en-US" sz="2000" dirty="0" smtClean="0"/>
            </a:br>
            <a:r>
              <a:rPr lang="en-US" sz="2000" dirty="0" smtClean="0"/>
              <a:t>Operation Operand1, Operand2, Operand3, Next Instruction</a:t>
            </a:r>
            <a:br>
              <a:rPr lang="en-US" sz="2000" dirty="0" smtClean="0"/>
            </a:br>
            <a:r>
              <a:rPr lang="en-US" sz="2000" dirty="0" smtClean="0"/>
              <a:t>Add 100,101,104</a:t>
            </a:r>
            <a:br>
              <a:rPr lang="en-US" sz="2000" dirty="0" smtClean="0"/>
            </a:br>
            <a:r>
              <a:rPr lang="en-US" sz="2000" dirty="0" smtClean="0"/>
              <a:t>100 &lt;= (101) + (104)</a:t>
            </a:r>
            <a:endParaRPr lang="en-US" sz="2000" dirty="0"/>
          </a:p>
        </p:txBody>
      </p:sp>
      <p:sp>
        <p:nvSpPr>
          <p:cNvPr id="3" name="Content Placeholder 2"/>
          <p:cNvSpPr>
            <a:spLocks noGrp="1"/>
          </p:cNvSpPr>
          <p:nvPr>
            <p:ph idx="1"/>
          </p:nvPr>
        </p:nvSpPr>
        <p:spPr>
          <a:xfrm>
            <a:off x="0" y="1600200"/>
            <a:ext cx="8915400" cy="5105400"/>
          </a:xfrm>
        </p:spPr>
        <p:txBody>
          <a:bodyPr/>
          <a:lstStyle/>
          <a:p>
            <a:r>
              <a:rPr lang="en-US" dirty="0" smtClean="0"/>
              <a:t>The programmer must take care of the next address. There is no program counter.</a:t>
            </a:r>
            <a:endParaRPr lang="en-US" dirty="0"/>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48000"/>
            <a:ext cx="677227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33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Memory-Memory Architecture </a:t>
            </a:r>
            <a:r>
              <a:rPr lang="en-US" sz="2000" dirty="0"/>
              <a:t>(Separate Memory/ Harvard Architecture)</a:t>
            </a:r>
            <a:r>
              <a:rPr lang="en-US" sz="2200" dirty="0" smtClean="0"/>
              <a:t/>
            </a:r>
            <a:br>
              <a:rPr lang="en-US" sz="2200" dirty="0" smtClean="0"/>
            </a:br>
            <a:r>
              <a:rPr lang="en-US" sz="2200" dirty="0" smtClean="0"/>
              <a:t>Operation </a:t>
            </a:r>
            <a:r>
              <a:rPr lang="en-US" sz="2200" dirty="0"/>
              <a:t>Operand1, Operand2, </a:t>
            </a:r>
            <a:r>
              <a:rPr lang="en-US" sz="2200" dirty="0" smtClean="0"/>
              <a:t>Operand3</a:t>
            </a:r>
            <a:br>
              <a:rPr lang="en-US" sz="2200" dirty="0" smtClean="0"/>
            </a:br>
            <a:r>
              <a:rPr lang="en-US" sz="2200" dirty="0" smtClean="0"/>
              <a:t>Sub 100, 105,102</a:t>
            </a:r>
            <a:br>
              <a:rPr lang="en-US" sz="2200" dirty="0" smtClean="0"/>
            </a:br>
            <a:r>
              <a:rPr lang="en-US" sz="2200" dirty="0" smtClean="0"/>
              <a:t>100 &lt;= (105) – (102)</a:t>
            </a:r>
            <a:endParaRPr lang="en-US" sz="2200" dirty="0"/>
          </a:p>
        </p:txBody>
      </p:sp>
      <p:sp>
        <p:nvSpPr>
          <p:cNvPr id="3" name="Content Placeholder 2"/>
          <p:cNvSpPr>
            <a:spLocks noGrp="1"/>
          </p:cNvSpPr>
          <p:nvPr>
            <p:ph idx="1"/>
          </p:nvPr>
        </p:nvSpPr>
        <p:spPr>
          <a:xfrm>
            <a:off x="76200" y="1600200"/>
            <a:ext cx="8915400" cy="5257800"/>
          </a:xfrm>
        </p:spPr>
        <p:txBody>
          <a:bodyPr/>
          <a:lstStyle/>
          <a:p>
            <a:r>
              <a:rPr lang="en-US" dirty="0" smtClean="0"/>
              <a:t>The Program Counter (PC) is the responsible of defining the next instruction, in other words the programmer won’t take care of it:</a:t>
            </a:r>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102020"/>
            <a:ext cx="68008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652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Memory-Memory Architecture </a:t>
            </a:r>
            <a:r>
              <a:rPr lang="en-US" sz="2000" dirty="0"/>
              <a:t>(Separate Memory/ Harvard Architecture)</a:t>
            </a:r>
            <a:r>
              <a:rPr lang="en-US" sz="2000" dirty="0" smtClean="0"/>
              <a:t/>
            </a:r>
            <a:br>
              <a:rPr lang="en-US" sz="2000" dirty="0" smtClean="0"/>
            </a:br>
            <a:r>
              <a:rPr lang="en-US" sz="2000" dirty="0" smtClean="0"/>
              <a:t>Operation </a:t>
            </a:r>
            <a:r>
              <a:rPr lang="en-US" sz="2000" dirty="0"/>
              <a:t>Operand1, </a:t>
            </a:r>
            <a:r>
              <a:rPr lang="en-US" sz="2000" dirty="0" smtClean="0"/>
              <a:t>Operand2</a:t>
            </a:r>
            <a:r>
              <a:rPr lang="en-US" sz="2000" dirty="0"/>
              <a:t/>
            </a:r>
            <a:br>
              <a:rPr lang="en-US" sz="2000" dirty="0"/>
            </a:br>
            <a:r>
              <a:rPr lang="en-US" sz="2000" dirty="0" smtClean="0"/>
              <a:t>And </a:t>
            </a:r>
            <a:r>
              <a:rPr lang="en-US" sz="2000" dirty="0"/>
              <a:t>100, </a:t>
            </a:r>
            <a:r>
              <a:rPr lang="en-US" sz="2000" dirty="0" smtClean="0"/>
              <a:t>105</a:t>
            </a:r>
            <a:r>
              <a:rPr lang="en-US" sz="2000" dirty="0"/>
              <a:t/>
            </a:r>
            <a:br>
              <a:rPr lang="en-US" sz="2000" dirty="0"/>
            </a:br>
            <a:r>
              <a:rPr lang="en-US" sz="2000" dirty="0"/>
              <a:t>100 &lt;= (</a:t>
            </a:r>
            <a:r>
              <a:rPr lang="en-US" sz="2000" dirty="0" smtClean="0"/>
              <a:t>100) </a:t>
            </a:r>
            <a:r>
              <a:rPr lang="en-US" sz="2000" dirty="0"/>
              <a:t>.</a:t>
            </a:r>
            <a:r>
              <a:rPr lang="en-US" sz="2000" dirty="0" smtClean="0"/>
              <a:t> </a:t>
            </a:r>
            <a:r>
              <a:rPr lang="en-US" sz="2000" dirty="0"/>
              <a:t>(</a:t>
            </a:r>
            <a:r>
              <a:rPr lang="en-US" sz="2000" dirty="0" smtClean="0"/>
              <a:t>105)</a:t>
            </a:r>
            <a:endParaRPr lang="en-US" sz="2000" dirty="0"/>
          </a:p>
        </p:txBody>
      </p:sp>
      <p:sp>
        <p:nvSpPr>
          <p:cNvPr id="3" name="Content Placeholder 2"/>
          <p:cNvSpPr>
            <a:spLocks noGrp="1"/>
          </p:cNvSpPr>
          <p:nvPr>
            <p:ph idx="1"/>
          </p:nvPr>
        </p:nvSpPr>
        <p:spPr>
          <a:xfrm>
            <a:off x="0" y="1447800"/>
            <a:ext cx="9144000" cy="5410200"/>
          </a:xfrm>
        </p:spPr>
        <p:txBody>
          <a:bodyPr/>
          <a:lstStyle/>
          <a:p>
            <a:r>
              <a:rPr lang="en-US" dirty="0" smtClean="0"/>
              <a:t>Operand1 can act as “Source” as well as “Destination”.</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67341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558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Register-Memory </a:t>
            </a:r>
            <a:r>
              <a:rPr lang="en-US" sz="2000" dirty="0" smtClean="0"/>
              <a:t>Architecture </a:t>
            </a:r>
            <a:r>
              <a:rPr lang="en-US" sz="2000" dirty="0"/>
              <a:t>(Separate Memory/ Harvard Architecture)</a:t>
            </a:r>
            <a:br>
              <a:rPr lang="en-US" sz="2000" dirty="0"/>
            </a:br>
            <a:r>
              <a:rPr lang="en-US" sz="2000" dirty="0"/>
              <a:t>Operation </a:t>
            </a:r>
            <a:r>
              <a:rPr lang="en-US" sz="2000" dirty="0" smtClean="0"/>
              <a:t>Operand</a:t>
            </a:r>
            <a:r>
              <a:rPr lang="en-US" sz="2000" dirty="0"/>
              <a:t/>
            </a:r>
            <a:br>
              <a:rPr lang="en-US" sz="2000" dirty="0"/>
            </a:br>
            <a:r>
              <a:rPr lang="en-US" sz="2000" dirty="0" smtClean="0"/>
              <a:t>Add 70</a:t>
            </a:r>
            <a:r>
              <a:rPr lang="en-US" sz="2000" dirty="0"/>
              <a:t/>
            </a:r>
            <a:br>
              <a:rPr lang="en-US" sz="2000" dirty="0"/>
            </a:br>
            <a:r>
              <a:rPr lang="en-US" sz="2000" dirty="0" smtClean="0"/>
              <a:t>ac </a:t>
            </a:r>
            <a:r>
              <a:rPr lang="en-US" sz="2000" dirty="0"/>
              <a:t>&lt;= </a:t>
            </a:r>
            <a:r>
              <a:rPr lang="en-US" sz="2000" dirty="0" smtClean="0"/>
              <a:t>(ac) + (70)</a:t>
            </a:r>
            <a:endParaRPr lang="en-US" sz="2000" dirty="0"/>
          </a:p>
        </p:txBody>
      </p:sp>
      <p:sp>
        <p:nvSpPr>
          <p:cNvPr id="3" name="Content Placeholder 2"/>
          <p:cNvSpPr>
            <a:spLocks noGrp="1"/>
          </p:cNvSpPr>
          <p:nvPr>
            <p:ph idx="1"/>
          </p:nvPr>
        </p:nvSpPr>
        <p:spPr>
          <a:xfrm>
            <a:off x="90489" y="1600200"/>
            <a:ext cx="8963024" cy="5257800"/>
          </a:xfrm>
        </p:spPr>
        <p:txBody>
          <a:bodyPr>
            <a:normAutofit/>
          </a:bodyPr>
          <a:lstStyle/>
          <a:p>
            <a:r>
              <a:rPr lang="en-US" sz="1800" dirty="0" smtClean="0"/>
              <a:t>Accumulator is “Source” and “Destination” and one operand reside in the memory.</a:t>
            </a:r>
            <a:endParaRPr lang="en-US" sz="18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0201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22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r>
              <a:rPr lang="en-US" sz="1800" dirty="0"/>
              <a:t>Register-Memory </a:t>
            </a:r>
            <a:r>
              <a:rPr lang="en-US" sz="1800" dirty="0" smtClean="0"/>
              <a:t>Architecture (Unified Memory / Von Neumann Architecture)</a:t>
            </a:r>
            <a:r>
              <a:rPr lang="en-US" sz="1800" dirty="0"/>
              <a:t/>
            </a:r>
            <a:br>
              <a:rPr lang="en-US" sz="1800" dirty="0"/>
            </a:br>
            <a:r>
              <a:rPr lang="en-US" sz="2000" dirty="0"/>
              <a:t>Operation </a:t>
            </a:r>
            <a:r>
              <a:rPr lang="en-US" sz="2000" dirty="0" smtClean="0"/>
              <a:t>Operand: </a:t>
            </a:r>
            <a:br>
              <a:rPr lang="en-US" sz="2000" dirty="0" smtClean="0"/>
            </a:br>
            <a:r>
              <a:rPr lang="en-US" sz="2000" dirty="0" smtClean="0"/>
              <a:t>Add Mem1  </a:t>
            </a:r>
            <a:r>
              <a:rPr lang="en-US" sz="2000" dirty="0"/>
              <a:t> </a:t>
            </a:r>
            <a:r>
              <a:rPr lang="en-US" sz="2000" dirty="0" smtClean="0"/>
              <a:t>(Add 100) </a:t>
            </a:r>
            <a:br>
              <a:rPr lang="en-US" sz="2000" dirty="0" smtClean="0"/>
            </a:br>
            <a:r>
              <a:rPr lang="en-US" sz="2000" dirty="0" smtClean="0"/>
              <a:t>AC&lt;= AC +(100)</a:t>
            </a:r>
            <a:endParaRPr lang="en-US" sz="2000" dirty="0"/>
          </a:p>
        </p:txBody>
      </p:sp>
      <p:sp>
        <p:nvSpPr>
          <p:cNvPr id="3" name="Content Placeholder 2"/>
          <p:cNvSpPr>
            <a:spLocks noGrp="1"/>
          </p:cNvSpPr>
          <p:nvPr>
            <p:ph idx="1"/>
          </p:nvPr>
        </p:nvSpPr>
        <p:spPr/>
        <p:txBody>
          <a:bodyPr>
            <a:normAutofit/>
          </a:bodyPr>
          <a:lstStyle/>
          <a:p>
            <a:r>
              <a:rPr lang="en-US" sz="2400" dirty="0" smtClean="0"/>
              <a:t>The next page flowchart explains the behavior of this CPU</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04" y="1981200"/>
            <a:ext cx="90106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116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dirty="0"/>
              <a:t>Register-Memory Architecture (Unified Memory /</a:t>
            </a:r>
            <a:r>
              <a:rPr lang="en-US" sz="2800" dirty="0" smtClean="0"/>
              <a:t> </a:t>
            </a:r>
            <a:r>
              <a:rPr lang="en-US" sz="2800" dirty="0"/>
              <a:t>Von Neumann Architecture</a:t>
            </a:r>
            <a:r>
              <a:rPr lang="en-US" sz="2800" dirty="0" smtClean="0"/>
              <a:t>) continued</a:t>
            </a:r>
            <a:endParaRPr lang="en-US" sz="2800" dirty="0"/>
          </a:p>
        </p:txBody>
      </p:sp>
      <p:sp>
        <p:nvSpPr>
          <p:cNvPr id="3" name="Content Placeholder 2"/>
          <p:cNvSpPr>
            <a:spLocks noGrp="1"/>
          </p:cNvSpPr>
          <p:nvPr>
            <p:ph idx="1"/>
          </p:nvPr>
        </p:nvSpPr>
        <p:spPr>
          <a:xfrm>
            <a:off x="457200" y="1371600"/>
            <a:ext cx="8305800" cy="5410200"/>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295400"/>
            <a:ext cx="38481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4" y="1981200"/>
            <a:ext cx="527452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50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2633</TotalTime>
  <Words>346</Words>
  <Application>Microsoft Office PowerPoint</Application>
  <PresentationFormat>On-screen Show (4:3)</PresentationFormat>
  <Paragraphs>36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Computer Architecture</vt:lpstr>
      <vt:lpstr>Different Instruction Format will result in different CPU Architecture and Vice Versa</vt:lpstr>
      <vt:lpstr>Memory-Memory Architecture (Separate Memory/ Harvard Architecture) Operation Operand1, Operand2, Operand3, Next Instruction Add 100,101,104 100 &lt;= (101) + (104)</vt:lpstr>
      <vt:lpstr>Memory-Memory Architecture (Separate Memory/ Harvard Architecture) Operation Operand1, Operand2, Operand3 Sub 100, 105,102 100 &lt;= (105) – (102)</vt:lpstr>
      <vt:lpstr>Memory-Memory Architecture (Separate Memory/ Harvard Architecture) Operation Operand1, Operand2 And 100, 105 100 &lt;= (100) . (105)</vt:lpstr>
      <vt:lpstr>Register-Memory Architecture (Separate Memory/ Harvard Architecture) Operation Operand Add 70 ac &lt;= (ac) + (70)</vt:lpstr>
      <vt:lpstr>Register-Memory Architecture (Unified Memory / Von Neumann Architecture) Operation Operand:  Add Mem1   (Add 100)  AC&lt;= AC +(100)</vt:lpstr>
      <vt:lpstr>Register-Memory Architecture (Unified Memory / Von Neumann Architecture) continued</vt:lpstr>
      <vt:lpstr>Simple Fetch Architecture example</vt:lpstr>
      <vt:lpstr>Instruction Fetch ( each word is 4 bytes)</vt:lpstr>
      <vt:lpstr>Using “Adder” instead of ALU to add 4 to the content of the program counter</vt:lpstr>
      <vt:lpstr>Instruction Decode/ Register File 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268</cp:revision>
  <dcterms:created xsi:type="dcterms:W3CDTF">2024-09-20T21:35:14Z</dcterms:created>
  <dcterms:modified xsi:type="dcterms:W3CDTF">2025-01-10T18:13:00Z</dcterms:modified>
</cp:coreProperties>
</file>