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19" r:id="rId2"/>
    <p:sldId id="697" r:id="rId3"/>
    <p:sldId id="692" r:id="rId4"/>
    <p:sldId id="693" r:id="rId5"/>
    <p:sldId id="698" r:id="rId6"/>
    <p:sldId id="677" r:id="rId7"/>
    <p:sldId id="678" r:id="rId8"/>
    <p:sldId id="681" r:id="rId9"/>
    <p:sldId id="682" r:id="rId10"/>
    <p:sldId id="710" r:id="rId11"/>
    <p:sldId id="683" r:id="rId12"/>
    <p:sldId id="684" r:id="rId13"/>
    <p:sldId id="685" r:id="rId14"/>
    <p:sldId id="686" r:id="rId15"/>
    <p:sldId id="687" r:id="rId16"/>
    <p:sldId id="688" r:id="rId17"/>
    <p:sldId id="689" r:id="rId18"/>
    <p:sldId id="690" r:id="rId19"/>
    <p:sldId id="691" r:id="rId20"/>
    <p:sldId id="694" r:id="rId21"/>
    <p:sldId id="695" r:id="rId22"/>
    <p:sldId id="696" r:id="rId23"/>
    <p:sldId id="699" r:id="rId24"/>
    <p:sldId id="700" r:id="rId25"/>
    <p:sldId id="701" r:id="rId26"/>
    <p:sldId id="702" r:id="rId27"/>
    <p:sldId id="703" r:id="rId28"/>
    <p:sldId id="704" r:id="rId29"/>
    <p:sldId id="705" r:id="rId30"/>
    <p:sldId id="706" r:id="rId31"/>
    <p:sldId id="707" r:id="rId32"/>
    <p:sldId id="708" r:id="rId33"/>
    <p:sldId id="709" r:id="rId3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Part" id="{7F4801B0-B8EC-423A-999B-913E9B806AC0}">
          <p14:sldIdLst>
            <p14:sldId id="519"/>
            <p14:sldId id="697"/>
            <p14:sldId id="692"/>
            <p14:sldId id="693"/>
            <p14:sldId id="698"/>
            <p14:sldId id="677"/>
            <p14:sldId id="678"/>
            <p14:sldId id="681"/>
            <p14:sldId id="682"/>
            <p14:sldId id="710"/>
            <p14:sldId id="683"/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694"/>
            <p14:sldId id="695"/>
            <p14:sldId id="696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608F"/>
    <a:srgbClr val="C08572"/>
    <a:srgbClr val="FF33CC"/>
    <a:srgbClr val="F2FAA2"/>
    <a:srgbClr val="FF3300"/>
    <a:srgbClr val="F1F391"/>
    <a:srgbClr val="4E6BB2"/>
    <a:srgbClr val="CCAF34"/>
    <a:srgbClr val="7F7F81"/>
    <a:srgbClr val="7E6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 autoAdjust="0"/>
    <p:restoredTop sz="94095" autoAdjust="0"/>
  </p:normalViewPr>
  <p:slideViewPr>
    <p:cSldViewPr>
      <p:cViewPr>
        <p:scale>
          <a:sx n="80" d="100"/>
          <a:sy n="80" d="100"/>
        </p:scale>
        <p:origin x="-624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6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8DF6A-D98A-4407-96B6-11E18E09FD24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CD2B0-A010-45D8-8662-D7551739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994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68DD9-5A3C-4D68-9297-906BE1B8E46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AB615-9D6A-4A13-85B2-4C67D16F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2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0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8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61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5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3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0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76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97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75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1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23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76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04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3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9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90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45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65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4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57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3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59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40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4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62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0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0A42C-126F-4047-92F1-DCDDE97482AF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25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6772-FEDA-4979-9BBC-CA9135197D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19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063B2-2C65-4DD5-8691-C87A9869FE7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6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695F-473D-48D5-9E4F-99A9C4D7B72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5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1CFBA-055F-4455-9793-8F398F9438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76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2B3B5-954A-49FE-A7F0-B7F88CDFFDB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9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B9A1C-1368-41D8-809B-06E412E8C7C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35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9F653-8040-4A65-B787-F3C30B5AB01E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7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C3627-D122-4108-8D46-8C9E1A9A089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F3BDE-204B-4F96-A57D-28047525A92D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02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41548-6879-4DC3-BCAB-0F646D5EADF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50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7D94E8-E384-481A-B97D-545DD51ADB21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1822" cy="6858000"/>
          </a:xfrm>
          <a:prstGeom prst="rect">
            <a:avLst/>
          </a:prstGeom>
        </p:spPr>
      </p:pic>
      <p:sp>
        <p:nvSpPr>
          <p:cNvPr id="4" name="Title 3"/>
          <p:cNvSpPr txBox="1">
            <a:spLocks/>
          </p:cNvSpPr>
          <p:nvPr/>
        </p:nvSpPr>
        <p:spPr bwMode="auto">
          <a:xfrm>
            <a:off x="611560" y="1692276"/>
            <a:ext cx="8229600" cy="258252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rtl="1"/>
            <a:r>
              <a:rPr lang="en-US" sz="5400" b="1" kern="0" dirty="0">
                <a:ln>
                  <a:solidFill>
                    <a:srgbClr val="0070C0"/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to </a:t>
            </a:r>
            <a:endParaRPr lang="en-US" sz="5400" b="1" kern="0" dirty="0" smtClean="0">
              <a:ln>
                <a:solidFill>
                  <a:srgbClr val="0070C0"/>
                </a:solidFill>
              </a:ln>
              <a:solidFill>
                <a:schemeClr val="accent2">
                  <a:lumMod val="5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1"/>
            <a:r>
              <a:rPr lang="en-US" sz="5400" b="1" kern="0" dirty="0" smtClean="0">
                <a:ln>
                  <a:solidFill>
                    <a:srgbClr val="0070C0"/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lang="en-US" sz="5400" b="1" kern="0" dirty="0">
                <a:ln>
                  <a:solidFill>
                    <a:srgbClr val="0070C0"/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up computer </a:t>
            </a:r>
            <a:r>
              <a:rPr lang="en-US" sz="5400" b="1" kern="0" dirty="0" smtClean="0">
                <a:ln>
                  <a:solidFill>
                    <a:srgbClr val="0070C0"/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rtl="1"/>
            <a:endParaRPr lang="en-GB" sz="5400" b="1" kern="0" dirty="0" smtClean="0">
              <a:ln>
                <a:solidFill>
                  <a:srgbClr val="0070C0"/>
                </a:solidFill>
              </a:ln>
              <a:solidFill>
                <a:schemeClr val="accent2">
                  <a:lumMod val="5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66564" y="6093296"/>
            <a:ext cx="9540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Keivan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Navi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B Zar" panose="00000400000000000000" pitchFamily="2" charset="-78"/>
            </a:endParaRPr>
          </a:p>
          <a:p>
            <a:pPr algn="ctr"/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B Zar" panose="00000400000000000000" pitchFamily="2" charset="-78"/>
              </a:rPr>
              <a:t>Winter 2025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44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There are 3 different types of instructions:</a:t>
            </a:r>
          </a:p>
          <a:p>
            <a:r>
              <a:rPr lang="en-US" sz="2400" dirty="0" smtClean="0"/>
              <a:t>1- Register Type (R-Type):</a:t>
            </a:r>
            <a:endParaRPr lang="en-US" sz="2400" dirty="0"/>
          </a:p>
          <a:p>
            <a:endParaRPr lang="en-US" dirty="0"/>
          </a:p>
          <a:p>
            <a:r>
              <a:rPr lang="en-US" dirty="0" smtClean="0"/>
              <a:t>2-Laod Store:</a:t>
            </a:r>
          </a:p>
          <a:p>
            <a:endParaRPr lang="en-US" dirty="0"/>
          </a:p>
          <a:p>
            <a:r>
              <a:rPr lang="en-US" dirty="0" smtClean="0"/>
              <a:t>3-Branch: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Types of Instructions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8124062" cy="66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8052054" cy="67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8.5/30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52" y="2492896"/>
            <a:ext cx="8312277" cy="664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562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3728" y="116632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Single-cycle </a:t>
            </a:r>
            <a:r>
              <a:rPr lang="en-US" alt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81"/>
          <p:cNvGrpSpPr>
            <a:grpSpLocks/>
          </p:cNvGrpSpPr>
          <p:nvPr/>
        </p:nvGrpSpPr>
        <p:grpSpPr bwMode="auto">
          <a:xfrm>
            <a:off x="85547" y="836712"/>
            <a:ext cx="9063038" cy="5033963"/>
            <a:chOff x="336" y="1008"/>
            <a:chExt cx="5709" cy="3171"/>
          </a:xfrm>
        </p:grpSpPr>
        <p:sp>
          <p:nvSpPr>
            <p:cNvPr id="14" name="Text Box 182"/>
            <p:cNvSpPr txBox="1">
              <a:spLocks noChangeArrowheads="1"/>
            </p:cNvSpPr>
            <p:nvPr/>
          </p:nvSpPr>
          <p:spPr bwMode="auto">
            <a:xfrm>
              <a:off x="1227" y="1523"/>
              <a:ext cx="177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5" name="Text Box 183"/>
            <p:cNvSpPr txBox="1">
              <a:spLocks noChangeArrowheads="1"/>
            </p:cNvSpPr>
            <p:nvPr/>
          </p:nvSpPr>
          <p:spPr bwMode="auto">
            <a:xfrm>
              <a:off x="3369" y="1680"/>
              <a:ext cx="33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Shift</a:t>
              </a:r>
            </a:p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left 2</a:t>
              </a:r>
            </a:p>
          </p:txBody>
        </p:sp>
        <p:sp>
          <p:nvSpPr>
            <p:cNvPr id="16" name="Oval 184"/>
            <p:cNvSpPr>
              <a:spLocks noChangeArrowheads="1"/>
            </p:cNvSpPr>
            <p:nvPr/>
          </p:nvSpPr>
          <p:spPr bwMode="auto">
            <a:xfrm>
              <a:off x="3379" y="1552"/>
              <a:ext cx="317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85"/>
            <p:cNvSpPr txBox="1">
              <a:spLocks noChangeArrowheads="1"/>
            </p:cNvSpPr>
            <p:nvPr/>
          </p:nvSpPr>
          <p:spPr bwMode="auto">
            <a:xfrm>
              <a:off x="408" y="1517"/>
              <a:ext cx="251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18" name="Rectangle 186"/>
            <p:cNvSpPr>
              <a:spLocks noChangeArrowheads="1"/>
            </p:cNvSpPr>
            <p:nvPr/>
          </p:nvSpPr>
          <p:spPr bwMode="auto">
            <a:xfrm>
              <a:off x="423" y="1389"/>
              <a:ext cx="211" cy="4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87"/>
            <p:cNvSpPr>
              <a:spLocks noChangeShapeType="1"/>
            </p:cNvSpPr>
            <p:nvPr/>
          </p:nvSpPr>
          <p:spPr bwMode="auto">
            <a:xfrm>
              <a:off x="3854" y="133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8"/>
            <p:cNvSpPr>
              <a:spLocks noChangeShapeType="1"/>
            </p:cNvSpPr>
            <p:nvPr/>
          </p:nvSpPr>
          <p:spPr bwMode="auto">
            <a:xfrm>
              <a:off x="3854" y="171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9"/>
            <p:cNvSpPr>
              <a:spLocks noChangeShapeType="1"/>
            </p:cNvSpPr>
            <p:nvPr/>
          </p:nvSpPr>
          <p:spPr bwMode="auto">
            <a:xfrm>
              <a:off x="3854" y="1606"/>
              <a:ext cx="106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90"/>
            <p:cNvSpPr>
              <a:spLocks noChangeShapeType="1"/>
            </p:cNvSpPr>
            <p:nvPr/>
          </p:nvSpPr>
          <p:spPr bwMode="auto">
            <a:xfrm flipV="1">
              <a:off x="3854" y="1661"/>
              <a:ext cx="106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91"/>
            <p:cNvSpPr>
              <a:spLocks noChangeShapeType="1"/>
            </p:cNvSpPr>
            <p:nvPr/>
          </p:nvSpPr>
          <p:spPr bwMode="auto">
            <a:xfrm>
              <a:off x="3854" y="1334"/>
              <a:ext cx="37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2"/>
            <p:cNvSpPr>
              <a:spLocks noChangeShapeType="1"/>
            </p:cNvSpPr>
            <p:nvPr/>
          </p:nvSpPr>
          <p:spPr bwMode="auto">
            <a:xfrm>
              <a:off x="4224" y="1552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3"/>
            <p:cNvSpPr>
              <a:spLocks noChangeShapeType="1"/>
            </p:cNvSpPr>
            <p:nvPr/>
          </p:nvSpPr>
          <p:spPr bwMode="auto">
            <a:xfrm flipV="1">
              <a:off x="3854" y="1769"/>
              <a:ext cx="370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94"/>
            <p:cNvSpPr txBox="1">
              <a:spLocks noChangeArrowheads="1"/>
            </p:cNvSpPr>
            <p:nvPr/>
          </p:nvSpPr>
          <p:spPr bwMode="auto">
            <a:xfrm>
              <a:off x="3941" y="1571"/>
              <a:ext cx="30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b="1">
                  <a:latin typeface="Arial" panose="020B0604020202020204" pitchFamily="34" charset="0"/>
                </a:rPr>
                <a:t>Add</a:t>
              </a:r>
            </a:p>
          </p:txBody>
        </p:sp>
        <p:sp>
          <p:nvSpPr>
            <p:cNvPr id="28" name="Line 195"/>
            <p:cNvSpPr>
              <a:spLocks noChangeShapeType="1"/>
            </p:cNvSpPr>
            <p:nvPr/>
          </p:nvSpPr>
          <p:spPr bwMode="auto">
            <a:xfrm>
              <a:off x="3696" y="1824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96"/>
            <p:cNvSpPr>
              <a:spLocks noChangeShapeType="1"/>
            </p:cNvSpPr>
            <p:nvPr/>
          </p:nvSpPr>
          <p:spPr bwMode="auto">
            <a:xfrm>
              <a:off x="4224" y="1661"/>
              <a:ext cx="1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97"/>
            <p:cNvSpPr>
              <a:spLocks noChangeShapeType="1"/>
            </p:cNvSpPr>
            <p:nvPr/>
          </p:nvSpPr>
          <p:spPr bwMode="auto">
            <a:xfrm>
              <a:off x="1532" y="111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98"/>
            <p:cNvSpPr>
              <a:spLocks noChangeShapeType="1"/>
            </p:cNvSpPr>
            <p:nvPr/>
          </p:nvSpPr>
          <p:spPr bwMode="auto">
            <a:xfrm>
              <a:off x="1532" y="149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99"/>
            <p:cNvSpPr>
              <a:spLocks noChangeShapeType="1"/>
            </p:cNvSpPr>
            <p:nvPr/>
          </p:nvSpPr>
          <p:spPr bwMode="auto">
            <a:xfrm>
              <a:off x="1532" y="1389"/>
              <a:ext cx="105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00"/>
            <p:cNvSpPr>
              <a:spLocks noChangeShapeType="1"/>
            </p:cNvSpPr>
            <p:nvPr/>
          </p:nvSpPr>
          <p:spPr bwMode="auto">
            <a:xfrm flipV="1">
              <a:off x="1532" y="1444"/>
              <a:ext cx="105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01"/>
            <p:cNvSpPr>
              <a:spLocks noChangeShapeType="1"/>
            </p:cNvSpPr>
            <p:nvPr/>
          </p:nvSpPr>
          <p:spPr bwMode="auto">
            <a:xfrm>
              <a:off x="1532" y="1117"/>
              <a:ext cx="36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02"/>
            <p:cNvSpPr>
              <a:spLocks noChangeShapeType="1"/>
            </p:cNvSpPr>
            <p:nvPr/>
          </p:nvSpPr>
          <p:spPr bwMode="auto">
            <a:xfrm>
              <a:off x="1901" y="1335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03"/>
            <p:cNvSpPr>
              <a:spLocks noChangeShapeType="1"/>
            </p:cNvSpPr>
            <p:nvPr/>
          </p:nvSpPr>
          <p:spPr bwMode="auto">
            <a:xfrm flipV="1">
              <a:off x="1532" y="1552"/>
              <a:ext cx="369" cy="2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204"/>
            <p:cNvSpPr txBox="1">
              <a:spLocks noChangeArrowheads="1"/>
            </p:cNvSpPr>
            <p:nvPr/>
          </p:nvSpPr>
          <p:spPr bwMode="auto">
            <a:xfrm>
              <a:off x="1610" y="1357"/>
              <a:ext cx="30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b="1" dirty="0">
                  <a:latin typeface="Arial" panose="020B0604020202020204" pitchFamily="34" charset="0"/>
                </a:rPr>
                <a:t>Add</a:t>
              </a:r>
            </a:p>
          </p:txBody>
        </p:sp>
        <p:sp>
          <p:nvSpPr>
            <p:cNvPr id="39" name="Line 205"/>
            <p:cNvSpPr>
              <a:spLocks noChangeShapeType="1"/>
            </p:cNvSpPr>
            <p:nvPr/>
          </p:nvSpPr>
          <p:spPr bwMode="auto">
            <a:xfrm>
              <a:off x="529" y="1008"/>
              <a:ext cx="0" cy="3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06"/>
            <p:cNvSpPr>
              <a:spLocks noChangeShapeType="1"/>
            </p:cNvSpPr>
            <p:nvPr/>
          </p:nvSpPr>
          <p:spPr bwMode="auto">
            <a:xfrm>
              <a:off x="4550" y="1443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07"/>
            <p:cNvSpPr>
              <a:spLocks noChangeShapeType="1"/>
            </p:cNvSpPr>
            <p:nvPr/>
          </p:nvSpPr>
          <p:spPr bwMode="auto">
            <a:xfrm flipV="1">
              <a:off x="4699" y="1008"/>
              <a:ext cx="0" cy="4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208"/>
            <p:cNvSpPr>
              <a:spLocks noChangeShapeType="1"/>
            </p:cNvSpPr>
            <p:nvPr/>
          </p:nvSpPr>
          <p:spPr bwMode="auto">
            <a:xfrm flipH="1">
              <a:off x="520" y="1008"/>
              <a:ext cx="41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09"/>
            <p:cNvSpPr>
              <a:spLocks noChangeShapeType="1"/>
            </p:cNvSpPr>
            <p:nvPr/>
          </p:nvSpPr>
          <p:spPr bwMode="auto">
            <a:xfrm>
              <a:off x="1373" y="1607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210"/>
            <p:cNvSpPr>
              <a:spLocks noChangeShapeType="1"/>
            </p:cNvSpPr>
            <p:nvPr/>
          </p:nvSpPr>
          <p:spPr bwMode="auto">
            <a:xfrm>
              <a:off x="3528" y="1201"/>
              <a:ext cx="8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11"/>
            <p:cNvSpPr>
              <a:spLocks noChangeShapeType="1"/>
            </p:cNvSpPr>
            <p:nvPr/>
          </p:nvSpPr>
          <p:spPr bwMode="auto">
            <a:xfrm>
              <a:off x="1901" y="1443"/>
              <a:ext cx="19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V="1">
              <a:off x="3537" y="11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213"/>
            <p:cNvSpPr>
              <a:spLocks noChangeArrowheads="1"/>
            </p:cNvSpPr>
            <p:nvPr/>
          </p:nvSpPr>
          <p:spPr bwMode="auto">
            <a:xfrm>
              <a:off x="3508" y="1414"/>
              <a:ext cx="53" cy="5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14"/>
            <p:cNvSpPr>
              <a:spLocks noChangeShapeType="1"/>
            </p:cNvSpPr>
            <p:nvPr/>
          </p:nvSpPr>
          <p:spPr bwMode="auto">
            <a:xfrm>
              <a:off x="528" y="1824"/>
              <a:ext cx="0" cy="3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15"/>
            <p:cNvSpPr>
              <a:spLocks noChangeShapeType="1"/>
            </p:cNvSpPr>
            <p:nvPr/>
          </p:nvSpPr>
          <p:spPr bwMode="auto">
            <a:xfrm>
              <a:off x="836" y="1280"/>
              <a:ext cx="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216"/>
            <p:cNvSpPr>
              <a:spLocks noChangeShapeType="1"/>
            </p:cNvSpPr>
            <p:nvPr/>
          </p:nvSpPr>
          <p:spPr bwMode="auto">
            <a:xfrm>
              <a:off x="845" y="1280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17"/>
            <p:cNvSpPr>
              <a:spLocks noChangeShapeType="1"/>
            </p:cNvSpPr>
            <p:nvPr/>
          </p:nvSpPr>
          <p:spPr bwMode="auto">
            <a:xfrm flipH="1">
              <a:off x="528" y="1933"/>
              <a:ext cx="3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218"/>
            <p:cNvSpPr>
              <a:spLocks noChangeArrowheads="1"/>
            </p:cNvSpPr>
            <p:nvPr/>
          </p:nvSpPr>
          <p:spPr bwMode="auto">
            <a:xfrm>
              <a:off x="502" y="1907"/>
              <a:ext cx="53" cy="5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19"/>
            <p:cNvSpPr txBox="1">
              <a:spLocks noChangeArrowheads="1"/>
            </p:cNvSpPr>
            <p:nvPr/>
          </p:nvSpPr>
          <p:spPr bwMode="auto">
            <a:xfrm>
              <a:off x="4374" y="1125"/>
              <a:ext cx="201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latin typeface="Arial" panose="020B0604020202020204" pitchFamily="34" charset="0"/>
                </a:rPr>
                <a:t>0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en-US" sz="1100" b="1">
                  <a:latin typeface="Arial" panose="020B0604020202020204" pitchFamily="34" charset="0"/>
                </a:rPr>
                <a:t>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u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x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en-US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4" name="AutoShape 220"/>
            <p:cNvSpPr>
              <a:spLocks noChangeArrowheads="1"/>
            </p:cNvSpPr>
            <p:nvPr/>
          </p:nvSpPr>
          <p:spPr bwMode="auto">
            <a:xfrm>
              <a:off x="4391" y="1117"/>
              <a:ext cx="158" cy="653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21"/>
            <p:cNvSpPr>
              <a:spLocks noChangeShapeType="1"/>
            </p:cNvSpPr>
            <p:nvPr/>
          </p:nvSpPr>
          <p:spPr bwMode="auto">
            <a:xfrm>
              <a:off x="4472" y="1775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222"/>
            <p:cNvSpPr txBox="1">
              <a:spLocks noChangeArrowheads="1"/>
            </p:cNvSpPr>
            <p:nvPr/>
          </p:nvSpPr>
          <p:spPr bwMode="auto">
            <a:xfrm>
              <a:off x="4277" y="1879"/>
              <a:ext cx="383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PCSrc</a:t>
              </a:r>
            </a:p>
          </p:txBody>
        </p:sp>
        <p:sp>
          <p:nvSpPr>
            <p:cNvPr id="57" name="Line 223"/>
            <p:cNvSpPr>
              <a:spLocks noChangeShapeType="1"/>
            </p:cNvSpPr>
            <p:nvPr/>
          </p:nvSpPr>
          <p:spPr bwMode="auto">
            <a:xfrm>
              <a:off x="3289" y="1815"/>
              <a:ext cx="2" cy="13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224"/>
            <p:cNvSpPr>
              <a:spLocks noChangeShapeType="1"/>
            </p:cNvSpPr>
            <p:nvPr/>
          </p:nvSpPr>
          <p:spPr bwMode="auto">
            <a:xfrm>
              <a:off x="3280" y="1824"/>
              <a:ext cx="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25"/>
            <p:cNvSpPr>
              <a:spLocks noChangeShapeType="1"/>
            </p:cNvSpPr>
            <p:nvPr/>
          </p:nvSpPr>
          <p:spPr bwMode="auto">
            <a:xfrm>
              <a:off x="5405" y="2547"/>
              <a:ext cx="2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26"/>
            <p:cNvSpPr>
              <a:spLocks noChangeShapeType="1"/>
            </p:cNvSpPr>
            <p:nvPr/>
          </p:nvSpPr>
          <p:spPr bwMode="auto">
            <a:xfrm>
              <a:off x="4368" y="2819"/>
              <a:ext cx="2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27"/>
            <p:cNvSpPr>
              <a:spLocks noChangeShapeType="1"/>
            </p:cNvSpPr>
            <p:nvPr/>
          </p:nvSpPr>
          <p:spPr bwMode="auto">
            <a:xfrm flipV="1">
              <a:off x="4291" y="2596"/>
              <a:ext cx="322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228"/>
            <p:cNvSpPr>
              <a:spLocks noChangeShapeType="1"/>
            </p:cNvSpPr>
            <p:nvPr/>
          </p:nvSpPr>
          <p:spPr bwMode="auto">
            <a:xfrm flipV="1">
              <a:off x="5501" y="2983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30"/>
            <p:cNvSpPr>
              <a:spLocks noChangeShapeType="1"/>
            </p:cNvSpPr>
            <p:nvPr/>
          </p:nvSpPr>
          <p:spPr bwMode="auto">
            <a:xfrm>
              <a:off x="4392" y="3635"/>
              <a:ext cx="11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31"/>
            <p:cNvSpPr>
              <a:spLocks noChangeShapeType="1"/>
            </p:cNvSpPr>
            <p:nvPr/>
          </p:nvSpPr>
          <p:spPr bwMode="auto">
            <a:xfrm flipV="1">
              <a:off x="5510" y="2983"/>
              <a:ext cx="0" cy="6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32"/>
            <p:cNvSpPr>
              <a:spLocks noChangeShapeType="1"/>
            </p:cNvSpPr>
            <p:nvPr/>
          </p:nvSpPr>
          <p:spPr bwMode="auto">
            <a:xfrm>
              <a:off x="5836" y="2765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233"/>
            <p:cNvSpPr>
              <a:spLocks noChangeShapeType="1"/>
            </p:cNvSpPr>
            <p:nvPr/>
          </p:nvSpPr>
          <p:spPr bwMode="auto">
            <a:xfrm>
              <a:off x="5985" y="2765"/>
              <a:ext cx="0" cy="1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234"/>
            <p:cNvSpPr>
              <a:spLocks noChangeShapeType="1"/>
            </p:cNvSpPr>
            <p:nvPr/>
          </p:nvSpPr>
          <p:spPr bwMode="auto">
            <a:xfrm flipH="1">
              <a:off x="1973" y="4179"/>
              <a:ext cx="40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35"/>
            <p:cNvSpPr>
              <a:spLocks noChangeShapeType="1"/>
            </p:cNvSpPr>
            <p:nvPr/>
          </p:nvSpPr>
          <p:spPr bwMode="auto">
            <a:xfrm flipV="1">
              <a:off x="1982" y="3200"/>
              <a:ext cx="0" cy="9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236"/>
            <p:cNvSpPr>
              <a:spLocks noChangeShapeType="1"/>
            </p:cNvSpPr>
            <p:nvPr/>
          </p:nvSpPr>
          <p:spPr bwMode="auto">
            <a:xfrm>
              <a:off x="1973" y="3200"/>
              <a:ext cx="1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237"/>
            <p:cNvSpPr txBox="1">
              <a:spLocks noChangeArrowheads="1"/>
            </p:cNvSpPr>
            <p:nvPr/>
          </p:nvSpPr>
          <p:spPr bwMode="auto">
            <a:xfrm>
              <a:off x="4613" y="2439"/>
              <a:ext cx="4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Read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address</a:t>
              </a:r>
            </a:p>
          </p:txBody>
        </p:sp>
        <p:sp>
          <p:nvSpPr>
            <p:cNvPr id="72" name="Text Box 238"/>
            <p:cNvSpPr txBox="1">
              <a:spLocks noChangeArrowheads="1"/>
            </p:cNvSpPr>
            <p:nvPr/>
          </p:nvSpPr>
          <p:spPr bwMode="auto">
            <a:xfrm>
              <a:off x="4613" y="2711"/>
              <a:ext cx="4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address</a:t>
              </a:r>
            </a:p>
          </p:txBody>
        </p:sp>
        <p:sp>
          <p:nvSpPr>
            <p:cNvPr id="73" name="Text Box 239"/>
            <p:cNvSpPr txBox="1">
              <a:spLocks noChangeArrowheads="1"/>
            </p:cNvSpPr>
            <p:nvPr/>
          </p:nvSpPr>
          <p:spPr bwMode="auto">
            <a:xfrm>
              <a:off x="4613" y="2983"/>
              <a:ext cx="3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74" name="Text Box 240"/>
            <p:cNvSpPr txBox="1">
              <a:spLocks noChangeArrowheads="1"/>
            </p:cNvSpPr>
            <p:nvPr/>
          </p:nvSpPr>
          <p:spPr bwMode="auto">
            <a:xfrm>
              <a:off x="4929" y="2928"/>
              <a:ext cx="47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Data</a:t>
              </a:r>
            </a:p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75" name="Text Box 241"/>
            <p:cNvSpPr txBox="1">
              <a:spLocks noChangeArrowheads="1"/>
            </p:cNvSpPr>
            <p:nvPr/>
          </p:nvSpPr>
          <p:spPr bwMode="auto">
            <a:xfrm>
              <a:off x="5085" y="2439"/>
              <a:ext cx="339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solidFill>
                    <a:schemeClr val="tx2"/>
                  </a:solidFill>
                  <a:latin typeface="Arial" panose="020B0604020202020204" pitchFamily="34" charset="0"/>
                </a:rPr>
                <a:t>Read</a:t>
              </a:r>
            </a:p>
            <a:p>
              <a:pPr algn="r"/>
              <a:r>
                <a:rPr lang="en-US" altLang="en-US" sz="1100">
                  <a:solidFill>
                    <a:schemeClr val="tx2"/>
                  </a:solidFill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76" name="Rectangle 242"/>
            <p:cNvSpPr>
              <a:spLocks noChangeArrowheads="1"/>
            </p:cNvSpPr>
            <p:nvPr/>
          </p:nvSpPr>
          <p:spPr bwMode="auto">
            <a:xfrm>
              <a:off x="4613" y="2439"/>
              <a:ext cx="791" cy="8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43"/>
            <p:cNvSpPr>
              <a:spLocks noChangeShapeType="1"/>
            </p:cNvSpPr>
            <p:nvPr/>
          </p:nvSpPr>
          <p:spPr bwMode="auto">
            <a:xfrm>
              <a:off x="4982" y="2330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244"/>
            <p:cNvSpPr txBox="1">
              <a:spLocks noChangeArrowheads="1"/>
            </p:cNvSpPr>
            <p:nvPr/>
          </p:nvSpPr>
          <p:spPr bwMode="auto">
            <a:xfrm>
              <a:off x="4718" y="2167"/>
              <a:ext cx="52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MemWrite</a:t>
              </a:r>
            </a:p>
          </p:txBody>
        </p:sp>
        <p:sp>
          <p:nvSpPr>
            <p:cNvPr id="79" name="Line 245"/>
            <p:cNvSpPr>
              <a:spLocks noChangeShapeType="1"/>
            </p:cNvSpPr>
            <p:nvPr/>
          </p:nvSpPr>
          <p:spPr bwMode="auto">
            <a:xfrm>
              <a:off x="4982" y="3254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246"/>
            <p:cNvSpPr txBox="1">
              <a:spLocks noChangeArrowheads="1"/>
            </p:cNvSpPr>
            <p:nvPr/>
          </p:nvSpPr>
          <p:spPr bwMode="auto">
            <a:xfrm>
              <a:off x="4718" y="3363"/>
              <a:ext cx="534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MemRead</a:t>
              </a:r>
            </a:p>
          </p:txBody>
        </p:sp>
        <p:sp>
          <p:nvSpPr>
            <p:cNvPr id="81" name="Text Box 247"/>
            <p:cNvSpPr txBox="1">
              <a:spLocks noChangeArrowheads="1"/>
            </p:cNvSpPr>
            <p:nvPr/>
          </p:nvSpPr>
          <p:spPr bwMode="auto">
            <a:xfrm>
              <a:off x="5654" y="2447"/>
              <a:ext cx="201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solidFill>
                    <a:schemeClr val="tx2"/>
                  </a:solidFill>
                  <a:latin typeface="Arial" panose="020B0604020202020204" pitchFamily="34" charset="0"/>
                </a:rPr>
                <a:t>1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en-US" sz="1100" b="1">
                  <a:solidFill>
                    <a:schemeClr val="tx2"/>
                  </a:solidFill>
                  <a:latin typeface="Arial" panose="020B0604020202020204" pitchFamily="34" charset="0"/>
                </a:rPr>
                <a:t>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chemeClr val="tx2"/>
                  </a:solidFill>
                  <a:latin typeface="Arial" panose="020B0604020202020204" pitchFamily="34" charset="0"/>
                </a:rPr>
                <a:t>u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solidFill>
                    <a:schemeClr val="tx2"/>
                  </a:solidFill>
                  <a:latin typeface="Arial" panose="020B0604020202020204" pitchFamily="34" charset="0"/>
                </a:rPr>
                <a:t>x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en-US" sz="1100">
                  <a:solidFill>
                    <a:schemeClr val="tx2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82" name="AutoShape 248"/>
            <p:cNvSpPr>
              <a:spLocks noChangeArrowheads="1"/>
            </p:cNvSpPr>
            <p:nvPr/>
          </p:nvSpPr>
          <p:spPr bwMode="auto">
            <a:xfrm>
              <a:off x="5676" y="2439"/>
              <a:ext cx="159" cy="652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249"/>
            <p:cNvSpPr txBox="1">
              <a:spLocks noChangeArrowheads="1"/>
            </p:cNvSpPr>
            <p:nvPr/>
          </p:nvSpPr>
          <p:spPr bwMode="auto">
            <a:xfrm>
              <a:off x="5457" y="2159"/>
              <a:ext cx="58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MemToReg</a:t>
              </a:r>
            </a:p>
          </p:txBody>
        </p:sp>
        <p:sp>
          <p:nvSpPr>
            <p:cNvPr id="84" name="Line 250"/>
            <p:cNvSpPr>
              <a:spLocks noChangeShapeType="1"/>
            </p:cNvSpPr>
            <p:nvPr/>
          </p:nvSpPr>
          <p:spPr bwMode="auto">
            <a:xfrm>
              <a:off x="5758" y="2330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251"/>
            <p:cNvSpPr>
              <a:spLocks noChangeShapeType="1"/>
            </p:cNvSpPr>
            <p:nvPr/>
          </p:nvSpPr>
          <p:spPr bwMode="auto">
            <a:xfrm flipV="1">
              <a:off x="3187" y="2765"/>
              <a:ext cx="0" cy="8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252"/>
            <p:cNvSpPr>
              <a:spLocks noChangeShapeType="1"/>
            </p:cNvSpPr>
            <p:nvPr/>
          </p:nvSpPr>
          <p:spPr bwMode="auto">
            <a:xfrm flipH="1" flipV="1">
              <a:off x="4296" y="3083"/>
              <a:ext cx="0" cy="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53"/>
            <p:cNvSpPr>
              <a:spLocks noChangeShapeType="1"/>
            </p:cNvSpPr>
            <p:nvPr/>
          </p:nvSpPr>
          <p:spPr bwMode="auto">
            <a:xfrm flipH="1">
              <a:off x="3178" y="3635"/>
              <a:ext cx="11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54"/>
            <p:cNvSpPr>
              <a:spLocks noChangeShapeType="1"/>
            </p:cNvSpPr>
            <p:nvPr/>
          </p:nvSpPr>
          <p:spPr bwMode="auto">
            <a:xfrm>
              <a:off x="4296" y="3092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255"/>
            <p:cNvSpPr>
              <a:spLocks noChangeShapeType="1"/>
            </p:cNvSpPr>
            <p:nvPr/>
          </p:nvSpPr>
          <p:spPr bwMode="auto">
            <a:xfrm>
              <a:off x="3081" y="2765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AutoShape 256"/>
            <p:cNvSpPr>
              <a:spLocks noChangeArrowheads="1"/>
            </p:cNvSpPr>
            <p:nvPr/>
          </p:nvSpPr>
          <p:spPr bwMode="auto">
            <a:xfrm>
              <a:off x="3160" y="2736"/>
              <a:ext cx="53" cy="54"/>
            </a:xfrm>
            <a:prstGeom prst="octagon">
              <a:avLst>
                <a:gd name="adj" fmla="val 29287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Text Box 257"/>
            <p:cNvSpPr txBox="1">
              <a:spLocks noChangeArrowheads="1"/>
            </p:cNvSpPr>
            <p:nvPr/>
          </p:nvSpPr>
          <p:spPr bwMode="auto">
            <a:xfrm>
              <a:off x="336" y="2221"/>
              <a:ext cx="4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Read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address</a:t>
              </a:r>
            </a:p>
          </p:txBody>
        </p:sp>
        <p:sp>
          <p:nvSpPr>
            <p:cNvPr id="92" name="Text Box 258"/>
            <p:cNvSpPr txBox="1">
              <a:spLocks noChangeArrowheads="1"/>
            </p:cNvSpPr>
            <p:nvPr/>
          </p:nvSpPr>
          <p:spPr bwMode="auto">
            <a:xfrm>
              <a:off x="474" y="2602"/>
              <a:ext cx="58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Instruction</a:t>
              </a:r>
            </a:p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93" name="Text Box 259"/>
            <p:cNvSpPr txBox="1">
              <a:spLocks noChangeArrowheads="1"/>
            </p:cNvSpPr>
            <p:nvPr/>
          </p:nvSpPr>
          <p:spPr bwMode="auto">
            <a:xfrm>
              <a:off x="651" y="2221"/>
              <a:ext cx="5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Instruction</a:t>
              </a:r>
            </a:p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[31-0]</a:t>
              </a:r>
            </a:p>
          </p:txBody>
        </p:sp>
        <p:sp>
          <p:nvSpPr>
            <p:cNvPr id="94" name="Rectangle 260"/>
            <p:cNvSpPr>
              <a:spLocks noChangeArrowheads="1"/>
            </p:cNvSpPr>
            <p:nvPr/>
          </p:nvSpPr>
          <p:spPr bwMode="auto">
            <a:xfrm>
              <a:off x="336" y="2221"/>
              <a:ext cx="845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261"/>
            <p:cNvSpPr>
              <a:spLocks noChangeShapeType="1"/>
            </p:cNvSpPr>
            <p:nvPr/>
          </p:nvSpPr>
          <p:spPr bwMode="auto">
            <a:xfrm>
              <a:off x="1879" y="2983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62"/>
            <p:cNvSpPr>
              <a:spLocks noChangeShapeType="1"/>
            </p:cNvSpPr>
            <p:nvPr/>
          </p:nvSpPr>
          <p:spPr bwMode="auto">
            <a:xfrm>
              <a:off x="1286" y="2384"/>
              <a:ext cx="0" cy="1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263"/>
            <p:cNvSpPr>
              <a:spLocks noChangeShapeType="1"/>
            </p:cNvSpPr>
            <p:nvPr/>
          </p:nvSpPr>
          <p:spPr bwMode="auto">
            <a:xfrm>
              <a:off x="1286" y="3799"/>
              <a:ext cx="14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264"/>
            <p:cNvSpPr txBox="1">
              <a:spLocks noChangeArrowheads="1"/>
            </p:cNvSpPr>
            <p:nvPr/>
          </p:nvSpPr>
          <p:spPr bwMode="auto">
            <a:xfrm>
              <a:off x="1262" y="3635"/>
              <a:ext cx="45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[31 </a:t>
              </a:r>
              <a:r>
                <a:rPr lang="en-US" altLang="en-US" sz="1100" dirty="0">
                  <a:latin typeface="Arial" panose="020B0604020202020204" pitchFamily="34" charset="0"/>
                </a:rPr>
                <a:t>- 0]</a:t>
              </a:r>
            </a:p>
          </p:txBody>
        </p:sp>
        <p:sp>
          <p:nvSpPr>
            <p:cNvPr id="99" name="Line 265"/>
            <p:cNvSpPr>
              <a:spLocks noChangeShapeType="1"/>
            </p:cNvSpPr>
            <p:nvPr/>
          </p:nvSpPr>
          <p:spPr bwMode="auto">
            <a:xfrm flipV="1">
              <a:off x="1181" y="2383"/>
              <a:ext cx="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Text Box 266"/>
            <p:cNvSpPr txBox="1">
              <a:spLocks noChangeArrowheads="1"/>
            </p:cNvSpPr>
            <p:nvPr/>
          </p:nvSpPr>
          <p:spPr bwMode="auto">
            <a:xfrm>
              <a:off x="1262" y="2221"/>
              <a:ext cx="40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[9 - 5]</a:t>
              </a:r>
              <a:endParaRPr lang="en-US" altLang="en-US" sz="1100" dirty="0">
                <a:latin typeface="Arial" panose="020B0604020202020204" pitchFamily="34" charset="0"/>
              </a:endParaRPr>
            </a:p>
          </p:txBody>
        </p:sp>
        <p:sp>
          <p:nvSpPr>
            <p:cNvPr id="101" name="AutoShape 267"/>
            <p:cNvSpPr>
              <a:spLocks noChangeArrowheads="1"/>
            </p:cNvSpPr>
            <p:nvPr/>
          </p:nvSpPr>
          <p:spPr bwMode="auto">
            <a:xfrm>
              <a:off x="1260" y="2357"/>
              <a:ext cx="52" cy="5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268"/>
            <p:cNvSpPr txBox="1">
              <a:spLocks noChangeArrowheads="1"/>
            </p:cNvSpPr>
            <p:nvPr/>
          </p:nvSpPr>
          <p:spPr bwMode="auto">
            <a:xfrm>
              <a:off x="1262" y="2493"/>
              <a:ext cx="40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[</a:t>
              </a:r>
              <a:r>
                <a:rPr lang="en-US" altLang="en-US" sz="1100" dirty="0">
                  <a:latin typeface="Arial" panose="020B0604020202020204" pitchFamily="34" charset="0"/>
                </a:rPr>
                <a:t>4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 </a:t>
              </a:r>
              <a:r>
                <a:rPr lang="en-US" altLang="en-US" sz="1100" dirty="0">
                  <a:latin typeface="Arial" panose="020B0604020202020204" pitchFamily="34" charset="0"/>
                </a:rPr>
                <a:t>- 0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]</a:t>
              </a:r>
              <a:endParaRPr lang="en-US" altLang="en-US" sz="1100" dirty="0">
                <a:latin typeface="Arial" panose="020B0604020202020204" pitchFamily="34" charset="0"/>
              </a:endParaRPr>
            </a:p>
          </p:txBody>
        </p:sp>
        <p:sp>
          <p:nvSpPr>
            <p:cNvPr id="103" name="Line 269"/>
            <p:cNvSpPr>
              <a:spLocks noChangeShapeType="1"/>
            </p:cNvSpPr>
            <p:nvPr/>
          </p:nvSpPr>
          <p:spPr bwMode="auto">
            <a:xfrm>
              <a:off x="1286" y="2655"/>
              <a:ext cx="8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utoShape 270"/>
            <p:cNvSpPr>
              <a:spLocks noChangeArrowheads="1"/>
            </p:cNvSpPr>
            <p:nvPr/>
          </p:nvSpPr>
          <p:spPr bwMode="auto">
            <a:xfrm>
              <a:off x="1258" y="2627"/>
              <a:ext cx="53" cy="5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71"/>
            <p:cNvSpPr>
              <a:spLocks noChangeShapeType="1"/>
            </p:cNvSpPr>
            <p:nvPr/>
          </p:nvSpPr>
          <p:spPr bwMode="auto">
            <a:xfrm>
              <a:off x="1286" y="3255"/>
              <a:ext cx="4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Text Box 272"/>
            <p:cNvSpPr txBox="1">
              <a:spLocks noChangeArrowheads="1"/>
            </p:cNvSpPr>
            <p:nvPr/>
          </p:nvSpPr>
          <p:spPr bwMode="auto">
            <a:xfrm>
              <a:off x="1262" y="3091"/>
              <a:ext cx="50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[20 </a:t>
              </a:r>
              <a:r>
                <a:rPr lang="en-US" altLang="en-US" sz="1100" dirty="0">
                  <a:latin typeface="Arial" panose="020B0604020202020204" pitchFamily="34" charset="0"/>
                </a:rPr>
                <a:t>- 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16]</a:t>
              </a:r>
              <a:endParaRPr lang="en-US" altLang="en-US" sz="1100" dirty="0">
                <a:latin typeface="Arial" panose="020B0604020202020204" pitchFamily="34" charset="0"/>
              </a:endParaRPr>
            </a:p>
          </p:txBody>
        </p:sp>
        <p:sp>
          <p:nvSpPr>
            <p:cNvPr id="107" name="AutoShape 273"/>
            <p:cNvSpPr>
              <a:spLocks noChangeArrowheads="1"/>
            </p:cNvSpPr>
            <p:nvPr/>
          </p:nvSpPr>
          <p:spPr bwMode="auto">
            <a:xfrm>
              <a:off x="1260" y="3229"/>
              <a:ext cx="53" cy="5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274"/>
            <p:cNvSpPr txBox="1">
              <a:spLocks noChangeArrowheads="1"/>
            </p:cNvSpPr>
            <p:nvPr/>
          </p:nvSpPr>
          <p:spPr bwMode="auto">
            <a:xfrm>
              <a:off x="1697" y="2719"/>
              <a:ext cx="201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latin typeface="Arial" panose="020B0604020202020204" pitchFamily="34" charset="0"/>
                </a:rPr>
                <a:t>0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en-US" sz="1100" b="1">
                  <a:latin typeface="Arial" panose="020B0604020202020204" pitchFamily="34" charset="0"/>
                </a:rPr>
                <a:t>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u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x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en-US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09" name="AutoShape 275"/>
            <p:cNvSpPr>
              <a:spLocks noChangeArrowheads="1"/>
            </p:cNvSpPr>
            <p:nvPr/>
          </p:nvSpPr>
          <p:spPr bwMode="auto">
            <a:xfrm>
              <a:off x="1716" y="2711"/>
              <a:ext cx="159" cy="652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276"/>
            <p:cNvSpPr>
              <a:spLocks noChangeShapeType="1"/>
            </p:cNvSpPr>
            <p:nvPr/>
          </p:nvSpPr>
          <p:spPr bwMode="auto">
            <a:xfrm>
              <a:off x="1794" y="3366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277"/>
            <p:cNvSpPr txBox="1">
              <a:spLocks noChangeArrowheads="1"/>
            </p:cNvSpPr>
            <p:nvPr/>
          </p:nvSpPr>
          <p:spPr bwMode="auto">
            <a:xfrm>
              <a:off x="1571" y="3472"/>
              <a:ext cx="42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RegDst</a:t>
              </a:r>
            </a:p>
          </p:txBody>
        </p:sp>
        <p:sp>
          <p:nvSpPr>
            <p:cNvPr id="112" name="Text Box 278"/>
            <p:cNvSpPr txBox="1">
              <a:spLocks noChangeArrowheads="1"/>
            </p:cNvSpPr>
            <p:nvPr/>
          </p:nvSpPr>
          <p:spPr bwMode="auto">
            <a:xfrm>
              <a:off x="2131" y="2275"/>
              <a:ext cx="49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Read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register 1</a:t>
              </a:r>
            </a:p>
          </p:txBody>
        </p:sp>
        <p:sp>
          <p:nvSpPr>
            <p:cNvPr id="113" name="Text Box 279"/>
            <p:cNvSpPr txBox="1">
              <a:spLocks noChangeArrowheads="1"/>
            </p:cNvSpPr>
            <p:nvPr/>
          </p:nvSpPr>
          <p:spPr bwMode="auto">
            <a:xfrm>
              <a:off x="2142" y="2822"/>
              <a:ext cx="49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latin typeface="Arial" panose="020B0604020202020204" pitchFamily="34" charset="0"/>
                </a:rPr>
                <a:t>Read</a:t>
              </a:r>
            </a:p>
            <a:p>
              <a:r>
                <a:rPr lang="en-US" altLang="en-US" sz="1100" dirty="0">
                  <a:latin typeface="Arial" panose="020B0604020202020204" pitchFamily="34" charset="0"/>
                </a:rPr>
                <a:t>register 2</a:t>
              </a:r>
            </a:p>
          </p:txBody>
        </p:sp>
        <p:sp>
          <p:nvSpPr>
            <p:cNvPr id="115" name="Text Box 281"/>
            <p:cNvSpPr txBox="1">
              <a:spLocks noChangeArrowheads="1"/>
            </p:cNvSpPr>
            <p:nvPr/>
          </p:nvSpPr>
          <p:spPr bwMode="auto">
            <a:xfrm>
              <a:off x="2142" y="3103"/>
              <a:ext cx="3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chemeClr val="tx2"/>
                  </a:solidFill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>
                  <a:solidFill>
                    <a:schemeClr val="tx2"/>
                  </a:solidFill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116" name="Text Box 282"/>
            <p:cNvSpPr txBox="1">
              <a:spLocks noChangeArrowheads="1"/>
            </p:cNvSpPr>
            <p:nvPr/>
          </p:nvSpPr>
          <p:spPr bwMode="auto">
            <a:xfrm>
              <a:off x="2709" y="2656"/>
              <a:ext cx="3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Read</a:t>
              </a:r>
            </a:p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data 2</a:t>
              </a:r>
            </a:p>
          </p:txBody>
        </p:sp>
        <p:sp>
          <p:nvSpPr>
            <p:cNvPr id="117" name="Text Box 283"/>
            <p:cNvSpPr txBox="1">
              <a:spLocks noChangeArrowheads="1"/>
            </p:cNvSpPr>
            <p:nvPr/>
          </p:nvSpPr>
          <p:spPr bwMode="auto">
            <a:xfrm>
              <a:off x="2720" y="2287"/>
              <a:ext cx="3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Read</a:t>
              </a:r>
            </a:p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data 1</a:t>
              </a:r>
            </a:p>
          </p:txBody>
        </p:sp>
        <p:sp>
          <p:nvSpPr>
            <p:cNvPr id="118" name="Text Box 284"/>
            <p:cNvSpPr txBox="1">
              <a:spLocks noChangeArrowheads="1"/>
            </p:cNvSpPr>
            <p:nvPr/>
          </p:nvSpPr>
          <p:spPr bwMode="auto">
            <a:xfrm>
              <a:off x="2572" y="3037"/>
              <a:ext cx="52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b="1" dirty="0">
                  <a:latin typeface="Arial" panose="020B0604020202020204" pitchFamily="34" charset="0"/>
                </a:rPr>
                <a:t>Registers</a:t>
              </a:r>
            </a:p>
          </p:txBody>
        </p:sp>
        <p:sp>
          <p:nvSpPr>
            <p:cNvPr id="119" name="Rectangle 285"/>
            <p:cNvSpPr>
              <a:spLocks noChangeArrowheads="1"/>
            </p:cNvSpPr>
            <p:nvPr/>
          </p:nvSpPr>
          <p:spPr bwMode="auto">
            <a:xfrm>
              <a:off x="2142" y="2287"/>
              <a:ext cx="939" cy="1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286"/>
            <p:cNvSpPr>
              <a:spLocks noChangeShapeType="1"/>
            </p:cNvSpPr>
            <p:nvPr/>
          </p:nvSpPr>
          <p:spPr bwMode="auto">
            <a:xfrm>
              <a:off x="2606" y="2175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Text Box 287"/>
            <p:cNvSpPr txBox="1">
              <a:spLocks noChangeArrowheads="1"/>
            </p:cNvSpPr>
            <p:nvPr/>
          </p:nvSpPr>
          <p:spPr bwMode="auto">
            <a:xfrm>
              <a:off x="2395" y="2003"/>
              <a:ext cx="495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RegWrite</a:t>
              </a:r>
            </a:p>
          </p:txBody>
        </p:sp>
        <p:sp>
          <p:nvSpPr>
            <p:cNvPr id="122" name="Text Box 288"/>
            <p:cNvSpPr txBox="1">
              <a:spLocks noChangeArrowheads="1"/>
            </p:cNvSpPr>
            <p:nvPr/>
          </p:nvSpPr>
          <p:spPr bwMode="auto">
            <a:xfrm>
              <a:off x="2705" y="3636"/>
              <a:ext cx="41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Sign</a:t>
              </a:r>
            </a:p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extend</a:t>
              </a:r>
            </a:p>
          </p:txBody>
        </p:sp>
        <p:sp>
          <p:nvSpPr>
            <p:cNvPr id="123" name="Oval 289"/>
            <p:cNvSpPr>
              <a:spLocks noChangeArrowheads="1"/>
            </p:cNvSpPr>
            <p:nvPr/>
          </p:nvSpPr>
          <p:spPr bwMode="auto">
            <a:xfrm>
              <a:off x="2755" y="3527"/>
              <a:ext cx="316" cy="5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290"/>
            <p:cNvSpPr>
              <a:spLocks noChangeShapeType="1"/>
            </p:cNvSpPr>
            <p:nvPr/>
          </p:nvSpPr>
          <p:spPr bwMode="auto">
            <a:xfrm>
              <a:off x="3081" y="2438"/>
              <a:ext cx="6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291"/>
            <p:cNvSpPr>
              <a:spLocks noChangeShapeType="1"/>
            </p:cNvSpPr>
            <p:nvPr/>
          </p:nvSpPr>
          <p:spPr bwMode="auto">
            <a:xfrm>
              <a:off x="3283" y="3200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292"/>
            <p:cNvSpPr>
              <a:spLocks noChangeShapeType="1"/>
            </p:cNvSpPr>
            <p:nvPr/>
          </p:nvSpPr>
          <p:spPr bwMode="auto">
            <a:xfrm>
              <a:off x="3292" y="3200"/>
              <a:ext cx="0" cy="5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293"/>
            <p:cNvSpPr>
              <a:spLocks noChangeShapeType="1"/>
            </p:cNvSpPr>
            <p:nvPr/>
          </p:nvSpPr>
          <p:spPr bwMode="auto">
            <a:xfrm flipH="1">
              <a:off x="3075" y="3799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Text Box 294"/>
            <p:cNvSpPr txBox="1">
              <a:spLocks noChangeArrowheads="1"/>
            </p:cNvSpPr>
            <p:nvPr/>
          </p:nvSpPr>
          <p:spPr bwMode="auto">
            <a:xfrm>
              <a:off x="3439" y="2664"/>
              <a:ext cx="201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>
                  <a:latin typeface="Arial" panose="020B0604020202020204" pitchFamily="34" charset="0"/>
                </a:rPr>
                <a:t>0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en-US" sz="1100" b="1">
                  <a:latin typeface="Arial" panose="020B0604020202020204" pitchFamily="34" charset="0"/>
                </a:rPr>
                <a:t>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u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x</a:t>
              </a:r>
            </a:p>
            <a:p>
              <a:pPr algn="ctr">
                <a:spcBef>
                  <a:spcPct val="30000"/>
                </a:spcBef>
              </a:pPr>
              <a:r>
                <a:rPr lang="en-US" altLang="en-US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9" name="AutoShape 295"/>
            <p:cNvSpPr>
              <a:spLocks noChangeArrowheads="1"/>
            </p:cNvSpPr>
            <p:nvPr/>
          </p:nvSpPr>
          <p:spPr bwMode="auto">
            <a:xfrm>
              <a:off x="3459" y="2656"/>
              <a:ext cx="158" cy="653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296"/>
            <p:cNvSpPr>
              <a:spLocks noChangeShapeType="1"/>
            </p:cNvSpPr>
            <p:nvPr/>
          </p:nvSpPr>
          <p:spPr bwMode="auto">
            <a:xfrm>
              <a:off x="3541" y="3309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Text Box 297"/>
            <p:cNvSpPr txBox="1">
              <a:spLocks noChangeArrowheads="1"/>
            </p:cNvSpPr>
            <p:nvPr/>
          </p:nvSpPr>
          <p:spPr bwMode="auto">
            <a:xfrm>
              <a:off x="3345" y="3418"/>
              <a:ext cx="43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ALUSrc</a:t>
              </a:r>
            </a:p>
          </p:txBody>
        </p:sp>
        <p:grpSp>
          <p:nvGrpSpPr>
            <p:cNvPr id="132" name="Group 298"/>
            <p:cNvGrpSpPr>
              <a:grpSpLocks/>
            </p:cNvGrpSpPr>
            <p:nvPr/>
          </p:nvGrpSpPr>
          <p:grpSpPr bwMode="auto">
            <a:xfrm>
              <a:off x="3768" y="2275"/>
              <a:ext cx="527" cy="870"/>
              <a:chOff x="3168" y="2736"/>
              <a:chExt cx="480" cy="768"/>
            </a:xfrm>
          </p:grpSpPr>
          <p:sp>
            <p:nvSpPr>
              <p:cNvPr id="146" name="Line 299"/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858780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Line 300"/>
              <p:cNvSpPr>
                <a:spLocks noChangeShapeType="1"/>
              </p:cNvSpPr>
              <p:nvPr/>
            </p:nvSpPr>
            <p:spPr bwMode="auto">
              <a:xfrm>
                <a:off x="3168" y="32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858780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301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858780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Line 302"/>
              <p:cNvSpPr>
                <a:spLocks noChangeShapeType="1"/>
              </p:cNvSpPr>
              <p:nvPr/>
            </p:nvSpPr>
            <p:spPr bwMode="auto">
              <a:xfrm flipV="1">
                <a:off x="3168" y="3120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858780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303"/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858780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304"/>
              <p:cNvSpPr>
                <a:spLocks noChangeShapeType="1"/>
              </p:cNvSpPr>
              <p:nvPr/>
            </p:nvSpPr>
            <p:spPr bwMode="auto">
              <a:xfrm>
                <a:off x="3648" y="297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858780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305"/>
              <p:cNvSpPr>
                <a:spLocks noChangeShapeType="1"/>
              </p:cNvSpPr>
              <p:nvPr/>
            </p:nvSpPr>
            <p:spPr bwMode="auto">
              <a:xfrm flipV="1">
                <a:off x="3168" y="3264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63500" dir="8587806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Text Box 306"/>
            <p:cNvSpPr txBox="1">
              <a:spLocks noChangeArrowheads="1"/>
            </p:cNvSpPr>
            <p:nvPr/>
          </p:nvSpPr>
          <p:spPr bwMode="auto">
            <a:xfrm>
              <a:off x="3924" y="2710"/>
              <a:ext cx="37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solidFill>
                    <a:schemeClr val="tx2"/>
                  </a:solidFill>
                  <a:latin typeface="Arial" panose="020B0604020202020204" pitchFamily="34" charset="0"/>
                </a:rPr>
                <a:t>Result</a:t>
              </a:r>
            </a:p>
          </p:txBody>
        </p:sp>
        <p:sp>
          <p:nvSpPr>
            <p:cNvPr id="134" name="Text Box 307"/>
            <p:cNvSpPr txBox="1">
              <a:spLocks noChangeArrowheads="1"/>
            </p:cNvSpPr>
            <p:nvPr/>
          </p:nvSpPr>
          <p:spPr bwMode="auto">
            <a:xfrm>
              <a:off x="3978" y="2547"/>
              <a:ext cx="30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Zero</a:t>
              </a:r>
            </a:p>
          </p:txBody>
        </p:sp>
        <p:sp>
          <p:nvSpPr>
            <p:cNvPr id="135" name="Text Box 308"/>
            <p:cNvSpPr txBox="1">
              <a:spLocks noChangeArrowheads="1"/>
            </p:cNvSpPr>
            <p:nvPr/>
          </p:nvSpPr>
          <p:spPr bwMode="auto">
            <a:xfrm>
              <a:off x="3768" y="2438"/>
              <a:ext cx="31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b="1">
                  <a:latin typeface="Arial" panose="020B0604020202020204" pitchFamily="34" charset="0"/>
                </a:rPr>
                <a:t>ALU</a:t>
              </a:r>
            </a:p>
          </p:txBody>
        </p:sp>
        <p:sp>
          <p:nvSpPr>
            <p:cNvPr id="136" name="Line 309"/>
            <p:cNvSpPr>
              <a:spLocks noChangeShapeType="1"/>
            </p:cNvSpPr>
            <p:nvPr/>
          </p:nvSpPr>
          <p:spPr bwMode="auto">
            <a:xfrm>
              <a:off x="4084" y="2982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310"/>
            <p:cNvSpPr txBox="1">
              <a:spLocks noChangeArrowheads="1"/>
            </p:cNvSpPr>
            <p:nvPr/>
          </p:nvSpPr>
          <p:spPr bwMode="auto">
            <a:xfrm>
              <a:off x="3873" y="3091"/>
              <a:ext cx="417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ALUOp</a:t>
              </a:r>
            </a:p>
          </p:txBody>
        </p:sp>
        <p:sp>
          <p:nvSpPr>
            <p:cNvPr id="138" name="Line 311"/>
            <p:cNvSpPr>
              <a:spLocks noChangeShapeType="1"/>
            </p:cNvSpPr>
            <p:nvPr/>
          </p:nvSpPr>
          <p:spPr bwMode="auto">
            <a:xfrm>
              <a:off x="3615" y="2983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312"/>
            <p:cNvSpPr>
              <a:spLocks noChangeShapeType="1"/>
            </p:cNvSpPr>
            <p:nvPr/>
          </p:nvSpPr>
          <p:spPr bwMode="auto">
            <a:xfrm flipV="1">
              <a:off x="1562" y="2652"/>
              <a:ext cx="0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utoShape 313"/>
            <p:cNvSpPr>
              <a:spLocks noChangeArrowheads="1"/>
            </p:cNvSpPr>
            <p:nvPr/>
          </p:nvSpPr>
          <p:spPr bwMode="auto">
            <a:xfrm>
              <a:off x="1537" y="2629"/>
              <a:ext cx="53" cy="5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14"/>
            <p:cNvSpPr>
              <a:spLocks noChangeShapeType="1"/>
            </p:cNvSpPr>
            <p:nvPr/>
          </p:nvSpPr>
          <p:spPr bwMode="auto">
            <a:xfrm>
              <a:off x="1562" y="2815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AutoShape 315"/>
            <p:cNvSpPr>
              <a:spLocks noChangeArrowheads="1"/>
            </p:cNvSpPr>
            <p:nvPr/>
          </p:nvSpPr>
          <p:spPr bwMode="auto">
            <a:xfrm>
              <a:off x="4375" y="2792"/>
              <a:ext cx="53" cy="55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316"/>
            <p:cNvSpPr>
              <a:spLocks noChangeShapeType="1"/>
            </p:cNvSpPr>
            <p:nvPr/>
          </p:nvSpPr>
          <p:spPr bwMode="auto">
            <a:xfrm>
              <a:off x="4299" y="2819"/>
              <a:ext cx="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317"/>
            <p:cNvSpPr>
              <a:spLocks noChangeShapeType="1"/>
            </p:cNvSpPr>
            <p:nvPr/>
          </p:nvSpPr>
          <p:spPr bwMode="auto">
            <a:xfrm>
              <a:off x="4401" y="2819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AutoShape 318"/>
            <p:cNvSpPr>
              <a:spLocks noChangeArrowheads="1"/>
            </p:cNvSpPr>
            <p:nvPr/>
          </p:nvSpPr>
          <p:spPr bwMode="auto">
            <a:xfrm>
              <a:off x="3265" y="3172"/>
              <a:ext cx="53" cy="5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Rectangle 324"/>
          <p:cNvSpPr>
            <a:spLocks noChangeArrowheads="1"/>
          </p:cNvSpPr>
          <p:nvPr/>
        </p:nvSpPr>
        <p:spPr bwMode="auto">
          <a:xfrm>
            <a:off x="-27342" y="5958721"/>
            <a:ext cx="9021763" cy="442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28750" indent="-228600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77165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long does it take to execute each instruction?</a:t>
            </a:r>
          </a:p>
          <a:p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58" name="Text Box 280"/>
          <p:cNvSpPr txBox="1">
            <a:spLocks noChangeArrowheads="1"/>
          </p:cNvSpPr>
          <p:nvPr/>
        </p:nvSpPr>
        <p:spPr bwMode="auto">
          <a:xfrm>
            <a:off x="2952572" y="3284984"/>
            <a:ext cx="66833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dirty="0">
                <a:latin typeface="Arial" panose="020B0604020202020204" pitchFamily="34" charset="0"/>
              </a:rPr>
              <a:t>Write</a:t>
            </a:r>
          </a:p>
          <a:p>
            <a:r>
              <a:rPr lang="en-US" altLang="en-US" sz="1100" dirty="0">
                <a:latin typeface="Arial" panose="020B0604020202020204" pitchFamily="34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85866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9912" y="116632"/>
            <a:ext cx="1728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 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-36512" y="764704"/>
            <a:ext cx="9148976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defTabSz="914400">
              <a:spcBef>
                <a:spcPct val="2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shouldn’t have to wait for the entire instruction to complete before we can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units. For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the instruction memory is free in the Instruction Decode step as shown below, so... 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117474" y="2852936"/>
            <a:ext cx="9063038" cy="3454400"/>
            <a:chOff x="317" y="2067"/>
            <a:chExt cx="5709" cy="2176"/>
          </a:xfrm>
        </p:grpSpPr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1267" y="2720"/>
              <a:ext cx="0" cy="114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317" y="2285"/>
              <a:ext cx="4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Read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address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475" y="2666"/>
              <a:ext cx="58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Instruction</a:t>
              </a:r>
            </a:p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632" y="2285"/>
              <a:ext cx="5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Instruction</a:t>
              </a:r>
            </a:p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[31-0]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317" y="2285"/>
              <a:ext cx="845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5386" y="2611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4277" y="2883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V="1">
              <a:off x="4277" y="2702"/>
              <a:ext cx="319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5491" y="304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4382" y="2883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4382" y="3699"/>
              <a:ext cx="1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V="1">
              <a:off x="5491" y="3046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16"/>
            <p:cNvSpPr>
              <a:spLocks noChangeArrowheads="1"/>
            </p:cNvSpPr>
            <p:nvPr/>
          </p:nvSpPr>
          <p:spPr bwMode="auto">
            <a:xfrm>
              <a:off x="4353" y="2856"/>
              <a:ext cx="53" cy="5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5808" y="2829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5966" y="2829"/>
              <a:ext cx="0" cy="1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 flipH="1">
              <a:off x="1954" y="4243"/>
              <a:ext cx="40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 flipV="1">
              <a:off x="1954" y="3264"/>
              <a:ext cx="0" cy="9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1954" y="3264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4594" y="2502"/>
              <a:ext cx="4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Read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address</a:t>
              </a:r>
            </a:p>
          </p:txBody>
        </p:sp>
        <p:sp>
          <p:nvSpPr>
            <p:cNvPr id="35" name="Text Box 23"/>
            <p:cNvSpPr txBox="1">
              <a:spLocks noChangeArrowheads="1"/>
            </p:cNvSpPr>
            <p:nvPr/>
          </p:nvSpPr>
          <p:spPr bwMode="auto">
            <a:xfrm>
              <a:off x="4594" y="2774"/>
              <a:ext cx="4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address</a:t>
              </a:r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4594" y="3046"/>
              <a:ext cx="3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4910" y="2992"/>
              <a:ext cx="47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Data</a:t>
              </a:r>
            </a:p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38" name="Text Box 26"/>
            <p:cNvSpPr txBox="1">
              <a:spLocks noChangeArrowheads="1"/>
            </p:cNvSpPr>
            <p:nvPr/>
          </p:nvSpPr>
          <p:spPr bwMode="auto">
            <a:xfrm>
              <a:off x="5066" y="2502"/>
              <a:ext cx="339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Read</a:t>
              </a:r>
            </a:p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39" name="Rectangle 27"/>
            <p:cNvSpPr>
              <a:spLocks noChangeArrowheads="1"/>
            </p:cNvSpPr>
            <p:nvPr/>
          </p:nvSpPr>
          <p:spPr bwMode="auto">
            <a:xfrm>
              <a:off x="4594" y="2502"/>
              <a:ext cx="79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4963" y="2394"/>
              <a:ext cx="0" cy="10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4699" y="2230"/>
              <a:ext cx="52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MemWrite</a:t>
              </a:r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>
              <a:off x="4963" y="3318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31"/>
            <p:cNvSpPr txBox="1">
              <a:spLocks noChangeArrowheads="1"/>
            </p:cNvSpPr>
            <p:nvPr/>
          </p:nvSpPr>
          <p:spPr bwMode="auto">
            <a:xfrm>
              <a:off x="4699" y="3427"/>
              <a:ext cx="534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MemRead</a:t>
              </a:r>
            </a:p>
          </p:txBody>
        </p:sp>
        <p:sp>
          <p:nvSpPr>
            <p:cNvPr id="44" name="Text Box 32"/>
            <p:cNvSpPr txBox="1">
              <a:spLocks noChangeArrowheads="1"/>
            </p:cNvSpPr>
            <p:nvPr/>
          </p:nvSpPr>
          <p:spPr bwMode="auto">
            <a:xfrm>
              <a:off x="5650" y="2510"/>
              <a:ext cx="201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1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 b="1">
                  <a:latin typeface="Arial" panose="020B0604020202020204" pitchFamily="34" charset="0"/>
                </a:rPr>
                <a:t>M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u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x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5" name="AutoShape 33"/>
            <p:cNvSpPr>
              <a:spLocks noChangeArrowheads="1"/>
            </p:cNvSpPr>
            <p:nvPr/>
          </p:nvSpPr>
          <p:spPr bwMode="auto">
            <a:xfrm>
              <a:off x="5657" y="2502"/>
              <a:ext cx="159" cy="653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Text Box 34"/>
            <p:cNvSpPr txBox="1">
              <a:spLocks noChangeArrowheads="1"/>
            </p:cNvSpPr>
            <p:nvPr/>
          </p:nvSpPr>
          <p:spPr bwMode="auto">
            <a:xfrm>
              <a:off x="5438" y="2222"/>
              <a:ext cx="58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MemToReg</a:t>
              </a:r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5724" y="2394"/>
              <a:ext cx="0" cy="10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V="1">
              <a:off x="3168" y="2829"/>
              <a:ext cx="0" cy="8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3062" y="2829"/>
              <a:ext cx="3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 flipV="1">
              <a:off x="4277" y="3155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 flipH="1">
              <a:off x="3168" y="3699"/>
              <a:ext cx="1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>
              <a:off x="4277" y="3155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41"/>
            <p:cNvSpPr>
              <a:spLocks noChangeArrowheads="1"/>
            </p:cNvSpPr>
            <p:nvPr/>
          </p:nvSpPr>
          <p:spPr bwMode="auto">
            <a:xfrm>
              <a:off x="3147" y="2799"/>
              <a:ext cx="53" cy="55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42"/>
            <p:cNvSpPr txBox="1">
              <a:spLocks noChangeArrowheads="1"/>
            </p:cNvSpPr>
            <p:nvPr/>
          </p:nvSpPr>
          <p:spPr bwMode="auto">
            <a:xfrm>
              <a:off x="2692" y="3699"/>
              <a:ext cx="41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solidFill>
                    <a:srgbClr val="FF3300"/>
                  </a:solidFill>
                  <a:latin typeface="Arial" panose="020B0604020202020204" pitchFamily="34" charset="0"/>
                </a:rPr>
                <a:t>Sign</a:t>
              </a:r>
            </a:p>
            <a:p>
              <a:pPr algn="ctr"/>
              <a:r>
                <a:rPr lang="en-US" altLang="en-US" sz="1100" b="1">
                  <a:solidFill>
                    <a:srgbClr val="FF3300"/>
                  </a:solidFill>
                  <a:latin typeface="Arial" panose="020B0604020202020204" pitchFamily="34" charset="0"/>
                </a:rPr>
                <a:t>extend</a:t>
              </a:r>
            </a:p>
          </p:txBody>
        </p:sp>
        <p:sp>
          <p:nvSpPr>
            <p:cNvPr id="55" name="Oval 43"/>
            <p:cNvSpPr>
              <a:spLocks noChangeArrowheads="1"/>
            </p:cNvSpPr>
            <p:nvPr/>
          </p:nvSpPr>
          <p:spPr bwMode="auto">
            <a:xfrm>
              <a:off x="2736" y="3590"/>
              <a:ext cx="317" cy="54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>
              <a:off x="3062" y="2502"/>
              <a:ext cx="6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3274" y="3264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6"/>
            <p:cNvSpPr>
              <a:spLocks noChangeShapeType="1"/>
            </p:cNvSpPr>
            <p:nvPr/>
          </p:nvSpPr>
          <p:spPr bwMode="auto">
            <a:xfrm>
              <a:off x="3274" y="3264"/>
              <a:ext cx="0" cy="5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 flipH="1">
              <a:off x="3062" y="3862"/>
              <a:ext cx="2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Text Box 48"/>
            <p:cNvSpPr txBox="1">
              <a:spLocks noChangeArrowheads="1"/>
            </p:cNvSpPr>
            <p:nvPr/>
          </p:nvSpPr>
          <p:spPr bwMode="auto">
            <a:xfrm>
              <a:off x="3432" y="2728"/>
              <a:ext cx="201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 b="1">
                  <a:latin typeface="Arial" panose="020B0604020202020204" pitchFamily="34" charset="0"/>
                </a:rPr>
                <a:t>M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u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x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1" name="AutoShape 49"/>
            <p:cNvSpPr>
              <a:spLocks noChangeArrowheads="1"/>
            </p:cNvSpPr>
            <p:nvPr/>
          </p:nvSpPr>
          <p:spPr bwMode="auto">
            <a:xfrm>
              <a:off x="3440" y="2720"/>
              <a:ext cx="158" cy="653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>
              <a:off x="3522" y="3373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Text Box 51"/>
            <p:cNvSpPr txBox="1">
              <a:spLocks noChangeArrowheads="1"/>
            </p:cNvSpPr>
            <p:nvPr/>
          </p:nvSpPr>
          <p:spPr bwMode="auto">
            <a:xfrm>
              <a:off x="3326" y="3482"/>
              <a:ext cx="43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ALUSrc</a:t>
              </a:r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>
              <a:off x="3749" y="2339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53"/>
            <p:cNvSpPr>
              <a:spLocks noChangeShapeType="1"/>
            </p:cNvSpPr>
            <p:nvPr/>
          </p:nvSpPr>
          <p:spPr bwMode="auto">
            <a:xfrm>
              <a:off x="3749" y="2883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>
              <a:off x="3749" y="2666"/>
              <a:ext cx="158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55"/>
            <p:cNvSpPr>
              <a:spLocks noChangeShapeType="1"/>
            </p:cNvSpPr>
            <p:nvPr/>
          </p:nvSpPr>
          <p:spPr bwMode="auto">
            <a:xfrm flipV="1">
              <a:off x="3749" y="2774"/>
              <a:ext cx="158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6"/>
            <p:cNvSpPr>
              <a:spLocks noChangeShapeType="1"/>
            </p:cNvSpPr>
            <p:nvPr/>
          </p:nvSpPr>
          <p:spPr bwMode="auto">
            <a:xfrm>
              <a:off x="3749" y="2339"/>
              <a:ext cx="52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57"/>
            <p:cNvSpPr>
              <a:spLocks noChangeShapeType="1"/>
            </p:cNvSpPr>
            <p:nvPr/>
          </p:nvSpPr>
          <p:spPr bwMode="auto">
            <a:xfrm>
              <a:off x="4277" y="2611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58"/>
            <p:cNvSpPr>
              <a:spLocks noChangeShapeType="1"/>
            </p:cNvSpPr>
            <p:nvPr/>
          </p:nvSpPr>
          <p:spPr bwMode="auto">
            <a:xfrm flipV="1">
              <a:off x="3749" y="2938"/>
              <a:ext cx="52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59"/>
            <p:cNvSpPr txBox="1">
              <a:spLocks noChangeArrowheads="1"/>
            </p:cNvSpPr>
            <p:nvPr/>
          </p:nvSpPr>
          <p:spPr bwMode="auto">
            <a:xfrm>
              <a:off x="3905" y="2774"/>
              <a:ext cx="37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Result</a:t>
              </a:r>
            </a:p>
          </p:txBody>
        </p:sp>
        <p:sp>
          <p:nvSpPr>
            <p:cNvPr id="72" name="Text Box 60"/>
            <p:cNvSpPr txBox="1">
              <a:spLocks noChangeArrowheads="1"/>
            </p:cNvSpPr>
            <p:nvPr/>
          </p:nvSpPr>
          <p:spPr bwMode="auto">
            <a:xfrm>
              <a:off x="3959" y="2611"/>
              <a:ext cx="30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Zero</a:t>
              </a:r>
            </a:p>
          </p:txBody>
        </p:sp>
        <p:sp>
          <p:nvSpPr>
            <p:cNvPr id="73" name="Text Box 61"/>
            <p:cNvSpPr txBox="1">
              <a:spLocks noChangeArrowheads="1"/>
            </p:cNvSpPr>
            <p:nvPr/>
          </p:nvSpPr>
          <p:spPr bwMode="auto">
            <a:xfrm>
              <a:off x="3749" y="2502"/>
              <a:ext cx="31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b="1">
                  <a:latin typeface="Arial" panose="020B0604020202020204" pitchFamily="34" charset="0"/>
                </a:rPr>
                <a:t>ALU</a:t>
              </a:r>
            </a:p>
          </p:txBody>
        </p:sp>
        <p:sp>
          <p:nvSpPr>
            <p:cNvPr id="74" name="Line 62"/>
            <p:cNvSpPr>
              <a:spLocks noChangeShapeType="1"/>
            </p:cNvSpPr>
            <p:nvPr/>
          </p:nvSpPr>
          <p:spPr bwMode="auto">
            <a:xfrm>
              <a:off x="4066" y="3046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Text Box 63"/>
            <p:cNvSpPr txBox="1">
              <a:spLocks noChangeArrowheads="1"/>
            </p:cNvSpPr>
            <p:nvPr/>
          </p:nvSpPr>
          <p:spPr bwMode="auto">
            <a:xfrm>
              <a:off x="3854" y="3155"/>
              <a:ext cx="417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ALUOp</a:t>
              </a:r>
            </a:p>
          </p:txBody>
        </p:sp>
        <p:sp>
          <p:nvSpPr>
            <p:cNvPr id="76" name="Line 64"/>
            <p:cNvSpPr>
              <a:spLocks noChangeShapeType="1"/>
            </p:cNvSpPr>
            <p:nvPr/>
          </p:nvSpPr>
          <p:spPr bwMode="auto">
            <a:xfrm>
              <a:off x="1848" y="3046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5"/>
            <p:cNvSpPr>
              <a:spLocks noChangeShapeType="1"/>
            </p:cNvSpPr>
            <p:nvPr/>
          </p:nvSpPr>
          <p:spPr bwMode="auto">
            <a:xfrm>
              <a:off x="1267" y="2448"/>
              <a:ext cx="0" cy="2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6"/>
            <p:cNvSpPr>
              <a:spLocks noChangeShapeType="1"/>
            </p:cNvSpPr>
            <p:nvPr/>
          </p:nvSpPr>
          <p:spPr bwMode="auto">
            <a:xfrm>
              <a:off x="1267" y="3862"/>
              <a:ext cx="1479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67"/>
            <p:cNvSpPr txBox="1">
              <a:spLocks noChangeArrowheads="1"/>
            </p:cNvSpPr>
            <p:nvPr/>
          </p:nvSpPr>
          <p:spPr bwMode="auto">
            <a:xfrm>
              <a:off x="1267" y="3699"/>
              <a:ext cx="45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solidFill>
                    <a:srgbClr val="FF3300"/>
                  </a:solidFill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solidFill>
                    <a:srgbClr val="FF3300"/>
                  </a:solidFill>
                  <a:latin typeface="Arial" panose="020B0604020202020204" pitchFamily="34" charset="0"/>
                </a:rPr>
                <a:t>[31 </a:t>
              </a:r>
              <a:r>
                <a:rPr lang="en-US" altLang="en-US" sz="1100" dirty="0">
                  <a:solidFill>
                    <a:srgbClr val="FF3300"/>
                  </a:solidFill>
                  <a:latin typeface="Arial" panose="020B0604020202020204" pitchFamily="34" charset="0"/>
                </a:rPr>
                <a:t>- 0]</a:t>
              </a:r>
            </a:p>
          </p:txBody>
        </p:sp>
        <p:sp>
          <p:nvSpPr>
            <p:cNvPr id="80" name="Line 68"/>
            <p:cNvSpPr>
              <a:spLocks noChangeShapeType="1"/>
            </p:cNvSpPr>
            <p:nvPr/>
          </p:nvSpPr>
          <p:spPr bwMode="auto">
            <a:xfrm>
              <a:off x="1162" y="2448"/>
              <a:ext cx="95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69"/>
            <p:cNvSpPr txBox="1">
              <a:spLocks noChangeArrowheads="1"/>
            </p:cNvSpPr>
            <p:nvPr/>
          </p:nvSpPr>
          <p:spPr bwMode="auto">
            <a:xfrm>
              <a:off x="1267" y="2285"/>
              <a:ext cx="40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solidFill>
                    <a:srgbClr val="FF3300"/>
                  </a:solidFill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solidFill>
                    <a:srgbClr val="FF3300"/>
                  </a:solidFill>
                  <a:latin typeface="Arial" panose="020B0604020202020204" pitchFamily="34" charset="0"/>
                </a:rPr>
                <a:t>[</a:t>
              </a:r>
              <a:r>
                <a:rPr lang="en-US" altLang="en-US" sz="1100" dirty="0">
                  <a:solidFill>
                    <a:srgbClr val="FF3300"/>
                  </a:solidFill>
                  <a:latin typeface="Arial" panose="020B0604020202020204" pitchFamily="34" charset="0"/>
                </a:rPr>
                <a:t>9</a:t>
              </a:r>
              <a:r>
                <a:rPr lang="en-US" altLang="en-US" sz="1100" dirty="0" smtClean="0">
                  <a:solidFill>
                    <a:srgbClr val="FF33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100" dirty="0">
                  <a:solidFill>
                    <a:srgbClr val="FF3300"/>
                  </a:solidFill>
                  <a:latin typeface="Arial" panose="020B0604020202020204" pitchFamily="34" charset="0"/>
                </a:rPr>
                <a:t>- 5</a:t>
              </a:r>
              <a:r>
                <a:rPr lang="en-US" altLang="en-US" sz="1100" dirty="0" smtClean="0">
                  <a:solidFill>
                    <a:srgbClr val="FF3300"/>
                  </a:solidFill>
                  <a:latin typeface="Arial" panose="020B0604020202020204" pitchFamily="34" charset="0"/>
                </a:rPr>
                <a:t>]</a:t>
              </a:r>
              <a:endParaRPr lang="en-US" altLang="en-US" sz="1100" dirty="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" name="AutoShape 70"/>
            <p:cNvSpPr>
              <a:spLocks noChangeArrowheads="1"/>
            </p:cNvSpPr>
            <p:nvPr/>
          </p:nvSpPr>
          <p:spPr bwMode="auto">
            <a:xfrm>
              <a:off x="1246" y="2421"/>
              <a:ext cx="53" cy="54"/>
            </a:xfrm>
            <a:prstGeom prst="octagon">
              <a:avLst>
                <a:gd name="adj" fmla="val 29287"/>
              </a:avLst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71"/>
            <p:cNvSpPr txBox="1">
              <a:spLocks noChangeArrowheads="1"/>
            </p:cNvSpPr>
            <p:nvPr/>
          </p:nvSpPr>
          <p:spPr bwMode="auto">
            <a:xfrm>
              <a:off x="1267" y="2557"/>
              <a:ext cx="40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[</a:t>
              </a:r>
              <a:r>
                <a:rPr lang="en-US" altLang="en-US" sz="1100" dirty="0">
                  <a:latin typeface="Arial" panose="020B0604020202020204" pitchFamily="34" charset="0"/>
                </a:rPr>
                <a:t>4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 </a:t>
              </a:r>
              <a:r>
                <a:rPr lang="en-US" altLang="en-US" sz="1100" dirty="0">
                  <a:latin typeface="Arial" panose="020B0604020202020204" pitchFamily="34" charset="0"/>
                </a:rPr>
                <a:t>- 0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]</a:t>
              </a:r>
              <a:endParaRPr lang="en-US" altLang="en-US" sz="1100" dirty="0">
                <a:latin typeface="Arial" panose="020B0604020202020204" pitchFamily="34" charset="0"/>
              </a:endParaRPr>
            </a:p>
          </p:txBody>
        </p:sp>
        <p:sp>
          <p:nvSpPr>
            <p:cNvPr id="84" name="Line 72"/>
            <p:cNvSpPr>
              <a:spLocks noChangeShapeType="1"/>
            </p:cNvSpPr>
            <p:nvPr/>
          </p:nvSpPr>
          <p:spPr bwMode="auto">
            <a:xfrm>
              <a:off x="1267" y="2720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73"/>
            <p:cNvSpPr>
              <a:spLocks noChangeArrowheads="1"/>
            </p:cNvSpPr>
            <p:nvPr/>
          </p:nvSpPr>
          <p:spPr bwMode="auto">
            <a:xfrm>
              <a:off x="1245" y="2691"/>
              <a:ext cx="53" cy="54"/>
            </a:xfrm>
            <a:prstGeom prst="octagon">
              <a:avLst>
                <a:gd name="adj" fmla="val 29287"/>
              </a:avLst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74"/>
            <p:cNvSpPr>
              <a:spLocks noChangeShapeType="1"/>
            </p:cNvSpPr>
            <p:nvPr/>
          </p:nvSpPr>
          <p:spPr bwMode="auto">
            <a:xfrm>
              <a:off x="1267" y="3318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75"/>
            <p:cNvSpPr txBox="1">
              <a:spLocks noChangeArrowheads="1"/>
            </p:cNvSpPr>
            <p:nvPr/>
          </p:nvSpPr>
          <p:spPr bwMode="auto">
            <a:xfrm>
              <a:off x="1252" y="3155"/>
              <a:ext cx="50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[20 </a:t>
              </a:r>
              <a:r>
                <a:rPr lang="en-US" altLang="en-US" sz="1100" dirty="0">
                  <a:latin typeface="Arial" panose="020B0604020202020204" pitchFamily="34" charset="0"/>
                </a:rPr>
                <a:t>- 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16]</a:t>
              </a:r>
              <a:endParaRPr lang="en-US" altLang="en-US" sz="1100" dirty="0">
                <a:latin typeface="Arial" panose="020B0604020202020204" pitchFamily="34" charset="0"/>
              </a:endParaRPr>
            </a:p>
          </p:txBody>
        </p:sp>
        <p:sp>
          <p:nvSpPr>
            <p:cNvPr id="88" name="AutoShape 76"/>
            <p:cNvSpPr>
              <a:spLocks noChangeArrowheads="1"/>
            </p:cNvSpPr>
            <p:nvPr/>
          </p:nvSpPr>
          <p:spPr bwMode="auto">
            <a:xfrm>
              <a:off x="1244" y="3292"/>
              <a:ext cx="53" cy="55"/>
            </a:xfrm>
            <a:prstGeom prst="octagon">
              <a:avLst>
                <a:gd name="adj" fmla="val 29287"/>
              </a:avLst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77"/>
            <p:cNvSpPr txBox="1">
              <a:spLocks noChangeArrowheads="1"/>
            </p:cNvSpPr>
            <p:nvPr/>
          </p:nvSpPr>
          <p:spPr bwMode="auto">
            <a:xfrm>
              <a:off x="1690" y="2782"/>
              <a:ext cx="201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 b="1">
                  <a:latin typeface="Arial" panose="020B0604020202020204" pitchFamily="34" charset="0"/>
                </a:rPr>
                <a:t>M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u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x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0" name="AutoShape 78"/>
            <p:cNvSpPr>
              <a:spLocks noChangeArrowheads="1"/>
            </p:cNvSpPr>
            <p:nvPr/>
          </p:nvSpPr>
          <p:spPr bwMode="auto">
            <a:xfrm>
              <a:off x="1697" y="2774"/>
              <a:ext cx="159" cy="653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79"/>
            <p:cNvSpPr>
              <a:spLocks noChangeShapeType="1"/>
            </p:cNvSpPr>
            <p:nvPr/>
          </p:nvSpPr>
          <p:spPr bwMode="auto">
            <a:xfrm>
              <a:off x="1772" y="3427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80"/>
            <p:cNvSpPr txBox="1">
              <a:spLocks noChangeArrowheads="1"/>
            </p:cNvSpPr>
            <p:nvPr/>
          </p:nvSpPr>
          <p:spPr bwMode="auto">
            <a:xfrm>
              <a:off x="1531" y="3536"/>
              <a:ext cx="42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RegDst</a:t>
              </a:r>
            </a:p>
          </p:txBody>
        </p:sp>
        <p:sp>
          <p:nvSpPr>
            <p:cNvPr id="93" name="Text Box 81"/>
            <p:cNvSpPr txBox="1">
              <a:spLocks noChangeArrowheads="1"/>
            </p:cNvSpPr>
            <p:nvPr/>
          </p:nvSpPr>
          <p:spPr bwMode="auto">
            <a:xfrm>
              <a:off x="2112" y="2339"/>
              <a:ext cx="49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solidFill>
                    <a:srgbClr val="FF3300"/>
                  </a:solidFill>
                  <a:latin typeface="Arial" panose="020B0604020202020204" pitchFamily="34" charset="0"/>
                </a:rPr>
                <a:t>Read</a:t>
              </a:r>
            </a:p>
            <a:p>
              <a:r>
                <a:rPr lang="en-US" altLang="en-US" sz="1100" dirty="0">
                  <a:solidFill>
                    <a:srgbClr val="FF3300"/>
                  </a:solidFill>
                  <a:latin typeface="Arial" panose="020B0604020202020204" pitchFamily="34" charset="0"/>
                </a:rPr>
                <a:t>register 1</a:t>
              </a:r>
            </a:p>
          </p:txBody>
        </p:sp>
        <p:sp>
          <p:nvSpPr>
            <p:cNvPr id="95" name="Text Box 83"/>
            <p:cNvSpPr txBox="1">
              <a:spLocks noChangeArrowheads="1"/>
            </p:cNvSpPr>
            <p:nvPr/>
          </p:nvSpPr>
          <p:spPr bwMode="auto">
            <a:xfrm>
              <a:off x="2123" y="2611"/>
              <a:ext cx="42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 dirty="0">
                  <a:latin typeface="Arial" panose="020B0604020202020204" pitchFamily="34" charset="0"/>
                </a:rPr>
                <a:t>register</a:t>
              </a:r>
            </a:p>
          </p:txBody>
        </p:sp>
        <p:sp>
          <p:nvSpPr>
            <p:cNvPr id="96" name="Text Box 84"/>
            <p:cNvSpPr txBox="1">
              <a:spLocks noChangeArrowheads="1"/>
            </p:cNvSpPr>
            <p:nvPr/>
          </p:nvSpPr>
          <p:spPr bwMode="auto">
            <a:xfrm>
              <a:off x="2123" y="3168"/>
              <a:ext cx="3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97" name="Text Box 85"/>
            <p:cNvSpPr txBox="1">
              <a:spLocks noChangeArrowheads="1"/>
            </p:cNvSpPr>
            <p:nvPr/>
          </p:nvSpPr>
          <p:spPr bwMode="auto">
            <a:xfrm>
              <a:off x="2690" y="2720"/>
              <a:ext cx="3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Read</a:t>
              </a:r>
            </a:p>
            <a:p>
              <a:pPr algn="r"/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data 2</a:t>
              </a:r>
            </a:p>
          </p:txBody>
        </p:sp>
        <p:sp>
          <p:nvSpPr>
            <p:cNvPr id="98" name="Text Box 86"/>
            <p:cNvSpPr txBox="1">
              <a:spLocks noChangeArrowheads="1"/>
            </p:cNvSpPr>
            <p:nvPr/>
          </p:nvSpPr>
          <p:spPr bwMode="auto">
            <a:xfrm>
              <a:off x="2701" y="2352"/>
              <a:ext cx="3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Read</a:t>
              </a:r>
            </a:p>
            <a:p>
              <a:pPr algn="r"/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data 1</a:t>
              </a:r>
            </a:p>
          </p:txBody>
        </p:sp>
        <p:sp>
          <p:nvSpPr>
            <p:cNvPr id="99" name="Text Box 87"/>
            <p:cNvSpPr txBox="1">
              <a:spLocks noChangeArrowheads="1"/>
            </p:cNvSpPr>
            <p:nvPr/>
          </p:nvSpPr>
          <p:spPr bwMode="auto">
            <a:xfrm>
              <a:off x="2534" y="3101"/>
              <a:ext cx="52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b="1">
                  <a:solidFill>
                    <a:srgbClr val="FF3300"/>
                  </a:solidFill>
                  <a:latin typeface="Arial" panose="020B0604020202020204" pitchFamily="34" charset="0"/>
                </a:rPr>
                <a:t>Registers</a:t>
              </a:r>
            </a:p>
          </p:txBody>
        </p:sp>
        <p:sp>
          <p:nvSpPr>
            <p:cNvPr id="100" name="Rectangle 88"/>
            <p:cNvSpPr>
              <a:spLocks noChangeArrowheads="1"/>
            </p:cNvSpPr>
            <p:nvPr/>
          </p:nvSpPr>
          <p:spPr bwMode="auto">
            <a:xfrm>
              <a:off x="2123" y="2352"/>
              <a:ext cx="939" cy="108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9"/>
            <p:cNvSpPr>
              <a:spLocks noChangeShapeType="1"/>
            </p:cNvSpPr>
            <p:nvPr/>
          </p:nvSpPr>
          <p:spPr bwMode="auto">
            <a:xfrm>
              <a:off x="2587" y="2230"/>
              <a:ext cx="0" cy="10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90"/>
            <p:cNvSpPr txBox="1">
              <a:spLocks noChangeArrowheads="1"/>
            </p:cNvSpPr>
            <p:nvPr/>
          </p:nvSpPr>
          <p:spPr bwMode="auto">
            <a:xfrm>
              <a:off x="2376" y="2067"/>
              <a:ext cx="495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RegWrite</a:t>
              </a:r>
              <a:endParaRPr lang="en-US" altLang="en-US" sz="11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" name="Line 91"/>
            <p:cNvSpPr>
              <a:spLocks noChangeShapeType="1"/>
            </p:cNvSpPr>
            <p:nvPr/>
          </p:nvSpPr>
          <p:spPr bwMode="auto">
            <a:xfrm>
              <a:off x="3590" y="304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92"/>
            <p:cNvSpPr>
              <a:spLocks noChangeShapeType="1"/>
            </p:cNvSpPr>
            <p:nvPr/>
          </p:nvSpPr>
          <p:spPr bwMode="auto">
            <a:xfrm flipV="1">
              <a:off x="1542" y="2730"/>
              <a:ext cx="0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AutoShape 93"/>
            <p:cNvSpPr>
              <a:spLocks noChangeArrowheads="1"/>
            </p:cNvSpPr>
            <p:nvPr/>
          </p:nvSpPr>
          <p:spPr bwMode="auto">
            <a:xfrm>
              <a:off x="1524" y="2704"/>
              <a:ext cx="52" cy="55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94"/>
            <p:cNvSpPr>
              <a:spLocks noChangeShapeType="1"/>
            </p:cNvSpPr>
            <p:nvPr/>
          </p:nvSpPr>
          <p:spPr bwMode="auto">
            <a:xfrm>
              <a:off x="1542" y="2893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AutoShape 95"/>
          <p:cNvSpPr>
            <a:spLocks/>
          </p:cNvSpPr>
          <p:nvPr/>
        </p:nvSpPr>
        <p:spPr bwMode="auto">
          <a:xfrm rot="5400000">
            <a:off x="2921793" y="1299568"/>
            <a:ext cx="173037" cy="2933700"/>
          </a:xfrm>
          <a:prstGeom prst="leftBrace">
            <a:avLst>
              <a:gd name="adj1" fmla="val 141285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Text Box 96"/>
          <p:cNvSpPr txBox="1">
            <a:spLocks noChangeArrowheads="1"/>
          </p:cNvSpPr>
          <p:nvPr/>
        </p:nvSpPr>
        <p:spPr bwMode="auto">
          <a:xfrm>
            <a:off x="1555749" y="2252861"/>
            <a:ext cx="2827338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rgbClr val="FF3300"/>
                </a:solidFill>
                <a:latin typeface="Trebuchet MS" panose="020B0603020202020204" pitchFamily="34" charset="0"/>
              </a:rPr>
              <a:t>Instruction Decode (ID)</a:t>
            </a:r>
          </a:p>
        </p:txBody>
      </p:sp>
      <p:sp>
        <p:nvSpPr>
          <p:cNvPr id="109" name="AutoShape 97"/>
          <p:cNvSpPr>
            <a:spLocks/>
          </p:cNvSpPr>
          <p:nvPr/>
        </p:nvSpPr>
        <p:spPr bwMode="auto">
          <a:xfrm rot="5400000">
            <a:off x="701674" y="2095699"/>
            <a:ext cx="173037" cy="1341438"/>
          </a:xfrm>
          <a:prstGeom prst="leftBrace">
            <a:avLst>
              <a:gd name="adj1" fmla="val 6460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 Box 98"/>
          <p:cNvSpPr txBox="1">
            <a:spLocks noChangeArrowheads="1"/>
          </p:cNvSpPr>
          <p:nvPr/>
        </p:nvSpPr>
        <p:spPr bwMode="auto">
          <a:xfrm>
            <a:off x="465137" y="2236986"/>
            <a:ext cx="6286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latin typeface="Trebuchet MS" panose="020B0603020202020204" pitchFamily="34" charset="0"/>
              </a:rPr>
              <a:t>Idle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 Box 82"/>
          <p:cNvSpPr txBox="1">
            <a:spLocks noChangeArrowheads="1"/>
          </p:cNvSpPr>
          <p:nvPr/>
        </p:nvSpPr>
        <p:spPr bwMode="auto">
          <a:xfrm>
            <a:off x="2984499" y="4149080"/>
            <a:ext cx="7842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dirty="0">
                <a:solidFill>
                  <a:srgbClr val="FF3300"/>
                </a:solidFill>
                <a:latin typeface="Arial" panose="020B0604020202020204" pitchFamily="34" charset="0"/>
              </a:rPr>
              <a:t>Read</a:t>
            </a:r>
          </a:p>
          <a:p>
            <a:r>
              <a:rPr lang="en-US" altLang="en-US" sz="1100" dirty="0">
                <a:solidFill>
                  <a:srgbClr val="FF3300"/>
                </a:solidFill>
                <a:latin typeface="Arial" panose="020B0604020202020204" pitchFamily="34" charset="0"/>
              </a:rPr>
              <a:t>register 2</a:t>
            </a:r>
          </a:p>
        </p:txBody>
      </p:sp>
    </p:spTree>
    <p:extLst>
      <p:ext uri="{BB962C8B-B14F-4D97-AF65-F5344CB8AC3E}">
        <p14:creationId xmlns:p14="http://schemas.microsoft.com/office/powerpoint/2010/main" val="208611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41500" y="116632"/>
            <a:ext cx="51227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Decoding and fetching together</a:t>
            </a:r>
            <a:r>
              <a:rPr lang="en-GB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-36512" y="764704"/>
            <a:ext cx="9160688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12700" algn="just">
              <a:spcBef>
                <a:spcPct val="2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don’t we go ahead and fetch the 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 while we’re decoding the first one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spcBef>
                <a:spcPct val="200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7" name="Group 99"/>
          <p:cNvGrpSpPr>
            <a:grpSpLocks/>
          </p:cNvGrpSpPr>
          <p:nvPr/>
        </p:nvGrpSpPr>
        <p:grpSpPr bwMode="auto">
          <a:xfrm>
            <a:off x="117474" y="2854920"/>
            <a:ext cx="9063038" cy="3454400"/>
            <a:chOff x="317" y="2067"/>
            <a:chExt cx="5709" cy="2176"/>
          </a:xfrm>
        </p:grpSpPr>
        <p:sp>
          <p:nvSpPr>
            <p:cNvPr id="208" name="Line 4"/>
            <p:cNvSpPr>
              <a:spLocks noChangeShapeType="1"/>
            </p:cNvSpPr>
            <p:nvPr/>
          </p:nvSpPr>
          <p:spPr bwMode="auto">
            <a:xfrm>
              <a:off x="1267" y="2720"/>
              <a:ext cx="0" cy="114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Text Box 5"/>
            <p:cNvSpPr txBox="1">
              <a:spLocks noChangeArrowheads="1"/>
            </p:cNvSpPr>
            <p:nvPr/>
          </p:nvSpPr>
          <p:spPr bwMode="auto">
            <a:xfrm>
              <a:off x="475" y="2666"/>
              <a:ext cx="58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solidFill>
                    <a:srgbClr val="FF00FF"/>
                  </a:solidFill>
                  <a:latin typeface="Arial" panose="020B0604020202020204" pitchFamily="34" charset="0"/>
                </a:rPr>
                <a:t>Instruction</a:t>
              </a:r>
            </a:p>
            <a:p>
              <a:pPr algn="ctr"/>
              <a:r>
                <a:rPr lang="en-US" altLang="en-US" sz="1100" b="1">
                  <a:solidFill>
                    <a:srgbClr val="FF00FF"/>
                  </a:solidFill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210" name="Text Box 6"/>
            <p:cNvSpPr txBox="1">
              <a:spLocks noChangeArrowheads="1"/>
            </p:cNvSpPr>
            <p:nvPr/>
          </p:nvSpPr>
          <p:spPr bwMode="auto">
            <a:xfrm>
              <a:off x="632" y="2285"/>
              <a:ext cx="5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solidFill>
                    <a:srgbClr val="FF00FF"/>
                  </a:solidFill>
                  <a:latin typeface="Arial" panose="020B0604020202020204" pitchFamily="34" charset="0"/>
                </a:rPr>
                <a:t>Instruction</a:t>
              </a:r>
            </a:p>
            <a:p>
              <a:pPr algn="r"/>
              <a:r>
                <a:rPr lang="en-US" altLang="en-US" sz="1100">
                  <a:solidFill>
                    <a:srgbClr val="FF00FF"/>
                  </a:solidFill>
                  <a:latin typeface="Arial" panose="020B0604020202020204" pitchFamily="34" charset="0"/>
                </a:rPr>
                <a:t>[31-0]</a:t>
              </a:r>
            </a:p>
          </p:txBody>
        </p:sp>
        <p:sp>
          <p:nvSpPr>
            <p:cNvPr id="211" name="Line 7"/>
            <p:cNvSpPr>
              <a:spLocks noChangeShapeType="1"/>
            </p:cNvSpPr>
            <p:nvPr/>
          </p:nvSpPr>
          <p:spPr bwMode="auto">
            <a:xfrm>
              <a:off x="5386" y="2611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8"/>
            <p:cNvSpPr>
              <a:spLocks noChangeShapeType="1"/>
            </p:cNvSpPr>
            <p:nvPr/>
          </p:nvSpPr>
          <p:spPr bwMode="auto">
            <a:xfrm>
              <a:off x="4277" y="2883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10"/>
            <p:cNvSpPr>
              <a:spLocks noChangeShapeType="1"/>
            </p:cNvSpPr>
            <p:nvPr/>
          </p:nvSpPr>
          <p:spPr bwMode="auto">
            <a:xfrm>
              <a:off x="5491" y="304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11"/>
            <p:cNvSpPr>
              <a:spLocks noChangeShapeType="1"/>
            </p:cNvSpPr>
            <p:nvPr/>
          </p:nvSpPr>
          <p:spPr bwMode="auto">
            <a:xfrm>
              <a:off x="4382" y="2883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12"/>
            <p:cNvSpPr>
              <a:spLocks noChangeShapeType="1"/>
            </p:cNvSpPr>
            <p:nvPr/>
          </p:nvSpPr>
          <p:spPr bwMode="auto">
            <a:xfrm>
              <a:off x="4382" y="3699"/>
              <a:ext cx="1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13"/>
            <p:cNvSpPr>
              <a:spLocks noChangeShapeType="1"/>
            </p:cNvSpPr>
            <p:nvPr/>
          </p:nvSpPr>
          <p:spPr bwMode="auto">
            <a:xfrm flipV="1">
              <a:off x="5491" y="3046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AutoShape 14"/>
            <p:cNvSpPr>
              <a:spLocks noChangeArrowheads="1"/>
            </p:cNvSpPr>
            <p:nvPr/>
          </p:nvSpPr>
          <p:spPr bwMode="auto">
            <a:xfrm>
              <a:off x="4353" y="2856"/>
              <a:ext cx="53" cy="5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15"/>
            <p:cNvSpPr>
              <a:spLocks noChangeShapeType="1"/>
            </p:cNvSpPr>
            <p:nvPr/>
          </p:nvSpPr>
          <p:spPr bwMode="auto">
            <a:xfrm>
              <a:off x="5808" y="2829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16"/>
            <p:cNvSpPr>
              <a:spLocks noChangeShapeType="1"/>
            </p:cNvSpPr>
            <p:nvPr/>
          </p:nvSpPr>
          <p:spPr bwMode="auto">
            <a:xfrm>
              <a:off x="5966" y="2829"/>
              <a:ext cx="0" cy="1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17"/>
            <p:cNvSpPr>
              <a:spLocks noChangeShapeType="1"/>
            </p:cNvSpPr>
            <p:nvPr/>
          </p:nvSpPr>
          <p:spPr bwMode="auto">
            <a:xfrm flipH="1">
              <a:off x="1954" y="4243"/>
              <a:ext cx="40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18"/>
            <p:cNvSpPr>
              <a:spLocks noChangeShapeType="1"/>
            </p:cNvSpPr>
            <p:nvPr/>
          </p:nvSpPr>
          <p:spPr bwMode="auto">
            <a:xfrm flipV="1">
              <a:off x="1954" y="3264"/>
              <a:ext cx="0" cy="9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1954" y="3264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Text Box 20"/>
            <p:cNvSpPr txBox="1">
              <a:spLocks noChangeArrowheads="1"/>
            </p:cNvSpPr>
            <p:nvPr/>
          </p:nvSpPr>
          <p:spPr bwMode="auto">
            <a:xfrm>
              <a:off x="4594" y="2502"/>
              <a:ext cx="4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Read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address</a:t>
              </a:r>
            </a:p>
          </p:txBody>
        </p:sp>
        <p:sp>
          <p:nvSpPr>
            <p:cNvPr id="225" name="Text Box 21"/>
            <p:cNvSpPr txBox="1">
              <a:spLocks noChangeArrowheads="1"/>
            </p:cNvSpPr>
            <p:nvPr/>
          </p:nvSpPr>
          <p:spPr bwMode="auto">
            <a:xfrm>
              <a:off x="4594" y="2774"/>
              <a:ext cx="4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address</a:t>
              </a:r>
            </a:p>
          </p:txBody>
        </p:sp>
        <p:sp>
          <p:nvSpPr>
            <p:cNvPr id="226" name="Text Box 22"/>
            <p:cNvSpPr txBox="1">
              <a:spLocks noChangeArrowheads="1"/>
            </p:cNvSpPr>
            <p:nvPr/>
          </p:nvSpPr>
          <p:spPr bwMode="auto">
            <a:xfrm>
              <a:off x="4594" y="3046"/>
              <a:ext cx="3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27" name="Text Box 23"/>
            <p:cNvSpPr txBox="1">
              <a:spLocks noChangeArrowheads="1"/>
            </p:cNvSpPr>
            <p:nvPr/>
          </p:nvSpPr>
          <p:spPr bwMode="auto">
            <a:xfrm>
              <a:off x="4910" y="2992"/>
              <a:ext cx="47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Data</a:t>
              </a:r>
            </a:p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228" name="Text Box 24"/>
            <p:cNvSpPr txBox="1">
              <a:spLocks noChangeArrowheads="1"/>
            </p:cNvSpPr>
            <p:nvPr/>
          </p:nvSpPr>
          <p:spPr bwMode="auto">
            <a:xfrm>
              <a:off x="5066" y="2502"/>
              <a:ext cx="339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Read</a:t>
              </a:r>
            </a:p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29" name="Rectangle 25"/>
            <p:cNvSpPr>
              <a:spLocks noChangeArrowheads="1"/>
            </p:cNvSpPr>
            <p:nvPr/>
          </p:nvSpPr>
          <p:spPr bwMode="auto">
            <a:xfrm>
              <a:off x="4594" y="2502"/>
              <a:ext cx="79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26"/>
            <p:cNvSpPr>
              <a:spLocks noChangeShapeType="1"/>
            </p:cNvSpPr>
            <p:nvPr/>
          </p:nvSpPr>
          <p:spPr bwMode="auto">
            <a:xfrm>
              <a:off x="4963" y="2394"/>
              <a:ext cx="0" cy="10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Text Box 27"/>
            <p:cNvSpPr txBox="1">
              <a:spLocks noChangeArrowheads="1"/>
            </p:cNvSpPr>
            <p:nvPr/>
          </p:nvSpPr>
          <p:spPr bwMode="auto">
            <a:xfrm>
              <a:off x="4699" y="2230"/>
              <a:ext cx="52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MemWrite</a:t>
              </a:r>
            </a:p>
          </p:txBody>
        </p:sp>
        <p:sp>
          <p:nvSpPr>
            <p:cNvPr id="232" name="Line 28"/>
            <p:cNvSpPr>
              <a:spLocks noChangeShapeType="1"/>
            </p:cNvSpPr>
            <p:nvPr/>
          </p:nvSpPr>
          <p:spPr bwMode="auto">
            <a:xfrm>
              <a:off x="4963" y="3318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Text Box 29"/>
            <p:cNvSpPr txBox="1">
              <a:spLocks noChangeArrowheads="1"/>
            </p:cNvSpPr>
            <p:nvPr/>
          </p:nvSpPr>
          <p:spPr bwMode="auto">
            <a:xfrm>
              <a:off x="4699" y="3427"/>
              <a:ext cx="534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MemRead</a:t>
              </a:r>
            </a:p>
          </p:txBody>
        </p:sp>
        <p:sp>
          <p:nvSpPr>
            <p:cNvPr id="234" name="Text Box 30"/>
            <p:cNvSpPr txBox="1">
              <a:spLocks noChangeArrowheads="1"/>
            </p:cNvSpPr>
            <p:nvPr/>
          </p:nvSpPr>
          <p:spPr bwMode="auto">
            <a:xfrm>
              <a:off x="5650" y="2510"/>
              <a:ext cx="201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1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 b="1">
                  <a:latin typeface="Arial" panose="020B0604020202020204" pitchFamily="34" charset="0"/>
                </a:rPr>
                <a:t>M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u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x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35" name="AutoShape 31"/>
            <p:cNvSpPr>
              <a:spLocks noChangeArrowheads="1"/>
            </p:cNvSpPr>
            <p:nvPr/>
          </p:nvSpPr>
          <p:spPr bwMode="auto">
            <a:xfrm>
              <a:off x="5657" y="2502"/>
              <a:ext cx="159" cy="653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Text Box 32"/>
            <p:cNvSpPr txBox="1">
              <a:spLocks noChangeArrowheads="1"/>
            </p:cNvSpPr>
            <p:nvPr/>
          </p:nvSpPr>
          <p:spPr bwMode="auto">
            <a:xfrm>
              <a:off x="5438" y="2222"/>
              <a:ext cx="58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MemToReg</a:t>
              </a:r>
            </a:p>
          </p:txBody>
        </p:sp>
        <p:sp>
          <p:nvSpPr>
            <p:cNvPr id="237" name="Line 33"/>
            <p:cNvSpPr>
              <a:spLocks noChangeShapeType="1"/>
            </p:cNvSpPr>
            <p:nvPr/>
          </p:nvSpPr>
          <p:spPr bwMode="auto">
            <a:xfrm>
              <a:off x="5724" y="2394"/>
              <a:ext cx="0" cy="10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34"/>
            <p:cNvSpPr>
              <a:spLocks noChangeShapeType="1"/>
            </p:cNvSpPr>
            <p:nvPr/>
          </p:nvSpPr>
          <p:spPr bwMode="auto">
            <a:xfrm flipV="1">
              <a:off x="3168" y="2829"/>
              <a:ext cx="0" cy="8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35"/>
            <p:cNvSpPr>
              <a:spLocks noChangeShapeType="1"/>
            </p:cNvSpPr>
            <p:nvPr/>
          </p:nvSpPr>
          <p:spPr bwMode="auto">
            <a:xfrm>
              <a:off x="3062" y="2829"/>
              <a:ext cx="3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36"/>
            <p:cNvSpPr>
              <a:spLocks noChangeShapeType="1"/>
            </p:cNvSpPr>
            <p:nvPr/>
          </p:nvSpPr>
          <p:spPr bwMode="auto">
            <a:xfrm flipV="1">
              <a:off x="4277" y="3155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37"/>
            <p:cNvSpPr>
              <a:spLocks noChangeShapeType="1"/>
            </p:cNvSpPr>
            <p:nvPr/>
          </p:nvSpPr>
          <p:spPr bwMode="auto">
            <a:xfrm flipH="1">
              <a:off x="3168" y="3699"/>
              <a:ext cx="1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38"/>
            <p:cNvSpPr>
              <a:spLocks noChangeShapeType="1"/>
            </p:cNvSpPr>
            <p:nvPr/>
          </p:nvSpPr>
          <p:spPr bwMode="auto">
            <a:xfrm>
              <a:off x="4277" y="3155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AutoShape 39"/>
            <p:cNvSpPr>
              <a:spLocks noChangeArrowheads="1"/>
            </p:cNvSpPr>
            <p:nvPr/>
          </p:nvSpPr>
          <p:spPr bwMode="auto">
            <a:xfrm>
              <a:off x="3147" y="2799"/>
              <a:ext cx="53" cy="55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Text Box 40"/>
            <p:cNvSpPr txBox="1">
              <a:spLocks noChangeArrowheads="1"/>
            </p:cNvSpPr>
            <p:nvPr/>
          </p:nvSpPr>
          <p:spPr bwMode="auto">
            <a:xfrm>
              <a:off x="2692" y="3699"/>
              <a:ext cx="41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solidFill>
                    <a:srgbClr val="FF3300"/>
                  </a:solidFill>
                  <a:latin typeface="Arial" panose="020B0604020202020204" pitchFamily="34" charset="0"/>
                </a:rPr>
                <a:t>Sign</a:t>
              </a:r>
            </a:p>
            <a:p>
              <a:pPr algn="ctr"/>
              <a:r>
                <a:rPr lang="en-US" altLang="en-US" sz="1100" b="1">
                  <a:solidFill>
                    <a:srgbClr val="FF3300"/>
                  </a:solidFill>
                  <a:latin typeface="Arial" panose="020B0604020202020204" pitchFamily="34" charset="0"/>
                </a:rPr>
                <a:t>extend</a:t>
              </a:r>
            </a:p>
          </p:txBody>
        </p:sp>
        <p:sp>
          <p:nvSpPr>
            <p:cNvPr id="245" name="Oval 41"/>
            <p:cNvSpPr>
              <a:spLocks noChangeArrowheads="1"/>
            </p:cNvSpPr>
            <p:nvPr/>
          </p:nvSpPr>
          <p:spPr bwMode="auto">
            <a:xfrm>
              <a:off x="2736" y="3590"/>
              <a:ext cx="317" cy="544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42"/>
            <p:cNvSpPr>
              <a:spLocks noChangeShapeType="1"/>
            </p:cNvSpPr>
            <p:nvPr/>
          </p:nvSpPr>
          <p:spPr bwMode="auto">
            <a:xfrm>
              <a:off x="3062" y="2502"/>
              <a:ext cx="6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43"/>
            <p:cNvSpPr>
              <a:spLocks noChangeShapeType="1"/>
            </p:cNvSpPr>
            <p:nvPr/>
          </p:nvSpPr>
          <p:spPr bwMode="auto">
            <a:xfrm>
              <a:off x="3274" y="3264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44"/>
            <p:cNvSpPr>
              <a:spLocks noChangeShapeType="1"/>
            </p:cNvSpPr>
            <p:nvPr/>
          </p:nvSpPr>
          <p:spPr bwMode="auto">
            <a:xfrm>
              <a:off x="3274" y="3264"/>
              <a:ext cx="0" cy="5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45"/>
            <p:cNvSpPr>
              <a:spLocks noChangeShapeType="1"/>
            </p:cNvSpPr>
            <p:nvPr/>
          </p:nvSpPr>
          <p:spPr bwMode="auto">
            <a:xfrm flipH="1">
              <a:off x="3062" y="3862"/>
              <a:ext cx="2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46"/>
            <p:cNvSpPr txBox="1">
              <a:spLocks noChangeArrowheads="1"/>
            </p:cNvSpPr>
            <p:nvPr/>
          </p:nvSpPr>
          <p:spPr bwMode="auto">
            <a:xfrm>
              <a:off x="3432" y="2728"/>
              <a:ext cx="201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 b="1">
                  <a:latin typeface="Arial" panose="020B0604020202020204" pitchFamily="34" charset="0"/>
                </a:rPr>
                <a:t>M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u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x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51" name="AutoShape 47"/>
            <p:cNvSpPr>
              <a:spLocks noChangeArrowheads="1"/>
            </p:cNvSpPr>
            <p:nvPr/>
          </p:nvSpPr>
          <p:spPr bwMode="auto">
            <a:xfrm>
              <a:off x="3440" y="2720"/>
              <a:ext cx="158" cy="653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Line 48"/>
            <p:cNvSpPr>
              <a:spLocks noChangeShapeType="1"/>
            </p:cNvSpPr>
            <p:nvPr/>
          </p:nvSpPr>
          <p:spPr bwMode="auto">
            <a:xfrm>
              <a:off x="3522" y="3373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Text Box 49"/>
            <p:cNvSpPr txBox="1">
              <a:spLocks noChangeArrowheads="1"/>
            </p:cNvSpPr>
            <p:nvPr/>
          </p:nvSpPr>
          <p:spPr bwMode="auto">
            <a:xfrm>
              <a:off x="3326" y="3482"/>
              <a:ext cx="43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ALUSrc</a:t>
              </a:r>
            </a:p>
          </p:txBody>
        </p:sp>
        <p:sp>
          <p:nvSpPr>
            <p:cNvPr id="254" name="Line 50"/>
            <p:cNvSpPr>
              <a:spLocks noChangeShapeType="1"/>
            </p:cNvSpPr>
            <p:nvPr/>
          </p:nvSpPr>
          <p:spPr bwMode="auto">
            <a:xfrm>
              <a:off x="3749" y="2339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51"/>
            <p:cNvSpPr>
              <a:spLocks noChangeShapeType="1"/>
            </p:cNvSpPr>
            <p:nvPr/>
          </p:nvSpPr>
          <p:spPr bwMode="auto">
            <a:xfrm>
              <a:off x="3749" y="2883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52"/>
            <p:cNvSpPr>
              <a:spLocks noChangeShapeType="1"/>
            </p:cNvSpPr>
            <p:nvPr/>
          </p:nvSpPr>
          <p:spPr bwMode="auto">
            <a:xfrm>
              <a:off x="3749" y="2666"/>
              <a:ext cx="158" cy="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53"/>
            <p:cNvSpPr>
              <a:spLocks noChangeShapeType="1"/>
            </p:cNvSpPr>
            <p:nvPr/>
          </p:nvSpPr>
          <p:spPr bwMode="auto">
            <a:xfrm flipV="1">
              <a:off x="3749" y="2774"/>
              <a:ext cx="158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54"/>
            <p:cNvSpPr>
              <a:spLocks noChangeShapeType="1"/>
            </p:cNvSpPr>
            <p:nvPr/>
          </p:nvSpPr>
          <p:spPr bwMode="auto">
            <a:xfrm>
              <a:off x="3749" y="2339"/>
              <a:ext cx="52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55"/>
            <p:cNvSpPr>
              <a:spLocks noChangeShapeType="1"/>
            </p:cNvSpPr>
            <p:nvPr/>
          </p:nvSpPr>
          <p:spPr bwMode="auto">
            <a:xfrm>
              <a:off x="4277" y="2611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56"/>
            <p:cNvSpPr>
              <a:spLocks noChangeShapeType="1"/>
            </p:cNvSpPr>
            <p:nvPr/>
          </p:nvSpPr>
          <p:spPr bwMode="auto">
            <a:xfrm flipV="1">
              <a:off x="3749" y="2938"/>
              <a:ext cx="52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Text Box 57"/>
            <p:cNvSpPr txBox="1">
              <a:spLocks noChangeArrowheads="1"/>
            </p:cNvSpPr>
            <p:nvPr/>
          </p:nvSpPr>
          <p:spPr bwMode="auto">
            <a:xfrm>
              <a:off x="3905" y="2774"/>
              <a:ext cx="37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Result</a:t>
              </a:r>
            </a:p>
          </p:txBody>
        </p:sp>
        <p:sp>
          <p:nvSpPr>
            <p:cNvPr id="262" name="Text Box 58"/>
            <p:cNvSpPr txBox="1">
              <a:spLocks noChangeArrowheads="1"/>
            </p:cNvSpPr>
            <p:nvPr/>
          </p:nvSpPr>
          <p:spPr bwMode="auto">
            <a:xfrm>
              <a:off x="3959" y="2611"/>
              <a:ext cx="30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Zero</a:t>
              </a:r>
            </a:p>
          </p:txBody>
        </p:sp>
        <p:sp>
          <p:nvSpPr>
            <p:cNvPr id="263" name="Text Box 59"/>
            <p:cNvSpPr txBox="1">
              <a:spLocks noChangeArrowheads="1"/>
            </p:cNvSpPr>
            <p:nvPr/>
          </p:nvSpPr>
          <p:spPr bwMode="auto">
            <a:xfrm>
              <a:off x="3749" y="2502"/>
              <a:ext cx="31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b="1">
                  <a:latin typeface="Arial" panose="020B0604020202020204" pitchFamily="34" charset="0"/>
                </a:rPr>
                <a:t>ALU</a:t>
              </a:r>
            </a:p>
          </p:txBody>
        </p:sp>
        <p:sp>
          <p:nvSpPr>
            <p:cNvPr id="264" name="Line 60"/>
            <p:cNvSpPr>
              <a:spLocks noChangeShapeType="1"/>
            </p:cNvSpPr>
            <p:nvPr/>
          </p:nvSpPr>
          <p:spPr bwMode="auto">
            <a:xfrm>
              <a:off x="4066" y="3046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Text Box 61"/>
            <p:cNvSpPr txBox="1">
              <a:spLocks noChangeArrowheads="1"/>
            </p:cNvSpPr>
            <p:nvPr/>
          </p:nvSpPr>
          <p:spPr bwMode="auto">
            <a:xfrm>
              <a:off x="3854" y="3155"/>
              <a:ext cx="417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ALUOp</a:t>
              </a:r>
            </a:p>
          </p:txBody>
        </p:sp>
        <p:sp>
          <p:nvSpPr>
            <p:cNvPr id="266" name="Line 62"/>
            <p:cNvSpPr>
              <a:spLocks noChangeShapeType="1"/>
            </p:cNvSpPr>
            <p:nvPr/>
          </p:nvSpPr>
          <p:spPr bwMode="auto">
            <a:xfrm>
              <a:off x="1848" y="3046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63"/>
            <p:cNvSpPr>
              <a:spLocks noChangeShapeType="1"/>
            </p:cNvSpPr>
            <p:nvPr/>
          </p:nvSpPr>
          <p:spPr bwMode="auto">
            <a:xfrm>
              <a:off x="1267" y="2448"/>
              <a:ext cx="0" cy="2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64"/>
            <p:cNvSpPr>
              <a:spLocks noChangeShapeType="1"/>
            </p:cNvSpPr>
            <p:nvPr/>
          </p:nvSpPr>
          <p:spPr bwMode="auto">
            <a:xfrm>
              <a:off x="1267" y="3862"/>
              <a:ext cx="1479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Text Box 65"/>
            <p:cNvSpPr txBox="1">
              <a:spLocks noChangeArrowheads="1"/>
            </p:cNvSpPr>
            <p:nvPr/>
          </p:nvSpPr>
          <p:spPr bwMode="auto">
            <a:xfrm>
              <a:off x="1267" y="3699"/>
              <a:ext cx="45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solidFill>
                    <a:srgbClr val="FF3300"/>
                  </a:solidFill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solidFill>
                    <a:srgbClr val="FF3300"/>
                  </a:solidFill>
                  <a:latin typeface="Arial" panose="020B0604020202020204" pitchFamily="34" charset="0"/>
                </a:rPr>
                <a:t>[31 </a:t>
              </a:r>
              <a:r>
                <a:rPr lang="en-US" altLang="en-US" sz="1100" dirty="0">
                  <a:solidFill>
                    <a:srgbClr val="FF3300"/>
                  </a:solidFill>
                  <a:latin typeface="Arial" panose="020B0604020202020204" pitchFamily="34" charset="0"/>
                </a:rPr>
                <a:t>- 0]</a:t>
              </a:r>
            </a:p>
          </p:txBody>
        </p:sp>
        <p:sp>
          <p:nvSpPr>
            <p:cNvPr id="270" name="Line 66"/>
            <p:cNvSpPr>
              <a:spLocks noChangeShapeType="1"/>
            </p:cNvSpPr>
            <p:nvPr/>
          </p:nvSpPr>
          <p:spPr bwMode="auto">
            <a:xfrm>
              <a:off x="1162" y="2448"/>
              <a:ext cx="95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Text Box 67"/>
            <p:cNvSpPr txBox="1">
              <a:spLocks noChangeArrowheads="1"/>
            </p:cNvSpPr>
            <p:nvPr/>
          </p:nvSpPr>
          <p:spPr bwMode="auto">
            <a:xfrm>
              <a:off x="1267" y="2285"/>
              <a:ext cx="40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solidFill>
                    <a:srgbClr val="FF3300"/>
                  </a:solidFill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solidFill>
                    <a:srgbClr val="FF3300"/>
                  </a:solidFill>
                  <a:latin typeface="Arial" panose="020B0604020202020204" pitchFamily="34" charset="0"/>
                </a:rPr>
                <a:t>[</a:t>
              </a:r>
              <a:r>
                <a:rPr lang="en-US" altLang="en-US" sz="1100" dirty="0">
                  <a:solidFill>
                    <a:srgbClr val="FF3300"/>
                  </a:solidFill>
                  <a:latin typeface="Arial" panose="020B0604020202020204" pitchFamily="34" charset="0"/>
                </a:rPr>
                <a:t>9</a:t>
              </a:r>
              <a:r>
                <a:rPr lang="en-US" altLang="en-US" sz="1100" dirty="0" smtClean="0">
                  <a:solidFill>
                    <a:srgbClr val="FF33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100" dirty="0">
                  <a:solidFill>
                    <a:srgbClr val="FF3300"/>
                  </a:solidFill>
                  <a:latin typeface="Arial" panose="020B0604020202020204" pitchFamily="34" charset="0"/>
                </a:rPr>
                <a:t>- 5</a:t>
              </a:r>
              <a:r>
                <a:rPr lang="en-US" altLang="en-US" sz="1100" dirty="0" smtClean="0">
                  <a:solidFill>
                    <a:srgbClr val="FF3300"/>
                  </a:solidFill>
                  <a:latin typeface="Arial" panose="020B0604020202020204" pitchFamily="34" charset="0"/>
                </a:rPr>
                <a:t>]</a:t>
              </a:r>
              <a:endParaRPr lang="en-US" altLang="en-US" sz="1100" dirty="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2" name="AutoShape 68"/>
            <p:cNvSpPr>
              <a:spLocks noChangeArrowheads="1"/>
            </p:cNvSpPr>
            <p:nvPr/>
          </p:nvSpPr>
          <p:spPr bwMode="auto">
            <a:xfrm>
              <a:off x="1246" y="2421"/>
              <a:ext cx="53" cy="54"/>
            </a:xfrm>
            <a:prstGeom prst="octagon">
              <a:avLst>
                <a:gd name="adj" fmla="val 29287"/>
              </a:avLst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Text Box 69"/>
            <p:cNvSpPr txBox="1">
              <a:spLocks noChangeArrowheads="1"/>
            </p:cNvSpPr>
            <p:nvPr/>
          </p:nvSpPr>
          <p:spPr bwMode="auto">
            <a:xfrm>
              <a:off x="1267" y="2557"/>
              <a:ext cx="40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[</a:t>
              </a:r>
              <a:r>
                <a:rPr lang="en-US" altLang="en-US" sz="1100" dirty="0">
                  <a:latin typeface="Arial" panose="020B0604020202020204" pitchFamily="34" charset="0"/>
                </a:rPr>
                <a:t>4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 </a:t>
              </a:r>
              <a:r>
                <a:rPr lang="en-US" altLang="en-US" sz="1100" dirty="0">
                  <a:latin typeface="Arial" panose="020B0604020202020204" pitchFamily="34" charset="0"/>
                </a:rPr>
                <a:t>- 0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]</a:t>
              </a:r>
              <a:endParaRPr lang="en-US" altLang="en-US" sz="1100" dirty="0">
                <a:latin typeface="Arial" panose="020B0604020202020204" pitchFamily="34" charset="0"/>
              </a:endParaRPr>
            </a:p>
          </p:txBody>
        </p:sp>
        <p:sp>
          <p:nvSpPr>
            <p:cNvPr id="274" name="Line 70"/>
            <p:cNvSpPr>
              <a:spLocks noChangeShapeType="1"/>
            </p:cNvSpPr>
            <p:nvPr/>
          </p:nvSpPr>
          <p:spPr bwMode="auto">
            <a:xfrm>
              <a:off x="1267" y="2720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AutoShape 71"/>
            <p:cNvSpPr>
              <a:spLocks noChangeArrowheads="1"/>
            </p:cNvSpPr>
            <p:nvPr/>
          </p:nvSpPr>
          <p:spPr bwMode="auto">
            <a:xfrm>
              <a:off x="1245" y="2691"/>
              <a:ext cx="53" cy="54"/>
            </a:xfrm>
            <a:prstGeom prst="octagon">
              <a:avLst>
                <a:gd name="adj" fmla="val 29287"/>
              </a:avLst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Line 72"/>
            <p:cNvSpPr>
              <a:spLocks noChangeShapeType="1"/>
            </p:cNvSpPr>
            <p:nvPr/>
          </p:nvSpPr>
          <p:spPr bwMode="auto">
            <a:xfrm>
              <a:off x="1267" y="3318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Text Box 73"/>
            <p:cNvSpPr txBox="1">
              <a:spLocks noChangeArrowheads="1"/>
            </p:cNvSpPr>
            <p:nvPr/>
          </p:nvSpPr>
          <p:spPr bwMode="auto">
            <a:xfrm>
              <a:off x="1252" y="3155"/>
              <a:ext cx="50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[20 </a:t>
              </a:r>
              <a:r>
                <a:rPr lang="en-US" altLang="en-US" sz="1100" dirty="0">
                  <a:latin typeface="Arial" panose="020B0604020202020204" pitchFamily="34" charset="0"/>
                </a:rPr>
                <a:t>- 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16]</a:t>
              </a:r>
              <a:endParaRPr lang="en-US" altLang="en-US" sz="1100" dirty="0">
                <a:latin typeface="Arial" panose="020B0604020202020204" pitchFamily="34" charset="0"/>
              </a:endParaRPr>
            </a:p>
          </p:txBody>
        </p:sp>
        <p:sp>
          <p:nvSpPr>
            <p:cNvPr id="278" name="AutoShape 74"/>
            <p:cNvSpPr>
              <a:spLocks noChangeArrowheads="1"/>
            </p:cNvSpPr>
            <p:nvPr/>
          </p:nvSpPr>
          <p:spPr bwMode="auto">
            <a:xfrm>
              <a:off x="1244" y="3292"/>
              <a:ext cx="53" cy="55"/>
            </a:xfrm>
            <a:prstGeom prst="octagon">
              <a:avLst>
                <a:gd name="adj" fmla="val 29287"/>
              </a:avLst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Text Box 75"/>
            <p:cNvSpPr txBox="1">
              <a:spLocks noChangeArrowheads="1"/>
            </p:cNvSpPr>
            <p:nvPr/>
          </p:nvSpPr>
          <p:spPr bwMode="auto">
            <a:xfrm>
              <a:off x="1690" y="2782"/>
              <a:ext cx="201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 b="1">
                  <a:latin typeface="Arial" panose="020B0604020202020204" pitchFamily="34" charset="0"/>
                </a:rPr>
                <a:t>M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u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x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0" name="AutoShape 76"/>
            <p:cNvSpPr>
              <a:spLocks noChangeArrowheads="1"/>
            </p:cNvSpPr>
            <p:nvPr/>
          </p:nvSpPr>
          <p:spPr bwMode="auto">
            <a:xfrm>
              <a:off x="1697" y="2774"/>
              <a:ext cx="159" cy="653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77"/>
            <p:cNvSpPr>
              <a:spLocks noChangeShapeType="1"/>
            </p:cNvSpPr>
            <p:nvPr/>
          </p:nvSpPr>
          <p:spPr bwMode="auto">
            <a:xfrm>
              <a:off x="1772" y="3427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Text Box 78"/>
            <p:cNvSpPr txBox="1">
              <a:spLocks noChangeArrowheads="1"/>
            </p:cNvSpPr>
            <p:nvPr/>
          </p:nvSpPr>
          <p:spPr bwMode="auto">
            <a:xfrm>
              <a:off x="1531" y="3536"/>
              <a:ext cx="42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RegDst</a:t>
              </a:r>
            </a:p>
          </p:txBody>
        </p:sp>
        <p:sp>
          <p:nvSpPr>
            <p:cNvPr id="283" name="Text Box 79"/>
            <p:cNvSpPr txBox="1">
              <a:spLocks noChangeArrowheads="1"/>
            </p:cNvSpPr>
            <p:nvPr/>
          </p:nvSpPr>
          <p:spPr bwMode="auto">
            <a:xfrm>
              <a:off x="2112" y="2339"/>
              <a:ext cx="49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Read</a:t>
              </a:r>
            </a:p>
            <a:p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register 1</a:t>
              </a:r>
            </a:p>
          </p:txBody>
        </p:sp>
        <p:sp>
          <p:nvSpPr>
            <p:cNvPr id="285" name="Text Box 81"/>
            <p:cNvSpPr txBox="1">
              <a:spLocks noChangeArrowheads="1"/>
            </p:cNvSpPr>
            <p:nvPr/>
          </p:nvSpPr>
          <p:spPr bwMode="auto">
            <a:xfrm>
              <a:off x="2123" y="2610"/>
              <a:ext cx="42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 dirty="0">
                  <a:latin typeface="Arial" panose="020B0604020202020204" pitchFamily="34" charset="0"/>
                </a:rPr>
                <a:t>register</a:t>
              </a:r>
            </a:p>
          </p:txBody>
        </p:sp>
        <p:sp>
          <p:nvSpPr>
            <p:cNvPr id="286" name="Text Box 82"/>
            <p:cNvSpPr txBox="1">
              <a:spLocks noChangeArrowheads="1"/>
            </p:cNvSpPr>
            <p:nvPr/>
          </p:nvSpPr>
          <p:spPr bwMode="auto">
            <a:xfrm>
              <a:off x="2123" y="3168"/>
              <a:ext cx="3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87" name="Text Box 83"/>
            <p:cNvSpPr txBox="1">
              <a:spLocks noChangeArrowheads="1"/>
            </p:cNvSpPr>
            <p:nvPr/>
          </p:nvSpPr>
          <p:spPr bwMode="auto">
            <a:xfrm>
              <a:off x="2690" y="2720"/>
              <a:ext cx="3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Read</a:t>
              </a:r>
            </a:p>
            <a:p>
              <a:pPr algn="r"/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data 2</a:t>
              </a:r>
            </a:p>
          </p:txBody>
        </p:sp>
        <p:sp>
          <p:nvSpPr>
            <p:cNvPr id="288" name="Text Box 84"/>
            <p:cNvSpPr txBox="1">
              <a:spLocks noChangeArrowheads="1"/>
            </p:cNvSpPr>
            <p:nvPr/>
          </p:nvSpPr>
          <p:spPr bwMode="auto">
            <a:xfrm>
              <a:off x="2701" y="2352"/>
              <a:ext cx="3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Read</a:t>
              </a:r>
            </a:p>
            <a:p>
              <a:pPr algn="r"/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data 1</a:t>
              </a:r>
            </a:p>
          </p:txBody>
        </p:sp>
        <p:sp>
          <p:nvSpPr>
            <p:cNvPr id="289" name="Text Box 85"/>
            <p:cNvSpPr txBox="1">
              <a:spLocks noChangeArrowheads="1"/>
            </p:cNvSpPr>
            <p:nvPr/>
          </p:nvSpPr>
          <p:spPr bwMode="auto">
            <a:xfrm>
              <a:off x="2534" y="3101"/>
              <a:ext cx="52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b="1">
                  <a:solidFill>
                    <a:srgbClr val="FF3300"/>
                  </a:solidFill>
                  <a:latin typeface="Arial" panose="020B0604020202020204" pitchFamily="34" charset="0"/>
                </a:rPr>
                <a:t>Registers</a:t>
              </a:r>
            </a:p>
          </p:txBody>
        </p:sp>
        <p:sp>
          <p:nvSpPr>
            <p:cNvPr id="290" name="Rectangle 86"/>
            <p:cNvSpPr>
              <a:spLocks noChangeArrowheads="1"/>
            </p:cNvSpPr>
            <p:nvPr/>
          </p:nvSpPr>
          <p:spPr bwMode="auto">
            <a:xfrm>
              <a:off x="2123" y="2352"/>
              <a:ext cx="939" cy="1088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Line 87"/>
            <p:cNvSpPr>
              <a:spLocks noChangeShapeType="1"/>
            </p:cNvSpPr>
            <p:nvPr/>
          </p:nvSpPr>
          <p:spPr bwMode="auto">
            <a:xfrm>
              <a:off x="2587" y="2230"/>
              <a:ext cx="0" cy="10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Text Box 88"/>
            <p:cNvSpPr txBox="1">
              <a:spLocks noChangeArrowheads="1"/>
            </p:cNvSpPr>
            <p:nvPr/>
          </p:nvSpPr>
          <p:spPr bwMode="auto">
            <a:xfrm>
              <a:off x="2376" y="2067"/>
              <a:ext cx="495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RegWrite</a:t>
              </a:r>
              <a:endParaRPr lang="en-US" altLang="en-US" sz="11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3" name="Line 89"/>
            <p:cNvSpPr>
              <a:spLocks noChangeShapeType="1"/>
            </p:cNvSpPr>
            <p:nvPr/>
          </p:nvSpPr>
          <p:spPr bwMode="auto">
            <a:xfrm>
              <a:off x="3590" y="304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Line 90"/>
            <p:cNvSpPr>
              <a:spLocks noChangeShapeType="1"/>
            </p:cNvSpPr>
            <p:nvPr/>
          </p:nvSpPr>
          <p:spPr bwMode="auto">
            <a:xfrm flipV="1">
              <a:off x="1542" y="2730"/>
              <a:ext cx="0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AutoShape 91"/>
            <p:cNvSpPr>
              <a:spLocks noChangeArrowheads="1"/>
            </p:cNvSpPr>
            <p:nvPr/>
          </p:nvSpPr>
          <p:spPr bwMode="auto">
            <a:xfrm>
              <a:off x="1524" y="2704"/>
              <a:ext cx="52" cy="55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Line 92"/>
            <p:cNvSpPr>
              <a:spLocks noChangeShapeType="1"/>
            </p:cNvSpPr>
            <p:nvPr/>
          </p:nvSpPr>
          <p:spPr bwMode="auto">
            <a:xfrm>
              <a:off x="1542" y="2893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Text Box 93"/>
            <p:cNvSpPr txBox="1">
              <a:spLocks noChangeArrowheads="1"/>
            </p:cNvSpPr>
            <p:nvPr/>
          </p:nvSpPr>
          <p:spPr bwMode="auto">
            <a:xfrm>
              <a:off x="317" y="2285"/>
              <a:ext cx="4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FF00FF"/>
                  </a:solidFill>
                  <a:latin typeface="Arial" panose="020B0604020202020204" pitchFamily="34" charset="0"/>
                </a:rPr>
                <a:t>Read</a:t>
              </a:r>
            </a:p>
            <a:p>
              <a:r>
                <a:rPr lang="en-US" altLang="en-US" sz="1100">
                  <a:solidFill>
                    <a:srgbClr val="FF00FF"/>
                  </a:solidFill>
                  <a:latin typeface="Arial" panose="020B0604020202020204" pitchFamily="34" charset="0"/>
                </a:rPr>
                <a:t>address</a:t>
              </a:r>
            </a:p>
          </p:txBody>
        </p:sp>
        <p:sp>
          <p:nvSpPr>
            <p:cNvPr id="298" name="Rectangle 94"/>
            <p:cNvSpPr>
              <a:spLocks noChangeArrowheads="1"/>
            </p:cNvSpPr>
            <p:nvPr/>
          </p:nvSpPr>
          <p:spPr bwMode="auto">
            <a:xfrm>
              <a:off x="317" y="2285"/>
              <a:ext cx="845" cy="816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" name="AutoShape 95"/>
          <p:cNvSpPr>
            <a:spLocks/>
          </p:cNvSpPr>
          <p:nvPr/>
        </p:nvSpPr>
        <p:spPr bwMode="auto">
          <a:xfrm rot="5400000">
            <a:off x="2921793" y="1301552"/>
            <a:ext cx="173037" cy="2933700"/>
          </a:xfrm>
          <a:prstGeom prst="leftBrace">
            <a:avLst>
              <a:gd name="adj1" fmla="val 141285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AutoShape 96"/>
          <p:cNvSpPr>
            <a:spLocks/>
          </p:cNvSpPr>
          <p:nvPr/>
        </p:nvSpPr>
        <p:spPr bwMode="auto">
          <a:xfrm rot="5400000">
            <a:off x="701674" y="2097683"/>
            <a:ext cx="173037" cy="1341438"/>
          </a:xfrm>
          <a:prstGeom prst="leftBrace">
            <a:avLst>
              <a:gd name="adj1" fmla="val 64603"/>
              <a:gd name="adj2" fmla="val 50000"/>
            </a:avLst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Text Box 97"/>
          <p:cNvSpPr txBox="1">
            <a:spLocks noChangeArrowheads="1"/>
          </p:cNvSpPr>
          <p:nvPr/>
        </p:nvSpPr>
        <p:spPr bwMode="auto">
          <a:xfrm>
            <a:off x="1595437" y="2240558"/>
            <a:ext cx="28273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dirty="0">
                <a:solidFill>
                  <a:srgbClr val="FF3300"/>
                </a:solidFill>
                <a:latin typeface="Trebuchet MS" panose="020B0603020202020204" pitchFamily="34" charset="0"/>
              </a:rPr>
              <a:t> Decode 1st instruction</a:t>
            </a:r>
          </a:p>
        </p:txBody>
      </p:sp>
      <p:sp>
        <p:nvSpPr>
          <p:cNvPr id="302" name="Text Box 98"/>
          <p:cNvSpPr txBox="1">
            <a:spLocks noChangeArrowheads="1"/>
          </p:cNvSpPr>
          <p:nvPr/>
        </p:nvSpPr>
        <p:spPr bwMode="auto">
          <a:xfrm>
            <a:off x="106362" y="2240558"/>
            <a:ext cx="13271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rgbClr val="FF00FF"/>
                </a:solidFill>
                <a:latin typeface="Trebuchet MS" panose="020B0603020202020204" pitchFamily="34" charset="0"/>
              </a:rPr>
              <a:t>Fetch 2nd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Line 11"/>
          <p:cNvSpPr>
            <a:spLocks noChangeShapeType="1"/>
          </p:cNvSpPr>
          <p:nvPr/>
        </p:nvSpPr>
        <p:spPr bwMode="auto">
          <a:xfrm flipV="1">
            <a:off x="6403974" y="3860999"/>
            <a:ext cx="506413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Text Box 80"/>
          <p:cNvSpPr txBox="1">
            <a:spLocks noChangeArrowheads="1"/>
          </p:cNvSpPr>
          <p:nvPr/>
        </p:nvSpPr>
        <p:spPr bwMode="auto">
          <a:xfrm>
            <a:off x="2984499" y="4149080"/>
            <a:ext cx="7842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dirty="0">
                <a:solidFill>
                  <a:srgbClr val="FF3300"/>
                </a:solidFill>
                <a:latin typeface="Arial" panose="020B0604020202020204" pitchFamily="34" charset="0"/>
              </a:rPr>
              <a:t>Read</a:t>
            </a:r>
          </a:p>
          <a:p>
            <a:r>
              <a:rPr lang="en-US" altLang="en-US" sz="1100" dirty="0">
                <a:solidFill>
                  <a:srgbClr val="FF3300"/>
                </a:solidFill>
                <a:latin typeface="Arial" panose="020B0604020202020204" pitchFamily="34" charset="0"/>
              </a:rPr>
              <a:t>register 2</a:t>
            </a:r>
          </a:p>
        </p:txBody>
      </p:sp>
    </p:spTree>
    <p:extLst>
      <p:ext uri="{BB962C8B-B14F-4D97-AF65-F5344CB8AC3E}">
        <p14:creationId xmlns:p14="http://schemas.microsoft.com/office/powerpoint/2010/main" val="420273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7704" y="116632"/>
            <a:ext cx="5305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Executing, decoding and fetching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-36512" y="764704"/>
            <a:ext cx="9148976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indent="12700" algn="just">
              <a:spcBef>
                <a:spcPct val="2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once the first instruction enters its Execute stage, we can go ahead and decode the second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instruction. But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instruction memory is free again, so we can fetch the third instruction!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0" name="Group 102"/>
          <p:cNvGrpSpPr>
            <a:grpSpLocks/>
          </p:cNvGrpSpPr>
          <p:nvPr/>
        </p:nvGrpSpPr>
        <p:grpSpPr bwMode="auto">
          <a:xfrm>
            <a:off x="117474" y="2854920"/>
            <a:ext cx="9063038" cy="3454400"/>
            <a:chOff x="317" y="2067"/>
            <a:chExt cx="5709" cy="2176"/>
          </a:xfrm>
        </p:grpSpPr>
        <p:sp>
          <p:nvSpPr>
            <p:cNvPr id="211" name="Line 4"/>
            <p:cNvSpPr>
              <a:spLocks noChangeShapeType="1"/>
            </p:cNvSpPr>
            <p:nvPr/>
          </p:nvSpPr>
          <p:spPr bwMode="auto">
            <a:xfrm>
              <a:off x="3274" y="3264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5"/>
            <p:cNvSpPr>
              <a:spLocks noChangeShapeType="1"/>
            </p:cNvSpPr>
            <p:nvPr/>
          </p:nvSpPr>
          <p:spPr bwMode="auto">
            <a:xfrm>
              <a:off x="1267" y="2720"/>
              <a:ext cx="0" cy="114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Text Box 6"/>
            <p:cNvSpPr txBox="1">
              <a:spLocks noChangeArrowheads="1"/>
            </p:cNvSpPr>
            <p:nvPr/>
          </p:nvSpPr>
          <p:spPr bwMode="auto">
            <a:xfrm>
              <a:off x="317" y="2285"/>
              <a:ext cx="4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9900"/>
                  </a:solidFill>
                  <a:latin typeface="Arial" panose="020B0604020202020204" pitchFamily="34" charset="0"/>
                </a:rPr>
                <a:t>Read</a:t>
              </a:r>
            </a:p>
            <a:p>
              <a:r>
                <a:rPr lang="en-US" altLang="en-US" sz="1100">
                  <a:solidFill>
                    <a:srgbClr val="009900"/>
                  </a:solidFill>
                  <a:latin typeface="Arial" panose="020B0604020202020204" pitchFamily="34" charset="0"/>
                </a:rPr>
                <a:t>address</a:t>
              </a:r>
            </a:p>
          </p:txBody>
        </p:sp>
        <p:sp>
          <p:nvSpPr>
            <p:cNvPr id="214" name="Text Box 7"/>
            <p:cNvSpPr txBox="1">
              <a:spLocks noChangeArrowheads="1"/>
            </p:cNvSpPr>
            <p:nvPr/>
          </p:nvSpPr>
          <p:spPr bwMode="auto">
            <a:xfrm>
              <a:off x="475" y="2666"/>
              <a:ext cx="58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solidFill>
                    <a:srgbClr val="009900"/>
                  </a:solidFill>
                  <a:latin typeface="Arial" panose="020B0604020202020204" pitchFamily="34" charset="0"/>
                </a:rPr>
                <a:t>Instruction</a:t>
              </a:r>
            </a:p>
            <a:p>
              <a:pPr algn="ctr"/>
              <a:r>
                <a:rPr lang="en-US" altLang="en-US" sz="1100" b="1">
                  <a:solidFill>
                    <a:srgbClr val="009900"/>
                  </a:solidFill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215" name="Text Box 8"/>
            <p:cNvSpPr txBox="1">
              <a:spLocks noChangeArrowheads="1"/>
            </p:cNvSpPr>
            <p:nvPr/>
          </p:nvSpPr>
          <p:spPr bwMode="auto">
            <a:xfrm>
              <a:off x="632" y="2285"/>
              <a:ext cx="5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solidFill>
                    <a:srgbClr val="009900"/>
                  </a:solidFill>
                  <a:latin typeface="Arial" panose="020B0604020202020204" pitchFamily="34" charset="0"/>
                </a:rPr>
                <a:t>Instruction</a:t>
              </a:r>
            </a:p>
            <a:p>
              <a:pPr algn="r"/>
              <a:r>
                <a:rPr lang="en-US" altLang="en-US" sz="1100">
                  <a:solidFill>
                    <a:srgbClr val="009900"/>
                  </a:solidFill>
                  <a:latin typeface="Arial" panose="020B0604020202020204" pitchFamily="34" charset="0"/>
                </a:rPr>
                <a:t>[31-0]</a:t>
              </a:r>
            </a:p>
          </p:txBody>
        </p:sp>
        <p:sp>
          <p:nvSpPr>
            <p:cNvPr id="216" name="Rectangle 9"/>
            <p:cNvSpPr>
              <a:spLocks noChangeArrowheads="1"/>
            </p:cNvSpPr>
            <p:nvPr/>
          </p:nvSpPr>
          <p:spPr bwMode="auto">
            <a:xfrm>
              <a:off x="317" y="2285"/>
              <a:ext cx="845" cy="816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Line 10"/>
            <p:cNvSpPr>
              <a:spLocks noChangeShapeType="1"/>
            </p:cNvSpPr>
            <p:nvPr/>
          </p:nvSpPr>
          <p:spPr bwMode="auto">
            <a:xfrm>
              <a:off x="5386" y="2611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11"/>
            <p:cNvSpPr>
              <a:spLocks noChangeShapeType="1"/>
            </p:cNvSpPr>
            <p:nvPr/>
          </p:nvSpPr>
          <p:spPr bwMode="auto">
            <a:xfrm>
              <a:off x="4277" y="2883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13"/>
            <p:cNvSpPr>
              <a:spLocks noChangeShapeType="1"/>
            </p:cNvSpPr>
            <p:nvPr/>
          </p:nvSpPr>
          <p:spPr bwMode="auto">
            <a:xfrm>
              <a:off x="5491" y="304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14"/>
            <p:cNvSpPr>
              <a:spLocks noChangeShapeType="1"/>
            </p:cNvSpPr>
            <p:nvPr/>
          </p:nvSpPr>
          <p:spPr bwMode="auto">
            <a:xfrm>
              <a:off x="4382" y="287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15"/>
            <p:cNvSpPr>
              <a:spLocks noChangeShapeType="1"/>
            </p:cNvSpPr>
            <p:nvPr/>
          </p:nvSpPr>
          <p:spPr bwMode="auto">
            <a:xfrm>
              <a:off x="4382" y="3699"/>
              <a:ext cx="1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16"/>
            <p:cNvSpPr>
              <a:spLocks noChangeShapeType="1"/>
            </p:cNvSpPr>
            <p:nvPr/>
          </p:nvSpPr>
          <p:spPr bwMode="auto">
            <a:xfrm flipV="1">
              <a:off x="5491" y="3046"/>
              <a:ext cx="0" cy="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AutoShape 17"/>
            <p:cNvSpPr>
              <a:spLocks noChangeArrowheads="1"/>
            </p:cNvSpPr>
            <p:nvPr/>
          </p:nvSpPr>
          <p:spPr bwMode="auto">
            <a:xfrm>
              <a:off x="4353" y="2856"/>
              <a:ext cx="53" cy="54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18"/>
            <p:cNvSpPr>
              <a:spLocks noChangeShapeType="1"/>
            </p:cNvSpPr>
            <p:nvPr/>
          </p:nvSpPr>
          <p:spPr bwMode="auto">
            <a:xfrm>
              <a:off x="5808" y="2829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5966" y="2829"/>
              <a:ext cx="0" cy="1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20"/>
            <p:cNvSpPr>
              <a:spLocks noChangeShapeType="1"/>
            </p:cNvSpPr>
            <p:nvPr/>
          </p:nvSpPr>
          <p:spPr bwMode="auto">
            <a:xfrm flipH="1">
              <a:off x="1954" y="4243"/>
              <a:ext cx="40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21"/>
            <p:cNvSpPr>
              <a:spLocks noChangeShapeType="1"/>
            </p:cNvSpPr>
            <p:nvPr/>
          </p:nvSpPr>
          <p:spPr bwMode="auto">
            <a:xfrm flipV="1">
              <a:off x="1954" y="3264"/>
              <a:ext cx="0" cy="9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22"/>
            <p:cNvSpPr>
              <a:spLocks noChangeShapeType="1"/>
            </p:cNvSpPr>
            <p:nvPr/>
          </p:nvSpPr>
          <p:spPr bwMode="auto">
            <a:xfrm>
              <a:off x="1954" y="3264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Text Box 23"/>
            <p:cNvSpPr txBox="1">
              <a:spLocks noChangeArrowheads="1"/>
            </p:cNvSpPr>
            <p:nvPr/>
          </p:nvSpPr>
          <p:spPr bwMode="auto">
            <a:xfrm>
              <a:off x="4594" y="2502"/>
              <a:ext cx="4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Read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address</a:t>
              </a:r>
            </a:p>
          </p:txBody>
        </p:sp>
        <p:sp>
          <p:nvSpPr>
            <p:cNvPr id="231" name="Text Box 24"/>
            <p:cNvSpPr txBox="1">
              <a:spLocks noChangeArrowheads="1"/>
            </p:cNvSpPr>
            <p:nvPr/>
          </p:nvSpPr>
          <p:spPr bwMode="auto">
            <a:xfrm>
              <a:off x="4594" y="2774"/>
              <a:ext cx="44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address</a:t>
              </a:r>
            </a:p>
          </p:txBody>
        </p:sp>
        <p:sp>
          <p:nvSpPr>
            <p:cNvPr id="232" name="Text Box 25"/>
            <p:cNvSpPr txBox="1">
              <a:spLocks noChangeArrowheads="1"/>
            </p:cNvSpPr>
            <p:nvPr/>
          </p:nvSpPr>
          <p:spPr bwMode="auto">
            <a:xfrm>
              <a:off x="4594" y="3046"/>
              <a:ext cx="3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33" name="Text Box 26"/>
            <p:cNvSpPr txBox="1">
              <a:spLocks noChangeArrowheads="1"/>
            </p:cNvSpPr>
            <p:nvPr/>
          </p:nvSpPr>
          <p:spPr bwMode="auto">
            <a:xfrm>
              <a:off x="4910" y="2992"/>
              <a:ext cx="470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Data</a:t>
              </a:r>
            </a:p>
            <a:p>
              <a:pPr algn="ctr"/>
              <a:r>
                <a:rPr lang="en-US" altLang="en-US" sz="1100" b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234" name="Text Box 27"/>
            <p:cNvSpPr txBox="1">
              <a:spLocks noChangeArrowheads="1"/>
            </p:cNvSpPr>
            <p:nvPr/>
          </p:nvSpPr>
          <p:spPr bwMode="auto">
            <a:xfrm>
              <a:off x="5066" y="2502"/>
              <a:ext cx="339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Read</a:t>
              </a:r>
            </a:p>
            <a:p>
              <a:pPr algn="r"/>
              <a:r>
                <a:rPr lang="en-US" altLang="en-US" sz="11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35" name="Rectangle 28"/>
            <p:cNvSpPr>
              <a:spLocks noChangeArrowheads="1"/>
            </p:cNvSpPr>
            <p:nvPr/>
          </p:nvSpPr>
          <p:spPr bwMode="auto">
            <a:xfrm>
              <a:off x="4594" y="2502"/>
              <a:ext cx="792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29"/>
            <p:cNvSpPr>
              <a:spLocks noChangeShapeType="1"/>
            </p:cNvSpPr>
            <p:nvPr/>
          </p:nvSpPr>
          <p:spPr bwMode="auto">
            <a:xfrm>
              <a:off x="4963" y="2394"/>
              <a:ext cx="0" cy="10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Text Box 30"/>
            <p:cNvSpPr txBox="1">
              <a:spLocks noChangeArrowheads="1"/>
            </p:cNvSpPr>
            <p:nvPr/>
          </p:nvSpPr>
          <p:spPr bwMode="auto">
            <a:xfrm>
              <a:off x="4699" y="2230"/>
              <a:ext cx="52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MemWrite</a:t>
              </a:r>
            </a:p>
          </p:txBody>
        </p:sp>
        <p:sp>
          <p:nvSpPr>
            <p:cNvPr id="238" name="Line 31"/>
            <p:cNvSpPr>
              <a:spLocks noChangeShapeType="1"/>
            </p:cNvSpPr>
            <p:nvPr/>
          </p:nvSpPr>
          <p:spPr bwMode="auto">
            <a:xfrm>
              <a:off x="4963" y="3318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Text Box 32"/>
            <p:cNvSpPr txBox="1">
              <a:spLocks noChangeArrowheads="1"/>
            </p:cNvSpPr>
            <p:nvPr/>
          </p:nvSpPr>
          <p:spPr bwMode="auto">
            <a:xfrm>
              <a:off x="4699" y="3427"/>
              <a:ext cx="534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MemRead</a:t>
              </a:r>
            </a:p>
          </p:txBody>
        </p:sp>
        <p:sp>
          <p:nvSpPr>
            <p:cNvPr id="240" name="Text Box 33"/>
            <p:cNvSpPr txBox="1">
              <a:spLocks noChangeArrowheads="1"/>
            </p:cNvSpPr>
            <p:nvPr/>
          </p:nvSpPr>
          <p:spPr bwMode="auto">
            <a:xfrm>
              <a:off x="5650" y="2510"/>
              <a:ext cx="201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1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 b="1">
                  <a:latin typeface="Arial" panose="020B0604020202020204" pitchFamily="34" charset="0"/>
                </a:rPr>
                <a:t>M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u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x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41" name="AutoShape 34"/>
            <p:cNvSpPr>
              <a:spLocks noChangeArrowheads="1"/>
            </p:cNvSpPr>
            <p:nvPr/>
          </p:nvSpPr>
          <p:spPr bwMode="auto">
            <a:xfrm>
              <a:off x="5657" y="2502"/>
              <a:ext cx="159" cy="653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Text Box 35"/>
            <p:cNvSpPr txBox="1">
              <a:spLocks noChangeArrowheads="1"/>
            </p:cNvSpPr>
            <p:nvPr/>
          </p:nvSpPr>
          <p:spPr bwMode="auto">
            <a:xfrm>
              <a:off x="5438" y="2222"/>
              <a:ext cx="58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MemToReg</a:t>
              </a:r>
            </a:p>
          </p:txBody>
        </p:sp>
        <p:sp>
          <p:nvSpPr>
            <p:cNvPr id="243" name="Line 36"/>
            <p:cNvSpPr>
              <a:spLocks noChangeShapeType="1"/>
            </p:cNvSpPr>
            <p:nvPr/>
          </p:nvSpPr>
          <p:spPr bwMode="auto">
            <a:xfrm>
              <a:off x="5724" y="2394"/>
              <a:ext cx="0" cy="10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37"/>
            <p:cNvSpPr>
              <a:spLocks noChangeShapeType="1"/>
            </p:cNvSpPr>
            <p:nvPr/>
          </p:nvSpPr>
          <p:spPr bwMode="auto">
            <a:xfrm flipV="1">
              <a:off x="3168" y="2829"/>
              <a:ext cx="0" cy="8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38"/>
            <p:cNvSpPr>
              <a:spLocks noChangeShapeType="1"/>
            </p:cNvSpPr>
            <p:nvPr/>
          </p:nvSpPr>
          <p:spPr bwMode="auto">
            <a:xfrm>
              <a:off x="3062" y="2829"/>
              <a:ext cx="3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39"/>
            <p:cNvSpPr>
              <a:spLocks noChangeShapeType="1"/>
            </p:cNvSpPr>
            <p:nvPr/>
          </p:nvSpPr>
          <p:spPr bwMode="auto">
            <a:xfrm flipV="1">
              <a:off x="4277" y="3155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40"/>
            <p:cNvSpPr>
              <a:spLocks noChangeShapeType="1"/>
            </p:cNvSpPr>
            <p:nvPr/>
          </p:nvSpPr>
          <p:spPr bwMode="auto">
            <a:xfrm flipH="1">
              <a:off x="3168" y="3699"/>
              <a:ext cx="11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41"/>
            <p:cNvSpPr>
              <a:spLocks noChangeShapeType="1"/>
            </p:cNvSpPr>
            <p:nvPr/>
          </p:nvSpPr>
          <p:spPr bwMode="auto">
            <a:xfrm>
              <a:off x="4277" y="3155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AutoShape 42"/>
            <p:cNvSpPr>
              <a:spLocks noChangeArrowheads="1"/>
            </p:cNvSpPr>
            <p:nvPr/>
          </p:nvSpPr>
          <p:spPr bwMode="auto">
            <a:xfrm>
              <a:off x="3147" y="2799"/>
              <a:ext cx="53" cy="55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43"/>
            <p:cNvSpPr txBox="1">
              <a:spLocks noChangeArrowheads="1"/>
            </p:cNvSpPr>
            <p:nvPr/>
          </p:nvSpPr>
          <p:spPr bwMode="auto">
            <a:xfrm>
              <a:off x="2692" y="3699"/>
              <a:ext cx="41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100" b="1">
                  <a:solidFill>
                    <a:srgbClr val="FF00FF"/>
                  </a:solidFill>
                  <a:latin typeface="Arial" panose="020B0604020202020204" pitchFamily="34" charset="0"/>
                </a:rPr>
                <a:t>Sign</a:t>
              </a:r>
            </a:p>
            <a:p>
              <a:pPr algn="ctr"/>
              <a:r>
                <a:rPr lang="en-US" altLang="en-US" sz="1100" b="1">
                  <a:solidFill>
                    <a:srgbClr val="FF00FF"/>
                  </a:solidFill>
                  <a:latin typeface="Arial" panose="020B0604020202020204" pitchFamily="34" charset="0"/>
                </a:rPr>
                <a:t>extend</a:t>
              </a:r>
            </a:p>
          </p:txBody>
        </p:sp>
        <p:sp>
          <p:nvSpPr>
            <p:cNvPr id="251" name="Oval 44"/>
            <p:cNvSpPr>
              <a:spLocks noChangeArrowheads="1"/>
            </p:cNvSpPr>
            <p:nvPr/>
          </p:nvSpPr>
          <p:spPr bwMode="auto">
            <a:xfrm>
              <a:off x="2736" y="3590"/>
              <a:ext cx="317" cy="544"/>
            </a:xfrm>
            <a:prstGeom prst="ellips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Line 45"/>
            <p:cNvSpPr>
              <a:spLocks noChangeShapeType="1"/>
            </p:cNvSpPr>
            <p:nvPr/>
          </p:nvSpPr>
          <p:spPr bwMode="auto">
            <a:xfrm>
              <a:off x="3062" y="2502"/>
              <a:ext cx="6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Line 46"/>
            <p:cNvSpPr>
              <a:spLocks noChangeShapeType="1"/>
            </p:cNvSpPr>
            <p:nvPr/>
          </p:nvSpPr>
          <p:spPr bwMode="auto">
            <a:xfrm>
              <a:off x="3274" y="3264"/>
              <a:ext cx="15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Line 47"/>
            <p:cNvSpPr>
              <a:spLocks noChangeShapeType="1"/>
            </p:cNvSpPr>
            <p:nvPr/>
          </p:nvSpPr>
          <p:spPr bwMode="auto">
            <a:xfrm>
              <a:off x="3274" y="3264"/>
              <a:ext cx="0" cy="59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48"/>
            <p:cNvSpPr>
              <a:spLocks noChangeShapeType="1"/>
            </p:cNvSpPr>
            <p:nvPr/>
          </p:nvSpPr>
          <p:spPr bwMode="auto">
            <a:xfrm flipH="1">
              <a:off x="3062" y="3862"/>
              <a:ext cx="21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Text Box 49"/>
            <p:cNvSpPr txBox="1">
              <a:spLocks noChangeArrowheads="1"/>
            </p:cNvSpPr>
            <p:nvPr/>
          </p:nvSpPr>
          <p:spPr bwMode="auto">
            <a:xfrm>
              <a:off x="3432" y="2728"/>
              <a:ext cx="201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 b="1">
                  <a:solidFill>
                    <a:srgbClr val="FF3300"/>
                  </a:solidFill>
                  <a:latin typeface="Arial" panose="020B0604020202020204" pitchFamily="34" charset="0"/>
                </a:rPr>
                <a:t>M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solidFill>
                    <a:srgbClr val="FF3300"/>
                  </a:solidFill>
                  <a:latin typeface="Arial" panose="020B0604020202020204" pitchFamily="34" charset="0"/>
                </a:rPr>
                <a:t>u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solidFill>
                    <a:srgbClr val="FF3300"/>
                  </a:solidFill>
                  <a:latin typeface="Arial" panose="020B0604020202020204" pitchFamily="34" charset="0"/>
                </a:rPr>
                <a:t>x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57" name="AutoShape 50"/>
            <p:cNvSpPr>
              <a:spLocks noChangeArrowheads="1"/>
            </p:cNvSpPr>
            <p:nvPr/>
          </p:nvSpPr>
          <p:spPr bwMode="auto">
            <a:xfrm>
              <a:off x="3440" y="2720"/>
              <a:ext cx="158" cy="653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51"/>
            <p:cNvSpPr>
              <a:spLocks noChangeShapeType="1"/>
            </p:cNvSpPr>
            <p:nvPr/>
          </p:nvSpPr>
          <p:spPr bwMode="auto">
            <a:xfrm>
              <a:off x="3522" y="3373"/>
              <a:ext cx="0" cy="10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Text Box 52"/>
            <p:cNvSpPr txBox="1">
              <a:spLocks noChangeArrowheads="1"/>
            </p:cNvSpPr>
            <p:nvPr/>
          </p:nvSpPr>
          <p:spPr bwMode="auto">
            <a:xfrm>
              <a:off x="3326" y="3482"/>
              <a:ext cx="43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ALUSrc</a:t>
              </a:r>
            </a:p>
          </p:txBody>
        </p:sp>
        <p:sp>
          <p:nvSpPr>
            <p:cNvPr id="260" name="Line 53"/>
            <p:cNvSpPr>
              <a:spLocks noChangeShapeType="1"/>
            </p:cNvSpPr>
            <p:nvPr/>
          </p:nvSpPr>
          <p:spPr bwMode="auto">
            <a:xfrm>
              <a:off x="3749" y="2339"/>
              <a:ext cx="0" cy="3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Line 54"/>
            <p:cNvSpPr>
              <a:spLocks noChangeShapeType="1"/>
            </p:cNvSpPr>
            <p:nvPr/>
          </p:nvSpPr>
          <p:spPr bwMode="auto">
            <a:xfrm>
              <a:off x="3749" y="2883"/>
              <a:ext cx="0" cy="3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55"/>
            <p:cNvSpPr>
              <a:spLocks noChangeShapeType="1"/>
            </p:cNvSpPr>
            <p:nvPr/>
          </p:nvSpPr>
          <p:spPr bwMode="auto">
            <a:xfrm>
              <a:off x="3749" y="2666"/>
              <a:ext cx="158" cy="10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56"/>
            <p:cNvSpPr>
              <a:spLocks noChangeShapeType="1"/>
            </p:cNvSpPr>
            <p:nvPr/>
          </p:nvSpPr>
          <p:spPr bwMode="auto">
            <a:xfrm flipV="1">
              <a:off x="3749" y="2774"/>
              <a:ext cx="158" cy="10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Line 57"/>
            <p:cNvSpPr>
              <a:spLocks noChangeShapeType="1"/>
            </p:cNvSpPr>
            <p:nvPr/>
          </p:nvSpPr>
          <p:spPr bwMode="auto">
            <a:xfrm>
              <a:off x="3749" y="2339"/>
              <a:ext cx="528" cy="2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Line 58"/>
            <p:cNvSpPr>
              <a:spLocks noChangeShapeType="1"/>
            </p:cNvSpPr>
            <p:nvPr/>
          </p:nvSpPr>
          <p:spPr bwMode="auto">
            <a:xfrm>
              <a:off x="4277" y="2611"/>
              <a:ext cx="0" cy="3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59"/>
            <p:cNvSpPr>
              <a:spLocks noChangeShapeType="1"/>
            </p:cNvSpPr>
            <p:nvPr/>
          </p:nvSpPr>
          <p:spPr bwMode="auto">
            <a:xfrm flipV="1">
              <a:off x="3749" y="2938"/>
              <a:ext cx="528" cy="2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63500" dir="858780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Text Box 60"/>
            <p:cNvSpPr txBox="1">
              <a:spLocks noChangeArrowheads="1"/>
            </p:cNvSpPr>
            <p:nvPr/>
          </p:nvSpPr>
          <p:spPr bwMode="auto">
            <a:xfrm>
              <a:off x="3905" y="2774"/>
              <a:ext cx="378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Result</a:t>
              </a:r>
            </a:p>
          </p:txBody>
        </p:sp>
        <p:sp>
          <p:nvSpPr>
            <p:cNvPr id="268" name="Text Box 61"/>
            <p:cNvSpPr txBox="1">
              <a:spLocks noChangeArrowheads="1"/>
            </p:cNvSpPr>
            <p:nvPr/>
          </p:nvSpPr>
          <p:spPr bwMode="auto">
            <a:xfrm>
              <a:off x="3959" y="2611"/>
              <a:ext cx="30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Zero</a:t>
              </a:r>
            </a:p>
          </p:txBody>
        </p:sp>
        <p:sp>
          <p:nvSpPr>
            <p:cNvPr id="269" name="Text Box 62"/>
            <p:cNvSpPr txBox="1">
              <a:spLocks noChangeArrowheads="1"/>
            </p:cNvSpPr>
            <p:nvPr/>
          </p:nvSpPr>
          <p:spPr bwMode="auto">
            <a:xfrm>
              <a:off x="3749" y="2502"/>
              <a:ext cx="310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b="1">
                  <a:solidFill>
                    <a:srgbClr val="FF3300"/>
                  </a:solidFill>
                  <a:latin typeface="Arial" panose="020B0604020202020204" pitchFamily="34" charset="0"/>
                </a:rPr>
                <a:t>ALU</a:t>
              </a:r>
            </a:p>
          </p:txBody>
        </p:sp>
        <p:sp>
          <p:nvSpPr>
            <p:cNvPr id="270" name="Line 63"/>
            <p:cNvSpPr>
              <a:spLocks noChangeShapeType="1"/>
            </p:cNvSpPr>
            <p:nvPr/>
          </p:nvSpPr>
          <p:spPr bwMode="auto">
            <a:xfrm>
              <a:off x="4066" y="3046"/>
              <a:ext cx="0" cy="10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Text Box 64"/>
            <p:cNvSpPr txBox="1">
              <a:spLocks noChangeArrowheads="1"/>
            </p:cNvSpPr>
            <p:nvPr/>
          </p:nvSpPr>
          <p:spPr bwMode="auto">
            <a:xfrm>
              <a:off x="3854" y="3155"/>
              <a:ext cx="417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FF3300"/>
                  </a:solidFill>
                  <a:latin typeface="Arial" panose="020B0604020202020204" pitchFamily="34" charset="0"/>
                </a:rPr>
                <a:t>ALUOp</a:t>
              </a:r>
            </a:p>
          </p:txBody>
        </p:sp>
        <p:sp>
          <p:nvSpPr>
            <p:cNvPr id="272" name="Line 65"/>
            <p:cNvSpPr>
              <a:spLocks noChangeShapeType="1"/>
            </p:cNvSpPr>
            <p:nvPr/>
          </p:nvSpPr>
          <p:spPr bwMode="auto">
            <a:xfrm>
              <a:off x="1848" y="3046"/>
              <a:ext cx="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66"/>
            <p:cNvSpPr>
              <a:spLocks noChangeShapeType="1"/>
            </p:cNvSpPr>
            <p:nvPr/>
          </p:nvSpPr>
          <p:spPr bwMode="auto">
            <a:xfrm>
              <a:off x="1267" y="2448"/>
              <a:ext cx="0" cy="272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67"/>
            <p:cNvSpPr>
              <a:spLocks noChangeShapeType="1"/>
            </p:cNvSpPr>
            <p:nvPr/>
          </p:nvSpPr>
          <p:spPr bwMode="auto">
            <a:xfrm>
              <a:off x="1267" y="3862"/>
              <a:ext cx="1479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Text Box 68"/>
            <p:cNvSpPr txBox="1">
              <a:spLocks noChangeArrowheads="1"/>
            </p:cNvSpPr>
            <p:nvPr/>
          </p:nvSpPr>
          <p:spPr bwMode="auto">
            <a:xfrm>
              <a:off x="1267" y="3699"/>
              <a:ext cx="45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FF00FF"/>
                  </a:solidFill>
                  <a:latin typeface="Arial" panose="020B0604020202020204" pitchFamily="34" charset="0"/>
                </a:rPr>
                <a:t>I </a:t>
              </a:r>
              <a:r>
                <a:rPr lang="en-US" altLang="en-US" sz="1100" smtClean="0">
                  <a:solidFill>
                    <a:srgbClr val="FF00FF"/>
                  </a:solidFill>
                  <a:latin typeface="Arial" panose="020B0604020202020204" pitchFamily="34" charset="0"/>
                </a:rPr>
                <a:t>[31 </a:t>
              </a:r>
              <a:r>
                <a:rPr lang="en-US" altLang="en-US" sz="1100">
                  <a:solidFill>
                    <a:srgbClr val="FF00FF"/>
                  </a:solidFill>
                  <a:latin typeface="Arial" panose="020B0604020202020204" pitchFamily="34" charset="0"/>
                </a:rPr>
                <a:t>- 0]</a:t>
              </a:r>
            </a:p>
          </p:txBody>
        </p:sp>
        <p:sp>
          <p:nvSpPr>
            <p:cNvPr id="276" name="Line 69"/>
            <p:cNvSpPr>
              <a:spLocks noChangeShapeType="1"/>
            </p:cNvSpPr>
            <p:nvPr/>
          </p:nvSpPr>
          <p:spPr bwMode="auto">
            <a:xfrm>
              <a:off x="1162" y="2448"/>
              <a:ext cx="950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Text Box 70"/>
            <p:cNvSpPr txBox="1">
              <a:spLocks noChangeArrowheads="1"/>
            </p:cNvSpPr>
            <p:nvPr/>
          </p:nvSpPr>
          <p:spPr bwMode="auto">
            <a:xfrm>
              <a:off x="1267" y="2285"/>
              <a:ext cx="40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solidFill>
                    <a:srgbClr val="FF00FF"/>
                  </a:solidFill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solidFill>
                    <a:srgbClr val="FF00FF"/>
                  </a:solidFill>
                  <a:latin typeface="Arial" panose="020B0604020202020204" pitchFamily="34" charset="0"/>
                </a:rPr>
                <a:t>[</a:t>
              </a:r>
              <a:r>
                <a:rPr lang="en-US" altLang="en-US" sz="1100" dirty="0">
                  <a:solidFill>
                    <a:srgbClr val="FF00FF"/>
                  </a:solidFill>
                  <a:latin typeface="Arial" panose="020B0604020202020204" pitchFamily="34" charset="0"/>
                </a:rPr>
                <a:t>9</a:t>
              </a:r>
              <a:r>
                <a:rPr lang="en-US" altLang="en-US" sz="1100" dirty="0" smtClean="0">
                  <a:solidFill>
                    <a:srgbClr val="FF00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100" dirty="0">
                  <a:solidFill>
                    <a:srgbClr val="FF00FF"/>
                  </a:solidFill>
                  <a:latin typeface="Arial" panose="020B0604020202020204" pitchFamily="34" charset="0"/>
                </a:rPr>
                <a:t>- 5</a:t>
              </a:r>
              <a:r>
                <a:rPr lang="en-US" altLang="en-US" sz="1100" dirty="0" smtClean="0">
                  <a:solidFill>
                    <a:srgbClr val="FF00FF"/>
                  </a:solidFill>
                  <a:latin typeface="Arial" panose="020B0604020202020204" pitchFamily="34" charset="0"/>
                </a:rPr>
                <a:t>]</a:t>
              </a:r>
              <a:endParaRPr lang="en-US" altLang="en-US" sz="1100" dirty="0">
                <a:solidFill>
                  <a:srgbClr val="FF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8" name="AutoShape 71"/>
            <p:cNvSpPr>
              <a:spLocks noChangeArrowheads="1"/>
            </p:cNvSpPr>
            <p:nvPr/>
          </p:nvSpPr>
          <p:spPr bwMode="auto">
            <a:xfrm>
              <a:off x="1246" y="2421"/>
              <a:ext cx="53" cy="54"/>
            </a:xfrm>
            <a:prstGeom prst="octagon">
              <a:avLst>
                <a:gd name="adj" fmla="val 29287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Text Box 72"/>
            <p:cNvSpPr txBox="1">
              <a:spLocks noChangeArrowheads="1"/>
            </p:cNvSpPr>
            <p:nvPr/>
          </p:nvSpPr>
          <p:spPr bwMode="auto">
            <a:xfrm>
              <a:off x="1267" y="2557"/>
              <a:ext cx="403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[</a:t>
              </a:r>
              <a:r>
                <a:rPr lang="en-US" altLang="en-US" sz="1100" dirty="0">
                  <a:latin typeface="Arial" panose="020B0604020202020204" pitchFamily="34" charset="0"/>
                </a:rPr>
                <a:t>4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 </a:t>
              </a:r>
              <a:r>
                <a:rPr lang="en-US" altLang="en-US" sz="1100" dirty="0">
                  <a:latin typeface="Arial" panose="020B0604020202020204" pitchFamily="34" charset="0"/>
                </a:rPr>
                <a:t>- 0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]</a:t>
              </a:r>
              <a:endParaRPr lang="en-US" altLang="en-US" sz="1100" dirty="0">
                <a:latin typeface="Arial" panose="020B0604020202020204" pitchFamily="34" charset="0"/>
              </a:endParaRPr>
            </a:p>
          </p:txBody>
        </p:sp>
        <p:sp>
          <p:nvSpPr>
            <p:cNvPr id="280" name="Line 73"/>
            <p:cNvSpPr>
              <a:spLocks noChangeShapeType="1"/>
            </p:cNvSpPr>
            <p:nvPr/>
          </p:nvSpPr>
          <p:spPr bwMode="auto">
            <a:xfrm>
              <a:off x="1267" y="2720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AutoShape 74"/>
            <p:cNvSpPr>
              <a:spLocks noChangeArrowheads="1"/>
            </p:cNvSpPr>
            <p:nvPr/>
          </p:nvSpPr>
          <p:spPr bwMode="auto">
            <a:xfrm>
              <a:off x="1245" y="2691"/>
              <a:ext cx="53" cy="54"/>
            </a:xfrm>
            <a:prstGeom prst="octagon">
              <a:avLst>
                <a:gd name="adj" fmla="val 29287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75"/>
            <p:cNvSpPr>
              <a:spLocks noChangeShapeType="1"/>
            </p:cNvSpPr>
            <p:nvPr/>
          </p:nvSpPr>
          <p:spPr bwMode="auto">
            <a:xfrm>
              <a:off x="1267" y="3318"/>
              <a:ext cx="4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Text Box 76"/>
            <p:cNvSpPr txBox="1">
              <a:spLocks noChangeArrowheads="1"/>
            </p:cNvSpPr>
            <p:nvPr/>
          </p:nvSpPr>
          <p:spPr bwMode="auto">
            <a:xfrm>
              <a:off x="1252" y="3155"/>
              <a:ext cx="50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latin typeface="Arial" panose="020B0604020202020204" pitchFamily="34" charset="0"/>
                </a:rPr>
                <a:t>I 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[20 </a:t>
              </a:r>
              <a:r>
                <a:rPr lang="en-US" altLang="en-US" sz="1100" dirty="0">
                  <a:latin typeface="Arial" panose="020B0604020202020204" pitchFamily="34" charset="0"/>
                </a:rPr>
                <a:t>- </a:t>
              </a:r>
              <a:r>
                <a:rPr lang="en-US" altLang="en-US" sz="1100" dirty="0" smtClean="0">
                  <a:latin typeface="Arial" panose="020B0604020202020204" pitchFamily="34" charset="0"/>
                </a:rPr>
                <a:t>16]</a:t>
              </a:r>
              <a:endParaRPr lang="en-US" altLang="en-US" sz="1100" dirty="0">
                <a:latin typeface="Arial" panose="020B0604020202020204" pitchFamily="34" charset="0"/>
              </a:endParaRPr>
            </a:p>
          </p:txBody>
        </p:sp>
        <p:sp>
          <p:nvSpPr>
            <p:cNvPr id="284" name="AutoShape 77"/>
            <p:cNvSpPr>
              <a:spLocks noChangeArrowheads="1"/>
            </p:cNvSpPr>
            <p:nvPr/>
          </p:nvSpPr>
          <p:spPr bwMode="auto">
            <a:xfrm>
              <a:off x="1244" y="3292"/>
              <a:ext cx="53" cy="55"/>
            </a:xfrm>
            <a:prstGeom prst="octagon">
              <a:avLst>
                <a:gd name="adj" fmla="val 29287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Text Box 78"/>
            <p:cNvSpPr txBox="1">
              <a:spLocks noChangeArrowheads="1"/>
            </p:cNvSpPr>
            <p:nvPr/>
          </p:nvSpPr>
          <p:spPr bwMode="auto">
            <a:xfrm>
              <a:off x="1690" y="2782"/>
              <a:ext cx="201" cy="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 b="1">
                  <a:latin typeface="Arial" panose="020B0604020202020204" pitchFamily="34" charset="0"/>
                </a:rPr>
                <a:t>M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u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100" b="1">
                  <a:latin typeface="Arial" panose="020B0604020202020204" pitchFamily="34" charset="0"/>
                </a:rPr>
                <a:t>x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1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6" name="AutoShape 79"/>
            <p:cNvSpPr>
              <a:spLocks noChangeArrowheads="1"/>
            </p:cNvSpPr>
            <p:nvPr/>
          </p:nvSpPr>
          <p:spPr bwMode="auto">
            <a:xfrm>
              <a:off x="1697" y="2774"/>
              <a:ext cx="159" cy="653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Line 80"/>
            <p:cNvSpPr>
              <a:spLocks noChangeShapeType="1"/>
            </p:cNvSpPr>
            <p:nvPr/>
          </p:nvSpPr>
          <p:spPr bwMode="auto">
            <a:xfrm>
              <a:off x="1772" y="3427"/>
              <a:ext cx="0" cy="10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Text Box 81"/>
            <p:cNvSpPr txBox="1">
              <a:spLocks noChangeArrowheads="1"/>
            </p:cNvSpPr>
            <p:nvPr/>
          </p:nvSpPr>
          <p:spPr bwMode="auto">
            <a:xfrm>
              <a:off x="1531" y="3536"/>
              <a:ext cx="42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3333FF"/>
                  </a:solidFill>
                  <a:latin typeface="Arial" panose="020B0604020202020204" pitchFamily="34" charset="0"/>
                </a:rPr>
                <a:t>RegDst</a:t>
              </a:r>
            </a:p>
          </p:txBody>
        </p:sp>
        <p:sp>
          <p:nvSpPr>
            <p:cNvPr id="289" name="Text Box 82"/>
            <p:cNvSpPr txBox="1">
              <a:spLocks noChangeArrowheads="1"/>
            </p:cNvSpPr>
            <p:nvPr/>
          </p:nvSpPr>
          <p:spPr bwMode="auto">
            <a:xfrm>
              <a:off x="2112" y="2339"/>
              <a:ext cx="49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FF00FF"/>
                  </a:solidFill>
                  <a:latin typeface="Arial" panose="020B0604020202020204" pitchFamily="34" charset="0"/>
                </a:rPr>
                <a:t>Read</a:t>
              </a:r>
            </a:p>
            <a:p>
              <a:r>
                <a:rPr lang="en-US" altLang="en-US" sz="1100">
                  <a:solidFill>
                    <a:srgbClr val="FF00FF"/>
                  </a:solidFill>
                  <a:latin typeface="Arial" panose="020B0604020202020204" pitchFamily="34" charset="0"/>
                </a:rPr>
                <a:t>register 1</a:t>
              </a:r>
            </a:p>
          </p:txBody>
        </p:sp>
        <p:sp>
          <p:nvSpPr>
            <p:cNvPr id="291" name="Text Box 84"/>
            <p:cNvSpPr txBox="1">
              <a:spLocks noChangeArrowheads="1"/>
            </p:cNvSpPr>
            <p:nvPr/>
          </p:nvSpPr>
          <p:spPr bwMode="auto">
            <a:xfrm>
              <a:off x="2123" y="2606"/>
              <a:ext cx="421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dirty="0"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 dirty="0">
                  <a:latin typeface="Arial" panose="020B0604020202020204" pitchFamily="34" charset="0"/>
                </a:rPr>
                <a:t>register</a:t>
              </a:r>
            </a:p>
          </p:txBody>
        </p:sp>
        <p:sp>
          <p:nvSpPr>
            <p:cNvPr id="292" name="Text Box 85"/>
            <p:cNvSpPr txBox="1">
              <a:spLocks noChangeArrowheads="1"/>
            </p:cNvSpPr>
            <p:nvPr/>
          </p:nvSpPr>
          <p:spPr bwMode="auto">
            <a:xfrm>
              <a:off x="2123" y="3168"/>
              <a:ext cx="33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latin typeface="Arial" panose="020B0604020202020204" pitchFamily="34" charset="0"/>
                </a:rPr>
                <a:t>Write</a:t>
              </a:r>
            </a:p>
            <a:p>
              <a:r>
                <a:rPr lang="en-US" altLang="en-US" sz="11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293" name="Text Box 86"/>
            <p:cNvSpPr txBox="1">
              <a:spLocks noChangeArrowheads="1"/>
            </p:cNvSpPr>
            <p:nvPr/>
          </p:nvSpPr>
          <p:spPr bwMode="auto">
            <a:xfrm>
              <a:off x="2690" y="2720"/>
              <a:ext cx="3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solidFill>
                    <a:srgbClr val="FF00FF"/>
                  </a:solidFill>
                  <a:latin typeface="Arial" panose="020B0604020202020204" pitchFamily="34" charset="0"/>
                </a:rPr>
                <a:t>Read</a:t>
              </a:r>
            </a:p>
            <a:p>
              <a:pPr algn="r"/>
              <a:r>
                <a:rPr lang="en-US" altLang="en-US" sz="1100">
                  <a:solidFill>
                    <a:srgbClr val="FF00FF"/>
                  </a:solidFill>
                  <a:latin typeface="Arial" panose="020B0604020202020204" pitchFamily="34" charset="0"/>
                </a:rPr>
                <a:t>data 2</a:t>
              </a:r>
            </a:p>
          </p:txBody>
        </p:sp>
        <p:sp>
          <p:nvSpPr>
            <p:cNvPr id="294" name="Text Box 87"/>
            <p:cNvSpPr txBox="1">
              <a:spLocks noChangeArrowheads="1"/>
            </p:cNvSpPr>
            <p:nvPr/>
          </p:nvSpPr>
          <p:spPr bwMode="auto">
            <a:xfrm>
              <a:off x="2701" y="2352"/>
              <a:ext cx="372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100">
                  <a:solidFill>
                    <a:srgbClr val="FF00FF"/>
                  </a:solidFill>
                  <a:latin typeface="Arial" panose="020B0604020202020204" pitchFamily="34" charset="0"/>
                </a:rPr>
                <a:t>Read</a:t>
              </a:r>
            </a:p>
            <a:p>
              <a:pPr algn="r"/>
              <a:r>
                <a:rPr lang="en-US" altLang="en-US" sz="1100">
                  <a:solidFill>
                    <a:srgbClr val="FF00FF"/>
                  </a:solidFill>
                  <a:latin typeface="Arial" panose="020B0604020202020204" pitchFamily="34" charset="0"/>
                </a:rPr>
                <a:t>data 1</a:t>
              </a:r>
            </a:p>
          </p:txBody>
        </p:sp>
        <p:sp>
          <p:nvSpPr>
            <p:cNvPr id="295" name="Text Box 88"/>
            <p:cNvSpPr txBox="1">
              <a:spLocks noChangeArrowheads="1"/>
            </p:cNvSpPr>
            <p:nvPr/>
          </p:nvSpPr>
          <p:spPr bwMode="auto">
            <a:xfrm>
              <a:off x="2534" y="3101"/>
              <a:ext cx="529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 b="1">
                  <a:solidFill>
                    <a:srgbClr val="FF00FF"/>
                  </a:solidFill>
                  <a:latin typeface="Arial" panose="020B0604020202020204" pitchFamily="34" charset="0"/>
                </a:rPr>
                <a:t>Registers</a:t>
              </a:r>
            </a:p>
          </p:txBody>
        </p:sp>
        <p:sp>
          <p:nvSpPr>
            <p:cNvPr id="296" name="Rectangle 89"/>
            <p:cNvSpPr>
              <a:spLocks noChangeArrowheads="1"/>
            </p:cNvSpPr>
            <p:nvPr/>
          </p:nvSpPr>
          <p:spPr bwMode="auto">
            <a:xfrm>
              <a:off x="2123" y="2352"/>
              <a:ext cx="939" cy="1088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Line 90"/>
            <p:cNvSpPr>
              <a:spLocks noChangeShapeType="1"/>
            </p:cNvSpPr>
            <p:nvPr/>
          </p:nvSpPr>
          <p:spPr bwMode="auto">
            <a:xfrm>
              <a:off x="2587" y="2230"/>
              <a:ext cx="0" cy="10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Text Box 91"/>
            <p:cNvSpPr txBox="1">
              <a:spLocks noChangeArrowheads="1"/>
            </p:cNvSpPr>
            <p:nvPr/>
          </p:nvSpPr>
          <p:spPr bwMode="auto">
            <a:xfrm>
              <a:off x="2376" y="2067"/>
              <a:ext cx="495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82" tIns="50941" rIns="101882" bIns="50941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100">
                  <a:solidFill>
                    <a:srgbClr val="0000FF"/>
                  </a:solidFill>
                  <a:latin typeface="Arial" panose="020B0604020202020204" pitchFamily="34" charset="0"/>
                </a:rPr>
                <a:t>RegWrite</a:t>
              </a:r>
            </a:p>
          </p:txBody>
        </p:sp>
        <p:sp>
          <p:nvSpPr>
            <p:cNvPr id="299" name="Line 92"/>
            <p:cNvSpPr>
              <a:spLocks noChangeShapeType="1"/>
            </p:cNvSpPr>
            <p:nvPr/>
          </p:nvSpPr>
          <p:spPr bwMode="auto">
            <a:xfrm>
              <a:off x="3590" y="3046"/>
              <a:ext cx="15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Line 93"/>
            <p:cNvSpPr>
              <a:spLocks noChangeShapeType="1"/>
            </p:cNvSpPr>
            <p:nvPr/>
          </p:nvSpPr>
          <p:spPr bwMode="auto">
            <a:xfrm flipV="1">
              <a:off x="1542" y="2730"/>
              <a:ext cx="0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AutoShape 94"/>
            <p:cNvSpPr>
              <a:spLocks noChangeArrowheads="1"/>
            </p:cNvSpPr>
            <p:nvPr/>
          </p:nvSpPr>
          <p:spPr bwMode="auto">
            <a:xfrm>
              <a:off x="1524" y="2704"/>
              <a:ext cx="52" cy="55"/>
            </a:xfrm>
            <a:prstGeom prst="octagon">
              <a:avLst>
                <a:gd name="adj" fmla="val 2928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Line 95"/>
            <p:cNvSpPr>
              <a:spLocks noChangeShapeType="1"/>
            </p:cNvSpPr>
            <p:nvPr/>
          </p:nvSpPr>
          <p:spPr bwMode="auto">
            <a:xfrm>
              <a:off x="1542" y="2893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3" name="AutoShape 96"/>
          <p:cNvSpPr>
            <a:spLocks/>
          </p:cNvSpPr>
          <p:nvPr/>
        </p:nvSpPr>
        <p:spPr bwMode="auto">
          <a:xfrm rot="5400000">
            <a:off x="2921793" y="1301552"/>
            <a:ext cx="173037" cy="2933700"/>
          </a:xfrm>
          <a:prstGeom prst="leftBrace">
            <a:avLst>
              <a:gd name="adj1" fmla="val 141285"/>
              <a:gd name="adj2" fmla="val 50000"/>
            </a:avLst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AutoShape 97"/>
          <p:cNvSpPr>
            <a:spLocks/>
          </p:cNvSpPr>
          <p:nvPr/>
        </p:nvSpPr>
        <p:spPr bwMode="auto">
          <a:xfrm rot="5400000">
            <a:off x="701674" y="2097683"/>
            <a:ext cx="173037" cy="1341438"/>
          </a:xfrm>
          <a:prstGeom prst="leftBrace">
            <a:avLst>
              <a:gd name="adj1" fmla="val 64603"/>
              <a:gd name="adj2" fmla="val 50000"/>
            </a:avLst>
          </a:prstGeom>
          <a:noFill/>
          <a:ln w="254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Text Box 98"/>
          <p:cNvSpPr txBox="1">
            <a:spLocks noChangeArrowheads="1"/>
          </p:cNvSpPr>
          <p:nvPr/>
        </p:nvSpPr>
        <p:spPr bwMode="auto">
          <a:xfrm>
            <a:off x="2200274" y="2254845"/>
            <a:ext cx="1527175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rgbClr val="FF00FF"/>
                </a:solidFill>
                <a:latin typeface="Trebuchet MS" panose="020B0603020202020204" pitchFamily="34" charset="0"/>
              </a:rPr>
              <a:t>Decode 2nd</a:t>
            </a:r>
          </a:p>
        </p:txBody>
      </p:sp>
      <p:sp>
        <p:nvSpPr>
          <p:cNvPr id="306" name="Text Box 99"/>
          <p:cNvSpPr txBox="1">
            <a:spLocks noChangeArrowheads="1"/>
          </p:cNvSpPr>
          <p:nvPr/>
        </p:nvSpPr>
        <p:spPr bwMode="auto">
          <a:xfrm>
            <a:off x="71437" y="2240558"/>
            <a:ext cx="13716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82" tIns="50941" rIns="101882" bIns="50941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rgbClr val="009900"/>
                </a:solidFill>
                <a:latin typeface="Trebuchet MS" panose="020B0603020202020204" pitchFamily="34" charset="0"/>
              </a:rPr>
              <a:t>Fetch 3rd</a:t>
            </a:r>
          </a:p>
        </p:txBody>
      </p:sp>
      <p:sp>
        <p:nvSpPr>
          <p:cNvPr id="307" name="AutoShape 100"/>
          <p:cNvSpPr>
            <a:spLocks/>
          </p:cNvSpPr>
          <p:nvPr/>
        </p:nvSpPr>
        <p:spPr bwMode="auto">
          <a:xfrm rot="5400000">
            <a:off x="5395118" y="1846064"/>
            <a:ext cx="173037" cy="1844675"/>
          </a:xfrm>
          <a:prstGeom prst="leftBrace">
            <a:avLst>
              <a:gd name="adj1" fmla="val 88838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Text Box 101"/>
          <p:cNvSpPr txBox="1">
            <a:spLocks noChangeArrowheads="1"/>
          </p:cNvSpPr>
          <p:nvPr/>
        </p:nvSpPr>
        <p:spPr bwMode="auto">
          <a:xfrm>
            <a:off x="4719637" y="2240558"/>
            <a:ext cx="15192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rgbClr val="FF3300"/>
                </a:solidFill>
                <a:latin typeface="Trebuchet MS" panose="020B0603020202020204" pitchFamily="34" charset="0"/>
              </a:rPr>
              <a:t>Execute 1st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Line 11"/>
          <p:cNvSpPr>
            <a:spLocks noChangeShapeType="1"/>
          </p:cNvSpPr>
          <p:nvPr/>
        </p:nvSpPr>
        <p:spPr bwMode="auto">
          <a:xfrm flipV="1">
            <a:off x="6403974" y="3860999"/>
            <a:ext cx="506413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 Box 83"/>
          <p:cNvSpPr txBox="1">
            <a:spLocks noChangeArrowheads="1"/>
          </p:cNvSpPr>
          <p:nvPr/>
        </p:nvSpPr>
        <p:spPr bwMode="auto">
          <a:xfrm>
            <a:off x="2984499" y="4149080"/>
            <a:ext cx="7842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 dirty="0">
                <a:solidFill>
                  <a:srgbClr val="FF00FF"/>
                </a:solidFill>
                <a:latin typeface="Arial" panose="020B0604020202020204" pitchFamily="34" charset="0"/>
              </a:rPr>
              <a:t>Read</a:t>
            </a:r>
          </a:p>
          <a:p>
            <a:r>
              <a:rPr lang="en-US" altLang="en-US" sz="1100" dirty="0">
                <a:solidFill>
                  <a:srgbClr val="FF00FF"/>
                </a:solidFill>
                <a:latin typeface="Arial" panose="020B0604020202020204" pitchFamily="34" charset="0"/>
              </a:rPr>
              <a:t>register 2</a:t>
            </a:r>
          </a:p>
        </p:txBody>
      </p:sp>
    </p:spTree>
    <p:extLst>
      <p:ext uri="{BB962C8B-B14F-4D97-AF65-F5344CB8AC3E}">
        <p14:creationId xmlns:p14="http://schemas.microsoft.com/office/powerpoint/2010/main" val="323457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8520" y="116632"/>
            <a:ext cx="4141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Pipelining Work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1536" y="2100611"/>
            <a:ext cx="9148976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make our pipeline 5 stages long, to handle load instructions as they were handled in the multi-cycle implementation.</a:t>
            </a:r>
          </a:p>
          <a:p>
            <a:pPr marL="1254125" lvl="1" indent="-342900">
              <a:spcBef>
                <a:spcPct val="20000"/>
              </a:spcBef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 are: IF, ID, EX, MEM, and WB</a:t>
            </a:r>
          </a:p>
          <a:p>
            <a:pPr marL="342900" indent="-342900" algn="just" defTabSz="9144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support executing 5 instructions simultaneously: one in each stage.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808" y="116632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terminology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AutoShape 6"/>
          <p:cNvSpPr>
            <a:spLocks/>
          </p:cNvSpPr>
          <p:nvPr/>
        </p:nvSpPr>
        <p:spPr bwMode="auto">
          <a:xfrm rot="16200000">
            <a:off x="3600004" y="1421372"/>
            <a:ext cx="177800" cy="3048000"/>
          </a:xfrm>
          <a:prstGeom prst="leftBrace">
            <a:avLst>
              <a:gd name="adj1" fmla="val 14285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AutoShape 7"/>
          <p:cNvSpPr>
            <a:spLocks/>
          </p:cNvSpPr>
          <p:nvPr/>
        </p:nvSpPr>
        <p:spPr bwMode="auto">
          <a:xfrm rot="16200000">
            <a:off x="7299673" y="1455503"/>
            <a:ext cx="177800" cy="2979738"/>
          </a:xfrm>
          <a:prstGeom prst="leftBrace">
            <a:avLst>
              <a:gd name="adj1" fmla="val 13965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AutoShape 8"/>
          <p:cNvSpPr>
            <a:spLocks/>
          </p:cNvSpPr>
          <p:nvPr/>
        </p:nvSpPr>
        <p:spPr bwMode="auto">
          <a:xfrm rot="16200000">
            <a:off x="5466904" y="2602472"/>
            <a:ext cx="177800" cy="685800"/>
          </a:xfrm>
          <a:prstGeom prst="leftBrace">
            <a:avLst>
              <a:gd name="adj1" fmla="val 3214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 Box 9"/>
          <p:cNvSpPr txBox="1">
            <a:spLocks noChangeArrowheads="1"/>
          </p:cNvSpPr>
          <p:nvPr/>
        </p:nvSpPr>
        <p:spPr bwMode="auto">
          <a:xfrm>
            <a:off x="3245668" y="3082945"/>
            <a:ext cx="829322" cy="41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cs typeface="Times New Roman" panose="02020603050405020304" pitchFamily="18" charset="0"/>
              </a:rPr>
              <a:t>filling</a:t>
            </a:r>
          </a:p>
        </p:txBody>
      </p:sp>
      <p:sp>
        <p:nvSpPr>
          <p:cNvPr id="115" name="Text Box 10"/>
          <p:cNvSpPr txBox="1">
            <a:spLocks noChangeArrowheads="1"/>
          </p:cNvSpPr>
          <p:nvPr/>
        </p:nvSpPr>
        <p:spPr bwMode="auto">
          <a:xfrm>
            <a:off x="5301195" y="3082945"/>
            <a:ext cx="560017" cy="41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cs typeface="Times New Roman" panose="02020603050405020304" pitchFamily="18" charset="0"/>
              </a:rPr>
              <a:t>full</a:t>
            </a:r>
          </a:p>
        </p:txBody>
      </p:sp>
      <p:sp>
        <p:nvSpPr>
          <p:cNvPr id="116" name="Text Box 11"/>
          <p:cNvSpPr txBox="1">
            <a:spLocks noChangeArrowheads="1"/>
          </p:cNvSpPr>
          <p:nvPr/>
        </p:nvSpPr>
        <p:spPr bwMode="auto">
          <a:xfrm>
            <a:off x="6855571" y="3082945"/>
            <a:ext cx="1172365" cy="41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cs typeface="Times New Roman" panose="02020603050405020304" pitchFamily="18" charset="0"/>
              </a:rPr>
              <a:t>emptying</a:t>
            </a:r>
          </a:p>
        </p:txBody>
      </p:sp>
      <p:graphicFrame>
        <p:nvGraphicFramePr>
          <p:cNvPr id="117" name="Group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90470"/>
              </p:ext>
            </p:extLst>
          </p:nvPr>
        </p:nvGraphicFramePr>
        <p:xfrm>
          <a:off x="107504" y="799072"/>
          <a:ext cx="8763000" cy="1920240"/>
        </p:xfrm>
        <a:graphic>
          <a:graphicData uri="http://schemas.openxmlformats.org/drawingml/2006/table">
            <a:tbl>
              <a:tblPr/>
              <a:tblGrid>
                <a:gridCol w="2041525"/>
                <a:gridCol w="777875"/>
                <a:gridCol w="762000"/>
                <a:gridCol w="762000"/>
                <a:gridCol w="762000"/>
                <a:gridCol w="685800"/>
                <a:gridCol w="685800"/>
                <a:gridCol w="762000"/>
                <a:gridCol w="762000"/>
                <a:gridCol w="762000"/>
              </a:tblGrid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9"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Clock cycle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lw	$t0, 4($sp)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sub	$v0, $a0, $a1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and	$t1, $t2, $t3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or	$s0, $s1, $s2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add	$sp, $sp, -4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8" name="Rectangle 3"/>
          <p:cNvSpPr txBox="1">
            <a:spLocks noChangeArrowheads="1"/>
          </p:cNvSpPr>
          <p:nvPr/>
        </p:nvSpPr>
        <p:spPr bwMode="auto">
          <a:xfrm>
            <a:off x="34529" y="3771751"/>
            <a:ext cx="902176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pipeline depth is the number of stages—in this case, five.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four cycles here, the pipeline is filling, since there are unused functional units.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cycle 5, the pipeline is full. Five instructions are being executed simultaneously, so all hardware units are in use.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cycles 6-9, the pipeline is emptying.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808" y="116632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terminology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84330"/>
              </p:ext>
            </p:extLst>
          </p:nvPr>
        </p:nvGraphicFramePr>
        <p:xfrm>
          <a:off x="115442" y="799072"/>
          <a:ext cx="8763000" cy="1920240"/>
        </p:xfrm>
        <a:graphic>
          <a:graphicData uri="http://schemas.openxmlformats.org/drawingml/2006/table">
            <a:tbl>
              <a:tblPr/>
              <a:tblGrid>
                <a:gridCol w="2041525"/>
                <a:gridCol w="777875"/>
                <a:gridCol w="762000"/>
                <a:gridCol w="762000"/>
                <a:gridCol w="762000"/>
                <a:gridCol w="685800"/>
                <a:gridCol w="685800"/>
                <a:gridCol w="762000"/>
                <a:gridCol w="762000"/>
                <a:gridCol w="762000"/>
              </a:tblGrid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9"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Clock cycle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lw	$t0, 4($sp)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lw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	$t1, 8($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sp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)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lw	$t2, 12($sp)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lw	$t3, 16($sp)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lw	$t4, 20($sp)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AutoShape 115"/>
          <p:cNvSpPr>
            <a:spLocks/>
          </p:cNvSpPr>
          <p:nvPr/>
        </p:nvSpPr>
        <p:spPr bwMode="auto">
          <a:xfrm rot="16200000">
            <a:off x="3607942" y="1040372"/>
            <a:ext cx="177800" cy="3048000"/>
          </a:xfrm>
          <a:prstGeom prst="leftBrace">
            <a:avLst>
              <a:gd name="adj1" fmla="val 14285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6"/>
          <p:cNvSpPr txBox="1">
            <a:spLocks noChangeArrowheads="1"/>
          </p:cNvSpPr>
          <p:nvPr/>
        </p:nvSpPr>
        <p:spPr bwMode="auto">
          <a:xfrm>
            <a:off x="3239642" y="2627872"/>
            <a:ext cx="8572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gamma/>
                        <a:tint val="33725"/>
                        <a:invGamma/>
                      </a:schemeClr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858780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82" tIns="50941" rIns="101882" bIns="50941" anchor="ctr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>
                <a:solidFill>
                  <a:srgbClr val="FF0000"/>
                </a:solidFill>
                <a:latin typeface="Trebuchet MS" panose="020B0603020202020204" pitchFamily="34" charset="0"/>
              </a:rPr>
              <a:t>filling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-13940" y="3573016"/>
            <a:ext cx="9021763" cy="27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on ideal pipeline:</a:t>
            </a:r>
          </a:p>
          <a:p>
            <a:pPr lvl="1">
              <a:buClr>
                <a:schemeClr val="tx2"/>
              </a:buClr>
            </a:pP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to fill the pipeline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en-US" sz="2400" kern="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cycle per instruction</a:t>
            </a:r>
            <a:endParaRPr lang="en-US" altLang="en-US" sz="24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execution time for N instructions?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other implementations:</a:t>
            </a:r>
          </a:p>
          <a:p>
            <a:pPr lvl="1"/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Cycle: (8ns clock period)</a:t>
            </a:r>
          </a:p>
          <a:p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faster is pipelining for N=1000 ?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0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27784" y="116632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Observation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18" y="830088"/>
            <a:ext cx="902176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functional unit can only be used </a:t>
            </a:r>
            <a:r>
              <a:rPr lang="en-US" altLang="en-US" sz="2400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 instruction.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functional unit must be used at the </a:t>
            </a:r>
            <a:r>
              <a:rPr lang="en-US" altLang="en-US" sz="2400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stage for all instructions. See the problem if:</a:t>
            </a:r>
          </a:p>
          <a:p>
            <a:pPr lvl="1"/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uses Register File’s Write Port during  its </a:t>
            </a:r>
            <a:r>
              <a:rPr lang="en-US" altLang="en-US" sz="2400" kern="0" dirty="0" smtClean="0">
                <a:solidFill>
                  <a:srgbClr val="9E0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5th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</a:p>
          <a:p>
            <a:pPr lvl="1"/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R-type uses Register File’s Write Port during its </a:t>
            </a:r>
            <a:r>
              <a:rPr lang="en-US" altLang="en-US" sz="2400" kern="0" dirty="0" smtClean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4th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4845"/>
              </p:ext>
            </p:extLst>
          </p:nvPr>
        </p:nvGraphicFramePr>
        <p:xfrm>
          <a:off x="179512" y="3776488"/>
          <a:ext cx="8763000" cy="1920240"/>
        </p:xfrm>
        <a:graphic>
          <a:graphicData uri="http://schemas.openxmlformats.org/drawingml/2006/table">
            <a:tbl>
              <a:tblPr/>
              <a:tblGrid>
                <a:gridCol w="2041525"/>
                <a:gridCol w="777875"/>
                <a:gridCol w="762000"/>
                <a:gridCol w="762000"/>
                <a:gridCol w="762000"/>
                <a:gridCol w="685800"/>
                <a:gridCol w="685800"/>
                <a:gridCol w="762000"/>
                <a:gridCol w="762000"/>
                <a:gridCol w="762000"/>
              </a:tblGrid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9"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Clock cycle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add	$sp, $sp, -4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sub	$v0, $a0, $a1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lw	$t0, 4($sp)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E0FCC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or	$s0, $s1, $s2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lw	$t1, 8($sp)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3728" y="116632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solution: Insert NOP stages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26639" y="785560"/>
            <a:ext cx="9021763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uniformity </a:t>
            </a:r>
          </a:p>
          <a:p>
            <a:pPr lvl="1"/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all instructions take 5 cycles.</a:t>
            </a:r>
          </a:p>
          <a:p>
            <a:pPr lvl="1"/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them have the same stages, in the same order</a:t>
            </a:r>
          </a:p>
          <a:p>
            <a:pPr marL="1085850" lvl="2" eaLnBrk="0" hangingPunct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stages will do nothing for some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</a:p>
          <a:p>
            <a:pPr marL="1085850" lvl="2" eaLnBrk="0" hangingPunct="0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5850" lvl="2"/>
            <a:endParaRPr lang="en-US" altLang="en-US" kern="0" dirty="0" smtClean="0"/>
          </a:p>
          <a:p>
            <a:pPr marL="1085850" lvl="2"/>
            <a:endParaRPr lang="en-US" altLang="en-US" kern="0" dirty="0" smtClean="0"/>
          </a:p>
          <a:p>
            <a:pPr marL="1085850" lvl="2"/>
            <a:endParaRPr lang="en-US" altLang="en-US" kern="0" dirty="0" smtClean="0"/>
          </a:p>
          <a:p>
            <a:pPr marL="1085850" lvl="2"/>
            <a:endParaRPr lang="en-US" altLang="en-US" kern="0" dirty="0" smtClean="0"/>
          </a:p>
          <a:p>
            <a:pPr marL="857250" lvl="2" indent="0">
              <a:buNone/>
            </a:pPr>
            <a:endParaRPr lang="en-US" altLang="en-US" sz="1050" kern="0" dirty="0" smtClean="0"/>
          </a:p>
          <a:p>
            <a:pPr marL="1085850" lvl="2" eaLnBrk="0" hangingPunct="0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and Branches have NOP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too…</a:t>
            </a:r>
          </a:p>
        </p:txBody>
      </p:sp>
      <p:graphicFrame>
        <p:nvGraphicFramePr>
          <p:cNvPr id="14" name="Group 3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06046"/>
              </p:ext>
            </p:extLst>
          </p:nvPr>
        </p:nvGraphicFramePr>
        <p:xfrm>
          <a:off x="23089" y="2993400"/>
          <a:ext cx="8763000" cy="1950720"/>
        </p:xfrm>
        <a:graphic>
          <a:graphicData uri="http://schemas.openxmlformats.org/drawingml/2006/table">
            <a:tbl>
              <a:tblPr/>
              <a:tblGrid>
                <a:gridCol w="2041525"/>
                <a:gridCol w="777875"/>
                <a:gridCol w="762000"/>
                <a:gridCol w="762000"/>
                <a:gridCol w="762000"/>
                <a:gridCol w="685800"/>
                <a:gridCol w="685800"/>
                <a:gridCol w="762000"/>
                <a:gridCol w="762000"/>
                <a:gridCol w="762000"/>
              </a:tblGrid>
              <a:tr h="304800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9"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Clock cycle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9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add	$sp, $sp, -4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NOP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sub	$v0, $a0, $a1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NOP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lw	$t0, 4($sp)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E0FCC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or	$s0, $s1, $s2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NOP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lw	$t1, 8($sp)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cap="flat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26952"/>
              </p:ext>
            </p:extLst>
          </p:nvPr>
        </p:nvGraphicFramePr>
        <p:xfrm>
          <a:off x="1143001" y="2611760"/>
          <a:ext cx="5791200" cy="274320"/>
        </p:xfrm>
        <a:graphic>
          <a:graphicData uri="http://schemas.openxmlformats.org/drawingml/2006/table">
            <a:tbl>
              <a:tblPr/>
              <a:tblGrid>
                <a:gridCol w="2041525"/>
                <a:gridCol w="777875"/>
                <a:gridCol w="762000"/>
                <a:gridCol w="762000"/>
                <a:gridCol w="762000"/>
                <a:gridCol w="685800"/>
              </a:tblGrid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R-type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NOP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WB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Group 3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0020"/>
              </p:ext>
            </p:extLst>
          </p:nvPr>
        </p:nvGraphicFramePr>
        <p:xfrm>
          <a:off x="1087370" y="5775677"/>
          <a:ext cx="5791200" cy="274320"/>
        </p:xfrm>
        <a:graphic>
          <a:graphicData uri="http://schemas.openxmlformats.org/drawingml/2006/table">
            <a:tbl>
              <a:tblPr/>
              <a:tblGrid>
                <a:gridCol w="2041525"/>
                <a:gridCol w="777875"/>
                <a:gridCol w="762000"/>
                <a:gridCol w="762000"/>
                <a:gridCol w="762000"/>
                <a:gridCol w="685800"/>
              </a:tblGrid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store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rebuchet MS" panose="020B0603020202020204" pitchFamily="34" charset="0"/>
                        </a:rPr>
                        <a:t>MEM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NOP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3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52998"/>
              </p:ext>
            </p:extLst>
          </p:nvPr>
        </p:nvGraphicFramePr>
        <p:xfrm>
          <a:off x="1087370" y="6156677"/>
          <a:ext cx="5791200" cy="274320"/>
        </p:xfrm>
        <a:graphic>
          <a:graphicData uri="http://schemas.openxmlformats.org/drawingml/2006/table">
            <a:tbl>
              <a:tblPr/>
              <a:tblGrid>
                <a:gridCol w="2041525"/>
                <a:gridCol w="777875"/>
                <a:gridCol w="762000"/>
                <a:gridCol w="762000"/>
                <a:gridCol w="762000"/>
                <a:gridCol w="685800"/>
              </a:tblGrid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514350" algn="l"/>
                        </a:tabLs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514350" algn="l"/>
                        </a:tabLst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branch</a:t>
                      </a:r>
                    </a:p>
                  </a:txBody>
                  <a:tcPr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ID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</a:rPr>
                        <a:t>EX</a:t>
                      </a: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NOP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</a:rPr>
                        <a:t>NOP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0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23928" y="116632"/>
            <a:ext cx="1368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GB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6512" y="2708920"/>
            <a:ext cx="914400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Super-Pipeline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Super-Scalar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23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6512" y="6418487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91880" y="116632"/>
            <a:ext cx="2160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Therefore…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414191"/>
              </p:ext>
            </p:extLst>
          </p:nvPr>
        </p:nvGraphicFramePr>
        <p:xfrm>
          <a:off x="3779838" y="1089025"/>
          <a:ext cx="51355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isio" r:id="rId4" imgW="5962498" imgH="1854403" progId="Visio.Drawing.11">
                  <p:embed/>
                </p:oleObj>
              </mc:Choice>
              <mc:Fallback>
                <p:oleObj name="Visio" r:id="rId4" imgW="5962498" imgH="18544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089025"/>
                        <a:ext cx="513556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-47857" y="1880674"/>
            <a:ext cx="3754655" cy="27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203200" indent="-203200" algn="l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5800" indent="-190500" algn="l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257300" indent="-342900" algn="l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714500" indent="-3429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71700" indent="-3429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–number of pipe </a:t>
            </a:r>
            <a:r>
              <a:rPr lang="en-US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stages, instructions 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resident at the processor at any given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example, K=5 stages, number of parallelism (concurrent instruction in the processor) is also equal to 5.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instruction will be accomplished each clock cycle, </a:t>
            </a:r>
            <a:b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CPI = IPC = 1</a:t>
            </a:r>
            <a:endParaRPr lang="en-US" altLang="en-US" sz="2000" b="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5" descr="she70647_010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062" y="4262518"/>
            <a:ext cx="5205412" cy="20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0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6512" y="6418487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7624" y="116632"/>
            <a:ext cx="67687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Six-Stage Pipelined Processor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3" descr="she70647_02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2736"/>
            <a:ext cx="6195392" cy="490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6512" y="6418487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83768" y="116632"/>
            <a:ext cx="417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 &amp; Performance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692377"/>
              </p:ext>
            </p:extLst>
          </p:nvPr>
        </p:nvGraphicFramePr>
        <p:xfrm>
          <a:off x="179512" y="990600"/>
          <a:ext cx="865028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4" imgW="8267400" imgH="838080" progId="Equation.3">
                  <p:embed/>
                </p:oleObj>
              </mc:Choice>
              <mc:Fallback>
                <p:oleObj name="Equation" r:id="rId4" imgW="82674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990600"/>
                        <a:ext cx="865028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1927" y="2636912"/>
            <a:ext cx="9148585" cy="283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203200" indent="-203200" algn="l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32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5800" indent="-190500" algn="l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257300" indent="-342900" algn="l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714500" indent="-3429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71700" indent="-3429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justLow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Depth 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stages implemented in the processor, it is an </a:t>
            </a:r>
            <a:r>
              <a:rPr lang="en-US" altLang="en-US" sz="24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decision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it is directly related to the technology.  In the previous example K=5.</a:t>
            </a:r>
          </a:p>
          <a:p>
            <a:pPr algn="justLow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Stall’s CPI </a:t>
            </a: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directly related to the code’s instructions and the density of existing dependences and branches. </a:t>
            </a:r>
          </a:p>
          <a:p>
            <a:pPr algn="justLow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Ideally the CPI is 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2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itle 3"/>
          <p:cNvSpPr txBox="1">
            <a:spLocks/>
          </p:cNvSpPr>
          <p:nvPr/>
        </p:nvSpPr>
        <p:spPr bwMode="auto">
          <a:xfrm>
            <a:off x="292814" y="2420888"/>
            <a:ext cx="82296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Super-Pipelining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54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6512" y="6418487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760" y="116632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Super-Pipelining Processor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6512" y="1678260"/>
            <a:ext cx="9112073" cy="376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(Instruction Fetch) : requires a cache access in order to get the next instruction to be delivered to the pipeline.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(Instruction Decode) : requires the control unit to decode the instruction to identifying what it does.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Obviously the fetch stage </a:t>
            </a:r>
            <a:r>
              <a:rPr lang="en-US" altLang="en-US" sz="2400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access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much more time than the decode stage –</a:t>
            </a:r>
            <a:r>
              <a:rPr lang="en-US" altLang="en-US" sz="2400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logic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altLang="en-US" sz="2400" u="sng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subdivide each pipe-stage 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altLang="en-US" sz="2400" kern="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other stages of smaller amount of time required for each stage: </a:t>
            </a:r>
            <a:r>
              <a:rPr lang="en-US" altLang="en-US" sz="2400" kern="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minor cycle time. </a:t>
            </a:r>
            <a:endParaRPr lang="en-US" altLang="en-US" sz="2400" kern="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98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6512" y="6418487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760" y="116632"/>
            <a:ext cx="4320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Super-Pipelining Processor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6512" y="4356021"/>
            <a:ext cx="9074150" cy="188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can issue a new instruction every minor cycle.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 = K 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figure:</a:t>
            </a:r>
            <a:b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Parallelism = K 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= 4 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= 12 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0" y="908720"/>
            <a:ext cx="9110662" cy="2604771"/>
            <a:chOff x="0" y="776072"/>
            <a:chExt cx="9110662" cy="2604771"/>
          </a:xfrm>
        </p:grpSpPr>
        <p:pic>
          <p:nvPicPr>
            <p:cNvPr id="16" name="Picture 4" descr="she70647_01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665" y="776072"/>
              <a:ext cx="4854575" cy="227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0" y="3052548"/>
              <a:ext cx="9110662" cy="328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3500" tIns="25400" rIns="63500" bIns="25400">
              <a:spAutoFit/>
            </a:bodyPr>
            <a:lstStyle>
              <a:lvl1pPr marL="203200" indent="-203200" algn="l">
                <a:lnSpc>
                  <a:spcPct val="75000"/>
                </a:lnSpc>
                <a:spcBef>
                  <a:spcPct val="65000"/>
                </a:spcBef>
                <a:buSzPct val="100000"/>
                <a:buChar char="°"/>
                <a:defRPr sz="3200" b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685800" indent="-190500" algn="l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sz="2800" b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257300" indent="-342900" algn="l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sz="2400" b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714500" indent="-3429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171700" indent="-3429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 sz="2400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Super-pipelined machine of Degree m=3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7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she70647_02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14" y="799768"/>
            <a:ext cx="4631941" cy="51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6512" y="6418487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5816" y="116632"/>
            <a:ext cx="3240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en-US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" y="5832987"/>
            <a:ext cx="9081660" cy="460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(a)four-stage instruction pipeline, (b)eleven-stage instruction pipeline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3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itle 3"/>
          <p:cNvSpPr txBox="1">
            <a:spLocks/>
          </p:cNvSpPr>
          <p:nvPr/>
        </p:nvSpPr>
        <p:spPr bwMode="auto">
          <a:xfrm>
            <a:off x="292814" y="2420888"/>
            <a:ext cx="82296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Superscaling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1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6512" y="6418487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03648" y="116632"/>
            <a:ext cx="64087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Superscalar Machines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0" y="2050901"/>
            <a:ext cx="914858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 advance multiple instructions through the pipeline stages.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functional units =&gt; higher instruction execution throughput.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to execute instructions in an order different from that specified by the original program.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program order execution allows more parallel processing of instructions. 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5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6512" y="6418487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9672" y="116632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Superpipelined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Superscalar </a:t>
            </a:r>
            <a:r>
              <a:rPr lang="en-US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" y="838200"/>
            <a:ext cx="3707903" cy="2298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203200" indent="-203200" algn="l">
              <a:lnSpc>
                <a:spcPct val="75000"/>
              </a:lnSpc>
              <a:spcBef>
                <a:spcPct val="65000"/>
              </a:spcBef>
              <a:buSzPct val="100000"/>
              <a:buChar char="°"/>
              <a:defRPr sz="32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85800" indent="-190500" algn="l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257300" indent="-342900" algn="l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sz="2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714500" indent="-3429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71700" indent="-3429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superscalar degree is determined by </a:t>
            </a:r>
            <a:r>
              <a:rPr lang="en-US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2000" b="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 parallelism n</a:t>
            </a:r>
            <a:r>
              <a:rPr lang="en-US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000" b="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sub-stages m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stages k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 = K </a:t>
            </a:r>
            <a:r>
              <a:rPr lang="en-US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</a:t>
            </a:r>
            <a:r>
              <a:rPr lang="en-US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Parallelism = 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b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 </a:t>
            </a:r>
            <a:r>
              <a:rPr lang="en-US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45</a:t>
            </a:r>
          </a:p>
        </p:txBody>
      </p:sp>
      <p:graphicFrame>
        <p:nvGraphicFramePr>
          <p:cNvPr id="14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463348"/>
              </p:ext>
            </p:extLst>
          </p:nvPr>
        </p:nvGraphicFramePr>
        <p:xfrm>
          <a:off x="3615311" y="838199"/>
          <a:ext cx="5528689" cy="557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Visio" r:id="rId4" imgW="2612746" imgH="3695395" progId="Visio.Drawing.11">
                  <p:embed/>
                </p:oleObj>
              </mc:Choice>
              <mc:Fallback>
                <p:oleObj name="Visio" r:id="rId4" imgW="2612746" imgH="36953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311" y="838199"/>
                        <a:ext cx="5528689" cy="5575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7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5736" y="116632"/>
            <a:ext cx="4752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Performance Metrics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2369" y="1412776"/>
            <a:ext cx="9144000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can be determined by:</a:t>
            </a:r>
          </a:p>
          <a:p>
            <a:pPr marL="1254125" lvl="1" indent="-342900">
              <a:buChar char="•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</a:p>
          <a:p>
            <a:pPr marL="1254125" lvl="1" indent="-342900"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Rate</a:t>
            </a:r>
          </a:p>
          <a:p>
            <a:pPr marL="1254125" lvl="1" indent="-342900"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CPI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(Clocks Per Instructions)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= </a:t>
            </a:r>
            <a:r>
              <a:rPr lang="en-US" altLang="en-US" sz="2400" kern="0" dirty="0" smtClean="0">
                <a:solidFill>
                  <a:srgbClr val="005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Count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en-US" sz="2400" kern="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kern="0" dirty="0" smtClean="0">
                <a:solidFill>
                  <a:srgbClr val="005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Count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governed by Compiler’s Techniques and Architectural decisions.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primarily governed by Architectural decisions.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kern="0" dirty="0" smtClean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 Time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governed by technology improvements and Architectural decisions.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6512" y="6418487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9752" y="116632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Deeper Pipeline, a Solution?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6512" y="1519932"/>
            <a:ext cx="9112073" cy="255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mentioned before, the performance is proportional to Instruction Count, Clock Rate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IPC.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Deeper pipeline has fewer logic gate levels in each stage, this leads to a shorter cycle time and higher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rate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deeper pipeline can potentially cause higher penalties for dealing with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inter-instruction dependences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3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6512" y="6418487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9712" y="116632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Bounded Pipelines Performance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6512" y="1745828"/>
            <a:ext cx="9112073" cy="28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Scalar pipeline can only initiate at most one instruction every cycle, hence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fundamentally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bounded by ONE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get more instruction throughput, we must initiate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instruction every machine cycle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Hence, having more than one instruction resident in each pipeline stage is necessary: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pipeline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7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6512" y="6418487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79712" y="116632"/>
            <a:ext cx="5832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Scalar to Superscalar Pipelines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-36512" y="1988840"/>
            <a:ext cx="914858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Superscalar pipelines are parallel pipelines: able to initiate the processing of multiple instructions in every machine cycle. 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Superscalars are diversified; they employ multiple and heterogeneous functional units in their execution stages. </a:t>
            </a:r>
          </a:p>
          <a:p>
            <a:pPr algn="just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implemented as dynamic pipelines in order to achieve the best possible performance without requiring reordering of instructions by the compiler. </a:t>
            </a:r>
            <a:endParaRPr lang="en-US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4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like to thank my dear PhD student </a:t>
            </a:r>
            <a:r>
              <a:rPr lang="en-US" dirty="0" err="1" smtClean="0"/>
              <a:t>Samaneh</a:t>
            </a:r>
            <a:r>
              <a:rPr lang="en-US" dirty="0" smtClean="0"/>
              <a:t> </a:t>
            </a:r>
            <a:r>
              <a:rPr lang="en-US" dirty="0" err="1" smtClean="0"/>
              <a:t>Firouzi</a:t>
            </a:r>
            <a:r>
              <a:rPr lang="en-US" dirty="0" smtClean="0"/>
              <a:t> for her help, enthusiasm and support for designing this power point.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71800" y="116632"/>
            <a:ext cx="367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Unpipelined</a:t>
            </a:r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4"/>
          <p:cNvSpPr txBox="1">
            <a:spLocks noChangeArrowheads="1"/>
          </p:cNvSpPr>
          <p:nvPr/>
        </p:nvSpPr>
        <p:spPr bwMode="auto">
          <a:xfrm>
            <a:off x="1" y="838200"/>
            <a:ext cx="9143999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 can be resident at the processor at any given time.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processor is considered as ONE stage, k=1.</a:t>
            </a:r>
            <a:b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</a:t>
            </a:r>
            <a:r>
              <a:rPr lang="en-US" alt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kern="0" dirty="0" smtClean="0">
                <a:solidFill>
                  <a:srgbClr val="0054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/ IPC</a:t>
            </a:r>
            <a:endParaRPr lang="en-US" altLang="en-US" sz="2400" kern="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810242" y="3717032"/>
            <a:ext cx="3240087" cy="1709737"/>
            <a:chOff x="5481638" y="1338263"/>
            <a:chExt cx="3240087" cy="1709737"/>
          </a:xfrm>
        </p:grpSpPr>
        <p:sp>
          <p:nvSpPr>
            <p:cNvPr id="18" name="Rectangle 2"/>
            <p:cNvSpPr>
              <a:spLocks noChangeArrowheads="1"/>
            </p:cNvSpPr>
            <p:nvPr/>
          </p:nvSpPr>
          <p:spPr bwMode="auto">
            <a:xfrm>
              <a:off x="6259513" y="1479550"/>
              <a:ext cx="1663700" cy="2333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3"/>
            <p:cNvSpPr>
              <a:spLocks noChangeAspect="1" noChangeArrowheads="1" noTextEdit="1"/>
            </p:cNvSpPr>
            <p:nvPr/>
          </p:nvSpPr>
          <p:spPr bwMode="auto">
            <a:xfrm>
              <a:off x="5481638" y="1338263"/>
              <a:ext cx="3240087" cy="170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4"/>
            <p:cNvSpPr>
              <a:spLocks/>
            </p:cNvSpPr>
            <p:nvPr/>
          </p:nvSpPr>
          <p:spPr bwMode="auto">
            <a:xfrm>
              <a:off x="5503863" y="1363663"/>
              <a:ext cx="3197225" cy="857250"/>
            </a:xfrm>
            <a:custGeom>
              <a:avLst/>
              <a:gdLst>
                <a:gd name="T0" fmla="*/ 384 w 4800"/>
                <a:gd name="T1" fmla="*/ 1061 h 1061"/>
                <a:gd name="T2" fmla="*/ 4416 w 4800"/>
                <a:gd name="T3" fmla="*/ 1061 h 1061"/>
                <a:gd name="T4" fmla="*/ 4800 w 4800"/>
                <a:gd name="T5" fmla="*/ 677 h 1061"/>
                <a:gd name="T6" fmla="*/ 4800 w 4800"/>
                <a:gd name="T7" fmla="*/ 677 h 1061"/>
                <a:gd name="T8" fmla="*/ 4800 w 4800"/>
                <a:gd name="T9" fmla="*/ 677 h 1061"/>
                <a:gd name="T10" fmla="*/ 4800 w 4800"/>
                <a:gd name="T11" fmla="*/ 384 h 1061"/>
                <a:gd name="T12" fmla="*/ 4416 w 4800"/>
                <a:gd name="T13" fmla="*/ 0 h 1061"/>
                <a:gd name="T14" fmla="*/ 4416 w 4800"/>
                <a:gd name="T15" fmla="*/ 0 h 1061"/>
                <a:gd name="T16" fmla="*/ 384 w 4800"/>
                <a:gd name="T17" fmla="*/ 0 h 1061"/>
                <a:gd name="T18" fmla="*/ 0 w 4800"/>
                <a:gd name="T19" fmla="*/ 384 h 1061"/>
                <a:gd name="T20" fmla="*/ 0 w 4800"/>
                <a:gd name="T21" fmla="*/ 384 h 1061"/>
                <a:gd name="T22" fmla="*/ 0 w 4800"/>
                <a:gd name="T23" fmla="*/ 677 h 1061"/>
                <a:gd name="T24" fmla="*/ 384 w 4800"/>
                <a:gd name="T25" fmla="*/ 1061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00" h="1061">
                  <a:moveTo>
                    <a:pt x="384" y="1061"/>
                  </a:moveTo>
                  <a:lnTo>
                    <a:pt x="4416" y="1061"/>
                  </a:lnTo>
                  <a:cubicBezTo>
                    <a:pt x="4628" y="1061"/>
                    <a:pt x="4800" y="889"/>
                    <a:pt x="4800" y="677"/>
                  </a:cubicBezTo>
                  <a:cubicBezTo>
                    <a:pt x="4800" y="677"/>
                    <a:pt x="4800" y="677"/>
                    <a:pt x="4800" y="677"/>
                  </a:cubicBezTo>
                  <a:lnTo>
                    <a:pt x="4800" y="677"/>
                  </a:lnTo>
                  <a:lnTo>
                    <a:pt x="4800" y="384"/>
                  </a:lnTo>
                  <a:cubicBezTo>
                    <a:pt x="4800" y="172"/>
                    <a:pt x="4628" y="0"/>
                    <a:pt x="4416" y="0"/>
                  </a:cubicBezTo>
                  <a:lnTo>
                    <a:pt x="4416" y="0"/>
                  </a:lnTo>
                  <a:lnTo>
                    <a:pt x="384" y="0"/>
                  </a:lnTo>
                  <a:cubicBezTo>
                    <a:pt x="172" y="0"/>
                    <a:pt x="0" y="172"/>
                    <a:pt x="0" y="384"/>
                  </a:cubicBezTo>
                  <a:lnTo>
                    <a:pt x="0" y="384"/>
                  </a:lnTo>
                  <a:lnTo>
                    <a:pt x="0" y="677"/>
                  </a:lnTo>
                  <a:cubicBezTo>
                    <a:pt x="0" y="889"/>
                    <a:pt x="172" y="1061"/>
                    <a:pt x="384" y="106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5503863" y="1363663"/>
              <a:ext cx="3197225" cy="857250"/>
            </a:xfrm>
            <a:custGeom>
              <a:avLst/>
              <a:gdLst>
                <a:gd name="T0" fmla="*/ 384 w 4800"/>
                <a:gd name="T1" fmla="*/ 1061 h 1061"/>
                <a:gd name="T2" fmla="*/ 4416 w 4800"/>
                <a:gd name="T3" fmla="*/ 1061 h 1061"/>
                <a:gd name="T4" fmla="*/ 4800 w 4800"/>
                <a:gd name="T5" fmla="*/ 677 h 1061"/>
                <a:gd name="T6" fmla="*/ 4800 w 4800"/>
                <a:gd name="T7" fmla="*/ 677 h 1061"/>
                <a:gd name="T8" fmla="*/ 4800 w 4800"/>
                <a:gd name="T9" fmla="*/ 677 h 1061"/>
                <a:gd name="T10" fmla="*/ 4800 w 4800"/>
                <a:gd name="T11" fmla="*/ 384 h 1061"/>
                <a:gd name="T12" fmla="*/ 4416 w 4800"/>
                <a:gd name="T13" fmla="*/ 0 h 1061"/>
                <a:gd name="T14" fmla="*/ 4416 w 4800"/>
                <a:gd name="T15" fmla="*/ 0 h 1061"/>
                <a:gd name="T16" fmla="*/ 384 w 4800"/>
                <a:gd name="T17" fmla="*/ 0 h 1061"/>
                <a:gd name="T18" fmla="*/ 0 w 4800"/>
                <a:gd name="T19" fmla="*/ 384 h 1061"/>
                <a:gd name="T20" fmla="*/ 0 w 4800"/>
                <a:gd name="T21" fmla="*/ 384 h 1061"/>
                <a:gd name="T22" fmla="*/ 0 w 4800"/>
                <a:gd name="T23" fmla="*/ 677 h 1061"/>
                <a:gd name="T24" fmla="*/ 384 w 4800"/>
                <a:gd name="T25" fmla="*/ 1061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00" h="1061">
                  <a:moveTo>
                    <a:pt x="384" y="1061"/>
                  </a:moveTo>
                  <a:lnTo>
                    <a:pt x="4416" y="1061"/>
                  </a:lnTo>
                  <a:cubicBezTo>
                    <a:pt x="4628" y="1061"/>
                    <a:pt x="4800" y="889"/>
                    <a:pt x="4800" y="677"/>
                  </a:cubicBezTo>
                  <a:cubicBezTo>
                    <a:pt x="4800" y="677"/>
                    <a:pt x="4800" y="677"/>
                    <a:pt x="4800" y="677"/>
                  </a:cubicBezTo>
                  <a:lnTo>
                    <a:pt x="4800" y="677"/>
                  </a:lnTo>
                  <a:lnTo>
                    <a:pt x="4800" y="384"/>
                  </a:lnTo>
                  <a:cubicBezTo>
                    <a:pt x="4800" y="172"/>
                    <a:pt x="4628" y="0"/>
                    <a:pt x="4416" y="0"/>
                  </a:cubicBezTo>
                  <a:lnTo>
                    <a:pt x="4416" y="0"/>
                  </a:lnTo>
                  <a:lnTo>
                    <a:pt x="384" y="0"/>
                  </a:lnTo>
                  <a:cubicBezTo>
                    <a:pt x="172" y="0"/>
                    <a:pt x="0" y="172"/>
                    <a:pt x="0" y="384"/>
                  </a:cubicBezTo>
                  <a:lnTo>
                    <a:pt x="0" y="384"/>
                  </a:lnTo>
                  <a:lnTo>
                    <a:pt x="0" y="677"/>
                  </a:lnTo>
                  <a:cubicBezTo>
                    <a:pt x="0" y="889"/>
                    <a:pt x="172" y="1061"/>
                    <a:pt x="384" y="1061"/>
                  </a:cubicBezTo>
                  <a:close/>
                </a:path>
              </a:pathLst>
            </a:custGeom>
            <a:noFill/>
            <a:ln w="11113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6313488" y="1466850"/>
              <a:ext cx="17303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One Instruction</a:t>
              </a:r>
              <a:endParaRPr lang="en-US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6015038" y="1776413"/>
              <a:ext cx="23955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</a:rPr>
                <a:t>resident in Processor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6035675" y="2436813"/>
              <a:ext cx="23193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9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The number of stages</a:t>
              </a:r>
              <a:endParaRPr lang="en-US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8104188" y="2436813"/>
              <a:ext cx="122237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900" b="1">
                  <a:solidFill>
                    <a:srgbClr val="FF0000"/>
                  </a:solidFill>
                  <a:latin typeface="Arial" panose="020B0604020202020204" pitchFamily="34" charset="0"/>
                </a:rPr>
                <a:t>, 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6921500" y="2720975"/>
              <a:ext cx="160338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900" b="1">
                  <a:solidFill>
                    <a:srgbClr val="FF0000"/>
                  </a:solidFill>
                  <a:latin typeface="Arial" panose="020B0604020202020204" pitchFamily="34" charset="0"/>
                </a:rPr>
                <a:t>K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7059613" y="2720975"/>
              <a:ext cx="13176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900" b="1">
                  <a:solidFill>
                    <a:srgbClr val="FF0000"/>
                  </a:solidFill>
                  <a:latin typeface="Arial" panose="020B0604020202020204" pitchFamily="34" charset="0"/>
                </a:rPr>
                <a:t>=</a:t>
              </a:r>
              <a:endParaRPr lang="en-US" altLang="en-US" sz="2000">
                <a:solidFill>
                  <a:schemeClr val="accent1"/>
                </a:solidFill>
              </a:endParaRP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7177088" y="2720975"/>
              <a:ext cx="12541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altLang="en-US" sz="19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3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itle 3"/>
          <p:cNvSpPr txBox="1">
            <a:spLocks/>
          </p:cNvSpPr>
          <p:nvPr/>
        </p:nvSpPr>
        <p:spPr bwMode="auto">
          <a:xfrm>
            <a:off x="292814" y="2420888"/>
            <a:ext cx="82296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method: Pipelining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4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-392" y="1310684"/>
            <a:ext cx="9144391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Low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 is a key implementation technique used to build fast processors. </a:t>
            </a:r>
          </a:p>
          <a:p>
            <a:pPr marL="342900" indent="-342900" algn="justLow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execution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multiple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to overlap in time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Low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throughput of an instruction pipeline is the measure of how often an instruction exits the pipeline.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spcBef>
                <a:spcPct val="20000"/>
              </a:spcBef>
            </a:pPr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spcBef>
                <a:spcPct val="20000"/>
              </a:spcBef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:</a:t>
            </a:r>
          </a:p>
          <a:p>
            <a:pPr algn="ctr">
              <a:spcBef>
                <a:spcPct val="20000"/>
              </a:spcBef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 is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of speeding up execution of instructions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multiple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spcBef>
                <a:spcPct val="20000"/>
              </a:spcBef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79912" y="116632"/>
            <a:ext cx="1728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 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0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9912" y="116632"/>
            <a:ext cx="17281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 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-392" y="2307880"/>
            <a:ext cx="9144391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not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200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24000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Computations must be divisible into stage size</a:t>
            </a:r>
          </a:p>
          <a:p>
            <a:pPr marL="1524000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registers add overhead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808" y="116436"/>
            <a:ext cx="3528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 Processors</a:t>
            </a:r>
            <a:r>
              <a:rPr lang="en-GB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-391" y="764704"/>
            <a:ext cx="9148976" cy="46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 defTabSz="91440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implementations of the MIPS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4125" lvl="1" indent="-342900" defTabSz="914400">
              <a:spcBef>
                <a:spcPct val="20000"/>
              </a:spcBef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ingle-cycle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(It executes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instruction in just one clock cycle, but the cycle time may be very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long.)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4125" lvl="1" indent="-342900" defTabSz="914400">
              <a:spcBef>
                <a:spcPct val="20000"/>
              </a:spcBef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ulticycle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(It has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shorter cycle times, but each instruction requires many cycles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executed.)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 gives the best of both worlds and is used in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almost every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processor.</a:t>
            </a:r>
          </a:p>
          <a:p>
            <a:pPr marL="1254125" lvl="1" indent="-342900">
              <a:spcBef>
                <a:spcPct val="20000"/>
              </a:spcBef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times are short so clock rates are high.</a:t>
            </a:r>
          </a:p>
          <a:p>
            <a:pPr marL="1254125" lvl="1" indent="-342900">
              <a:spcBef>
                <a:spcPct val="20000"/>
              </a:spcBef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can still execute an instruction in about one 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clockcycle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just">
              <a:spcBef>
                <a:spcPct val="200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666954"/>
              </p:ext>
            </p:extLst>
          </p:nvPr>
        </p:nvGraphicFramePr>
        <p:xfrm>
          <a:off x="2195736" y="5156032"/>
          <a:ext cx="4712906" cy="1225296"/>
        </p:xfrm>
        <a:graphic>
          <a:graphicData uri="http://schemas.openxmlformats.org/drawingml/2006/table">
            <a:tbl>
              <a:tblPr/>
              <a:tblGrid>
                <a:gridCol w="2065655"/>
                <a:gridCol w="976630"/>
                <a:gridCol w="1670621"/>
              </a:tblGrid>
              <a:tr h="360784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Cycle </a:t>
                      </a: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Datapath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 = 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Cycle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967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Multi-cycle Datapath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 = ~4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Cycle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150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Pipelined Datapath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CPI = ~1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B27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Cycle Time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85" y="6418968"/>
            <a:ext cx="9144000" cy="439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85" y="0"/>
            <a:ext cx="9144000" cy="7647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808" y="116436"/>
            <a:ext cx="3528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Pipelining Processors</a:t>
            </a:r>
            <a:r>
              <a:rPr lang="en-GB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2292" y="6453336"/>
            <a:ext cx="2016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Keivan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79512" y="764704"/>
            <a:ext cx="9148976" cy="445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 defTabSz="9144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a MIPS instruction can take up to five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342900" indent="-342900" algn="just" defTabSz="9144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instructions need all five steps.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spcBef>
                <a:spcPct val="20000"/>
              </a:spcBef>
              <a:buClr>
                <a:schemeClr val="tx2"/>
              </a:buClr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60904"/>
              </p:ext>
            </p:extLst>
          </p:nvPr>
        </p:nvGraphicFramePr>
        <p:xfrm>
          <a:off x="327446" y="1280069"/>
          <a:ext cx="7641590" cy="2194560"/>
        </p:xfrm>
        <a:graphic>
          <a:graphicData uri="http://schemas.openxmlformats.org/drawingml/2006/table">
            <a:tbl>
              <a:tblPr/>
              <a:tblGrid>
                <a:gridCol w="1986280"/>
                <a:gridCol w="786130"/>
                <a:gridCol w="4869180"/>
              </a:tblGrid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 Fetch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an instruction from memory.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 Decode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source registers and generate control signals.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 an R-type result or a branch outcome.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or write the data memory.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Writeback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a result in the destination register.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36079"/>
              </p:ext>
            </p:extLst>
          </p:nvPr>
        </p:nvGraphicFramePr>
        <p:xfrm>
          <a:off x="2529345" y="4335121"/>
          <a:ext cx="4094480" cy="1828800"/>
        </p:xfrm>
        <a:graphic>
          <a:graphicData uri="http://schemas.openxmlformats.org/drawingml/2006/table">
            <a:tbl>
              <a:tblPr/>
              <a:tblGrid>
                <a:gridCol w="1230630"/>
                <a:gridCol w="443230"/>
                <a:gridCol w="481330"/>
                <a:gridCol w="544830"/>
                <a:gridCol w="786130"/>
                <a:gridCol w="608330"/>
              </a:tblGrid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Steps required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6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R-type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l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9175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1pPr>
                      <a:lvl2pPr marL="509588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2pPr>
                      <a:lvl3pPr marL="1019175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3pPr>
                      <a:lvl4pPr marL="1528763" defTabSz="1019175">
                        <a:spcBef>
                          <a:spcPct val="20000"/>
                        </a:spcBef>
                        <a:buFont typeface="Webdings" panose="05030102010509060703" pitchFamily="18" charset="2"/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4pPr>
                      <a:lvl5pPr marL="2038350" defTabSz="10191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5pPr>
                      <a:lvl6pPr marL="24955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6pPr>
                      <a:lvl7pPr marL="29527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7pPr>
                      <a:lvl8pPr marL="34099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8pPr>
                      <a:lvl9pPr marL="3867150" defTabSz="10191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defRPr>
                      </a:lvl9pPr>
                    </a:lstStyle>
                    <a:p>
                      <a:pPr marL="0" marR="0" lvl="0" indent="0" algn="ctr" defTabSz="101917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</a:t>
                      </a: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" y="6422006"/>
            <a:ext cx="617536" cy="4411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/30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80312" y="6453336"/>
            <a:ext cx="1800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knavi@cpp.edu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9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>
            <a:solidFill>
              <a:schemeClr val="bg1"/>
            </a:solidFill>
            <a:latin typeface="Georgia" pitchFamily="18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10567</TotalTime>
  <Words>2075</Words>
  <Application>Microsoft Office PowerPoint</Application>
  <PresentationFormat>On-screen Show (4:3)</PresentationFormat>
  <Paragraphs>762</Paragraphs>
  <Slides>33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Diseño predeterminado</vt:lpstr>
      <vt:lpstr>Visio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Acknowledgement</vt:lpstr>
    </vt:vector>
  </TitlesOfParts>
  <Company>Siracusa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Tolerant Control</dc:title>
  <dc:creator>Mariajose;Hossein</dc:creator>
  <cp:lastModifiedBy>Abbas</cp:lastModifiedBy>
  <cp:revision>966</cp:revision>
  <dcterms:created xsi:type="dcterms:W3CDTF">2009-03-26T20:51:52Z</dcterms:created>
  <dcterms:modified xsi:type="dcterms:W3CDTF">2025-01-10T18:37:46Z</dcterms:modified>
  <cp:category>Control</cp:category>
</cp:coreProperties>
</file>