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2" r:id="rId14"/>
    <p:sldId id="28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10BF2-55C5-46F5-8949-2B897544E76B}" type="datetimeFigureOut">
              <a:rPr lang="en-US" smtClean="0"/>
              <a:t>12/27/2024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3BA8E-90E5-45CC-B597-0D2B0D22D84A}" type="slidenum">
              <a:rPr lang="en-US" smtClean="0"/>
              <a:t>‹#›</a:t>
            </a:fld>
            <a:endParaRPr lang="en-US"/>
          </a:p>
        </p:txBody>
      </p:sp>
    </p:spTree>
    <p:extLst>
      <p:ext uri="{BB962C8B-B14F-4D97-AF65-F5344CB8AC3E}">
        <p14:creationId xmlns:p14="http://schemas.microsoft.com/office/powerpoint/2010/main" val="36452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err="1">
                <a:latin typeface="Times New Roman" pitchFamily="18" charset="0"/>
                <a:cs typeface="Times New Roman" pitchFamily="18" charset="0"/>
              </a:rPr>
              <a:t>Keivan</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Navi</a:t>
            </a:r>
            <a:endParaRPr lang="en-US" sz="1800" dirty="0">
              <a:latin typeface="Times New Roman" pitchFamily="18" charset="0"/>
              <a:cs typeface="Times New Roman" pitchFamily="18" charset="0"/>
            </a:endParaRP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2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Approximate Full Adder (Version 2)</a:t>
            </a:r>
            <a:endParaRPr lang="en-US" dirty="0"/>
          </a:p>
        </p:txBody>
      </p:sp>
      <p:sp>
        <p:nvSpPr>
          <p:cNvPr id="3" name="Content Placeholder 2"/>
          <p:cNvSpPr>
            <a:spLocks noGrp="1"/>
          </p:cNvSpPr>
          <p:nvPr>
            <p:ph idx="1"/>
          </p:nvPr>
        </p:nvSpPr>
        <p:spPr>
          <a:xfrm>
            <a:off x="457200" y="1447800"/>
            <a:ext cx="8382000" cy="5029200"/>
          </a:xfrm>
        </p:spPr>
        <p:txBody>
          <a:bodyPr/>
          <a:lstStyle/>
          <a:p>
            <a:r>
              <a:rPr lang="en-US" sz="2800" dirty="0" smtClean="0"/>
              <a:t>The Truth table od a FA follows:</a:t>
            </a:r>
          </a:p>
          <a:p>
            <a:r>
              <a:rPr lang="en-US" sz="2800" dirty="0" smtClean="0"/>
              <a:t>C= AB+AC+BC= Majority(A,B,C)</a:t>
            </a:r>
          </a:p>
          <a:p>
            <a:r>
              <a:rPr lang="en-US" sz="2800" dirty="0" smtClean="0"/>
              <a:t>S= A XOR B XOR C</a:t>
            </a:r>
          </a:p>
          <a:p>
            <a:endParaRPr lang="en-US" sz="2800" dirty="0"/>
          </a:p>
          <a:p>
            <a:r>
              <a:rPr lang="en-US" sz="2800" dirty="0" smtClean="0"/>
              <a:t>The truth table of approximate FA follows:</a:t>
            </a:r>
          </a:p>
          <a:p>
            <a:r>
              <a:rPr lang="en-US" dirty="0"/>
              <a:t>C= </a:t>
            </a:r>
            <a:r>
              <a:rPr lang="en-US" dirty="0" smtClean="0"/>
              <a:t>A XNOR B XNOR C</a:t>
            </a:r>
          </a:p>
          <a:p>
            <a:r>
              <a:rPr lang="en-US" dirty="0" smtClean="0"/>
              <a:t>S = A XOR B XOR C</a:t>
            </a:r>
            <a:endParaRPr lang="en-US" dirty="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447800"/>
            <a:ext cx="1600200" cy="2209800"/>
          </a:xfrm>
          <a:prstGeom prst="rect">
            <a:avLst/>
          </a:prstGeom>
          <a:noFill/>
          <a:ln>
            <a:noFill/>
          </a:ln>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3962400"/>
            <a:ext cx="15621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8627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FA- - (Version 1)</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Truth table of FA - - follows:</a:t>
                </a:r>
              </a:p>
              <a:p>
                <a:r>
                  <a:rPr lang="en-US" dirty="0" smtClean="0"/>
                  <a:t>C= (AB+AC+BC)’=</a:t>
                </a:r>
                <a14:m>
                  <m:oMath xmlns:m="http://schemas.openxmlformats.org/officeDocument/2006/math">
                    <m:acc>
                      <m:accPr>
                        <m:chr m:val="̅"/>
                        <m:ctrlPr>
                          <a:rPr lang="en-US" i="1" smtClean="0">
                            <a:latin typeface="Cambria Math"/>
                          </a:rPr>
                        </m:ctrlPr>
                      </m:accPr>
                      <m:e>
                        <m:r>
                          <a:rPr lang="en-US" b="0" i="1" smtClean="0">
                            <a:latin typeface="Cambria Math"/>
                          </a:rPr>
                          <m:t>𝐴𝐵</m:t>
                        </m:r>
                        <m:r>
                          <a:rPr lang="en-US" b="0" i="1" smtClean="0">
                            <a:latin typeface="Cambria Math"/>
                          </a:rPr>
                          <m:t>+</m:t>
                        </m:r>
                        <m:r>
                          <a:rPr lang="en-US" b="0" i="1" smtClean="0">
                            <a:latin typeface="Cambria Math"/>
                          </a:rPr>
                          <m:t>𝐴𝐶</m:t>
                        </m:r>
                        <m:r>
                          <a:rPr lang="en-US" b="0" i="1" smtClean="0">
                            <a:latin typeface="Cambria Math"/>
                          </a:rPr>
                          <m:t>+</m:t>
                        </m:r>
                        <m:r>
                          <a:rPr lang="en-US" b="0" i="1" smtClean="0">
                            <a:latin typeface="Cambria Math"/>
                          </a:rPr>
                          <m:t>𝐵𝐶</m:t>
                        </m:r>
                      </m:e>
                    </m:acc>
                  </m:oMath>
                </a14:m>
                <a:endParaRPr lang="en-US" dirty="0" smtClean="0"/>
              </a:p>
              <a:p>
                <a:r>
                  <a:rPr lang="en-US" dirty="0" smtClean="0"/>
                  <a:t>S= A XOR B XOR C</a:t>
                </a:r>
              </a:p>
              <a:p>
                <a:r>
                  <a:rPr lang="en-US" dirty="0" smtClean="0"/>
                  <a:t>The truth table of approximate FA - - follows:</a:t>
                </a:r>
              </a:p>
              <a:p>
                <a:r>
                  <a:rPr lang="en-US" dirty="0" smtClean="0"/>
                  <a:t>C= A XOR B XOR C</a:t>
                </a:r>
              </a:p>
              <a:p>
                <a:r>
                  <a:rPr lang="en-US" dirty="0" smtClean="0"/>
                  <a:t>S= </a:t>
                </a:r>
                <a:r>
                  <a:rPr lang="en-US" dirty="0"/>
                  <a:t>A XOR B XOR C</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524000"/>
            <a:ext cx="1524000" cy="1981200"/>
          </a:xfrm>
          <a:prstGeom prst="rect">
            <a:avLst/>
          </a:prstGeom>
          <a:noFill/>
          <a:ln>
            <a:noFill/>
          </a:ln>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7475" y="3962400"/>
            <a:ext cx="1457325"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3374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FA- - (Version 2)</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19200"/>
                <a:ext cx="8305800" cy="4906963"/>
              </a:xfrm>
            </p:spPr>
            <p:txBody>
              <a:bodyPr/>
              <a:lstStyle/>
              <a:p>
                <a:r>
                  <a:rPr lang="en-US" dirty="0" smtClean="0"/>
                  <a:t>The Truth table of FA - - follows:</a:t>
                </a:r>
              </a:p>
              <a:p>
                <a:r>
                  <a:rPr lang="en-US" dirty="0" smtClean="0"/>
                  <a:t>C= (AB+AC+BC)’=</a:t>
                </a:r>
                <a14:m>
                  <m:oMath xmlns:m="http://schemas.openxmlformats.org/officeDocument/2006/math">
                    <m:acc>
                      <m:accPr>
                        <m:chr m:val="̅"/>
                        <m:ctrlPr>
                          <a:rPr lang="en-US" i="1" smtClean="0">
                            <a:latin typeface="Cambria Math"/>
                          </a:rPr>
                        </m:ctrlPr>
                      </m:accPr>
                      <m:e>
                        <m:r>
                          <a:rPr lang="en-US" b="0" i="1" smtClean="0">
                            <a:latin typeface="Cambria Math"/>
                          </a:rPr>
                          <m:t>𝐴𝐵</m:t>
                        </m:r>
                        <m:r>
                          <a:rPr lang="en-US" b="0" i="1" smtClean="0">
                            <a:latin typeface="Cambria Math"/>
                          </a:rPr>
                          <m:t>+</m:t>
                        </m:r>
                        <m:r>
                          <a:rPr lang="en-US" b="0" i="1" smtClean="0">
                            <a:latin typeface="Cambria Math"/>
                          </a:rPr>
                          <m:t>𝐴𝐶</m:t>
                        </m:r>
                        <m:r>
                          <a:rPr lang="en-US" b="0" i="1" smtClean="0">
                            <a:latin typeface="Cambria Math"/>
                          </a:rPr>
                          <m:t>+</m:t>
                        </m:r>
                        <m:r>
                          <a:rPr lang="en-US" b="0" i="1" smtClean="0">
                            <a:latin typeface="Cambria Math"/>
                          </a:rPr>
                          <m:t>𝐵𝐶</m:t>
                        </m:r>
                      </m:e>
                    </m:acc>
                  </m:oMath>
                </a14:m>
                <a:endParaRPr lang="en-US" dirty="0" smtClean="0"/>
              </a:p>
              <a:p>
                <a:r>
                  <a:rPr lang="en-US" dirty="0" smtClean="0"/>
                  <a:t>S= A XOR B XOR C</a:t>
                </a:r>
              </a:p>
              <a:p>
                <a:r>
                  <a:rPr lang="en-US" dirty="0" smtClean="0"/>
                  <a:t>The truth table of approximate FA - - follows:</a:t>
                </a:r>
              </a:p>
              <a:p>
                <a:r>
                  <a:rPr lang="en-US" dirty="0" smtClean="0"/>
                  <a:t>C= </a:t>
                </a:r>
                <a:r>
                  <a:rPr lang="en-US" dirty="0"/>
                  <a:t>(AB+AC+BC)’=</a:t>
                </a:r>
                <a14:m>
                  <m:oMath xmlns:m="http://schemas.openxmlformats.org/officeDocument/2006/math">
                    <m:acc>
                      <m:accPr>
                        <m:chr m:val="̅"/>
                        <m:ctrlPr>
                          <a:rPr lang="en-US" i="1">
                            <a:latin typeface="Cambria Math"/>
                          </a:rPr>
                        </m:ctrlPr>
                      </m:accPr>
                      <m:e>
                        <m:r>
                          <a:rPr lang="en-US" i="1">
                            <a:latin typeface="Cambria Math"/>
                          </a:rPr>
                          <m:t>𝐴𝐵</m:t>
                        </m:r>
                        <m:r>
                          <a:rPr lang="en-US" i="1">
                            <a:latin typeface="Cambria Math"/>
                          </a:rPr>
                          <m:t>+</m:t>
                        </m:r>
                        <m:r>
                          <a:rPr lang="en-US" i="1">
                            <a:latin typeface="Cambria Math"/>
                          </a:rPr>
                          <m:t>𝐴𝐶</m:t>
                        </m:r>
                        <m:r>
                          <a:rPr lang="en-US" i="1">
                            <a:latin typeface="Cambria Math"/>
                          </a:rPr>
                          <m:t>+</m:t>
                        </m:r>
                        <m:r>
                          <a:rPr lang="en-US" i="1">
                            <a:latin typeface="Cambria Math"/>
                          </a:rPr>
                          <m:t>𝐵𝐶</m:t>
                        </m:r>
                      </m:e>
                    </m:acc>
                  </m:oMath>
                </a14:m>
                <a:endParaRPr lang="en-US" dirty="0" smtClean="0"/>
              </a:p>
              <a:p>
                <a:r>
                  <a:rPr lang="en-US" dirty="0" smtClean="0"/>
                  <a:t>S=</a:t>
                </a:r>
                <a:r>
                  <a:rPr lang="en-US" dirty="0"/>
                  <a:t> (AB+AC+BC)’=</a:t>
                </a:r>
                <a14:m>
                  <m:oMath xmlns:m="http://schemas.openxmlformats.org/officeDocument/2006/math">
                    <m:acc>
                      <m:accPr>
                        <m:chr m:val="̅"/>
                        <m:ctrlPr>
                          <a:rPr lang="en-US" i="1">
                            <a:latin typeface="Cambria Math"/>
                          </a:rPr>
                        </m:ctrlPr>
                      </m:accPr>
                      <m:e>
                        <m:r>
                          <a:rPr lang="en-US" i="1">
                            <a:latin typeface="Cambria Math"/>
                          </a:rPr>
                          <m:t>𝐴𝐵</m:t>
                        </m:r>
                        <m:r>
                          <a:rPr lang="en-US" i="1">
                            <a:latin typeface="Cambria Math"/>
                          </a:rPr>
                          <m:t>+</m:t>
                        </m:r>
                        <m:r>
                          <a:rPr lang="en-US" i="1">
                            <a:latin typeface="Cambria Math"/>
                          </a:rPr>
                          <m:t>𝐴𝐶</m:t>
                        </m:r>
                        <m:r>
                          <a:rPr lang="en-US" i="1">
                            <a:latin typeface="Cambria Math"/>
                          </a:rPr>
                          <m:t>+</m:t>
                        </m:r>
                        <m:r>
                          <a:rPr lang="en-US" i="1">
                            <a:latin typeface="Cambria Math"/>
                          </a:rPr>
                          <m:t>𝐵𝐶</m:t>
                        </m:r>
                      </m:e>
                    </m:acc>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19200"/>
                <a:ext cx="8305800" cy="4906963"/>
              </a:xfrm>
              <a:blipFill rotWithShape="1">
                <a:blip r:embed="rId2"/>
                <a:stretch>
                  <a:fillRect l="-1614" t="-1615"/>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667500" y="1143000"/>
            <a:ext cx="1524000" cy="1981200"/>
          </a:xfrm>
          <a:prstGeom prst="rect">
            <a:avLst/>
          </a:prstGeom>
          <a:noFill/>
          <a:ln>
            <a:noFill/>
          </a:ln>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962400"/>
            <a:ext cx="14478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1756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significant bit(s) or </a:t>
            </a:r>
            <a:br>
              <a:rPr lang="en-US" dirty="0" smtClean="0"/>
            </a:br>
            <a:r>
              <a:rPr lang="en-US" dirty="0" smtClean="0"/>
              <a:t>least significant bit(s)  ?</a:t>
            </a:r>
            <a:endParaRPr lang="en-US" dirty="0"/>
          </a:p>
        </p:txBody>
      </p:sp>
      <p:sp>
        <p:nvSpPr>
          <p:cNvPr id="3" name="Content Placeholder 2"/>
          <p:cNvSpPr>
            <a:spLocks noGrp="1"/>
          </p:cNvSpPr>
          <p:nvPr>
            <p:ph idx="1"/>
          </p:nvPr>
        </p:nvSpPr>
        <p:spPr/>
        <p:txBody>
          <a:bodyPr>
            <a:normAutofit lnSpcReduction="10000"/>
          </a:bodyPr>
          <a:lstStyle/>
          <a:p>
            <a:r>
              <a:rPr lang="en-US" dirty="0" smtClean="0"/>
              <a:t>Imagine that a this is a bank account in binary representation:</a:t>
            </a:r>
          </a:p>
          <a:p>
            <a:r>
              <a:rPr lang="en-US" dirty="0" smtClean="0"/>
              <a:t>1000000000000000000000000000000000001</a:t>
            </a:r>
          </a:p>
          <a:p>
            <a:r>
              <a:rPr lang="en-US" dirty="0" smtClean="0"/>
              <a:t>What will happen if the least significant bit is changed  to 0?</a:t>
            </a:r>
          </a:p>
          <a:p>
            <a:r>
              <a:rPr lang="en-US" dirty="0" smtClean="0"/>
              <a:t>What will happen if the most significant bit is changed to 0?</a:t>
            </a:r>
          </a:p>
          <a:p>
            <a:r>
              <a:rPr lang="en-US" dirty="0"/>
              <a:t>Which bit (s) do you prefer to be approximated?</a:t>
            </a:r>
          </a:p>
          <a:p>
            <a:endParaRPr lang="en-US" dirty="0"/>
          </a:p>
        </p:txBody>
      </p:sp>
    </p:spTree>
    <p:extLst>
      <p:ext uri="{BB962C8B-B14F-4D97-AF65-F5344CB8AC3E}">
        <p14:creationId xmlns:p14="http://schemas.microsoft.com/office/powerpoint/2010/main" val="2376316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Most significant bits or least significant bits?</a:t>
            </a:r>
            <a:endParaRPr lang="en-US" dirty="0"/>
          </a:p>
        </p:txBody>
      </p:sp>
      <p:sp>
        <p:nvSpPr>
          <p:cNvPr id="3" name="Content Placeholder 2"/>
          <p:cNvSpPr>
            <a:spLocks noGrp="1"/>
          </p:cNvSpPr>
          <p:nvPr>
            <p:ph idx="1"/>
          </p:nvPr>
        </p:nvSpPr>
        <p:spPr/>
        <p:txBody>
          <a:bodyPr>
            <a:normAutofit lnSpcReduction="10000"/>
          </a:bodyPr>
          <a:lstStyle/>
          <a:p>
            <a:r>
              <a:rPr lang="en-US" dirty="0" smtClean="0"/>
              <a:t>Imagine that a this is my bank account in binary representation:</a:t>
            </a:r>
          </a:p>
          <a:p>
            <a:r>
              <a:rPr lang="en-US" dirty="0" smtClean="0"/>
              <a:t>00000000000000000000000000000000000</a:t>
            </a:r>
          </a:p>
          <a:p>
            <a:r>
              <a:rPr lang="en-US" dirty="0" smtClean="0"/>
              <a:t>What will happen if the least significant bit is changed  to 1?</a:t>
            </a:r>
          </a:p>
          <a:p>
            <a:r>
              <a:rPr lang="en-US" dirty="0" smtClean="0"/>
              <a:t>What will happen if the most significant bit is changed to 1?</a:t>
            </a:r>
          </a:p>
          <a:p>
            <a:r>
              <a:rPr lang="en-US" dirty="0" smtClean="0"/>
              <a:t>Which bit (s) do you prefer to be approximated?</a:t>
            </a:r>
            <a:endParaRPr lang="en-US" dirty="0"/>
          </a:p>
        </p:txBody>
      </p:sp>
    </p:spTree>
    <p:extLst>
      <p:ext uri="{BB962C8B-B14F-4D97-AF65-F5344CB8AC3E}">
        <p14:creationId xmlns:p14="http://schemas.microsoft.com/office/powerpoint/2010/main" val="67320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Approximate </a:t>
            </a:r>
            <a:r>
              <a:rPr lang="en-US" dirty="0" smtClean="0"/>
              <a:t>Computation</a:t>
            </a:r>
            <a:endParaRPr lang="en-US" dirty="0" smtClean="0"/>
          </a:p>
        </p:txBody>
      </p:sp>
    </p:spTree>
    <p:extLst>
      <p:ext uri="{BB962C8B-B14F-4D97-AF65-F5344CB8AC3E}">
        <p14:creationId xmlns:p14="http://schemas.microsoft.com/office/powerpoint/2010/main" val="243880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Computation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a:t>Approximate computing is a design paradigm that uses less accurate functions to improve performance and reduce power consumption. It's based on the idea that many applications can produce results that are more accurate than needed, wasting resources</a:t>
            </a:r>
            <a:r>
              <a:rPr lang="en-US" dirty="0" smtClean="0"/>
              <a:t>.</a:t>
            </a:r>
          </a:p>
          <a:p>
            <a:r>
              <a:rPr lang="en-US" dirty="0"/>
              <a:t>Approximate computing can be used in situations where an approximate result is sufficient, such as search engines or video applications. For example, in a search engine, there may not be an exact answer to a search query, so many answers may be acceptable. In a video application, dropping some frames occasionally may go undetected due to human perceptual limitations.</a:t>
            </a:r>
          </a:p>
        </p:txBody>
      </p:sp>
    </p:spTree>
    <p:extLst>
      <p:ext uri="{BB962C8B-B14F-4D97-AF65-F5344CB8AC3E}">
        <p14:creationId xmlns:p14="http://schemas.microsoft.com/office/powerpoint/2010/main" val="289213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Approximate Computation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Some techniques used in approximate computing include: Unreliable hardware, </a:t>
            </a:r>
            <a:r>
              <a:rPr lang="en-US" dirty="0" smtClean="0"/>
              <a:t>Spy Fly, Sensor networks, Numerical approximations, Mobile ATM </a:t>
            </a:r>
            <a:r>
              <a:rPr lang="en-US" dirty="0"/>
              <a:t>and Neural network accelerators</a:t>
            </a:r>
            <a:r>
              <a:rPr lang="en-US" dirty="0" smtClean="0"/>
              <a:t>.</a:t>
            </a:r>
          </a:p>
          <a:p>
            <a:r>
              <a:rPr lang="en-US" dirty="0" smtClean="0"/>
              <a:t>Approximate </a:t>
            </a:r>
            <a:r>
              <a:rPr lang="en-US" dirty="0"/>
              <a:t>computing can be used to improve the energy efficiency of computing systems at different abstraction levels. For example, in the k-means clustering algorithm, allowing a 5% loss in classification accuracy can result in a 50 times energy saving.</a:t>
            </a:r>
          </a:p>
        </p:txBody>
      </p:sp>
    </p:spTree>
    <p:extLst>
      <p:ext uri="{BB962C8B-B14F-4D97-AF65-F5344CB8AC3E}">
        <p14:creationId xmlns:p14="http://schemas.microsoft.com/office/powerpoint/2010/main" val="2878949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Half Adder</a:t>
            </a:r>
            <a:endParaRPr lang="en-US" dirty="0"/>
          </a:p>
        </p:txBody>
      </p:sp>
      <p:sp>
        <p:nvSpPr>
          <p:cNvPr id="3" name="Content Placeholder 2"/>
          <p:cNvSpPr>
            <a:spLocks noGrp="1"/>
          </p:cNvSpPr>
          <p:nvPr>
            <p:ph idx="1"/>
          </p:nvPr>
        </p:nvSpPr>
        <p:spPr/>
        <p:txBody>
          <a:bodyPr>
            <a:normAutofit lnSpcReduction="10000"/>
          </a:bodyPr>
          <a:lstStyle/>
          <a:p>
            <a:r>
              <a:rPr lang="en-US" dirty="0" smtClean="0"/>
              <a:t>The Truth table of a Half Adder follows:</a:t>
            </a:r>
          </a:p>
          <a:p>
            <a:r>
              <a:rPr lang="en-US" dirty="0" smtClean="0"/>
              <a:t>C=AB</a:t>
            </a:r>
          </a:p>
          <a:p>
            <a:r>
              <a:rPr lang="en-US" dirty="0" smtClean="0"/>
              <a:t>S=A XOR B                   </a:t>
            </a:r>
            <a:endParaRPr lang="en-US" dirty="0"/>
          </a:p>
          <a:p>
            <a:endParaRPr lang="en-US" dirty="0" smtClean="0"/>
          </a:p>
          <a:p>
            <a:r>
              <a:rPr lang="en-US" dirty="0" smtClean="0"/>
              <a:t>The Truth table of approximate Half Adder follows:</a:t>
            </a:r>
          </a:p>
          <a:p>
            <a:r>
              <a:rPr lang="en-US" dirty="0" smtClean="0">
                <a:solidFill>
                  <a:srgbClr val="FF0000"/>
                </a:solidFill>
              </a:rPr>
              <a:t>C=A XNOR B</a:t>
            </a:r>
          </a:p>
          <a:p>
            <a:r>
              <a:rPr lang="en-US" dirty="0" smtClean="0">
                <a:solidFill>
                  <a:srgbClr val="FF0000"/>
                </a:solidFill>
              </a:rPr>
              <a:t>S=A XOR b</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133600"/>
            <a:ext cx="1447800" cy="1219200"/>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743700" y="4648200"/>
            <a:ext cx="1524000" cy="1143000"/>
          </a:xfrm>
          <a:prstGeom prst="rect">
            <a:avLst/>
          </a:prstGeom>
          <a:noFill/>
          <a:ln>
            <a:noFill/>
          </a:ln>
        </p:spPr>
      </p:pic>
    </p:spTree>
    <p:extLst>
      <p:ext uri="{BB962C8B-B14F-4D97-AF65-F5344CB8AC3E}">
        <p14:creationId xmlns:p14="http://schemas.microsoft.com/office/powerpoint/2010/main" val="2787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HA+</a:t>
            </a:r>
            <a:endParaRPr lang="en-US" dirty="0"/>
          </a:p>
        </p:txBody>
      </p:sp>
      <p:sp>
        <p:nvSpPr>
          <p:cNvPr id="3" name="Content Placeholder 2"/>
          <p:cNvSpPr>
            <a:spLocks noGrp="1"/>
          </p:cNvSpPr>
          <p:nvPr>
            <p:ph idx="1"/>
          </p:nvPr>
        </p:nvSpPr>
        <p:spPr/>
        <p:txBody>
          <a:bodyPr/>
          <a:lstStyle/>
          <a:p>
            <a:r>
              <a:rPr lang="en-US" dirty="0" smtClean="0"/>
              <a:t>The Truth table of HA+ follows:</a:t>
            </a:r>
          </a:p>
          <a:p>
            <a:r>
              <a:rPr lang="en-US" dirty="0" smtClean="0"/>
              <a:t>C= A+B</a:t>
            </a:r>
          </a:p>
          <a:p>
            <a:r>
              <a:rPr lang="en-US" dirty="0" smtClean="0"/>
              <a:t>S= A XOR B</a:t>
            </a:r>
          </a:p>
          <a:p>
            <a:r>
              <a:rPr lang="en-US" dirty="0" smtClean="0"/>
              <a:t>The Truth table of Approximate HA+ Follows:</a:t>
            </a:r>
          </a:p>
          <a:p>
            <a:r>
              <a:rPr lang="en-US" dirty="0" smtClean="0">
                <a:solidFill>
                  <a:srgbClr val="FF0000"/>
                </a:solidFill>
              </a:rPr>
              <a:t>C= A XOR B</a:t>
            </a:r>
          </a:p>
          <a:p>
            <a:r>
              <a:rPr lang="en-US" dirty="0" smtClean="0">
                <a:solidFill>
                  <a:srgbClr val="FF0000"/>
                </a:solidFill>
              </a:rPr>
              <a:t>S= A XNOR B</a:t>
            </a:r>
            <a:endParaRPr lang="en-US" dirty="0">
              <a:solidFill>
                <a:srgbClr val="FF0000"/>
              </a:solidFill>
            </a:endParaRP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133600"/>
            <a:ext cx="1600200" cy="1343297"/>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6873239" y="4114800"/>
            <a:ext cx="1508761" cy="1447800"/>
          </a:xfrm>
          <a:prstGeom prst="rect">
            <a:avLst/>
          </a:prstGeom>
          <a:noFill/>
          <a:ln>
            <a:noFill/>
          </a:ln>
        </p:spPr>
      </p:pic>
    </p:spTree>
    <p:extLst>
      <p:ext uri="{BB962C8B-B14F-4D97-AF65-F5344CB8AC3E}">
        <p14:creationId xmlns:p14="http://schemas.microsoft.com/office/powerpoint/2010/main" val="423644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HA-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Truth table of HA- follows:</a:t>
                </a:r>
              </a:p>
              <a:p>
                <a:r>
                  <a:rPr lang="en-US" dirty="0" smtClean="0"/>
                  <a:t>C= (A+B)’=</a:t>
                </a:r>
                <a14:m>
                  <m:oMath xmlns:m="http://schemas.openxmlformats.org/officeDocument/2006/math">
                    <m:acc>
                      <m:accPr>
                        <m:chr m:val="̅"/>
                        <m:ctrlPr>
                          <a:rPr lang="en-US" i="1" smtClean="0">
                            <a:latin typeface="Cambria Math"/>
                          </a:rPr>
                        </m:ctrlPr>
                      </m:accPr>
                      <m:e>
                        <m:r>
                          <a:rPr lang="en-US" b="0" i="1" smtClean="0">
                            <a:latin typeface="Cambria Math"/>
                          </a:rPr>
                          <m:t>𝐴</m:t>
                        </m:r>
                        <m:r>
                          <a:rPr lang="en-US" b="0" i="1" smtClean="0">
                            <a:latin typeface="Cambria Math"/>
                          </a:rPr>
                          <m:t>+</m:t>
                        </m:r>
                        <m:r>
                          <a:rPr lang="en-US" b="0" i="1" smtClean="0">
                            <a:latin typeface="Cambria Math"/>
                          </a:rPr>
                          <m:t>𝐵</m:t>
                        </m:r>
                      </m:e>
                    </m:acc>
                  </m:oMath>
                </a14:m>
                <a:endParaRPr lang="en-US" dirty="0" smtClean="0"/>
              </a:p>
              <a:p>
                <a:r>
                  <a:rPr lang="en-US" dirty="0" smtClean="0"/>
                  <a:t>S= A XNOR B</a:t>
                </a:r>
                <a:endParaRPr lang="en-US" dirty="0"/>
              </a:p>
              <a:p>
                <a:r>
                  <a:rPr lang="en-US" dirty="0" smtClean="0"/>
                  <a:t>The Truth table of Approximate HA- follows:</a:t>
                </a:r>
              </a:p>
              <a:p>
                <a:r>
                  <a:rPr lang="en-US" dirty="0" smtClean="0">
                    <a:solidFill>
                      <a:srgbClr val="FF0000"/>
                    </a:solidFill>
                  </a:rPr>
                  <a:t>C= A XNOR B</a:t>
                </a:r>
              </a:p>
              <a:p>
                <a:r>
                  <a:rPr lang="en-US" dirty="0" smtClean="0">
                    <a:solidFill>
                      <a:srgbClr val="FF0000"/>
                    </a:solidFill>
                  </a:rPr>
                  <a:t>S= A XNOR B</a:t>
                </a:r>
              </a:p>
              <a:p>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324600" y="1969498"/>
            <a:ext cx="1524000" cy="1383302"/>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6353175" y="3918856"/>
            <a:ext cx="1495425" cy="1338943"/>
          </a:xfrm>
          <a:prstGeom prst="rect">
            <a:avLst/>
          </a:prstGeom>
          <a:noFill/>
          <a:ln>
            <a:noFill/>
          </a:ln>
        </p:spPr>
      </p:pic>
    </p:spTree>
    <p:extLst>
      <p:ext uri="{BB962C8B-B14F-4D97-AF65-F5344CB8AC3E}">
        <p14:creationId xmlns:p14="http://schemas.microsoft.com/office/powerpoint/2010/main" val="231076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HA- -</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smtClean="0"/>
                  <a:t>The Truth table of HA- - follows:</a:t>
                </a:r>
              </a:p>
              <a:p>
                <a:r>
                  <a:rPr lang="en-US" dirty="0" smtClean="0"/>
                  <a:t>C= (AB)’ = </a:t>
                </a:r>
                <a14:m>
                  <m:oMath xmlns:m="http://schemas.openxmlformats.org/officeDocument/2006/math">
                    <m:acc>
                      <m:accPr>
                        <m:chr m:val="̅"/>
                        <m:ctrlPr>
                          <a:rPr lang="en-US" i="1" smtClean="0">
                            <a:latin typeface="Cambria Math"/>
                          </a:rPr>
                        </m:ctrlPr>
                      </m:accPr>
                      <m:e>
                        <m:r>
                          <a:rPr lang="en-US" b="0" i="1" smtClean="0">
                            <a:latin typeface="Cambria Math"/>
                          </a:rPr>
                          <m:t>𝐴𝐵</m:t>
                        </m:r>
                      </m:e>
                    </m:acc>
                  </m:oMath>
                </a14:m>
                <a:endParaRPr lang="en-US" dirty="0" smtClean="0"/>
              </a:p>
              <a:p>
                <a:r>
                  <a:rPr lang="en-US" dirty="0" smtClean="0"/>
                  <a:t>S= A XOR B</a:t>
                </a:r>
              </a:p>
              <a:p>
                <a:r>
                  <a:rPr lang="en-US" dirty="0" smtClean="0"/>
                  <a:t>The truth table of approximate HA - - Follows:</a:t>
                </a:r>
              </a:p>
              <a:p>
                <a:r>
                  <a:rPr lang="en-US" dirty="0" smtClean="0">
                    <a:solidFill>
                      <a:srgbClr val="FF0000"/>
                    </a:solidFill>
                  </a:rPr>
                  <a:t>C= A XOR B</a:t>
                </a:r>
              </a:p>
              <a:p>
                <a:r>
                  <a:rPr lang="en-US" dirty="0" smtClean="0">
                    <a:solidFill>
                      <a:srgbClr val="FF0000"/>
                    </a:solidFill>
                  </a:rPr>
                  <a:t>S= A XOR B</a:t>
                </a:r>
                <a:endParaRPr lang="en-US" dirty="0">
                  <a:solidFill>
                    <a:srgbClr val="FF0000"/>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828800"/>
            <a:ext cx="1600200" cy="1447800"/>
          </a:xfrm>
          <a:prstGeom prst="rect">
            <a:avLst/>
          </a:prstGeom>
          <a:noFill/>
          <a:ln>
            <a:noFill/>
          </a:ln>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6313713" y="3910148"/>
            <a:ext cx="1534887" cy="1423851"/>
          </a:xfrm>
          <a:prstGeom prst="rect">
            <a:avLst/>
          </a:prstGeom>
          <a:noFill/>
          <a:ln>
            <a:noFill/>
          </a:ln>
        </p:spPr>
      </p:pic>
    </p:spTree>
    <p:extLst>
      <p:ext uri="{BB962C8B-B14F-4D97-AF65-F5344CB8AC3E}">
        <p14:creationId xmlns:p14="http://schemas.microsoft.com/office/powerpoint/2010/main" val="324158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Approximate Full Adder (Version 1)</a:t>
            </a:r>
            <a:endParaRPr lang="en-US" dirty="0"/>
          </a:p>
        </p:txBody>
      </p:sp>
      <p:sp>
        <p:nvSpPr>
          <p:cNvPr id="3" name="Content Placeholder 2"/>
          <p:cNvSpPr>
            <a:spLocks noGrp="1"/>
          </p:cNvSpPr>
          <p:nvPr>
            <p:ph idx="1"/>
          </p:nvPr>
        </p:nvSpPr>
        <p:spPr>
          <a:xfrm>
            <a:off x="457200" y="1447800"/>
            <a:ext cx="8382000" cy="5029200"/>
          </a:xfrm>
        </p:spPr>
        <p:txBody>
          <a:bodyPr/>
          <a:lstStyle/>
          <a:p>
            <a:r>
              <a:rPr lang="en-US" sz="2800" dirty="0" smtClean="0"/>
              <a:t>The Truth table od a FA follows:</a:t>
            </a:r>
          </a:p>
          <a:p>
            <a:r>
              <a:rPr lang="en-US" sz="2800" dirty="0" smtClean="0"/>
              <a:t>C= AB+AC+BC= Majority(A,B,C)</a:t>
            </a:r>
          </a:p>
          <a:p>
            <a:r>
              <a:rPr lang="en-US" sz="2800" dirty="0" smtClean="0"/>
              <a:t>S= A XOR B XOR C</a:t>
            </a:r>
          </a:p>
          <a:p>
            <a:endParaRPr lang="en-US" sz="2800" dirty="0"/>
          </a:p>
          <a:p>
            <a:r>
              <a:rPr lang="en-US" sz="2800" dirty="0" smtClean="0"/>
              <a:t>The truth table of approximate FA follows:</a:t>
            </a:r>
          </a:p>
          <a:p>
            <a:r>
              <a:rPr lang="en-US" dirty="0"/>
              <a:t>C= </a:t>
            </a:r>
            <a:r>
              <a:rPr lang="en-US" dirty="0" smtClean="0"/>
              <a:t>AB+AC+BC   = </a:t>
            </a:r>
            <a:r>
              <a:rPr lang="en-US" dirty="0"/>
              <a:t>Majority(A,B,C</a:t>
            </a:r>
            <a:r>
              <a:rPr lang="en-US" dirty="0" smtClean="0"/>
              <a:t>)</a:t>
            </a:r>
          </a:p>
          <a:p>
            <a:r>
              <a:rPr lang="en-US" dirty="0" smtClean="0"/>
              <a:t>S =(AB+AC+BC)’= Minority(A,B,C</a:t>
            </a:r>
            <a:r>
              <a:rPr lang="en-US" dirty="0"/>
              <a: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447800"/>
            <a:ext cx="1600200" cy="2209800"/>
          </a:xfrm>
          <a:prstGeom prst="rect">
            <a:avLst/>
          </a:prstGeom>
          <a:noFill/>
          <a:ln>
            <a:noFill/>
          </a:ln>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4650" y="4114800"/>
            <a:ext cx="15811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3930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704</Words>
  <Application>Microsoft Office PowerPoint</Application>
  <PresentationFormat>On-screen Show (4:3)</PresentationFormat>
  <Paragraphs>87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Computer Architecture</vt:lpstr>
      <vt:lpstr>Approximate Computation</vt:lpstr>
      <vt:lpstr>Approximate Computation (continued)</vt:lpstr>
      <vt:lpstr>Approximate Half Adder</vt:lpstr>
      <vt:lpstr>Approximate HA+</vt:lpstr>
      <vt:lpstr>Approximate HA-</vt:lpstr>
      <vt:lpstr>Approximate HA- -</vt:lpstr>
      <vt:lpstr>Approximate Full Adder (Version 1)</vt:lpstr>
      <vt:lpstr>Approximate Full Adder (Version 2)</vt:lpstr>
      <vt:lpstr>Approximate FA- - (Version 1)</vt:lpstr>
      <vt:lpstr>Approximate FA- - (Version 2)</vt:lpstr>
      <vt:lpstr>Most significant bit(s) or  least significant bit(s)  ?</vt:lpstr>
      <vt:lpstr>Most significant bits or least significant bits?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46</cp:revision>
  <dcterms:created xsi:type="dcterms:W3CDTF">2024-09-20T21:35:14Z</dcterms:created>
  <dcterms:modified xsi:type="dcterms:W3CDTF">2024-12-27T21:11:10Z</dcterms:modified>
</cp:coreProperties>
</file>