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9" r:id="rId2"/>
    <p:sldId id="270" r:id="rId3"/>
    <p:sldId id="271"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279" r:id="rId18"/>
    <p:sldId id="280"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73" d="100"/>
          <a:sy n="73" d="100"/>
        </p:scale>
        <p:origin x="-105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10BF2-55C5-46F5-8949-2B897544E76B}" type="datetimeFigureOut">
              <a:rPr lang="en-US" smtClean="0"/>
              <a:t>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3BA8E-90E5-45CC-B597-0D2B0D22D84A}" type="slidenum">
              <a:rPr lang="en-US" smtClean="0"/>
              <a:t>‹#›</a:t>
            </a:fld>
            <a:endParaRPr lang="en-US"/>
          </a:p>
        </p:txBody>
      </p:sp>
    </p:spTree>
    <p:extLst>
      <p:ext uri="{BB962C8B-B14F-4D97-AF65-F5344CB8AC3E}">
        <p14:creationId xmlns:p14="http://schemas.microsoft.com/office/powerpoint/2010/main" val="36452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err="1">
                <a:latin typeface="Times New Roman" pitchFamily="18" charset="0"/>
                <a:cs typeface="Times New Roman" pitchFamily="18" charset="0"/>
              </a:rPr>
              <a:t>Keivan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Navi</a:t>
            </a:r>
            <a:endParaRPr lang="en-US" sz="1800" dirty="0">
              <a:latin typeface="Times New Roman" pitchFamily="18" charset="0"/>
              <a:cs typeface="Times New Roman" pitchFamily="18" charset="0"/>
            </a:endParaRP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2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 Compressor</a:t>
            </a:r>
            <a:endParaRPr lang="en-US" dirty="0"/>
          </a:p>
        </p:txBody>
      </p:sp>
      <p:sp>
        <p:nvSpPr>
          <p:cNvPr id="3" name="Content Placeholder 2"/>
          <p:cNvSpPr>
            <a:spLocks noGrp="1"/>
          </p:cNvSpPr>
          <p:nvPr>
            <p:ph idx="1"/>
          </p:nvPr>
        </p:nvSpPr>
        <p:spPr/>
        <p:txBody>
          <a:bodyPr/>
          <a:lstStyle/>
          <a:p>
            <a:r>
              <a:rPr lang="en-US" dirty="0" smtClean="0"/>
              <a:t>The schema of 4-2 compressor follows:</a:t>
            </a:r>
          </a:p>
          <a:p>
            <a:endParaRPr lang="en-US" dirty="0"/>
          </a:p>
          <a:p>
            <a:endParaRPr lang="en-US" dirty="0" smtClean="0"/>
          </a:p>
          <a:p>
            <a:r>
              <a:rPr lang="en-US" dirty="0" smtClean="0"/>
              <a:t>4-2 compressor using 3-2 compressors: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96193"/>
            <a:ext cx="29908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962400"/>
            <a:ext cx="37719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3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Matrix representation </a:t>
            </a:r>
            <a:endParaRPr lang="en-US" dirty="0"/>
          </a:p>
        </p:txBody>
      </p:sp>
      <p:sp>
        <p:nvSpPr>
          <p:cNvPr id="3" name="Content Placeholder 2"/>
          <p:cNvSpPr>
            <a:spLocks noGrp="1"/>
          </p:cNvSpPr>
          <p:nvPr>
            <p:ph idx="1"/>
          </p:nvPr>
        </p:nvSpPr>
        <p:spPr/>
        <p:txBody>
          <a:bodyPr>
            <a:normAutofit lnSpcReduction="10000"/>
          </a:bodyPr>
          <a:lstStyle/>
          <a:p>
            <a:r>
              <a:rPr lang="en-US" dirty="0"/>
              <a:t>A "dot matrix representation of multiplication" refers to visually depicting the process of matrix multiplication using a grid of dots, where each dot represents a value in the matrix, and the multiplication is performed by calculating the "dot product" between corresponding rows and columns, essentially summing the products of the elements at matching positions between the rows and columns involved in the calculation.</a:t>
            </a:r>
          </a:p>
        </p:txBody>
      </p:sp>
    </p:spTree>
    <p:extLst>
      <p:ext uri="{BB962C8B-B14F-4D97-AF65-F5344CB8AC3E}">
        <p14:creationId xmlns:p14="http://schemas.microsoft.com/office/powerpoint/2010/main" val="258671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Dot Matrix in Multiplication</a:t>
            </a:r>
            <a:endParaRPr lang="en-US" dirty="0"/>
          </a:p>
        </p:txBody>
      </p:sp>
      <p:sp>
        <p:nvSpPr>
          <p:cNvPr id="3" name="Content Placeholder 2"/>
          <p:cNvSpPr>
            <a:spLocks noGrp="1"/>
          </p:cNvSpPr>
          <p:nvPr>
            <p:ph idx="1"/>
          </p:nvPr>
        </p:nvSpPr>
        <p:spPr>
          <a:xfrm>
            <a:off x="457200" y="1600200"/>
            <a:ext cx="8382000" cy="5143500"/>
          </a:xfrm>
        </p:spPr>
        <p:txBody>
          <a:bodyPr>
            <a:normAutofit/>
          </a:bodyPr>
          <a:lstStyle/>
          <a:p>
            <a:r>
              <a:rPr lang="en-US" sz="2800" dirty="0" smtClean="0"/>
              <a:t>Dot Representation:</a:t>
            </a:r>
          </a:p>
          <a:p>
            <a:endParaRPr lang="en-US" sz="2800" dirty="0"/>
          </a:p>
          <a:p>
            <a:endParaRPr lang="en-US" sz="2800" dirty="0" smtClean="0"/>
          </a:p>
          <a:p>
            <a:endParaRPr lang="en-US" sz="2800" dirty="0"/>
          </a:p>
          <a:p>
            <a:r>
              <a:rPr lang="en-US" sz="2800" dirty="0" smtClean="0"/>
              <a:t>First step simplifying the Multiplication tree using      3-2s (FAs)</a:t>
            </a:r>
            <a:endParaRPr 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18573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76400"/>
            <a:ext cx="351472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734" y="4057650"/>
            <a:ext cx="369570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33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Dot Matrix Multiplication (continued)</a:t>
            </a:r>
            <a:endParaRPr lang="en-US" dirty="0"/>
          </a:p>
        </p:txBody>
      </p:sp>
      <p:sp>
        <p:nvSpPr>
          <p:cNvPr id="3" name="Content Placeholder 2"/>
          <p:cNvSpPr>
            <a:spLocks noGrp="1"/>
          </p:cNvSpPr>
          <p:nvPr>
            <p:ph idx="1"/>
          </p:nvPr>
        </p:nvSpPr>
        <p:spPr/>
        <p:txBody>
          <a:bodyPr/>
          <a:lstStyle/>
          <a:p>
            <a:r>
              <a:rPr lang="en-US" dirty="0" smtClean="0"/>
              <a:t>First step simplifying </a:t>
            </a:r>
            <a:r>
              <a:rPr lang="en-US" dirty="0"/>
              <a:t>the Multiplication tree using </a:t>
            </a:r>
            <a:r>
              <a:rPr lang="en-US" dirty="0" smtClean="0"/>
              <a:t>4-2s, 3-2s </a:t>
            </a:r>
            <a:r>
              <a:rPr lang="en-US" dirty="0"/>
              <a:t>(FAs) and HAs</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00400"/>
            <a:ext cx="4067746"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281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Multi-Operand Addition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Multi-operand addition is a fundamental arithmetic problem that involves adding multiple numbers together. It's used in many applications, including computer graphics, robotics, and signal processing</a:t>
            </a:r>
            <a:r>
              <a:rPr lang="en-US" dirty="0" smtClean="0"/>
              <a:t>.</a:t>
            </a:r>
          </a:p>
          <a:p>
            <a:r>
              <a:rPr lang="en-US" dirty="0" smtClean="0"/>
              <a:t>There are different approaches to perform multi-operand addition:</a:t>
            </a:r>
          </a:p>
          <a:p>
            <a:r>
              <a:rPr lang="en-US" b="1" dirty="0"/>
              <a:t>Use a two-operand adder sequentially</a:t>
            </a:r>
            <a:r>
              <a:rPr lang="en-US" dirty="0"/>
              <a:t> </a:t>
            </a:r>
          </a:p>
          <a:p>
            <a:r>
              <a:rPr lang="en-US" dirty="0"/>
              <a:t>This method can be used to add multiple numbers together by using a single two-operand adder in sequence. </a:t>
            </a:r>
          </a:p>
          <a:p>
            <a:r>
              <a:rPr lang="en-US" b="1" dirty="0"/>
              <a:t>Use a tree of carry-save adders</a:t>
            </a:r>
            <a:r>
              <a:rPr lang="en-US" dirty="0"/>
              <a:t> </a:t>
            </a:r>
            <a:r>
              <a:rPr lang="en-US" dirty="0" smtClean="0"/>
              <a:t>(3-2 compressors)</a:t>
            </a:r>
            <a:endParaRPr lang="en-US" dirty="0"/>
          </a:p>
          <a:p>
            <a:r>
              <a:rPr lang="en-US" dirty="0"/>
              <a:t>This method can be used to implement multi-operand addition of radix 2 signed-digit operands. </a:t>
            </a:r>
            <a:endParaRPr lang="en-US" dirty="0" smtClean="0"/>
          </a:p>
          <a:p>
            <a:r>
              <a:rPr lang="en-US" dirty="0" smtClean="0"/>
              <a:t>Use compressors.</a:t>
            </a:r>
          </a:p>
          <a:p>
            <a:endParaRPr lang="en-US" dirty="0"/>
          </a:p>
        </p:txBody>
      </p:sp>
    </p:spTree>
    <p:extLst>
      <p:ext uri="{BB962C8B-B14F-4D97-AF65-F5344CB8AC3E}">
        <p14:creationId xmlns:p14="http://schemas.microsoft.com/office/powerpoint/2010/main" val="1015697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Multi-Operand Addition (continued)</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t>First step simplifying </a:t>
            </a:r>
            <a:r>
              <a:rPr lang="en-US" dirty="0"/>
              <a:t>the </a:t>
            </a:r>
            <a:r>
              <a:rPr lang="en-US" dirty="0" smtClean="0"/>
              <a:t>Multi-operand addition using </a:t>
            </a:r>
            <a:r>
              <a:rPr lang="en-US" dirty="0"/>
              <a:t>3-2s (FAs) and </a:t>
            </a:r>
            <a:r>
              <a:rPr lang="en-US" dirty="0" smtClean="0"/>
              <a:t>Has:</a:t>
            </a:r>
          </a:p>
          <a:p>
            <a:endParaRPr lang="en-US" dirty="0"/>
          </a:p>
          <a:p>
            <a:endParaRPr lang="en-US" dirty="0" smtClean="0"/>
          </a:p>
          <a:p>
            <a:endParaRPr lang="en-US" dirty="0" smtClean="0"/>
          </a:p>
          <a:p>
            <a:r>
              <a:rPr lang="en-US" dirty="0" smtClean="0"/>
              <a:t>First step simplifying </a:t>
            </a:r>
            <a:r>
              <a:rPr lang="en-US" dirty="0"/>
              <a:t>the Multi-operand addition </a:t>
            </a:r>
            <a:r>
              <a:rPr lang="en-US" dirty="0" smtClean="0"/>
              <a:t>using </a:t>
            </a:r>
            <a:r>
              <a:rPr lang="en-US" dirty="0"/>
              <a:t>4-2s</a:t>
            </a:r>
          </a:p>
          <a:p>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743200"/>
            <a:ext cx="19240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5116286"/>
            <a:ext cx="204787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71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Multi-Operand Addition (continued)</a:t>
            </a:r>
          </a:p>
        </p:txBody>
      </p:sp>
      <p:sp>
        <p:nvSpPr>
          <p:cNvPr id="3" name="Content Placeholder 2"/>
          <p:cNvSpPr>
            <a:spLocks noGrp="1"/>
          </p:cNvSpPr>
          <p:nvPr>
            <p:ph idx="1"/>
          </p:nvPr>
        </p:nvSpPr>
        <p:spPr/>
        <p:txBody>
          <a:bodyPr/>
          <a:lstStyle/>
          <a:p>
            <a:r>
              <a:rPr lang="en-US" sz="1600" dirty="0" smtClean="0"/>
              <a:t>The process  of reduction must be continued until achieving the maximum of two bits in each column. As an example:</a:t>
            </a:r>
          </a:p>
          <a:p>
            <a:r>
              <a:rPr lang="en-US" sz="1600" dirty="0"/>
              <a:t>S</a:t>
            </a:r>
            <a:r>
              <a:rPr lang="en-US" sz="1600" dirty="0" smtClean="0"/>
              <a:t>implifying </a:t>
            </a:r>
            <a:r>
              <a:rPr lang="en-US" sz="1600" dirty="0"/>
              <a:t>the Multi-operand addition </a:t>
            </a:r>
            <a:r>
              <a:rPr lang="en-US" sz="1600" dirty="0" smtClean="0"/>
              <a:t>using 4-2s:</a:t>
            </a:r>
            <a:endParaRPr lang="en-US" sz="1600" dirty="0"/>
          </a:p>
          <a:p>
            <a:endParaRPr lang="en-US" dirty="0"/>
          </a:p>
          <a:p>
            <a:endParaRPr lang="en-US" dirty="0" smtClean="0"/>
          </a:p>
          <a:p>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059" y="2743200"/>
            <a:ext cx="375285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526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Division</a:t>
            </a:r>
            <a:endParaRPr lang="en-US" dirty="0"/>
          </a:p>
        </p:txBody>
      </p:sp>
      <p:sp>
        <p:nvSpPr>
          <p:cNvPr id="3" name="Content Placeholder 2"/>
          <p:cNvSpPr>
            <a:spLocks noGrp="1"/>
          </p:cNvSpPr>
          <p:nvPr>
            <p:ph idx="1"/>
          </p:nvPr>
        </p:nvSpPr>
        <p:spPr/>
        <p:txBody>
          <a:bodyPr/>
          <a:lstStyle/>
          <a:p>
            <a:r>
              <a:rPr lang="en-US" dirty="0" smtClean="0"/>
              <a:t>Binary Division, the same as decimal division:</a:t>
            </a:r>
          </a:p>
          <a:p>
            <a:r>
              <a:rPr lang="en-US" dirty="0"/>
              <a:t>Divide the suitable digits of the dividend and record the quotient.</a:t>
            </a:r>
          </a:p>
          <a:p>
            <a:r>
              <a:rPr lang="en-US" dirty="0"/>
              <a:t>Multiply the divisor by the quotient and write the product below.</a:t>
            </a:r>
          </a:p>
          <a:p>
            <a:r>
              <a:rPr lang="en-US" dirty="0"/>
              <a:t>Subtract the product from the dividend and write the difference below.</a:t>
            </a:r>
          </a:p>
          <a:p>
            <a:r>
              <a:rPr lang="en-US" dirty="0"/>
              <a:t>Bring down the next digit and repeat.</a:t>
            </a:r>
          </a:p>
          <a:p>
            <a:endParaRPr lang="en-US" dirty="0"/>
          </a:p>
        </p:txBody>
      </p:sp>
    </p:spTree>
    <p:extLst>
      <p:ext uri="{BB962C8B-B14F-4D97-AF65-F5344CB8AC3E}">
        <p14:creationId xmlns:p14="http://schemas.microsoft.com/office/powerpoint/2010/main" val="140788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ways of division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Repeated Subtraction (easy and slow)</a:t>
                </a:r>
              </a:p>
              <a:p>
                <a:r>
                  <a:rPr lang="en-US" dirty="0" smtClean="0"/>
                  <a:t>Division using multiplication (very Efficient):</a:t>
                </a:r>
              </a:p>
              <a:p>
                <a:r>
                  <a:rPr lang="en-US" dirty="0" smtClean="0"/>
                  <a:t>Consider 2 numbers M and d:</a:t>
                </a:r>
              </a:p>
              <a:p>
                <a:r>
                  <a:rPr lang="en-US" dirty="0" smtClean="0"/>
                  <a:t>What is M/d?</a:t>
                </a:r>
              </a:p>
              <a:p>
                <a14:m>
                  <m:oMath xmlns:m="http://schemas.openxmlformats.org/officeDocument/2006/math">
                    <m:f>
                      <m:fPr>
                        <m:ctrlPr>
                          <a:rPr lang="en-US" i="1" smtClean="0">
                            <a:latin typeface="Cambria Math"/>
                          </a:rPr>
                        </m:ctrlPr>
                      </m:fPr>
                      <m:num>
                        <m:r>
                          <a:rPr lang="en-US" b="0" i="1" smtClean="0">
                            <a:latin typeface="Cambria Math"/>
                          </a:rPr>
                          <m:t>𝑀</m:t>
                        </m:r>
                      </m:num>
                      <m:den>
                        <m:r>
                          <a:rPr lang="en-US" b="0" i="1" smtClean="0">
                            <a:latin typeface="Cambria Math"/>
                          </a:rPr>
                          <m:t>𝑑</m:t>
                        </m:r>
                      </m:den>
                    </m:f>
                  </m:oMath>
                </a14:m>
                <a:r>
                  <a:rPr lang="en-US" dirty="0" smtClean="0"/>
                  <a:t>=</a:t>
                </a:r>
                <a14:m>
                  <m:oMath xmlns:m="http://schemas.openxmlformats.org/officeDocument/2006/math">
                    <m:f>
                      <m:fPr>
                        <m:ctrlPr>
                          <a:rPr lang="en-US" i="1">
                            <a:latin typeface="Cambria Math"/>
                          </a:rPr>
                        </m:ctrlPr>
                      </m:fPr>
                      <m:num>
                        <m:r>
                          <a:rPr lang="en-US" b="0" i="1" smtClean="0">
                            <a:latin typeface="Cambria Math"/>
                          </a:rPr>
                          <m:t>0</m:t>
                        </m:r>
                        <m:r>
                          <a:rPr lang="en-US" b="0" i="1" smtClean="0">
                            <a:latin typeface="Cambria Math"/>
                          </a:rPr>
                          <m:t>.</m:t>
                        </m:r>
                        <m:r>
                          <a:rPr lang="en-US" i="1">
                            <a:latin typeface="Cambria Math"/>
                          </a:rPr>
                          <m:t>𝑀</m:t>
                        </m:r>
                      </m:num>
                      <m:den>
                        <m:r>
                          <a:rPr lang="en-US" b="0" i="1" smtClean="0">
                            <a:latin typeface="Cambria Math"/>
                          </a:rPr>
                          <m:t>0</m:t>
                        </m:r>
                        <m:r>
                          <a:rPr lang="en-US" b="0" i="1" smtClean="0">
                            <a:latin typeface="Cambria Math"/>
                          </a:rPr>
                          <m:t>.</m:t>
                        </m:r>
                        <m:r>
                          <a:rPr lang="en-US" i="1">
                            <a:latin typeface="Cambria Math"/>
                          </a:rPr>
                          <m:t>𝑑</m:t>
                        </m:r>
                      </m:den>
                    </m:f>
                  </m:oMath>
                </a14:m>
                <a:r>
                  <a:rPr lang="en-US" dirty="0" smtClean="0"/>
                  <a:t> , y=1-0.d=&gt; 0.d=1-y then</a:t>
                </a:r>
              </a:p>
              <a:p>
                <a14:m>
                  <m:oMath xmlns:m="http://schemas.openxmlformats.org/officeDocument/2006/math">
                    <m:f>
                      <m:fPr>
                        <m:ctrlPr>
                          <a:rPr lang="en-US" i="1">
                            <a:latin typeface="Cambria Math"/>
                          </a:rPr>
                        </m:ctrlPr>
                      </m:fPr>
                      <m:num>
                        <m:r>
                          <a:rPr lang="en-US" i="1">
                            <a:latin typeface="Cambria Math"/>
                          </a:rPr>
                          <m:t>0</m:t>
                        </m:r>
                        <m:r>
                          <a:rPr lang="en-US" i="1">
                            <a:latin typeface="Cambria Math"/>
                          </a:rPr>
                          <m:t>.</m:t>
                        </m:r>
                        <m:r>
                          <a:rPr lang="en-US" i="1">
                            <a:latin typeface="Cambria Math"/>
                          </a:rPr>
                          <m:t>𝑀</m:t>
                        </m:r>
                      </m:num>
                      <m:den>
                        <m:r>
                          <a:rPr lang="en-US" i="1">
                            <a:latin typeface="Cambria Math"/>
                          </a:rPr>
                          <m:t>0</m:t>
                        </m:r>
                        <m:r>
                          <a:rPr lang="en-US" i="1">
                            <a:latin typeface="Cambria Math"/>
                          </a:rPr>
                          <m:t>.</m:t>
                        </m:r>
                        <m:r>
                          <a:rPr lang="en-US" i="1">
                            <a:latin typeface="Cambria Math"/>
                          </a:rPr>
                          <m:t>𝑑</m:t>
                        </m:r>
                      </m:den>
                    </m:f>
                  </m:oMath>
                </a14:m>
                <a:r>
                  <a:rPr lang="en-US" dirty="0"/>
                  <a:t> = </a:t>
                </a:r>
                <a14:m>
                  <m:oMath xmlns:m="http://schemas.openxmlformats.org/officeDocument/2006/math">
                    <m:f>
                      <m:fPr>
                        <m:ctrlPr>
                          <a:rPr lang="en-US" i="1">
                            <a:latin typeface="Cambria Math"/>
                          </a:rPr>
                        </m:ctrlPr>
                      </m:fPr>
                      <m:num>
                        <m:r>
                          <a:rPr lang="en-US" i="1">
                            <a:latin typeface="Cambria Math"/>
                          </a:rPr>
                          <m:t>0</m:t>
                        </m:r>
                        <m:r>
                          <a:rPr lang="en-US" i="1">
                            <a:latin typeface="Cambria Math"/>
                          </a:rPr>
                          <m:t>.</m:t>
                        </m:r>
                        <m:r>
                          <a:rPr lang="en-US" i="1">
                            <a:latin typeface="Cambria Math"/>
                          </a:rPr>
                          <m:t>𝑀</m:t>
                        </m:r>
                      </m:num>
                      <m:den>
                        <m:r>
                          <a:rPr lang="en-US" b="0" i="1" smtClean="0">
                            <a:latin typeface="Cambria Math"/>
                          </a:rPr>
                          <m:t>1</m:t>
                        </m:r>
                        <m:r>
                          <a:rPr lang="en-US" b="0" i="1" smtClean="0">
                            <a:latin typeface="Cambria Math"/>
                          </a:rPr>
                          <m:t>−</m:t>
                        </m:r>
                        <m:r>
                          <a:rPr lang="en-US" b="0" i="1" smtClean="0">
                            <a:latin typeface="Cambria Math"/>
                          </a:rPr>
                          <m:t>𝑦</m:t>
                        </m:r>
                      </m:den>
                    </m:f>
                  </m:oMath>
                </a14:m>
                <a:r>
                  <a:rPr lang="en-US" dirty="0" smtClean="0"/>
                  <a:t> =</a:t>
                </a:r>
                <a:r>
                  <a:rPr lang="en-US" dirty="0"/>
                  <a:t> </a:t>
                </a:r>
                <a14:m>
                  <m:oMath xmlns:m="http://schemas.openxmlformats.org/officeDocument/2006/math">
                    <m:f>
                      <m:fPr>
                        <m:ctrlPr>
                          <a:rPr lang="en-US" i="1">
                            <a:latin typeface="Cambria Math"/>
                          </a:rPr>
                        </m:ctrlPr>
                      </m:fPr>
                      <m:num>
                        <m:r>
                          <a:rPr lang="en-US" i="1">
                            <a:latin typeface="Cambria Math"/>
                          </a:rPr>
                          <m:t>0</m:t>
                        </m:r>
                        <m:r>
                          <a:rPr lang="en-US" i="1">
                            <a:latin typeface="Cambria Math"/>
                          </a:rPr>
                          <m:t>.</m:t>
                        </m:r>
                        <m:r>
                          <a:rPr lang="en-US" i="1">
                            <a:latin typeface="Cambria Math"/>
                          </a:rPr>
                          <m:t>𝑀</m:t>
                        </m:r>
                        <m:r>
                          <a:rPr lang="en-US" b="0" i="1" smtClean="0">
                            <a:latin typeface="Cambria Math"/>
                          </a:rPr>
                          <m:t> (</m:t>
                        </m:r>
                        <m:r>
                          <a:rPr lang="en-US" b="0" i="1" smtClean="0">
                            <a:latin typeface="Cambria Math"/>
                          </a:rPr>
                          <m:t>1</m:t>
                        </m:r>
                        <m:r>
                          <a:rPr lang="en-US" b="0" i="1" smtClean="0">
                            <a:latin typeface="Cambria Math"/>
                          </a:rPr>
                          <m:t>+</m:t>
                        </m:r>
                        <m:r>
                          <a:rPr lang="en-US" b="0" i="1" smtClean="0">
                            <a:latin typeface="Cambria Math"/>
                          </a:rPr>
                          <m:t>𝑦</m:t>
                        </m:r>
                        <m:r>
                          <a:rPr lang="en-US" b="0" i="1" smtClean="0">
                            <a:latin typeface="Cambria Math"/>
                          </a:rPr>
                          <m:t>)</m:t>
                        </m:r>
                      </m:num>
                      <m:den>
                        <m:r>
                          <a:rPr lang="en-US" b="0" i="1" smtClean="0">
                            <a:latin typeface="Cambria Math"/>
                          </a:rPr>
                          <m:t>(</m:t>
                        </m:r>
                        <m:r>
                          <a:rPr lang="en-US" i="1">
                            <a:latin typeface="Cambria Math"/>
                          </a:rPr>
                          <m:t>1</m:t>
                        </m:r>
                        <m:r>
                          <a:rPr lang="en-US" i="1">
                            <a:latin typeface="Cambria Math"/>
                          </a:rPr>
                          <m:t>−</m:t>
                        </m:r>
                        <m:r>
                          <a:rPr lang="en-US" i="1">
                            <a:latin typeface="Cambria Math"/>
                          </a:rPr>
                          <m:t>𝑦</m:t>
                        </m:r>
                        <m:r>
                          <a:rPr lang="en-US" b="0" i="1" smtClean="0">
                            <a:latin typeface="Cambria Math"/>
                          </a:rPr>
                          <m:t>)(</m:t>
                        </m:r>
                        <m:r>
                          <a:rPr lang="en-US" b="0" i="1" smtClean="0">
                            <a:latin typeface="Cambria Math"/>
                          </a:rPr>
                          <m:t>1</m:t>
                        </m:r>
                        <m:r>
                          <a:rPr lang="en-US" b="0" i="1" smtClean="0">
                            <a:latin typeface="Cambria Math"/>
                          </a:rPr>
                          <m:t>+</m:t>
                        </m:r>
                        <m:r>
                          <a:rPr lang="en-US" b="0" i="1" smtClean="0">
                            <a:latin typeface="Cambria Math"/>
                          </a:rPr>
                          <m:t>𝑦</m:t>
                        </m:r>
                        <m:r>
                          <a:rPr lang="en-US" b="0" i="1" smtClean="0">
                            <a:latin typeface="Cambria Math"/>
                          </a:rPr>
                          <m:t>)</m:t>
                        </m:r>
                      </m:den>
                    </m:f>
                  </m:oMath>
                </a14:m>
                <a:r>
                  <a:rPr lang="en-US" dirty="0" smtClean="0"/>
                  <a:t> = </a:t>
                </a:r>
                <a14:m>
                  <m:oMath xmlns:m="http://schemas.openxmlformats.org/officeDocument/2006/math">
                    <m:f>
                      <m:fPr>
                        <m:ctrlPr>
                          <a:rPr lang="en-US" i="1" smtClean="0">
                            <a:latin typeface="Cambria Math"/>
                          </a:rPr>
                        </m:ctrlPr>
                      </m:fPr>
                      <m:num>
                        <m:r>
                          <a:rPr lang="en-US" i="1">
                            <a:latin typeface="Cambria Math"/>
                          </a:rPr>
                          <m:t>0</m:t>
                        </m:r>
                        <m:r>
                          <a:rPr lang="en-US" i="1">
                            <a:latin typeface="Cambria Math"/>
                          </a:rPr>
                          <m:t>.</m:t>
                        </m:r>
                        <m:r>
                          <a:rPr lang="en-US" i="1">
                            <a:latin typeface="Cambria Math"/>
                          </a:rPr>
                          <m:t>𝑀</m:t>
                        </m:r>
                        <m:r>
                          <a:rPr lang="en-US" i="1">
                            <a:latin typeface="Cambria Math"/>
                          </a:rPr>
                          <m:t> (</m:t>
                        </m:r>
                        <m:r>
                          <a:rPr lang="en-US" i="1">
                            <a:latin typeface="Cambria Math"/>
                          </a:rPr>
                          <m:t>1</m:t>
                        </m:r>
                        <m:r>
                          <a:rPr lang="en-US" i="1">
                            <a:latin typeface="Cambria Math"/>
                          </a:rPr>
                          <m:t>+</m:t>
                        </m:r>
                        <m:r>
                          <a:rPr lang="en-US" i="1">
                            <a:latin typeface="Cambria Math"/>
                          </a:rPr>
                          <m:t>𝑦</m:t>
                        </m:r>
                        <m:r>
                          <a:rPr lang="en-US" i="1">
                            <a:latin typeface="Cambria Math"/>
                          </a:rPr>
                          <m:t>)</m:t>
                        </m:r>
                      </m:num>
                      <m:den>
                        <m:r>
                          <a:rPr lang="en-US" b="0" i="1" smtClean="0">
                            <a:latin typeface="Cambria Math"/>
                          </a:rPr>
                          <m:t>1</m:t>
                        </m:r>
                        <m:r>
                          <a:rPr lang="en-US" b="0" i="1" smtClean="0">
                            <a:latin typeface="Cambria Math"/>
                          </a:rPr>
                          <m:t>−</m:t>
                        </m:r>
                        <m:sSup>
                          <m:sSupPr>
                            <m:ctrlPr>
                              <a:rPr lang="en-US" b="0" i="1" smtClean="0">
                                <a:latin typeface="Cambria Math"/>
                              </a:rPr>
                            </m:ctrlPr>
                          </m:sSupPr>
                          <m:e>
                            <m:r>
                              <a:rPr lang="en-US" b="0" i="1" smtClean="0">
                                <a:latin typeface="Cambria Math"/>
                              </a:rPr>
                              <m:t>𝑦</m:t>
                            </m:r>
                          </m:e>
                          <m:sup>
                            <m:r>
                              <a:rPr lang="en-US" b="0" i="1" smtClean="0">
                                <a:latin typeface="Cambria Math"/>
                              </a:rPr>
                              <m:t>2</m:t>
                            </m:r>
                          </m:sup>
                        </m:sSup>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151730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ways of </a:t>
            </a:r>
            <a:r>
              <a:rPr lang="en-US" dirty="0" smtClean="0"/>
              <a:t>division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14:m>
                  <m:oMath xmlns:m="http://schemas.openxmlformats.org/officeDocument/2006/math">
                    <m:f>
                      <m:fPr>
                        <m:ctrlPr>
                          <a:rPr lang="en-US" i="1" smtClean="0">
                            <a:latin typeface="Cambria Math"/>
                          </a:rPr>
                        </m:ctrlPr>
                      </m:fPr>
                      <m:num>
                        <m:r>
                          <a:rPr lang="en-US" i="1">
                            <a:latin typeface="Cambria Math"/>
                          </a:rPr>
                          <m:t>0</m:t>
                        </m:r>
                        <m:r>
                          <a:rPr lang="en-US" i="1">
                            <a:latin typeface="Cambria Math"/>
                          </a:rPr>
                          <m:t>.</m:t>
                        </m:r>
                        <m:r>
                          <a:rPr lang="en-US" i="1">
                            <a:latin typeface="Cambria Math"/>
                          </a:rPr>
                          <m:t>𝑀</m:t>
                        </m:r>
                        <m:r>
                          <a:rPr lang="en-US" i="1">
                            <a:latin typeface="Cambria Math"/>
                          </a:rPr>
                          <m:t> (</m:t>
                        </m:r>
                        <m:r>
                          <a:rPr lang="en-US" i="1">
                            <a:latin typeface="Cambria Math"/>
                          </a:rPr>
                          <m:t>1</m:t>
                        </m:r>
                        <m:r>
                          <a:rPr lang="en-US" i="1">
                            <a:latin typeface="Cambria Math"/>
                          </a:rPr>
                          <m:t>+</m:t>
                        </m:r>
                        <m:r>
                          <a:rPr lang="en-US" i="1">
                            <a:latin typeface="Cambria Math"/>
                          </a:rPr>
                          <m:t>𝑦</m:t>
                        </m:r>
                        <m:r>
                          <a:rPr lang="en-US" i="1">
                            <a:latin typeface="Cambria Math"/>
                          </a:rPr>
                          <m:t>)(</m:t>
                        </m:r>
                        <m:r>
                          <a:rPr lang="en-US" i="1">
                            <a:latin typeface="Cambria Math"/>
                          </a:rPr>
                          <m:t>1</m:t>
                        </m:r>
                        <m:r>
                          <a:rPr lang="en-US" b="0" i="1" smtClean="0">
                            <a:latin typeface="Cambria Math"/>
                          </a:rPr>
                          <m:t>+</m:t>
                        </m:r>
                        <m:sSup>
                          <m:sSupPr>
                            <m:ctrlPr>
                              <a:rPr lang="en-US" i="1">
                                <a:latin typeface="Cambria Math"/>
                              </a:rPr>
                            </m:ctrlPr>
                          </m:sSupPr>
                          <m:e>
                            <m:r>
                              <a:rPr lang="en-US" i="1">
                                <a:latin typeface="Cambria Math"/>
                              </a:rPr>
                              <m:t>𝑦</m:t>
                            </m:r>
                          </m:e>
                          <m:sup>
                            <m:r>
                              <a:rPr lang="en-US" i="1">
                                <a:latin typeface="Cambria Math"/>
                              </a:rPr>
                              <m:t>2</m:t>
                            </m:r>
                          </m:sup>
                        </m:sSup>
                        <m:r>
                          <a:rPr lang="en-US" b="0" i="1" smtClean="0">
                            <a:latin typeface="Cambria Math"/>
                          </a:rPr>
                          <m:t>)</m:t>
                        </m:r>
                      </m:num>
                      <m:den>
                        <m:r>
                          <a:rPr lang="en-US" b="0" i="1" smtClean="0">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i="1">
                                <a:latin typeface="Cambria Math"/>
                              </a:rPr>
                              <m:t>2</m:t>
                            </m:r>
                          </m:sup>
                        </m:sSup>
                        <m:r>
                          <a:rPr lang="en-US" b="0" i="1" smtClean="0">
                            <a:latin typeface="Cambria Math"/>
                          </a:rPr>
                          <m:t>)(</m:t>
                        </m:r>
                        <m:r>
                          <a:rPr lang="en-US" i="1">
                            <a:latin typeface="Cambria Math"/>
                          </a:rPr>
                          <m:t>1</m:t>
                        </m:r>
                        <m:r>
                          <a:rPr lang="en-US" b="0" i="1" smtClean="0">
                            <a:latin typeface="Cambria Math"/>
                          </a:rPr>
                          <m:t>+</m:t>
                        </m:r>
                        <m:sSup>
                          <m:sSupPr>
                            <m:ctrlPr>
                              <a:rPr lang="en-US" i="1">
                                <a:latin typeface="Cambria Math"/>
                              </a:rPr>
                            </m:ctrlPr>
                          </m:sSupPr>
                          <m:e>
                            <m:r>
                              <a:rPr lang="en-US" i="1">
                                <a:latin typeface="Cambria Math"/>
                              </a:rPr>
                              <m:t>𝑦</m:t>
                            </m:r>
                          </m:e>
                          <m:sup>
                            <m:r>
                              <a:rPr lang="en-US" i="1">
                                <a:latin typeface="Cambria Math"/>
                              </a:rPr>
                              <m:t>2</m:t>
                            </m:r>
                          </m:sup>
                        </m:sSup>
                        <m:r>
                          <a:rPr lang="en-US" b="0" i="1" smtClean="0">
                            <a:latin typeface="Cambria Math"/>
                          </a:rPr>
                          <m:t>)</m:t>
                        </m:r>
                      </m:den>
                    </m:f>
                  </m:oMath>
                </a14:m>
                <a:r>
                  <a:rPr lang="en-US" dirty="0" smtClean="0"/>
                  <a:t>= </a:t>
                </a:r>
                <a14:m>
                  <m:oMath xmlns:m="http://schemas.openxmlformats.org/officeDocument/2006/math">
                    <m:f>
                      <m:fPr>
                        <m:ctrlPr>
                          <a:rPr lang="en-US" i="1">
                            <a:latin typeface="Cambria Math"/>
                          </a:rPr>
                        </m:ctrlPr>
                      </m:fPr>
                      <m:num>
                        <m:r>
                          <a:rPr lang="en-US" i="1">
                            <a:latin typeface="Cambria Math"/>
                          </a:rPr>
                          <m:t>0</m:t>
                        </m:r>
                        <m:r>
                          <a:rPr lang="en-US" i="1">
                            <a:latin typeface="Cambria Math"/>
                          </a:rPr>
                          <m:t>.</m:t>
                        </m:r>
                        <m:r>
                          <a:rPr lang="en-US" i="1">
                            <a:latin typeface="Cambria Math"/>
                          </a:rPr>
                          <m:t>𝑀</m:t>
                        </m:r>
                        <m:r>
                          <a:rPr lang="en-US" i="1">
                            <a:latin typeface="Cambria Math"/>
                          </a:rPr>
                          <m:t> (</m:t>
                        </m:r>
                        <m:r>
                          <a:rPr lang="en-US" i="1">
                            <a:latin typeface="Cambria Math"/>
                          </a:rPr>
                          <m:t>1</m:t>
                        </m:r>
                        <m:r>
                          <a:rPr lang="en-US" i="1">
                            <a:latin typeface="Cambria Math"/>
                          </a:rPr>
                          <m:t>+</m:t>
                        </m:r>
                        <m:r>
                          <a:rPr lang="en-US" i="1">
                            <a:latin typeface="Cambria Math"/>
                          </a:rPr>
                          <m:t>𝑦</m:t>
                        </m:r>
                        <m:r>
                          <a:rPr lang="en-US" i="1">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i="1">
                                <a:latin typeface="Cambria Math"/>
                              </a:rPr>
                              <m:t>2</m:t>
                            </m:r>
                          </m:sup>
                        </m:sSup>
                        <m:r>
                          <a:rPr lang="en-US" i="1">
                            <a:latin typeface="Cambria Math"/>
                          </a:rPr>
                          <m:t>)</m:t>
                        </m:r>
                      </m:num>
                      <m:den>
                        <m:r>
                          <a:rPr lang="en-US" i="1">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b="0" i="1" smtClean="0">
                                <a:latin typeface="Cambria Math"/>
                              </a:rPr>
                              <m:t>4</m:t>
                            </m:r>
                          </m:sup>
                        </m:sSup>
                        <m:r>
                          <a:rPr lang="en-US" b="0" i="1" smtClean="0">
                            <a:latin typeface="Cambria Math"/>
                          </a:rPr>
                          <m:t>)</m:t>
                        </m:r>
                      </m:den>
                    </m:f>
                  </m:oMath>
                </a14:m>
                <a:r>
                  <a:rPr lang="en-US" dirty="0"/>
                  <a:t>=</a:t>
                </a:r>
                <a:r>
                  <a:rPr lang="en-US" dirty="0" smtClean="0"/>
                  <a:t> </a:t>
                </a:r>
              </a:p>
              <a:p>
                <a:r>
                  <a:rPr lang="en-US" dirty="0" smtClean="0"/>
                  <a:t>=</a:t>
                </a:r>
                <a:r>
                  <a:rPr lang="en-US" dirty="0"/>
                  <a:t> </a:t>
                </a:r>
                <a14:m>
                  <m:oMath xmlns:m="http://schemas.openxmlformats.org/officeDocument/2006/math">
                    <m:f>
                      <m:fPr>
                        <m:ctrlPr>
                          <a:rPr lang="en-US" i="1">
                            <a:latin typeface="Cambria Math"/>
                          </a:rPr>
                        </m:ctrlPr>
                      </m:fPr>
                      <m:num>
                        <m:r>
                          <a:rPr lang="en-US" i="1">
                            <a:latin typeface="Cambria Math"/>
                          </a:rPr>
                          <m:t>0</m:t>
                        </m:r>
                        <m:r>
                          <a:rPr lang="en-US" i="1">
                            <a:latin typeface="Cambria Math"/>
                          </a:rPr>
                          <m:t>.</m:t>
                        </m:r>
                        <m:r>
                          <a:rPr lang="en-US" i="1">
                            <a:latin typeface="Cambria Math"/>
                          </a:rPr>
                          <m:t>𝑀</m:t>
                        </m:r>
                        <m:r>
                          <a:rPr lang="en-US" i="1">
                            <a:latin typeface="Cambria Math"/>
                          </a:rPr>
                          <m:t> </m:t>
                        </m:r>
                        <m:d>
                          <m:dPr>
                            <m:ctrlPr>
                              <a:rPr lang="en-US" i="1">
                                <a:latin typeface="Cambria Math"/>
                              </a:rPr>
                            </m:ctrlPr>
                          </m:dPr>
                          <m:e>
                            <m:r>
                              <a:rPr lang="en-US" i="1">
                                <a:latin typeface="Cambria Math"/>
                              </a:rPr>
                              <m:t>1</m:t>
                            </m:r>
                            <m:r>
                              <a:rPr lang="en-US" i="1">
                                <a:latin typeface="Cambria Math"/>
                              </a:rPr>
                              <m:t>+</m:t>
                            </m:r>
                            <m:r>
                              <a:rPr lang="en-US" i="1">
                                <a:latin typeface="Cambria Math"/>
                              </a:rPr>
                              <m:t>𝑦</m:t>
                            </m:r>
                          </m:e>
                        </m:d>
                        <m:r>
                          <a:rPr lang="en-US" b="0" i="1" smtClean="0">
                            <a:latin typeface="Cambria Math"/>
                          </a:rPr>
                          <m:t> </m:t>
                        </m:r>
                        <m:r>
                          <a:rPr lang="en-US" i="1">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i="1">
                                <a:latin typeface="Cambria Math"/>
                              </a:rPr>
                              <m:t>2</m:t>
                            </m:r>
                          </m:sup>
                        </m:sSup>
                        <m:r>
                          <a:rPr lang="en-US" i="1">
                            <a:latin typeface="Cambria Math"/>
                          </a:rPr>
                          <m:t>)</m:t>
                        </m:r>
                        <m:r>
                          <a:rPr lang="en-US" b="0" i="1" smtClean="0">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b="0" i="1" smtClean="0">
                                <a:latin typeface="Cambria Math"/>
                              </a:rPr>
                              <m:t>4</m:t>
                            </m:r>
                          </m:sup>
                        </m:sSup>
                        <m:r>
                          <a:rPr lang="en-US" b="0" i="1" smtClean="0">
                            <a:latin typeface="Cambria Math"/>
                          </a:rPr>
                          <m:t>)</m:t>
                        </m:r>
                      </m:num>
                      <m:den>
                        <m:r>
                          <a:rPr lang="en-US" i="1">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i="1">
                                <a:latin typeface="Cambria Math"/>
                              </a:rPr>
                              <m:t>4</m:t>
                            </m:r>
                          </m:sup>
                        </m:sSup>
                        <m:r>
                          <a:rPr lang="en-US" i="1">
                            <a:latin typeface="Cambria Math"/>
                          </a:rPr>
                          <m:t>)</m:t>
                        </m:r>
                        <m:r>
                          <a:rPr lang="en-US" b="0" i="1" smtClean="0">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b="0" i="1" smtClean="0">
                                <a:latin typeface="Cambria Math"/>
                              </a:rPr>
                              <m:t>4</m:t>
                            </m:r>
                          </m:sup>
                        </m:sSup>
                        <m:r>
                          <a:rPr lang="en-US" b="0" i="1" smtClean="0">
                            <a:latin typeface="Cambria Math"/>
                          </a:rPr>
                          <m:t>)</m:t>
                        </m:r>
                      </m:den>
                    </m:f>
                  </m:oMath>
                </a14:m>
                <a:r>
                  <a:rPr lang="en-US" dirty="0"/>
                  <a:t>=</a:t>
                </a:r>
                <a:endParaRPr lang="en-US" dirty="0" smtClean="0"/>
              </a:p>
              <a:p>
                <a:r>
                  <a:rPr lang="en-US" dirty="0"/>
                  <a:t> </a:t>
                </a:r>
                <a14:m>
                  <m:oMath xmlns:m="http://schemas.openxmlformats.org/officeDocument/2006/math">
                    <m:f>
                      <m:fPr>
                        <m:ctrlPr>
                          <a:rPr lang="en-US" i="1">
                            <a:latin typeface="Cambria Math"/>
                          </a:rPr>
                        </m:ctrlPr>
                      </m:fPr>
                      <m:num>
                        <m:r>
                          <a:rPr lang="en-US" i="1">
                            <a:latin typeface="Cambria Math"/>
                          </a:rPr>
                          <m:t>0</m:t>
                        </m:r>
                        <m:r>
                          <a:rPr lang="en-US" i="1">
                            <a:latin typeface="Cambria Math"/>
                          </a:rPr>
                          <m:t>.</m:t>
                        </m:r>
                        <m:r>
                          <a:rPr lang="en-US" i="1">
                            <a:latin typeface="Cambria Math"/>
                          </a:rPr>
                          <m:t>𝑀</m:t>
                        </m:r>
                        <m:r>
                          <a:rPr lang="en-US" i="1">
                            <a:latin typeface="Cambria Math"/>
                          </a:rPr>
                          <m:t> </m:t>
                        </m:r>
                        <m:d>
                          <m:dPr>
                            <m:ctrlPr>
                              <a:rPr lang="en-US" i="1">
                                <a:latin typeface="Cambria Math"/>
                              </a:rPr>
                            </m:ctrlPr>
                          </m:dPr>
                          <m:e>
                            <m:r>
                              <a:rPr lang="en-US" i="1">
                                <a:latin typeface="Cambria Math"/>
                              </a:rPr>
                              <m:t>1</m:t>
                            </m:r>
                            <m:r>
                              <a:rPr lang="en-US" i="1">
                                <a:latin typeface="Cambria Math"/>
                              </a:rPr>
                              <m:t>+</m:t>
                            </m:r>
                            <m:r>
                              <a:rPr lang="en-US" i="1">
                                <a:latin typeface="Cambria Math"/>
                              </a:rPr>
                              <m:t>𝑦</m:t>
                            </m:r>
                          </m:e>
                        </m:d>
                        <m:r>
                          <a:rPr lang="en-US" i="1">
                            <a:latin typeface="Cambria Math"/>
                          </a:rPr>
                          <m:t> (</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i="1">
                                <a:latin typeface="Cambria Math"/>
                              </a:rPr>
                              <m:t>2</m:t>
                            </m:r>
                          </m:sup>
                        </m:sSup>
                        <m:r>
                          <a:rPr lang="en-US" i="1">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i="1">
                                <a:latin typeface="Cambria Math"/>
                              </a:rPr>
                              <m:t>4</m:t>
                            </m:r>
                          </m:sup>
                        </m:sSup>
                        <m:r>
                          <a:rPr lang="en-US" i="1">
                            <a:latin typeface="Cambria Math"/>
                          </a:rPr>
                          <m:t>)</m:t>
                        </m:r>
                      </m:num>
                      <m:den>
                        <m:r>
                          <a:rPr lang="en-US" i="1">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b="0" i="1" smtClean="0">
                                <a:latin typeface="Cambria Math"/>
                              </a:rPr>
                              <m:t>8</m:t>
                            </m:r>
                          </m:sup>
                        </m:sSup>
                        <m:r>
                          <a:rPr lang="en-US" b="0" i="1" smtClean="0">
                            <a:latin typeface="Cambria Math"/>
                          </a:rPr>
                          <m:t>)</m:t>
                        </m:r>
                      </m:den>
                    </m:f>
                  </m:oMath>
                </a14:m>
                <a:r>
                  <a:rPr lang="en-US" dirty="0"/>
                  <a:t>= </a:t>
                </a:r>
                <a:endParaRPr lang="en-US" dirty="0" smtClean="0"/>
              </a:p>
              <a:p>
                <a:r>
                  <a:rPr lang="en-US" dirty="0"/>
                  <a:t>= </a:t>
                </a:r>
                <a14:m>
                  <m:oMath xmlns:m="http://schemas.openxmlformats.org/officeDocument/2006/math">
                    <m:f>
                      <m:fPr>
                        <m:ctrlPr>
                          <a:rPr lang="en-US" i="1">
                            <a:latin typeface="Cambria Math"/>
                          </a:rPr>
                        </m:ctrlPr>
                      </m:fPr>
                      <m:num>
                        <m:r>
                          <a:rPr lang="en-US" i="1">
                            <a:latin typeface="Cambria Math"/>
                          </a:rPr>
                          <m:t>0</m:t>
                        </m:r>
                        <m:r>
                          <a:rPr lang="en-US" i="1">
                            <a:latin typeface="Cambria Math"/>
                          </a:rPr>
                          <m:t>.</m:t>
                        </m:r>
                        <m:r>
                          <a:rPr lang="en-US" i="1">
                            <a:latin typeface="Cambria Math"/>
                          </a:rPr>
                          <m:t>𝑀</m:t>
                        </m:r>
                        <m:r>
                          <a:rPr lang="en-US" i="1">
                            <a:latin typeface="Cambria Math"/>
                          </a:rPr>
                          <m:t> </m:t>
                        </m:r>
                        <m:d>
                          <m:dPr>
                            <m:ctrlPr>
                              <a:rPr lang="en-US" i="1">
                                <a:latin typeface="Cambria Math"/>
                              </a:rPr>
                            </m:ctrlPr>
                          </m:dPr>
                          <m:e>
                            <m:r>
                              <a:rPr lang="en-US" i="1">
                                <a:latin typeface="Cambria Math"/>
                              </a:rPr>
                              <m:t>1</m:t>
                            </m:r>
                            <m:r>
                              <a:rPr lang="en-US" i="1">
                                <a:latin typeface="Cambria Math"/>
                              </a:rPr>
                              <m:t>+</m:t>
                            </m:r>
                            <m:r>
                              <a:rPr lang="en-US" i="1">
                                <a:latin typeface="Cambria Math"/>
                              </a:rPr>
                              <m:t>𝑦</m:t>
                            </m:r>
                          </m:e>
                        </m:d>
                        <m:r>
                          <a:rPr lang="en-US" i="1">
                            <a:latin typeface="Cambria Math"/>
                          </a:rPr>
                          <m:t> (</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i="1">
                                <a:latin typeface="Cambria Math"/>
                              </a:rPr>
                              <m:t>2</m:t>
                            </m:r>
                          </m:sup>
                        </m:sSup>
                        <m:r>
                          <a:rPr lang="en-US" i="1">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i="1">
                                <a:latin typeface="Cambria Math"/>
                              </a:rPr>
                              <m:t>4</m:t>
                            </m:r>
                          </m:sup>
                        </m:sSup>
                        <m:r>
                          <a:rPr lang="en-US" i="1">
                            <a:latin typeface="Cambria Math"/>
                          </a:rPr>
                          <m:t>)</m:t>
                        </m:r>
                        <m:r>
                          <a:rPr lang="en-US" b="0" i="1" smtClean="0">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b="0" i="1" smtClean="0">
                                <a:latin typeface="Cambria Math"/>
                              </a:rPr>
                              <m:t>8</m:t>
                            </m:r>
                          </m:sup>
                        </m:sSup>
                        <m:r>
                          <a:rPr lang="en-US" b="0" i="1" smtClean="0">
                            <a:latin typeface="Cambria Math"/>
                          </a:rPr>
                          <m:t>)</m:t>
                        </m:r>
                      </m:num>
                      <m:den>
                        <m:r>
                          <a:rPr lang="en-US" i="1">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b="0" i="1" smtClean="0">
                                <a:latin typeface="Cambria Math"/>
                              </a:rPr>
                              <m:t>8</m:t>
                            </m:r>
                          </m:sup>
                        </m:sSup>
                        <m:r>
                          <a:rPr lang="en-US" i="1">
                            <a:latin typeface="Cambria Math"/>
                          </a:rPr>
                          <m:t>)(</m:t>
                        </m:r>
                        <m:r>
                          <a:rPr lang="en-US" i="1">
                            <a:latin typeface="Cambria Math"/>
                          </a:rPr>
                          <m:t>1</m:t>
                        </m:r>
                        <m:r>
                          <a:rPr lang="en-US" i="1">
                            <a:latin typeface="Cambria Math"/>
                          </a:rPr>
                          <m:t>+</m:t>
                        </m:r>
                        <m:sSup>
                          <m:sSupPr>
                            <m:ctrlPr>
                              <a:rPr lang="en-US" i="1">
                                <a:latin typeface="Cambria Math"/>
                              </a:rPr>
                            </m:ctrlPr>
                          </m:sSupPr>
                          <m:e>
                            <m:r>
                              <a:rPr lang="en-US" i="1">
                                <a:latin typeface="Cambria Math"/>
                              </a:rPr>
                              <m:t>𝑦</m:t>
                            </m:r>
                          </m:e>
                          <m:sup>
                            <m:r>
                              <a:rPr lang="en-US" b="0" i="1" smtClean="0">
                                <a:latin typeface="Cambria Math"/>
                              </a:rPr>
                              <m:t>8</m:t>
                            </m:r>
                          </m:sup>
                        </m:sSup>
                        <m:r>
                          <a:rPr lang="en-US" i="1">
                            <a:latin typeface="Cambria Math"/>
                          </a:rPr>
                          <m:t>)</m:t>
                        </m:r>
                      </m:den>
                    </m:f>
                  </m:oMath>
                </a14:m>
                <a:endParaRPr lang="en-US" dirty="0" smtClean="0"/>
              </a:p>
              <a:p>
                <a:r>
                  <a:rPr lang="en-US" dirty="0" smtClean="0"/>
                  <a:t>Example y=0.1 then </a:t>
                </a:r>
                <a14:m>
                  <m:oMath xmlns:m="http://schemas.openxmlformats.org/officeDocument/2006/math">
                    <m:sSup>
                      <m:sSupPr>
                        <m:ctrlPr>
                          <a:rPr lang="en-US" i="1">
                            <a:latin typeface="Cambria Math"/>
                          </a:rPr>
                        </m:ctrlPr>
                      </m:sSupPr>
                      <m:e>
                        <m:r>
                          <a:rPr lang="en-US" i="1">
                            <a:latin typeface="Cambria Math"/>
                          </a:rPr>
                          <m:t>𝑦</m:t>
                        </m:r>
                      </m:e>
                      <m:sup>
                        <m:r>
                          <a:rPr lang="en-US" i="1">
                            <a:latin typeface="Cambria Math"/>
                          </a:rPr>
                          <m:t>8</m:t>
                        </m:r>
                      </m:sup>
                    </m:sSup>
                  </m:oMath>
                </a14:m>
                <a:r>
                  <a:rPr lang="en-US" dirty="0" smtClean="0"/>
                  <a:t>=0.00000001</a:t>
                </a:r>
              </a:p>
              <a:p>
                <a14:m>
                  <m:oMath xmlns:m="http://schemas.openxmlformats.org/officeDocument/2006/math">
                    <m:sSup>
                      <m:sSupPr>
                        <m:ctrlPr>
                          <a:rPr lang="en-US" i="1">
                            <a:latin typeface="Cambria Math"/>
                          </a:rPr>
                        </m:ctrlPr>
                      </m:sSupPr>
                      <m:e>
                        <m:r>
                          <a:rPr lang="en-US" i="1">
                            <a:latin typeface="Cambria Math"/>
                          </a:rPr>
                          <m:t>𝑦</m:t>
                        </m:r>
                      </m:e>
                      <m:sup>
                        <m:r>
                          <a:rPr lang="en-US" b="0" i="1" smtClean="0">
                            <a:latin typeface="Cambria Math"/>
                          </a:rPr>
                          <m:t>16</m:t>
                        </m:r>
                      </m:sup>
                    </m:sSup>
                    <m:r>
                      <a:rPr lang="en-US" b="0" i="1" smtClean="0">
                        <a:latin typeface="Cambria Math"/>
                      </a:rPr>
                      <m:t>=</m:t>
                    </m:r>
                    <m:sSup>
                      <m:sSupPr>
                        <m:ctrlPr>
                          <a:rPr lang="en-US" i="1">
                            <a:latin typeface="Cambria Math"/>
                          </a:rPr>
                        </m:ctrlPr>
                      </m:sSupPr>
                      <m:e>
                        <m:r>
                          <a:rPr lang="en-US" b="0" i="1" smtClean="0">
                            <a:latin typeface="Cambria Math"/>
                          </a:rPr>
                          <m:t>10</m:t>
                        </m:r>
                      </m:e>
                      <m:sup>
                        <m:r>
                          <a:rPr lang="en-US" b="0" i="1" smtClean="0">
                            <a:latin typeface="Cambria Math"/>
                          </a:rPr>
                          <m:t>−</m:t>
                        </m:r>
                        <m:r>
                          <a:rPr lang="en-US" b="0" i="1" smtClean="0">
                            <a:latin typeface="Cambria Math"/>
                          </a:rPr>
                          <m:t>16</m:t>
                        </m:r>
                      </m:sup>
                    </m:sSup>
                  </m:oMath>
                </a14:m>
                <a:r>
                  <a:rPr lang="en-US" dirty="0" smtClean="0"/>
                  <a:t> very near </a:t>
                </a:r>
                <a:r>
                  <a:rPr lang="en-US" smtClean="0"/>
                  <a:t>to zero</a:t>
                </a:r>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b="-1213"/>
                </a:stretch>
              </a:blipFill>
            </p:spPr>
            <p:txBody>
              <a:bodyPr/>
              <a:lstStyle/>
              <a:p>
                <a:r>
                  <a:rPr lang="en-US">
                    <a:noFill/>
                  </a:rPr>
                  <a:t> </a:t>
                </a:r>
              </a:p>
            </p:txBody>
          </p:sp>
        </mc:Fallback>
      </mc:AlternateContent>
    </p:spTree>
    <p:extLst>
      <p:ext uri="{BB962C8B-B14F-4D97-AF65-F5344CB8AC3E}">
        <p14:creationId xmlns:p14="http://schemas.microsoft.com/office/powerpoint/2010/main" val="341447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Multiplication</a:t>
            </a:r>
          </a:p>
          <a:p>
            <a:r>
              <a:rPr lang="en-US" dirty="0" smtClean="0"/>
              <a:t>Division</a:t>
            </a:r>
          </a:p>
        </p:txBody>
      </p:sp>
    </p:spTree>
    <p:extLst>
      <p:ext uri="{BB962C8B-B14F-4D97-AF65-F5344CB8AC3E}">
        <p14:creationId xmlns:p14="http://schemas.microsoft.com/office/powerpoint/2010/main" val="243880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Multiplication</a:t>
            </a:r>
            <a:endParaRPr lang="en-US" dirty="0"/>
          </a:p>
        </p:txBody>
      </p:sp>
      <p:sp>
        <p:nvSpPr>
          <p:cNvPr id="3" name="Content Placeholder 2"/>
          <p:cNvSpPr>
            <a:spLocks noGrp="1"/>
          </p:cNvSpPr>
          <p:nvPr>
            <p:ph idx="1"/>
          </p:nvPr>
        </p:nvSpPr>
        <p:spPr>
          <a:xfrm>
            <a:off x="457200" y="1447800"/>
            <a:ext cx="8305800" cy="5257800"/>
          </a:xfrm>
        </p:spPr>
        <p:txBody>
          <a:bodyPr>
            <a:noAutofit/>
          </a:bodyPr>
          <a:lstStyle/>
          <a:p>
            <a:r>
              <a:rPr lang="en-US" sz="2400" dirty="0"/>
              <a:t>Binary Multiplication:</a:t>
            </a:r>
          </a:p>
          <a:p>
            <a:r>
              <a:rPr lang="en-US" sz="2400" dirty="0"/>
              <a:t>The process of multiplying binary numbers is known as binary multiplication. The base-2 number system is made up of binary numbers. In a computer, data is stored as a series of 0s and 1s. Multiplying binary numbers is the same as multiplying decimal or base-10 numbers in an arithmetic operation.</a:t>
            </a:r>
          </a:p>
          <a:p>
            <a:r>
              <a:rPr lang="en-US" sz="2400" dirty="0"/>
              <a:t>For binary multiplication, we follow the same process as multiplying two decimal numbers where we multiply each digit of the second number by the first whole number, then we just need to add them, switching each resulting multiplication one digit to the left</a:t>
            </a:r>
            <a:r>
              <a:rPr lang="en-US" sz="2400" dirty="0" smtClean="0"/>
              <a:t>. Wallace tree, carry save adders and compressors are also widely used in order to design efficient multipliers. In some special cases we may use another techniques explained in the next pages.</a:t>
            </a:r>
            <a:endParaRPr lang="en-US" sz="2400" dirty="0"/>
          </a:p>
        </p:txBody>
      </p:sp>
    </p:spTree>
    <p:extLst>
      <p:ext uri="{BB962C8B-B14F-4D97-AF65-F5344CB8AC3E}">
        <p14:creationId xmlns:p14="http://schemas.microsoft.com/office/powerpoint/2010/main" val="22583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Compressors </a:t>
            </a:r>
            <a:r>
              <a:rPr lang="en-US" dirty="0"/>
              <a:t>are basic components used in many applications, especially in the partial product summation of multipliers. They are used to reduce the number of operands when partial products are added during the multiplication process</a:t>
            </a:r>
            <a:r>
              <a:rPr lang="en-US" dirty="0" smtClean="0"/>
              <a:t>.</a:t>
            </a:r>
          </a:p>
          <a:p>
            <a:r>
              <a:rPr lang="en-US" dirty="0" smtClean="0"/>
              <a:t>A 3-2 (FA) compressor is used in Wallace tree to speed up the multiplication operation.</a:t>
            </a:r>
          </a:p>
          <a:p>
            <a:r>
              <a:rPr lang="en-US" dirty="0" smtClean="0"/>
              <a:t>There are different kinds od compressors. 3-2, 7-3, 4-2, 6-2 and 27-2 are some examples.</a:t>
            </a:r>
            <a:endParaRPr lang="en-US" dirty="0"/>
          </a:p>
        </p:txBody>
      </p:sp>
    </p:spTree>
    <p:extLst>
      <p:ext uri="{BB962C8B-B14F-4D97-AF65-F5344CB8AC3E}">
        <p14:creationId xmlns:p14="http://schemas.microsoft.com/office/powerpoint/2010/main" val="68924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Compressors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compressor must have 2 properties:</a:t>
            </a:r>
          </a:p>
          <a:p>
            <a:pPr lvl="1"/>
            <a:r>
              <a:rPr lang="en-US" sz="2400" dirty="0" smtClean="0"/>
              <a:t>1</a:t>
            </a:r>
            <a:r>
              <a:rPr lang="en-US" sz="2400" b="1" dirty="0" smtClean="0"/>
              <a:t>) </a:t>
            </a:r>
            <a:r>
              <a:rPr lang="en-US" sz="2400" b="1" i="1" u="sng" dirty="0" smtClean="0"/>
              <a:t>Must do the addition operation</a:t>
            </a:r>
          </a:p>
          <a:p>
            <a:pPr lvl="1"/>
            <a:r>
              <a:rPr lang="en-US" sz="2400" b="1" dirty="0" smtClean="0"/>
              <a:t>2) </a:t>
            </a:r>
            <a:r>
              <a:rPr lang="en-US" sz="2400" b="1" i="1" u="sng" dirty="0" smtClean="0"/>
              <a:t>The number of inputs &gt; The number of outputs</a:t>
            </a:r>
            <a:r>
              <a:rPr lang="en-US" b="1" dirty="0" smtClean="0"/>
              <a:t>	</a:t>
            </a:r>
          </a:p>
          <a:p>
            <a:r>
              <a:rPr lang="en-US" dirty="0" smtClean="0"/>
              <a:t>Can we consider HA as a compressor?</a:t>
            </a:r>
          </a:p>
          <a:p>
            <a:r>
              <a:rPr lang="en-US" dirty="0" smtClean="0"/>
              <a:t>No, because the number of inputs in HA=2 which is not greater than then number of outputs which is equal to 2. Even if HA is not a compressor but it can be used in designing compressors.</a:t>
            </a:r>
          </a:p>
          <a:p>
            <a:r>
              <a:rPr lang="en-US" dirty="0" smtClean="0"/>
              <a:t>Can we consider a FA as a compressor?</a:t>
            </a:r>
          </a:p>
          <a:p>
            <a:r>
              <a:rPr lang="en-US" dirty="0" smtClean="0"/>
              <a:t>Yes, because both the conditions are satisfied.</a:t>
            </a:r>
            <a:endParaRPr lang="en-US" dirty="0"/>
          </a:p>
        </p:txBody>
      </p:sp>
    </p:spTree>
    <p:extLst>
      <p:ext uri="{BB962C8B-B14F-4D97-AF65-F5344CB8AC3E}">
        <p14:creationId xmlns:p14="http://schemas.microsoft.com/office/powerpoint/2010/main" val="408844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and 7-3 compressors</a:t>
            </a:r>
            <a:endParaRPr lang="en-US" dirty="0"/>
          </a:p>
        </p:txBody>
      </p:sp>
      <p:sp>
        <p:nvSpPr>
          <p:cNvPr id="3" name="Content Placeholder 2"/>
          <p:cNvSpPr>
            <a:spLocks noGrp="1"/>
          </p:cNvSpPr>
          <p:nvPr>
            <p:ph idx="1"/>
          </p:nvPr>
        </p:nvSpPr>
        <p:spPr/>
        <p:txBody>
          <a:bodyPr/>
          <a:lstStyle/>
          <a:p>
            <a:r>
              <a:rPr lang="en-US" dirty="0" smtClean="0"/>
              <a:t>3-2 (FA):</a:t>
            </a:r>
          </a:p>
          <a:p>
            <a:endParaRPr lang="en-US" dirty="0"/>
          </a:p>
          <a:p>
            <a:pPr marL="0" indent="0">
              <a:buNone/>
            </a:pPr>
            <a:r>
              <a:rPr lang="en-US" dirty="0" smtClean="0"/>
              <a:t>7-3:</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295400"/>
            <a:ext cx="33147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3067322"/>
            <a:ext cx="3276600" cy="369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124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10-4 compressor</a:t>
            </a:r>
            <a:endParaRPr lang="en-US" dirty="0"/>
          </a:p>
        </p:txBody>
      </p:sp>
      <p:sp>
        <p:nvSpPr>
          <p:cNvPr id="3" name="Content Placeholder 2"/>
          <p:cNvSpPr>
            <a:spLocks noGrp="1"/>
          </p:cNvSpPr>
          <p:nvPr>
            <p:ph idx="1"/>
          </p:nvPr>
        </p:nvSpPr>
        <p:spPr>
          <a:xfrm>
            <a:off x="457200" y="1600200"/>
            <a:ext cx="8305800" cy="4800600"/>
          </a:xfrm>
        </p:spPr>
        <p:txBody>
          <a:bodyPr/>
          <a:lstStyle/>
          <a:p>
            <a:r>
              <a:rPr lang="en-US" dirty="0" smtClean="0"/>
              <a:t>10-4 Compressor using 7-3, 3-2 and 2-2 compressors: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251" y="2133600"/>
            <a:ext cx="328612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88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15-4 compressor</a:t>
            </a:r>
            <a:endParaRPr lang="en-US" dirty="0"/>
          </a:p>
        </p:txBody>
      </p:sp>
      <p:sp>
        <p:nvSpPr>
          <p:cNvPr id="3" name="Content Placeholder 2"/>
          <p:cNvSpPr>
            <a:spLocks noGrp="1"/>
          </p:cNvSpPr>
          <p:nvPr>
            <p:ph idx="1"/>
          </p:nvPr>
        </p:nvSpPr>
        <p:spPr>
          <a:xfrm>
            <a:off x="457200" y="1604554"/>
            <a:ext cx="8305800" cy="5101046"/>
          </a:xfrm>
        </p:spPr>
        <p:txBody>
          <a:bodyPr/>
          <a:lstStyle/>
          <a:p>
            <a:r>
              <a:rPr lang="en-US" dirty="0" smtClean="0"/>
              <a:t>15-4 </a:t>
            </a:r>
            <a:r>
              <a:rPr lang="en-US" dirty="0"/>
              <a:t>Compressor </a:t>
            </a:r>
            <a:r>
              <a:rPr lang="en-US" dirty="0" smtClean="0"/>
              <a:t>using</a:t>
            </a:r>
          </a:p>
          <a:p>
            <a:r>
              <a:rPr lang="en-US" dirty="0" smtClean="0"/>
              <a:t>7-3 and </a:t>
            </a:r>
            <a:r>
              <a:rPr lang="en-US" dirty="0"/>
              <a:t>3-2 </a:t>
            </a:r>
            <a:r>
              <a:rPr lang="en-US" dirty="0" smtClean="0"/>
              <a:t>compressors</a:t>
            </a:r>
            <a:r>
              <a:rPr lang="en-US" dirty="0"/>
              <a:t>:</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76400"/>
            <a:ext cx="37528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793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compressors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Advanced compressors have 3 properties:</a:t>
            </a:r>
          </a:p>
          <a:p>
            <a:r>
              <a:rPr lang="en-US" dirty="0"/>
              <a:t>A compressor must have 2 properties:</a:t>
            </a:r>
          </a:p>
          <a:p>
            <a:pPr lvl="1"/>
            <a:r>
              <a:rPr lang="en-US" sz="2400" dirty="0"/>
              <a:t>1</a:t>
            </a:r>
            <a:r>
              <a:rPr lang="en-US" sz="2400" b="1" dirty="0"/>
              <a:t>) </a:t>
            </a:r>
            <a:r>
              <a:rPr lang="en-US" sz="2400" b="1" i="1" u="sng" dirty="0"/>
              <a:t>Must do the addition operation</a:t>
            </a:r>
          </a:p>
          <a:p>
            <a:pPr lvl="1"/>
            <a:r>
              <a:rPr lang="en-US" sz="2400" b="1" dirty="0"/>
              <a:t>2) </a:t>
            </a:r>
            <a:r>
              <a:rPr lang="en-US" sz="2400" b="1" i="1" u="sng" dirty="0"/>
              <a:t>The number of inputs &gt; The number of </a:t>
            </a:r>
            <a:r>
              <a:rPr lang="en-US" sz="2400" b="1" i="1" u="sng" dirty="0" smtClean="0"/>
              <a:t>outputs</a:t>
            </a:r>
          </a:p>
          <a:p>
            <a:pPr lvl="1"/>
            <a:r>
              <a:rPr lang="en-US" sz="2400" b="1" i="1" u="sng" dirty="0" smtClean="0"/>
              <a:t>3) Carry in(s) must not change the Carry out (s)</a:t>
            </a:r>
            <a:endParaRPr lang="en-US" dirty="0"/>
          </a:p>
          <a:p>
            <a:r>
              <a:rPr lang="en-US" dirty="0" smtClean="0"/>
              <a:t>This compressor must satisfy the two first conditions and also the third one.</a:t>
            </a:r>
          </a:p>
          <a:p>
            <a:r>
              <a:rPr lang="en-US" dirty="0" smtClean="0"/>
              <a:t>Carry ins and carry outs are not considered as the bits to be compressed. In other words, Carry ins and Carry outs must generated and consumed in the circuit design.</a:t>
            </a:r>
          </a:p>
          <a:p>
            <a:endParaRPr lang="en-US" dirty="0"/>
          </a:p>
        </p:txBody>
      </p:sp>
    </p:spTree>
    <p:extLst>
      <p:ext uri="{BB962C8B-B14F-4D97-AF65-F5344CB8AC3E}">
        <p14:creationId xmlns:p14="http://schemas.microsoft.com/office/powerpoint/2010/main" val="2612396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996</Words>
  <Application>Microsoft Office PowerPoint</Application>
  <PresentationFormat>On-screen Show (4:3)</PresentationFormat>
  <Paragraphs>98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Computer Architecture</vt:lpstr>
      <vt:lpstr>Binary Multiplication</vt:lpstr>
      <vt:lpstr>Compressors</vt:lpstr>
      <vt:lpstr>Definition of  Compressors</vt:lpstr>
      <vt:lpstr>3-2 and 7-3 compressors</vt:lpstr>
      <vt:lpstr>10-4 compressor</vt:lpstr>
      <vt:lpstr>15-4 compressor</vt:lpstr>
      <vt:lpstr>Advanced compressors</vt:lpstr>
      <vt:lpstr>4-2 Compressor</vt:lpstr>
      <vt:lpstr>Dot Matrix representation </vt:lpstr>
      <vt:lpstr>Dot Matrix in Multiplication</vt:lpstr>
      <vt:lpstr>Dot Matrix Multiplication (continued)</vt:lpstr>
      <vt:lpstr>Multi-Operand Addition</vt:lpstr>
      <vt:lpstr>Multi-Operand Addition (continued)</vt:lpstr>
      <vt:lpstr>Multi-Operand Addition (continued)</vt:lpstr>
      <vt:lpstr>Binary Division</vt:lpstr>
      <vt:lpstr>Alternative ways of division</vt:lpstr>
      <vt:lpstr>Alternative ways of division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73</cp:revision>
  <dcterms:created xsi:type="dcterms:W3CDTF">2024-09-20T21:35:14Z</dcterms:created>
  <dcterms:modified xsi:type="dcterms:W3CDTF">2025-01-02T01:08:11Z</dcterms:modified>
</cp:coreProperties>
</file>