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9" r:id="rId2"/>
    <p:sldId id="270" r:id="rId3"/>
    <p:sldId id="271" r:id="rId4"/>
    <p:sldId id="272" r:id="rId5"/>
    <p:sldId id="273" r:id="rId6"/>
    <p:sldId id="279" r:id="rId7"/>
    <p:sldId id="274" r:id="rId8"/>
    <p:sldId id="275" r:id="rId9"/>
    <p:sldId id="276" r:id="rId10"/>
    <p:sldId id="277" r:id="rId11"/>
    <p:sldId id="278" r:id="rId12"/>
    <p:sldId id="280" r:id="rId13"/>
    <p:sldId id="281" r:id="rId14"/>
    <p:sldId id="282" r:id="rId15"/>
    <p:sldId id="283" r:id="rId16"/>
    <p:sldId id="285" r:id="rId17"/>
    <p:sldId id="286" r:id="rId18"/>
    <p:sldId id="284" r:id="rId19"/>
    <p:sldId id="287" r:id="rId20"/>
    <p:sldId id="288" r:id="rId21"/>
    <p:sldId id="289" r:id="rId22"/>
    <p:sldId id="290" r:id="rId23"/>
    <p:sldId id="29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010BF2-55C5-46F5-8949-2B897544E76B}" type="datetimeFigureOut">
              <a:rPr lang="en-US" smtClean="0"/>
              <a:t>12/28/2024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A3BA8E-90E5-45CC-B597-0D2B0D22D84A}" type="slidenum">
              <a:rPr lang="en-US" smtClean="0"/>
              <a:t>‹#›</a:t>
            </a:fld>
            <a:endParaRPr lang="en-US"/>
          </a:p>
        </p:txBody>
      </p:sp>
    </p:spTree>
    <p:extLst>
      <p:ext uri="{BB962C8B-B14F-4D97-AF65-F5344CB8AC3E}">
        <p14:creationId xmlns:p14="http://schemas.microsoft.com/office/powerpoint/2010/main" val="3645227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AB615-9D6A-4A13-85B2-4C67D16F036E}" type="slidenum">
              <a:rPr lang="en-US" smtClean="0"/>
              <a:t>1</a:t>
            </a:fld>
            <a:endParaRPr lang="en-US"/>
          </a:p>
        </p:txBody>
      </p:sp>
    </p:spTree>
    <p:extLst>
      <p:ext uri="{BB962C8B-B14F-4D97-AF65-F5344CB8AC3E}">
        <p14:creationId xmlns:p14="http://schemas.microsoft.com/office/powerpoint/2010/main" val="2951868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864427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41719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811577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4101442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B66080-D4E1-478C-9538-E2C459F09ADB}" type="datetimeFigureOut">
              <a:rPr lang="en-US" smtClean="0"/>
              <a:t>12/28/2024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613377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B66080-D4E1-478C-9538-E2C459F09ADB}" type="datetimeFigureOut">
              <a:rPr lang="en-US" smtClean="0"/>
              <a:t>12/28/2024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281675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B66080-D4E1-478C-9538-E2C459F09ADB}" type="datetimeFigureOut">
              <a:rPr lang="en-US" smtClean="0"/>
              <a:t>12/28/2024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1659598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B66080-D4E1-478C-9538-E2C459F09ADB}" type="datetimeFigureOut">
              <a:rPr lang="en-US" smtClean="0"/>
              <a:t>12/28/2024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2085079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B66080-D4E1-478C-9538-E2C459F09ADB}" type="datetimeFigureOut">
              <a:rPr lang="en-US" smtClean="0"/>
              <a:t>12/28/2024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26334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B66080-D4E1-478C-9538-E2C459F09ADB}" type="datetimeFigureOut">
              <a:rPr lang="en-US" smtClean="0"/>
              <a:t>12/28/2024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205302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B66080-D4E1-478C-9538-E2C459F09ADB}" type="datetimeFigureOut">
              <a:rPr lang="en-US" smtClean="0"/>
              <a:t>12/28/2024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617604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B66080-D4E1-478C-9538-E2C459F09ADB}" type="datetimeFigureOut">
              <a:rPr lang="en-US" smtClean="0"/>
              <a:t>12/28/2024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F5546-68EC-48DD-AE5A-F1238F19F978}" type="slidenum">
              <a:rPr lang="en-US" smtClean="0"/>
              <a:t>‹#›</a:t>
            </a:fld>
            <a:endParaRPr lang="en-US"/>
          </a:p>
        </p:txBody>
      </p:sp>
    </p:spTree>
    <p:extLst>
      <p:ext uri="{BB962C8B-B14F-4D97-AF65-F5344CB8AC3E}">
        <p14:creationId xmlns:p14="http://schemas.microsoft.com/office/powerpoint/2010/main" val="2513688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martanswersonline.com/ar?q=cal%20poly%20pomona%20university&amp;o=1482719&amp;rch=us478"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hyperlink" Target="mailto:knavi@cpp.edu"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2267744" y="677867"/>
            <a:ext cx="74676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rtl="1"/>
            <a:r>
              <a:rPr lang="en-US" dirty="0"/>
              <a:t>Computer </a:t>
            </a:r>
            <a:r>
              <a:rPr lang="en-US" dirty="0" smtClean="0"/>
              <a:t>Architecture</a:t>
            </a:r>
          </a:p>
        </p:txBody>
      </p:sp>
      <p:sp>
        <p:nvSpPr>
          <p:cNvPr id="4" name="Subtitle 2"/>
          <p:cNvSpPr txBox="1">
            <a:spLocks/>
          </p:cNvSpPr>
          <p:nvPr/>
        </p:nvSpPr>
        <p:spPr>
          <a:xfrm>
            <a:off x="2971800" y="3200400"/>
            <a:ext cx="5486400" cy="2028800"/>
          </a:xfrm>
          <a:prstGeom prst="rect">
            <a:avLst/>
          </a:prstGeom>
        </p:spPr>
        <p:txBody>
          <a:bodyPr>
            <a:noAutofit/>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sz="1800" dirty="0" err="1">
                <a:latin typeface="Times New Roman" pitchFamily="18" charset="0"/>
                <a:cs typeface="Times New Roman" pitchFamily="18" charset="0"/>
              </a:rPr>
              <a:t>Keivan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Navi</a:t>
            </a:r>
            <a:endParaRPr lang="en-US" sz="1800" dirty="0">
              <a:latin typeface="Times New Roman" pitchFamily="18" charset="0"/>
              <a:cs typeface="Times New Roman" pitchFamily="18" charset="0"/>
            </a:endParaRPr>
          </a:p>
          <a:p>
            <a:pPr marL="0" indent="0" algn="ctr">
              <a:buNone/>
            </a:pPr>
            <a:r>
              <a:rPr lang="en-US" sz="1800" dirty="0">
                <a:latin typeface="Times New Roman" pitchFamily="18" charset="0"/>
                <a:cs typeface="Times New Roman" pitchFamily="18" charset="0"/>
                <a:hlinkClick r:id="rId3"/>
              </a:rPr>
              <a:t>Cal Poly Pomona University</a:t>
            </a:r>
          </a:p>
          <a:p>
            <a:pPr marL="0" indent="0" algn="ctr">
              <a:buNone/>
            </a:pPr>
            <a:r>
              <a:rPr lang="en-US" sz="1800" dirty="0" smtClean="0">
                <a:latin typeface="Times New Roman" pitchFamily="18" charset="0"/>
                <a:cs typeface="Times New Roman" pitchFamily="18" charset="0"/>
                <a:hlinkClick r:id="rId4"/>
              </a:rPr>
              <a:t>knavi@cpp.edu</a:t>
            </a:r>
            <a:endParaRPr lang="en-US" sz="1800" dirty="0" smtClean="0">
              <a:latin typeface="Times New Roman" pitchFamily="18" charset="0"/>
              <a:cs typeface="Times New Roman" pitchFamily="18" charset="0"/>
            </a:endParaRPr>
          </a:p>
          <a:p>
            <a:pPr marL="0" indent="0" algn="ctr">
              <a:buNone/>
            </a:pPr>
            <a:r>
              <a:rPr lang="en-US" sz="1800" b="1" dirty="0"/>
              <a:t>Office hours: </a:t>
            </a:r>
            <a:r>
              <a:rPr lang="en-US" sz="1800" b="1" dirty="0" err="1"/>
              <a:t>Tu</a:t>
            </a:r>
            <a:r>
              <a:rPr lang="en-US" sz="1800" b="1" dirty="0"/>
              <a:t>/</a:t>
            </a:r>
            <a:r>
              <a:rPr lang="en-US" sz="1800" b="1" dirty="0" err="1"/>
              <a:t>Th</a:t>
            </a:r>
            <a:r>
              <a:rPr lang="en-US" sz="1800" b="1" dirty="0"/>
              <a:t>  5:25 Pm to 6:55 Pm</a:t>
            </a:r>
          </a:p>
          <a:p>
            <a:pPr marL="0" indent="0" algn="ctr">
              <a:buNone/>
            </a:pPr>
            <a:r>
              <a:rPr lang="en-US" sz="1800" b="1" dirty="0"/>
              <a:t>Office:</a:t>
            </a:r>
            <a:r>
              <a:rPr lang="en-US" sz="1800" dirty="0"/>
              <a:t> 8-49</a:t>
            </a:r>
            <a:endParaRPr lang="en-US" sz="1800" dirty="0">
              <a:latin typeface="Times New Roman" pitchFamily="18" charset="0"/>
              <a:cs typeface="Times New Roman" pitchFamily="18" charset="0"/>
            </a:endParaRPr>
          </a:p>
          <a:p>
            <a:pPr marL="0" indent="0" algn="ctr">
              <a:buNone/>
            </a:pPr>
            <a:endParaRPr lang="en-US" sz="1800" dirty="0" smtClean="0">
              <a:latin typeface="Times New Roman" pitchFamily="18" charset="0"/>
              <a:cs typeface="Times New Roman" pitchFamily="18" charset="0"/>
            </a:endParaRPr>
          </a:p>
        </p:txBody>
      </p:sp>
      <p:sp>
        <p:nvSpPr>
          <p:cNvPr id="5" name="Slide Number Placeholder 3"/>
          <p:cNvSpPr>
            <a:spLocks noGrp="1"/>
          </p:cNvSpPr>
          <p:nvPr>
            <p:ph type="sldNum" sz="quarter" idx="12"/>
          </p:nvPr>
        </p:nvSpPr>
        <p:spPr>
          <a:xfrm>
            <a:off x="8647272" y="6407944"/>
            <a:ext cx="365760" cy="365125"/>
          </a:xfrm>
        </p:spPr>
        <p:txBody>
          <a:bodyPr/>
          <a:lstStyle/>
          <a:p>
            <a:fld id="{C3A4A71B-4E25-4AD1-8769-31D9A7310868}" type="slidenum">
              <a:rPr lang="en-US" smtClean="0"/>
              <a:t>1</a:t>
            </a:fld>
            <a:endParaRPr lang="en-US" dirty="0"/>
          </a:p>
        </p:txBody>
      </p:sp>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052" y="715967"/>
            <a:ext cx="226474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3820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circle(in)">
                                      <p:cBhvr>
                                        <p:cTn id="25" dur="20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wipe(down)">
                                      <p:cBhvr>
                                        <p:cTn id="30" dur="500"/>
                                        <p:tgtEl>
                                          <p:spTgt spid="4">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wipe(down)">
                                      <p:cBhvr>
                                        <p:cTn id="35" dur="500"/>
                                        <p:tgtEl>
                                          <p:spTgt spid="4">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
                                            <p:txEl>
                                              <p:pRg st="2" end="2"/>
                                            </p:txEl>
                                          </p:spTgt>
                                        </p:tgtEl>
                                        <p:attrNameLst>
                                          <p:attrName>style.visibility</p:attrName>
                                        </p:attrNameLst>
                                      </p:cBhvr>
                                      <p:to>
                                        <p:strVal val="visible"/>
                                      </p:to>
                                    </p:set>
                                    <p:animEffect transition="in" filter="wipe(down)">
                                      <p:cBhvr>
                                        <p:cTn id="40" dur="500"/>
                                        <p:tgtEl>
                                          <p:spTgt spid="4">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animEffect transition="in" filter="wipe(down)">
                                      <p:cBhvr>
                                        <p:cTn id="45" dur="500"/>
                                        <p:tgtEl>
                                          <p:spTgt spid="4">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4">
                                            <p:txEl>
                                              <p:pRg st="4" end="4"/>
                                            </p:txEl>
                                          </p:spTgt>
                                        </p:tgtEl>
                                        <p:attrNameLst>
                                          <p:attrName>style.visibility</p:attrName>
                                        </p:attrNameLst>
                                      </p:cBhvr>
                                      <p:to>
                                        <p:strVal val="visible"/>
                                      </p:to>
                                    </p:set>
                                    <p:animEffect transition="in" filter="wipe(down)">
                                      <p:cBhvr>
                                        <p:cTn id="5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Triggered SR Flip Flop</a:t>
            </a:r>
            <a:endParaRPr lang="en-US" dirty="0"/>
          </a:p>
        </p:txBody>
      </p:sp>
      <p:sp>
        <p:nvSpPr>
          <p:cNvPr id="3" name="Content Placeholder 2"/>
          <p:cNvSpPr>
            <a:spLocks noGrp="1"/>
          </p:cNvSpPr>
          <p:nvPr>
            <p:ph idx="1"/>
          </p:nvPr>
        </p:nvSpPr>
        <p:spPr/>
        <p:txBody>
          <a:bodyPr/>
          <a:lstStyle/>
          <a:p>
            <a:r>
              <a:rPr lang="en-US" dirty="0" smtClean="0"/>
              <a:t>High level SR Flip Flop schema follows:</a:t>
            </a:r>
          </a:p>
          <a:p>
            <a:endParaRPr lang="en-US" dirty="0"/>
          </a:p>
          <a:p>
            <a:endParaRPr lang="en-US" dirty="0" smtClean="0"/>
          </a:p>
          <a:p>
            <a:endParaRPr lang="en-US" dirty="0"/>
          </a:p>
          <a:p>
            <a:r>
              <a:rPr lang="en-US" dirty="0" smtClean="0"/>
              <a:t>If clock = 0 then This Flip Flop acts as memory cell and nothing can be changed.</a:t>
            </a:r>
          </a:p>
          <a:p>
            <a:r>
              <a:rPr lang="en-US" dirty="0" smtClean="0"/>
              <a:t>If clock =1 then S and R can change Q and Q’ outputs.</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438400"/>
            <a:ext cx="291465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49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Level Triggered SR Flip Flop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Two Different Low level SR Flip Flop schema follows:</a:t>
            </a:r>
          </a:p>
          <a:p>
            <a:endParaRPr lang="en-US" dirty="0"/>
          </a:p>
          <a:p>
            <a:endParaRPr lang="en-US" dirty="0" smtClean="0"/>
          </a:p>
          <a:p>
            <a:endParaRPr lang="en-US" dirty="0"/>
          </a:p>
          <a:p>
            <a:r>
              <a:rPr lang="en-US" dirty="0" smtClean="0"/>
              <a:t>If clock = 1 then This Flip Flop acts as memory cell and nothing can be changed.</a:t>
            </a:r>
          </a:p>
          <a:p>
            <a:r>
              <a:rPr lang="en-US" dirty="0" smtClean="0"/>
              <a:t>If clock =0 then S and R can change Q and Q’ outputs.</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234" y="2514600"/>
            <a:ext cx="33623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457450"/>
            <a:ext cx="3019425"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7185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Triggered D Flip Flop</a:t>
            </a:r>
            <a:endParaRPr lang="en-US" dirty="0"/>
          </a:p>
        </p:txBody>
      </p:sp>
      <p:sp>
        <p:nvSpPr>
          <p:cNvPr id="3" name="Content Placeholder 2"/>
          <p:cNvSpPr>
            <a:spLocks noGrp="1"/>
          </p:cNvSpPr>
          <p:nvPr>
            <p:ph idx="1"/>
          </p:nvPr>
        </p:nvSpPr>
        <p:spPr/>
        <p:txBody>
          <a:bodyPr/>
          <a:lstStyle/>
          <a:p>
            <a:r>
              <a:rPr lang="en-US" dirty="0" smtClean="0"/>
              <a:t>High level D Flip Flop schema follows:</a:t>
            </a:r>
          </a:p>
          <a:p>
            <a:endParaRPr lang="en-US" dirty="0"/>
          </a:p>
          <a:p>
            <a:endParaRPr lang="en-US" dirty="0" smtClean="0"/>
          </a:p>
          <a:p>
            <a:endParaRPr lang="en-US" dirty="0"/>
          </a:p>
          <a:p>
            <a:r>
              <a:rPr lang="en-US" dirty="0" smtClean="0"/>
              <a:t>If clock = 0 then This Flip Flop acts as memory cell and nothing can be changed.</a:t>
            </a:r>
          </a:p>
          <a:p>
            <a:r>
              <a:rPr lang="en-US" dirty="0" smtClean="0"/>
              <a:t>If clock =1 then D input can change Q and Q’ outputs.</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286000"/>
            <a:ext cx="421005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112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Level Triggered D Flip Flop</a:t>
            </a:r>
            <a:endParaRPr lang="en-US" dirty="0"/>
          </a:p>
        </p:txBody>
      </p:sp>
      <p:sp>
        <p:nvSpPr>
          <p:cNvPr id="3" name="Content Placeholder 2"/>
          <p:cNvSpPr>
            <a:spLocks noGrp="1"/>
          </p:cNvSpPr>
          <p:nvPr>
            <p:ph idx="1"/>
          </p:nvPr>
        </p:nvSpPr>
        <p:spPr>
          <a:xfrm>
            <a:off x="152400" y="1447800"/>
            <a:ext cx="8534400" cy="4678363"/>
          </a:xfrm>
        </p:spPr>
        <p:txBody>
          <a:bodyPr>
            <a:normAutofit lnSpcReduction="10000"/>
          </a:bodyPr>
          <a:lstStyle/>
          <a:p>
            <a:r>
              <a:rPr lang="en-US" dirty="0" smtClean="0"/>
              <a:t>Two Different Low level D Flip Flop schema follows:</a:t>
            </a:r>
          </a:p>
          <a:p>
            <a:endParaRPr lang="en-US" dirty="0"/>
          </a:p>
          <a:p>
            <a:endParaRPr lang="en-US" dirty="0" smtClean="0"/>
          </a:p>
          <a:p>
            <a:endParaRPr lang="en-US" dirty="0"/>
          </a:p>
          <a:p>
            <a:r>
              <a:rPr lang="en-US" dirty="0" smtClean="0"/>
              <a:t>If clock = 1 then This Flip Flop acts as memory cell and nothing can be changed.</a:t>
            </a:r>
          </a:p>
          <a:p>
            <a:r>
              <a:rPr lang="en-US" dirty="0" smtClean="0"/>
              <a:t>If clock =0 then D input can change Q and Q’ outputs.</a:t>
            </a:r>
          </a:p>
          <a:p>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514600"/>
            <a:ext cx="4162425"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2447925"/>
            <a:ext cx="42672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2842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Rising Edge Triggered SR Flip Flop</a:t>
            </a:r>
            <a:endParaRPr lang="en-US" dirty="0"/>
          </a:p>
        </p:txBody>
      </p:sp>
      <p:sp>
        <p:nvSpPr>
          <p:cNvPr id="3" name="Content Placeholder 2"/>
          <p:cNvSpPr>
            <a:spLocks noGrp="1"/>
          </p:cNvSpPr>
          <p:nvPr>
            <p:ph idx="1"/>
          </p:nvPr>
        </p:nvSpPr>
        <p:spPr>
          <a:xfrm>
            <a:off x="457200" y="1143000"/>
            <a:ext cx="8272462" cy="5410200"/>
          </a:xfrm>
        </p:spPr>
        <p:txBody>
          <a:bodyPr>
            <a:normAutofit/>
          </a:bodyPr>
          <a:lstStyle/>
          <a:p>
            <a:r>
              <a:rPr lang="en-US" sz="2100" dirty="0"/>
              <a:t>It </a:t>
            </a:r>
            <a:r>
              <a:rPr lang="en-US" sz="2100" dirty="0"/>
              <a:t>is said to trigger on the edge of the clock pulse, and thus is called an edge-triggered flip-flop. </a:t>
            </a:r>
            <a:r>
              <a:rPr lang="en-US" sz="2100" dirty="0"/>
              <a:t>The flip-flop can be triggered by a </a:t>
            </a:r>
            <a:r>
              <a:rPr lang="en-US" sz="2100" dirty="0" smtClean="0"/>
              <a:t>rising </a:t>
            </a:r>
            <a:r>
              <a:rPr lang="en-US" sz="2100" dirty="0"/>
              <a:t>edge (0-&gt;1, or positive edge trigger) or falling edge (1-&gt;0, or negative edge </a:t>
            </a:r>
            <a:r>
              <a:rPr lang="en-US" sz="2100" dirty="0" smtClean="0"/>
              <a:t>trigger). </a:t>
            </a:r>
            <a:r>
              <a:rPr lang="en-US" sz="2100" dirty="0"/>
              <a:t>The </a:t>
            </a:r>
            <a:r>
              <a:rPr lang="en-US" sz="2100" dirty="0" smtClean="0"/>
              <a:t>rising </a:t>
            </a:r>
            <a:r>
              <a:rPr lang="en-US" sz="2100" dirty="0"/>
              <a:t>edge triggered SR flip flop is activated at the positive going edge of the clock pulse. </a:t>
            </a:r>
            <a:endParaRPr lang="en-US" sz="2100" dirty="0"/>
          </a:p>
          <a:p>
            <a:r>
              <a:rPr lang="en-US" sz="2100" dirty="0"/>
              <a:t>Rising Edge </a:t>
            </a:r>
            <a:r>
              <a:rPr lang="en-US" sz="2100" dirty="0"/>
              <a:t>SR Flip Flop schema follows:</a:t>
            </a:r>
          </a:p>
          <a:p>
            <a:endParaRPr lang="en-US" sz="2100" dirty="0"/>
          </a:p>
          <a:p>
            <a:endParaRPr lang="en-US" sz="2100" dirty="0" smtClean="0"/>
          </a:p>
          <a:p>
            <a:endParaRPr lang="en-US" sz="2100" dirty="0"/>
          </a:p>
          <a:p>
            <a:endParaRPr lang="en-US" sz="2100" dirty="0" smtClean="0"/>
          </a:p>
          <a:p>
            <a:r>
              <a:rPr lang="en-US" sz="2100" dirty="0" smtClean="0"/>
              <a:t>If clock goes from 0 to 1 (</a:t>
            </a:r>
            <a:r>
              <a:rPr lang="en-US" sz="2100" dirty="0"/>
              <a:t>0-</a:t>
            </a:r>
            <a:r>
              <a:rPr lang="en-US" sz="2100" dirty="0" smtClean="0"/>
              <a:t>&gt;1)then S and R can change Q and Q’ outputs.</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200400"/>
            <a:ext cx="3090862" cy="1233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9292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Falling Edge Triggered SR Flip Flop</a:t>
            </a:r>
            <a:endParaRPr lang="en-US" dirty="0"/>
          </a:p>
        </p:txBody>
      </p:sp>
      <p:sp>
        <p:nvSpPr>
          <p:cNvPr id="3" name="Content Placeholder 2"/>
          <p:cNvSpPr>
            <a:spLocks noGrp="1"/>
          </p:cNvSpPr>
          <p:nvPr>
            <p:ph idx="1"/>
          </p:nvPr>
        </p:nvSpPr>
        <p:spPr>
          <a:xfrm>
            <a:off x="457200" y="1143000"/>
            <a:ext cx="8272462" cy="5410200"/>
          </a:xfrm>
        </p:spPr>
        <p:txBody>
          <a:bodyPr>
            <a:normAutofit/>
          </a:bodyPr>
          <a:lstStyle/>
          <a:p>
            <a:r>
              <a:rPr lang="en-US" sz="2100" dirty="0"/>
              <a:t>It </a:t>
            </a:r>
            <a:r>
              <a:rPr lang="en-US" sz="2100" dirty="0"/>
              <a:t>is said to trigger on the edge of the clock pulse, and thus is called an edge-triggered flip-flop. </a:t>
            </a:r>
            <a:r>
              <a:rPr lang="en-US" sz="2100" dirty="0"/>
              <a:t>The flip-flop can be triggered by a </a:t>
            </a:r>
            <a:r>
              <a:rPr lang="en-US" sz="2100" dirty="0" smtClean="0"/>
              <a:t>rising </a:t>
            </a:r>
            <a:r>
              <a:rPr lang="en-US" sz="2100" dirty="0"/>
              <a:t>edge </a:t>
            </a:r>
            <a:r>
              <a:rPr lang="en-US" sz="2100" dirty="0"/>
              <a:t>(0-&gt;1, </a:t>
            </a:r>
            <a:r>
              <a:rPr lang="en-US" sz="2100" dirty="0"/>
              <a:t>or </a:t>
            </a:r>
            <a:r>
              <a:rPr lang="en-US" sz="2100" dirty="0"/>
              <a:t>positive </a:t>
            </a:r>
            <a:r>
              <a:rPr lang="en-US" sz="2100" dirty="0"/>
              <a:t>edge trigger) or falling edge (1-&gt;0, or negative edge trigger). </a:t>
            </a:r>
            <a:r>
              <a:rPr lang="en-US" sz="2100" dirty="0"/>
              <a:t>The falling </a:t>
            </a:r>
            <a:r>
              <a:rPr lang="en-US" sz="2100" dirty="0"/>
              <a:t>edge triggered SR flip flop is activated at the </a:t>
            </a:r>
            <a:r>
              <a:rPr lang="en-US" sz="2100" dirty="0"/>
              <a:t>negative </a:t>
            </a:r>
            <a:r>
              <a:rPr lang="en-US" sz="2100" dirty="0"/>
              <a:t>going edge of the clock pulse. </a:t>
            </a:r>
            <a:r>
              <a:rPr lang="en-US" sz="2100" dirty="0" smtClean="0"/>
              <a:t>The </a:t>
            </a:r>
            <a:r>
              <a:rPr lang="en-US" sz="2100" dirty="0"/>
              <a:t>SR inputs at the clock transition controls the output of SR flip flop.</a:t>
            </a:r>
            <a:endParaRPr lang="en-US" sz="2100" dirty="0"/>
          </a:p>
          <a:p>
            <a:r>
              <a:rPr lang="en-US" sz="2100" dirty="0"/>
              <a:t>Rising Edge </a:t>
            </a:r>
            <a:r>
              <a:rPr lang="en-US" sz="2100" dirty="0" smtClean="0"/>
              <a:t>SR Flip Flop schema follows:</a:t>
            </a:r>
          </a:p>
          <a:p>
            <a:endParaRPr lang="en-US" sz="2100" dirty="0"/>
          </a:p>
          <a:p>
            <a:endParaRPr lang="en-US" sz="2100" dirty="0" smtClean="0"/>
          </a:p>
          <a:p>
            <a:endParaRPr lang="en-US" sz="2100" dirty="0"/>
          </a:p>
          <a:p>
            <a:endParaRPr lang="en-US" sz="2100" dirty="0" smtClean="0"/>
          </a:p>
          <a:p>
            <a:r>
              <a:rPr lang="en-US" sz="2100" dirty="0" smtClean="0"/>
              <a:t>If clock goes from 0 to 1 (</a:t>
            </a:r>
            <a:r>
              <a:rPr lang="en-US" sz="2100" dirty="0"/>
              <a:t>0-</a:t>
            </a:r>
            <a:r>
              <a:rPr lang="en-US" sz="2100" dirty="0" smtClean="0"/>
              <a:t>&gt;1)then S and R can change Q and Q’ outputs.</a:t>
            </a:r>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505200"/>
            <a:ext cx="423862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1913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Rising Edge Triggered D Flip Flop</a:t>
            </a:r>
            <a:endParaRPr lang="en-US" dirty="0"/>
          </a:p>
        </p:txBody>
      </p:sp>
      <p:sp>
        <p:nvSpPr>
          <p:cNvPr id="3" name="Content Placeholder 2"/>
          <p:cNvSpPr>
            <a:spLocks noGrp="1"/>
          </p:cNvSpPr>
          <p:nvPr>
            <p:ph idx="1"/>
          </p:nvPr>
        </p:nvSpPr>
        <p:spPr>
          <a:xfrm>
            <a:off x="457200" y="1143000"/>
            <a:ext cx="8272462" cy="5410200"/>
          </a:xfrm>
        </p:spPr>
        <p:txBody>
          <a:bodyPr>
            <a:normAutofit/>
          </a:bodyPr>
          <a:lstStyle/>
          <a:p>
            <a:r>
              <a:rPr lang="en-US" sz="2100" dirty="0"/>
              <a:t>It </a:t>
            </a:r>
            <a:r>
              <a:rPr lang="en-US" sz="2100" dirty="0"/>
              <a:t>is said to trigger on the edge of the clock pulse, and thus is called an edge-triggered flip-flop. </a:t>
            </a:r>
            <a:r>
              <a:rPr lang="en-US" sz="2100" dirty="0"/>
              <a:t>The flip-flop can be triggered by a </a:t>
            </a:r>
            <a:r>
              <a:rPr lang="en-US" sz="2100" dirty="0" smtClean="0"/>
              <a:t>rising </a:t>
            </a:r>
            <a:r>
              <a:rPr lang="en-US" sz="2100" dirty="0"/>
              <a:t>edge (0-&gt;1, or positive edge trigger) or falling edge (1-&gt;0, or negative edge </a:t>
            </a:r>
            <a:r>
              <a:rPr lang="en-US" sz="2100" dirty="0" smtClean="0"/>
              <a:t>trigger). </a:t>
            </a:r>
            <a:r>
              <a:rPr lang="en-US" sz="2100" dirty="0"/>
              <a:t>The </a:t>
            </a:r>
            <a:r>
              <a:rPr lang="en-US" sz="2100" dirty="0" smtClean="0"/>
              <a:t>rising </a:t>
            </a:r>
            <a:r>
              <a:rPr lang="en-US" sz="2100" dirty="0"/>
              <a:t>edge triggered </a:t>
            </a:r>
            <a:r>
              <a:rPr lang="en-US" sz="2100" dirty="0" smtClean="0"/>
              <a:t>D </a:t>
            </a:r>
            <a:r>
              <a:rPr lang="en-US" sz="2100" dirty="0"/>
              <a:t>flip flop is activated at the positive going edge of the clock pulse. </a:t>
            </a:r>
            <a:endParaRPr lang="en-US" sz="2100" dirty="0"/>
          </a:p>
          <a:p>
            <a:r>
              <a:rPr lang="en-US" sz="2100" dirty="0"/>
              <a:t>Rising Edge </a:t>
            </a:r>
            <a:r>
              <a:rPr lang="en-US" sz="2100" dirty="0"/>
              <a:t>D</a:t>
            </a:r>
            <a:r>
              <a:rPr lang="en-US" sz="2100" dirty="0" smtClean="0"/>
              <a:t> </a:t>
            </a:r>
            <a:r>
              <a:rPr lang="en-US" sz="2100" dirty="0"/>
              <a:t>Flip Flop schema follows:</a:t>
            </a:r>
          </a:p>
          <a:p>
            <a:endParaRPr lang="en-US" sz="2100" dirty="0"/>
          </a:p>
          <a:p>
            <a:endParaRPr lang="en-US" sz="2100" dirty="0" smtClean="0"/>
          </a:p>
          <a:p>
            <a:endParaRPr lang="en-US" sz="2100" dirty="0"/>
          </a:p>
          <a:p>
            <a:endParaRPr lang="en-US" sz="2100" dirty="0" smtClean="0"/>
          </a:p>
          <a:p>
            <a:endParaRPr lang="en-US" sz="2100" dirty="0" smtClean="0"/>
          </a:p>
          <a:p>
            <a:r>
              <a:rPr lang="en-US" sz="2100" dirty="0" smtClean="0"/>
              <a:t>If clock goes from 0 to 1 (</a:t>
            </a:r>
            <a:r>
              <a:rPr lang="en-US" sz="2100" dirty="0"/>
              <a:t>0-</a:t>
            </a:r>
            <a:r>
              <a:rPr lang="en-US" sz="2100" dirty="0" smtClean="0"/>
              <a:t>&gt;1)then D can change Q and Q’ outputs.</a:t>
            </a:r>
          </a:p>
          <a:p>
            <a:endParaRPr 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429000"/>
            <a:ext cx="5153025"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6639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Falling Edge Triggered D Flip Flop</a:t>
            </a:r>
            <a:endParaRPr lang="en-US" dirty="0"/>
          </a:p>
        </p:txBody>
      </p:sp>
      <p:sp>
        <p:nvSpPr>
          <p:cNvPr id="3" name="Content Placeholder 2"/>
          <p:cNvSpPr>
            <a:spLocks noGrp="1"/>
          </p:cNvSpPr>
          <p:nvPr>
            <p:ph idx="1"/>
          </p:nvPr>
        </p:nvSpPr>
        <p:spPr>
          <a:xfrm>
            <a:off x="457200" y="1143000"/>
            <a:ext cx="8272462" cy="5410200"/>
          </a:xfrm>
        </p:spPr>
        <p:txBody>
          <a:bodyPr>
            <a:normAutofit/>
          </a:bodyPr>
          <a:lstStyle/>
          <a:p>
            <a:r>
              <a:rPr lang="en-US" sz="2100" dirty="0"/>
              <a:t>It </a:t>
            </a:r>
            <a:r>
              <a:rPr lang="en-US" sz="2100" dirty="0"/>
              <a:t>is said to trigger on the edge of the clock pulse, and thus is called an edge-triggered flip-flop. </a:t>
            </a:r>
            <a:r>
              <a:rPr lang="en-US" sz="2100" dirty="0"/>
              <a:t>The flip-flop can be triggered by a </a:t>
            </a:r>
            <a:r>
              <a:rPr lang="en-US" sz="2100" dirty="0" smtClean="0"/>
              <a:t>rising </a:t>
            </a:r>
            <a:r>
              <a:rPr lang="en-US" sz="2100" dirty="0"/>
              <a:t>edge </a:t>
            </a:r>
            <a:r>
              <a:rPr lang="en-US" sz="2100" dirty="0"/>
              <a:t>(0-&gt;1, </a:t>
            </a:r>
            <a:r>
              <a:rPr lang="en-US" sz="2100" dirty="0"/>
              <a:t>or </a:t>
            </a:r>
            <a:r>
              <a:rPr lang="en-US" sz="2100" dirty="0"/>
              <a:t>positive </a:t>
            </a:r>
            <a:r>
              <a:rPr lang="en-US" sz="2100" dirty="0"/>
              <a:t>edge trigger) or falling edge (1-&gt;0, or negative edge trigger). </a:t>
            </a:r>
            <a:r>
              <a:rPr lang="en-US" sz="2100" dirty="0"/>
              <a:t>The falling </a:t>
            </a:r>
            <a:r>
              <a:rPr lang="en-US" sz="2100" dirty="0"/>
              <a:t>edge triggered </a:t>
            </a:r>
            <a:r>
              <a:rPr lang="en-US" sz="2100" dirty="0" smtClean="0"/>
              <a:t>D </a:t>
            </a:r>
            <a:r>
              <a:rPr lang="en-US" sz="2100" dirty="0"/>
              <a:t>flip flop is activated at the </a:t>
            </a:r>
            <a:r>
              <a:rPr lang="en-US" sz="2100" dirty="0"/>
              <a:t>negative </a:t>
            </a:r>
            <a:r>
              <a:rPr lang="en-US" sz="2100" dirty="0"/>
              <a:t>going edge of the clock pulse. </a:t>
            </a:r>
            <a:r>
              <a:rPr lang="en-US" sz="2100" dirty="0" smtClean="0"/>
              <a:t>Rising </a:t>
            </a:r>
            <a:r>
              <a:rPr lang="en-US" sz="2100" dirty="0"/>
              <a:t>Edge </a:t>
            </a:r>
            <a:r>
              <a:rPr lang="en-US" sz="2100" dirty="0" smtClean="0"/>
              <a:t>D Flip Flop schema follows:</a:t>
            </a:r>
          </a:p>
          <a:p>
            <a:endParaRPr lang="en-US" sz="2100" dirty="0"/>
          </a:p>
          <a:p>
            <a:endParaRPr lang="en-US" sz="2100" dirty="0" smtClean="0"/>
          </a:p>
          <a:p>
            <a:endParaRPr lang="en-US" sz="2100" dirty="0"/>
          </a:p>
          <a:p>
            <a:endParaRPr lang="en-US" sz="2100" dirty="0" smtClean="0"/>
          </a:p>
          <a:p>
            <a:endParaRPr lang="en-US" sz="2100" dirty="0" smtClean="0"/>
          </a:p>
          <a:p>
            <a:r>
              <a:rPr lang="en-US" sz="2100" dirty="0" smtClean="0"/>
              <a:t>If clock goes from 1 to 0 (1-&gt;</a:t>
            </a:r>
            <a:r>
              <a:rPr lang="en-US" sz="2100" dirty="0"/>
              <a:t>0</a:t>
            </a:r>
            <a:r>
              <a:rPr lang="en-US" sz="2100" dirty="0" smtClean="0"/>
              <a:t>)then D input can change Q and Q’ outputs.</a:t>
            </a:r>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200400"/>
            <a:ext cx="423862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2656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JK Flip-Flop</a:t>
            </a:r>
            <a:endParaRPr lang="en-US" dirty="0"/>
          </a:p>
        </p:txBody>
      </p:sp>
      <p:sp>
        <p:nvSpPr>
          <p:cNvPr id="3" name="Content Placeholder 2"/>
          <p:cNvSpPr>
            <a:spLocks noGrp="1"/>
          </p:cNvSpPr>
          <p:nvPr>
            <p:ph idx="1"/>
          </p:nvPr>
        </p:nvSpPr>
        <p:spPr/>
        <p:txBody>
          <a:bodyPr>
            <a:normAutofit fontScale="77500" lnSpcReduction="20000"/>
          </a:bodyPr>
          <a:lstStyle/>
          <a:p>
            <a:r>
              <a:rPr lang="en-US" dirty="0"/>
              <a:t>K flip flop operates on sequential logic principle, where the output is dependent not only on the current inputs but also on the previous state. There are two inputs in JK Flip Flop Set and Reset denoted by J and K. It also has two outputs Output and complement of Output denoted by Q and Q̅</a:t>
            </a:r>
            <a:r>
              <a:rPr lang="en-US" dirty="0"/>
              <a:t>. Its function is very similar to SR Flip Flop. The only difference is that when J=K=1 Q output will toggle.</a:t>
            </a:r>
          </a:p>
          <a:p>
            <a:r>
              <a:rPr lang="en-US" dirty="0" smtClean="0"/>
              <a:t>Do you think that </a:t>
            </a:r>
            <a:r>
              <a:rPr lang="en-US" dirty="0" smtClean="0">
                <a:solidFill>
                  <a:srgbClr val="FF0000"/>
                </a:solidFill>
              </a:rPr>
              <a:t>High</a:t>
            </a:r>
            <a:r>
              <a:rPr lang="en-US" dirty="0" smtClean="0"/>
              <a:t> </a:t>
            </a:r>
            <a:r>
              <a:rPr lang="en-US" dirty="0" smtClean="0">
                <a:solidFill>
                  <a:srgbClr val="FF0000"/>
                </a:solidFill>
              </a:rPr>
              <a:t>Level triggered JK Flip Flop </a:t>
            </a:r>
            <a:r>
              <a:rPr lang="en-US" dirty="0" smtClean="0"/>
              <a:t>makes sense? Why? Consider J=K=1, then as long as the clock is high the output will toggle!!</a:t>
            </a:r>
          </a:p>
          <a:p>
            <a:r>
              <a:rPr lang="en-US" dirty="0"/>
              <a:t>Do you think that </a:t>
            </a:r>
            <a:r>
              <a:rPr lang="en-US" dirty="0" smtClean="0">
                <a:solidFill>
                  <a:srgbClr val="FF0000"/>
                </a:solidFill>
              </a:rPr>
              <a:t>Low</a:t>
            </a:r>
            <a:r>
              <a:rPr lang="en-US" dirty="0" smtClean="0"/>
              <a:t> </a:t>
            </a:r>
            <a:r>
              <a:rPr lang="en-US" dirty="0">
                <a:solidFill>
                  <a:srgbClr val="FF0000"/>
                </a:solidFill>
              </a:rPr>
              <a:t>Level triggered JK Flip Flop </a:t>
            </a:r>
            <a:r>
              <a:rPr lang="en-US" dirty="0"/>
              <a:t>makes sense? Why? Consider J=K=1, then as long as the clock is </a:t>
            </a:r>
            <a:r>
              <a:rPr lang="en-US" dirty="0" smtClean="0"/>
              <a:t>low </a:t>
            </a:r>
            <a:r>
              <a:rPr lang="en-US" dirty="0"/>
              <a:t>the output will toggle</a:t>
            </a:r>
            <a:r>
              <a:rPr lang="en-US" dirty="0" smtClean="0"/>
              <a:t>!!</a:t>
            </a:r>
          </a:p>
          <a:p>
            <a:endParaRPr lang="en-US" dirty="0"/>
          </a:p>
          <a:p>
            <a:endParaRPr lang="en-US" dirty="0" smtClean="0"/>
          </a:p>
          <a:p>
            <a:endParaRPr lang="en-US" dirty="0"/>
          </a:p>
        </p:txBody>
      </p:sp>
    </p:spTree>
    <p:extLst>
      <p:ext uri="{BB962C8B-B14F-4D97-AF65-F5344CB8AC3E}">
        <p14:creationId xmlns:p14="http://schemas.microsoft.com/office/powerpoint/2010/main" val="903939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 Flip-Flop</a:t>
            </a:r>
            <a:endParaRPr lang="en-US" dirty="0"/>
          </a:p>
        </p:txBody>
      </p:sp>
      <p:sp>
        <p:nvSpPr>
          <p:cNvPr id="3" name="Content Placeholder 2"/>
          <p:cNvSpPr>
            <a:spLocks noGrp="1"/>
          </p:cNvSpPr>
          <p:nvPr>
            <p:ph idx="1"/>
          </p:nvPr>
        </p:nvSpPr>
        <p:spPr/>
        <p:txBody>
          <a:bodyPr>
            <a:normAutofit fontScale="92500"/>
          </a:bodyPr>
          <a:lstStyle/>
          <a:p>
            <a:r>
              <a:rPr lang="en-US" dirty="0" smtClean="0"/>
              <a:t>If T=1 the output will toggle.</a:t>
            </a:r>
          </a:p>
          <a:p>
            <a:r>
              <a:rPr lang="en-US" dirty="0" smtClean="0"/>
              <a:t>If T=0 the T Flip Flop acts as memory cell.</a:t>
            </a:r>
          </a:p>
          <a:p>
            <a:r>
              <a:rPr lang="en-US" dirty="0"/>
              <a:t>Do you think that </a:t>
            </a:r>
            <a:r>
              <a:rPr lang="en-US" dirty="0">
                <a:solidFill>
                  <a:srgbClr val="FF0000"/>
                </a:solidFill>
              </a:rPr>
              <a:t>High</a:t>
            </a:r>
            <a:r>
              <a:rPr lang="en-US" dirty="0"/>
              <a:t> </a:t>
            </a:r>
            <a:r>
              <a:rPr lang="en-US" dirty="0">
                <a:solidFill>
                  <a:srgbClr val="FF0000"/>
                </a:solidFill>
              </a:rPr>
              <a:t>Level triggered T</a:t>
            </a:r>
            <a:r>
              <a:rPr lang="en-US" dirty="0" smtClean="0">
                <a:solidFill>
                  <a:srgbClr val="FF0000"/>
                </a:solidFill>
              </a:rPr>
              <a:t> </a:t>
            </a:r>
            <a:r>
              <a:rPr lang="en-US" dirty="0">
                <a:solidFill>
                  <a:srgbClr val="FF0000"/>
                </a:solidFill>
              </a:rPr>
              <a:t>Flip Flop </a:t>
            </a:r>
            <a:r>
              <a:rPr lang="en-US" dirty="0"/>
              <a:t>makes sense? Why? Consider </a:t>
            </a:r>
            <a:r>
              <a:rPr lang="en-US" dirty="0" smtClean="0"/>
              <a:t>T=1</a:t>
            </a:r>
            <a:r>
              <a:rPr lang="en-US" dirty="0"/>
              <a:t>, then as long as the clock is high the output will toggle!!</a:t>
            </a:r>
          </a:p>
          <a:p>
            <a:r>
              <a:rPr lang="en-US" dirty="0"/>
              <a:t>Do you think that </a:t>
            </a:r>
            <a:r>
              <a:rPr lang="en-US" dirty="0">
                <a:solidFill>
                  <a:srgbClr val="FF0000"/>
                </a:solidFill>
              </a:rPr>
              <a:t>Low</a:t>
            </a:r>
            <a:r>
              <a:rPr lang="en-US" dirty="0"/>
              <a:t> </a:t>
            </a:r>
            <a:r>
              <a:rPr lang="en-US" dirty="0">
                <a:solidFill>
                  <a:srgbClr val="FF0000"/>
                </a:solidFill>
              </a:rPr>
              <a:t>Level triggered </a:t>
            </a:r>
            <a:r>
              <a:rPr lang="en-US" dirty="0" smtClean="0">
                <a:solidFill>
                  <a:srgbClr val="FF0000"/>
                </a:solidFill>
              </a:rPr>
              <a:t>T </a:t>
            </a:r>
            <a:r>
              <a:rPr lang="en-US" dirty="0">
                <a:solidFill>
                  <a:srgbClr val="FF0000"/>
                </a:solidFill>
              </a:rPr>
              <a:t>Flip Flop </a:t>
            </a:r>
            <a:r>
              <a:rPr lang="en-US" dirty="0"/>
              <a:t>makes sense? Why? Consider </a:t>
            </a:r>
            <a:r>
              <a:rPr lang="en-US" dirty="0" smtClean="0"/>
              <a:t>T=1</a:t>
            </a:r>
            <a:r>
              <a:rPr lang="en-US" dirty="0"/>
              <a:t>, then as long as the clock is low the output will toggle!!</a:t>
            </a:r>
          </a:p>
          <a:p>
            <a:endParaRPr lang="en-US" dirty="0"/>
          </a:p>
        </p:txBody>
      </p:sp>
    </p:spTree>
    <p:extLst>
      <p:ext uri="{BB962C8B-B14F-4D97-AF65-F5344CB8AC3E}">
        <p14:creationId xmlns:p14="http://schemas.microsoft.com/office/powerpoint/2010/main" val="3081609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Architecture</a:t>
            </a:r>
            <a:endParaRPr lang="en-US" dirty="0"/>
          </a:p>
        </p:txBody>
      </p:sp>
      <p:sp>
        <p:nvSpPr>
          <p:cNvPr id="3" name="Subtitle 2"/>
          <p:cNvSpPr>
            <a:spLocks noGrp="1"/>
          </p:cNvSpPr>
          <p:nvPr>
            <p:ph type="subTitle" idx="1"/>
          </p:nvPr>
        </p:nvSpPr>
        <p:spPr/>
        <p:txBody>
          <a:bodyPr/>
          <a:lstStyle/>
          <a:p>
            <a:r>
              <a:rPr lang="en-US" dirty="0" smtClean="0"/>
              <a:t>Latch</a:t>
            </a:r>
          </a:p>
          <a:p>
            <a:r>
              <a:rPr lang="en-US" dirty="0" smtClean="0"/>
              <a:t>Flip Flop</a:t>
            </a:r>
          </a:p>
        </p:txBody>
      </p:sp>
    </p:spTree>
    <p:extLst>
      <p:ext uri="{BB962C8B-B14F-4D97-AF65-F5344CB8AC3E}">
        <p14:creationId xmlns:p14="http://schemas.microsoft.com/office/powerpoint/2010/main" val="2438802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Kind of SR Flip-Flop</a:t>
            </a:r>
            <a:endParaRPr lang="en-US" dirty="0"/>
          </a:p>
        </p:txBody>
      </p:sp>
      <p:sp>
        <p:nvSpPr>
          <p:cNvPr id="3" name="Content Placeholder 2"/>
          <p:cNvSpPr>
            <a:spLocks noGrp="1"/>
          </p:cNvSpPr>
          <p:nvPr>
            <p:ph idx="1"/>
          </p:nvPr>
        </p:nvSpPr>
        <p:spPr>
          <a:xfrm>
            <a:off x="457200" y="1600200"/>
            <a:ext cx="8382000" cy="4953000"/>
          </a:xfrm>
        </p:spPr>
        <p:txBody>
          <a:bodyPr/>
          <a:lstStyle/>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905000"/>
            <a:ext cx="4267200" cy="4235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9011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Kind of D Flip-Flop</a:t>
            </a:r>
            <a:endParaRPr lang="en-US" dirty="0"/>
          </a:p>
        </p:txBody>
      </p:sp>
      <p:sp>
        <p:nvSpPr>
          <p:cNvPr id="3" name="Content Placeholder 2"/>
          <p:cNvSpPr>
            <a:spLocks noGrp="1"/>
          </p:cNvSpPr>
          <p:nvPr>
            <p:ph idx="1"/>
          </p:nvPr>
        </p:nvSpPr>
        <p:spPr/>
        <p:txBody>
          <a:bodyPr/>
          <a:lstStyle/>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648097"/>
            <a:ext cx="4191000" cy="4439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6860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Kind of JK Flip-Flop </a:t>
            </a:r>
            <a:endParaRPr lang="en-US" dirty="0"/>
          </a:p>
        </p:txBody>
      </p:sp>
      <p:sp>
        <p:nvSpPr>
          <p:cNvPr id="3" name="Content Placeholder 2"/>
          <p:cNvSpPr>
            <a:spLocks noGrp="1"/>
          </p:cNvSpPr>
          <p:nvPr>
            <p:ph idx="1"/>
          </p:nvPr>
        </p:nvSpPr>
        <p:spPr/>
        <p:txBody>
          <a:bodyPr/>
          <a:lstStyle/>
          <a:p>
            <a:endParaRPr lang="en-US"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133600"/>
            <a:ext cx="2890414"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1258" y="2133600"/>
            <a:ext cx="3172542"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4013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Kind of T Flip-Flop</a:t>
            </a:r>
            <a:endParaRPr lang="en-US" dirty="0"/>
          </a:p>
        </p:txBody>
      </p:sp>
      <p:sp>
        <p:nvSpPr>
          <p:cNvPr id="3" name="Content Placeholder 2"/>
          <p:cNvSpPr>
            <a:spLocks noGrp="1"/>
          </p:cNvSpPr>
          <p:nvPr>
            <p:ph idx="1"/>
          </p:nvPr>
        </p:nvSpPr>
        <p:spPr/>
        <p:txBody>
          <a:bodyPr/>
          <a:lstStyle/>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22120"/>
            <a:ext cx="3573614" cy="4297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6354" y="1722120"/>
            <a:ext cx="3658962" cy="4145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1524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Latch</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 is a Latch:</a:t>
            </a:r>
          </a:p>
          <a:p>
            <a:r>
              <a:rPr lang="en-US" dirty="0"/>
              <a:t>SR-Latches </a:t>
            </a:r>
            <a:r>
              <a:rPr lang="en-US" b="1" dirty="0"/>
              <a:t>use two inputs named S (for set) and R (for reset), and </a:t>
            </a:r>
            <a:r>
              <a:rPr lang="en-US" b="1" dirty="0" smtClean="0"/>
              <a:t>two outputs </a:t>
            </a:r>
            <a:r>
              <a:rPr lang="en-US" b="1" dirty="0"/>
              <a:t>named </a:t>
            </a:r>
            <a:r>
              <a:rPr lang="en-US" b="1" dirty="0" smtClean="0"/>
              <a:t>Q and Q’</a:t>
            </a:r>
            <a:r>
              <a:rPr lang="en-US" dirty="0" smtClean="0"/>
              <a:t> </a:t>
            </a:r>
            <a:r>
              <a:rPr lang="en-US" dirty="0"/>
              <a:t>(by convention, Q is nearly always used to label the output signal from a memory device). The S input, when asserted, sets the output to a '1', and the R input resets the output to a '0</a:t>
            </a:r>
            <a:r>
              <a:rPr lang="en-US" dirty="0" smtClean="0"/>
              <a:t>'.</a:t>
            </a:r>
          </a:p>
          <a:p>
            <a:r>
              <a:rPr lang="en-US" dirty="0"/>
              <a:t>A latch is a sequential circuit that </a:t>
            </a:r>
            <a:r>
              <a:rPr lang="en-US" b="1" dirty="0"/>
              <a:t>watches all the inputs continuously and changes its outputs at any time independently of a clocking signal</a:t>
            </a:r>
            <a:r>
              <a:rPr lang="en-US" dirty="0"/>
              <a:t>. </a:t>
            </a:r>
            <a:endParaRPr lang="en-US" dirty="0" smtClean="0"/>
          </a:p>
          <a:p>
            <a:endParaRPr lang="en-US" dirty="0"/>
          </a:p>
        </p:txBody>
      </p:sp>
    </p:spTree>
    <p:extLst>
      <p:ext uri="{BB962C8B-B14F-4D97-AF65-F5344CB8AC3E}">
        <p14:creationId xmlns:p14="http://schemas.microsoft.com/office/powerpoint/2010/main" val="2854468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Simplest latch circuit</a:t>
            </a:r>
            <a:endParaRPr lang="en-US" dirty="0"/>
          </a:p>
        </p:txBody>
      </p:sp>
      <p:sp>
        <p:nvSpPr>
          <p:cNvPr id="3" name="Content Placeholder 2"/>
          <p:cNvSpPr>
            <a:spLocks noGrp="1"/>
          </p:cNvSpPr>
          <p:nvPr>
            <p:ph idx="1"/>
          </p:nvPr>
        </p:nvSpPr>
        <p:spPr/>
        <p:txBody>
          <a:bodyPr/>
          <a:lstStyle/>
          <a:p>
            <a:r>
              <a:rPr lang="en-US" sz="2800" dirty="0"/>
              <a:t>The simplest </a:t>
            </a:r>
            <a:r>
              <a:rPr lang="en-US" sz="2800" dirty="0" err="1"/>
              <a:t>bistable</a:t>
            </a:r>
            <a:r>
              <a:rPr lang="en-US" sz="2800" dirty="0"/>
              <a:t> device, therefore, is known as a </a:t>
            </a:r>
            <a:r>
              <a:rPr lang="en-US" sz="2800" b="1" dirty="0"/>
              <a:t>set-reset, or S-R, latch</a:t>
            </a:r>
            <a:r>
              <a:rPr lang="en-US" sz="2800" dirty="0"/>
              <a:t>. To create an S-R latch, we can wire two NOR gates in such a way that the output of one feeds back to the input of another, and vice versa, like this: The Q and not-Q outputs are supposed to be in opposite states</a:t>
            </a:r>
            <a:r>
              <a:rPr lang="en-US" sz="2800" dirty="0" smtClean="0"/>
              <a:t>.</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572000"/>
            <a:ext cx="1828800" cy="1447800"/>
          </a:xfrm>
          <a:prstGeom prst="rect">
            <a:avLst/>
          </a:prstGeom>
          <a:noFill/>
          <a:ln>
            <a:noFill/>
          </a:ln>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4419600"/>
            <a:ext cx="1533525"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877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Simplest Latch (continued)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Truth table of this latch follows:</a:t>
            </a:r>
          </a:p>
          <a:p>
            <a:endParaRPr lang="en-US" dirty="0"/>
          </a:p>
          <a:p>
            <a:endParaRPr lang="en-US" dirty="0" smtClean="0"/>
          </a:p>
          <a:p>
            <a:endParaRPr lang="en-US" dirty="0"/>
          </a:p>
          <a:p>
            <a:r>
              <a:rPr lang="en-US" dirty="0" smtClean="0"/>
              <a:t>If S=R=0 the circuit will act as a memory cell and keeps its previous state.</a:t>
            </a:r>
          </a:p>
          <a:p>
            <a:r>
              <a:rPr lang="en-US" dirty="0" smtClean="0"/>
              <a:t>If </a:t>
            </a:r>
            <a:r>
              <a:rPr lang="en-US" dirty="0"/>
              <a:t>S=1 </a:t>
            </a:r>
            <a:r>
              <a:rPr lang="en-US" dirty="0" smtClean="0"/>
              <a:t>and </a:t>
            </a:r>
            <a:r>
              <a:rPr lang="en-US" i="1" dirty="0"/>
              <a:t>R</a:t>
            </a:r>
            <a:r>
              <a:rPr lang="en-US" dirty="0"/>
              <a:t>=0</a:t>
            </a:r>
            <a:r>
              <a:rPr lang="en-US" dirty="0" smtClean="0"/>
              <a:t> then Q will be 1 and Q’ will be 0 </a:t>
            </a:r>
          </a:p>
          <a:p>
            <a:r>
              <a:rPr lang="en-US" dirty="0" smtClean="0"/>
              <a:t>If </a:t>
            </a:r>
            <a:r>
              <a:rPr lang="en-US" dirty="0"/>
              <a:t>S=0 </a:t>
            </a:r>
            <a:r>
              <a:rPr lang="en-US" dirty="0" smtClean="0"/>
              <a:t>and R=1 then Q will be 0 and Q’ will be 1</a:t>
            </a:r>
          </a:p>
          <a:p>
            <a:r>
              <a:rPr lang="en-US" dirty="0" smtClean="0">
                <a:solidFill>
                  <a:srgbClr val="FF0000"/>
                </a:solidFill>
              </a:rPr>
              <a:t>If S=R=1 then Q will be Q=Q’=0 (Q=Q’?!!!!)</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600"/>
            <a:ext cx="1752600" cy="1476376"/>
          </a:xfrm>
          <a:prstGeom prst="rect">
            <a:avLst/>
          </a:prstGeom>
          <a:noFill/>
          <a:ln>
            <a:noFill/>
          </a:ln>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133600"/>
            <a:ext cx="1592932" cy="1476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6365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Latch!</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D latch is used to capture, or 'latch' the logic level which is present on the Data </a:t>
            </a:r>
            <a:r>
              <a:rPr lang="en-US" dirty="0"/>
              <a:t>line.</a:t>
            </a:r>
          </a:p>
          <a:p>
            <a:r>
              <a:rPr lang="en-US" dirty="0"/>
              <a:t>The D latch Schema follows:</a:t>
            </a:r>
          </a:p>
          <a:p>
            <a:endParaRPr lang="en-US" dirty="0"/>
          </a:p>
          <a:p>
            <a:endParaRPr lang="en-US" dirty="0"/>
          </a:p>
          <a:p>
            <a:endParaRPr lang="en-US" dirty="0"/>
          </a:p>
          <a:p>
            <a:r>
              <a:rPr lang="en-US" dirty="0"/>
              <a:t>If D=0 then Q=0 and Q’=1</a:t>
            </a:r>
          </a:p>
          <a:p>
            <a:r>
              <a:rPr lang="en-US" dirty="0"/>
              <a:t>If D=1 then Q=1 and Q’=0</a:t>
            </a:r>
          </a:p>
          <a:p>
            <a:r>
              <a:rPr lang="en-US" dirty="0"/>
              <a:t>Do you thing that this can be of use?</a:t>
            </a:r>
          </a:p>
          <a:p>
            <a:endParaRPr lang="en-US" b="1" dirty="0" smtClean="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124200"/>
            <a:ext cx="2895600" cy="1475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1546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Flip Flops Versus Latch</a:t>
            </a:r>
            <a:endParaRPr lang="en-US" dirty="0"/>
          </a:p>
        </p:txBody>
      </p:sp>
      <p:sp>
        <p:nvSpPr>
          <p:cNvPr id="3" name="Content Placeholder 2"/>
          <p:cNvSpPr>
            <a:spLocks noGrp="1"/>
          </p:cNvSpPr>
          <p:nvPr>
            <p:ph idx="1"/>
          </p:nvPr>
        </p:nvSpPr>
        <p:spPr/>
        <p:txBody>
          <a:bodyPr>
            <a:normAutofit fontScale="77500" lnSpcReduction="20000"/>
          </a:bodyPr>
          <a:lstStyle/>
          <a:p>
            <a:r>
              <a:rPr lang="en-US" dirty="0"/>
              <a:t>A flip flop is </a:t>
            </a:r>
            <a:r>
              <a:rPr lang="en-US" b="1" dirty="0"/>
              <a:t>an electronic circuit with two stable states that can be used to store binary data</a:t>
            </a:r>
            <a:r>
              <a:rPr lang="en-US" dirty="0"/>
              <a:t>. The stored data can be changed by applying varying inputs. Flip-flops and latches are fundamental building blocks of digital electronics systems used in computers, communications, and many other types of systems.</a:t>
            </a:r>
            <a:endParaRPr lang="en-US" b="1" dirty="0" smtClean="0"/>
          </a:p>
          <a:p>
            <a:r>
              <a:rPr lang="en-US" b="1" dirty="0" smtClean="0"/>
              <a:t>The </a:t>
            </a:r>
            <a:r>
              <a:rPr lang="en-US" b="1" dirty="0"/>
              <a:t>flip-flop alters its output only when the clock pulse is activated along with the input change.</a:t>
            </a:r>
            <a:r>
              <a:rPr lang="en-US" dirty="0"/>
              <a:t> Latch alters the output based on the changes in input constantly. As clock signals </a:t>
            </a:r>
            <a:r>
              <a:rPr lang="en-US" dirty="0" smtClean="0"/>
              <a:t>synchronize </a:t>
            </a:r>
            <a:r>
              <a:rPr lang="en-US" dirty="0"/>
              <a:t>operations of the flip-flop, it operates synchronously</a:t>
            </a:r>
            <a:r>
              <a:rPr lang="en-US" dirty="0" smtClean="0"/>
              <a:t>.</a:t>
            </a:r>
          </a:p>
          <a:p>
            <a:r>
              <a:rPr lang="en-US" dirty="0" smtClean="0"/>
              <a:t>In summary when clock is </a:t>
            </a:r>
            <a:r>
              <a:rPr lang="en-US" dirty="0"/>
              <a:t>I</a:t>
            </a:r>
            <a:r>
              <a:rPr lang="en-US" dirty="0" smtClean="0"/>
              <a:t>nvolved we are facing with Flip-Flops. </a:t>
            </a:r>
          </a:p>
          <a:p>
            <a:endParaRPr lang="en-US" dirty="0"/>
          </a:p>
        </p:txBody>
      </p:sp>
    </p:spTree>
    <p:extLst>
      <p:ext uri="{BB962C8B-B14F-4D97-AF65-F5344CB8AC3E}">
        <p14:creationId xmlns:p14="http://schemas.microsoft.com/office/powerpoint/2010/main" val="2626386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Triggered Flip-Flop</a:t>
            </a:r>
            <a:endParaRPr lang="en-US" dirty="0"/>
          </a:p>
        </p:txBody>
      </p:sp>
      <p:sp>
        <p:nvSpPr>
          <p:cNvPr id="3" name="Content Placeholder 2"/>
          <p:cNvSpPr>
            <a:spLocks noGrp="1"/>
          </p:cNvSpPr>
          <p:nvPr>
            <p:ph idx="1"/>
          </p:nvPr>
        </p:nvSpPr>
        <p:spPr/>
        <p:txBody>
          <a:bodyPr>
            <a:normAutofit fontScale="85000" lnSpcReduction="20000"/>
          </a:bodyPr>
          <a:lstStyle/>
          <a:p>
            <a:r>
              <a:rPr lang="en-US" dirty="0"/>
              <a:t>A "high level triggered flip flop" is a type of flip flop that responds to its input data only when the clock signal is at a high logic level, meaning the output will change based on the input data only while the clock signal is actively high, not during transitions between high and low states. Unlike edge-triggered flip flops which respond to the transition of the clock signal (rising or falling edge), a high level triggered flip flop reacts to the entire duration of the high clock level. When the clock signal is high, the flip flop "latches" the current input data at its output, meaning the output will reflect the input value as long as the clock remains high.</a:t>
            </a:r>
            <a:endParaRPr lang="en-US" dirty="0"/>
          </a:p>
        </p:txBody>
      </p:sp>
    </p:spTree>
    <p:extLst>
      <p:ext uri="{BB962C8B-B14F-4D97-AF65-F5344CB8AC3E}">
        <p14:creationId xmlns:p14="http://schemas.microsoft.com/office/powerpoint/2010/main" val="3303747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Level Triggered Flip-Flop</a:t>
            </a:r>
            <a:endParaRPr lang="en-US" dirty="0"/>
          </a:p>
        </p:txBody>
      </p:sp>
      <p:sp>
        <p:nvSpPr>
          <p:cNvPr id="3" name="Content Placeholder 2"/>
          <p:cNvSpPr>
            <a:spLocks noGrp="1"/>
          </p:cNvSpPr>
          <p:nvPr>
            <p:ph idx="1"/>
          </p:nvPr>
        </p:nvSpPr>
        <p:spPr/>
        <p:txBody>
          <a:bodyPr>
            <a:normAutofit fontScale="77500" lnSpcReduction="20000"/>
          </a:bodyPr>
          <a:lstStyle/>
          <a:p>
            <a:r>
              <a:rPr lang="en-US" dirty="0"/>
              <a:t>A "low level triggered flip flop" is a type of flip flop that changes its output state when the clock signal is at a low logic level, meaning it responds to the "low" voltage period of the clock signal, rather than a transition between high and low levels (edge triggering). The output of the flip flop will change only when the clock signal is actively low (at a logic 0 level). In circuit diagrams, a small circle is often placed near the clock input to indicate a negative level trigger. Low level triggered </a:t>
            </a:r>
            <a:r>
              <a:rPr lang="en-US" dirty="0" smtClean="0"/>
              <a:t>and high level triggered flip </a:t>
            </a:r>
            <a:r>
              <a:rPr lang="en-US" dirty="0"/>
              <a:t>flops are generally less commonly used compared to edge triggered flip flops because they can be more susceptible to timing issues due to the potential for metastable states if the clock signal spends a long time at the low level.</a:t>
            </a:r>
          </a:p>
        </p:txBody>
      </p:sp>
    </p:spTree>
    <p:extLst>
      <p:ext uri="{BB962C8B-B14F-4D97-AF65-F5344CB8AC3E}">
        <p14:creationId xmlns:p14="http://schemas.microsoft.com/office/powerpoint/2010/main" val="629331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641</TotalTime>
  <Words>1619</Words>
  <Application>Microsoft Office PowerPoint</Application>
  <PresentationFormat>On-screen Show (4:3)</PresentationFormat>
  <Paragraphs>118</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Computer Architecture</vt:lpstr>
      <vt:lpstr>Latch</vt:lpstr>
      <vt:lpstr>Simplest latch circuit</vt:lpstr>
      <vt:lpstr>Simplest Latch (continued)</vt:lpstr>
      <vt:lpstr>D Latch!</vt:lpstr>
      <vt:lpstr>Flip Flops Versus Latch</vt:lpstr>
      <vt:lpstr>High Level Triggered Flip-Flop</vt:lpstr>
      <vt:lpstr>Low Level Triggered Flip-Flop</vt:lpstr>
      <vt:lpstr>High Level Triggered SR Flip Flop</vt:lpstr>
      <vt:lpstr>Low Level Triggered SR Flip Flop</vt:lpstr>
      <vt:lpstr>High Level Triggered D Flip Flop</vt:lpstr>
      <vt:lpstr>Low Level Triggered D Flip Flop</vt:lpstr>
      <vt:lpstr>Rising Edge Triggered SR Flip Flop</vt:lpstr>
      <vt:lpstr>Falling Edge Triggered SR Flip Flop</vt:lpstr>
      <vt:lpstr>Rising Edge Triggered D Flip Flop</vt:lpstr>
      <vt:lpstr>Falling Edge Triggered D Flip Flop</vt:lpstr>
      <vt:lpstr> JK Flip-Flop</vt:lpstr>
      <vt:lpstr>T Flip-Flop</vt:lpstr>
      <vt:lpstr>Different Kind of SR Flip-Flop</vt:lpstr>
      <vt:lpstr>Different Kind of D Flip-Flop</vt:lpstr>
      <vt:lpstr>Different Kind of JK Flip-Flop </vt:lpstr>
      <vt:lpstr>Different Kind of T Flip-Flop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dc:title>
  <dc:creator>Abbas</dc:creator>
  <cp:lastModifiedBy>Abbas</cp:lastModifiedBy>
  <cp:revision>79</cp:revision>
  <dcterms:created xsi:type="dcterms:W3CDTF">2024-09-20T21:35:14Z</dcterms:created>
  <dcterms:modified xsi:type="dcterms:W3CDTF">2024-12-29T09:22:56Z</dcterms:modified>
</cp:coreProperties>
</file>