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70" r:id="rId3"/>
    <p:sldId id="271" r:id="rId4"/>
    <p:sldId id="275" r:id="rId5"/>
    <p:sldId id="276" r:id="rId6"/>
    <p:sldId id="272" r:id="rId7"/>
    <p:sldId id="273" r:id="rId8"/>
    <p:sldId id="277" r:id="rId9"/>
    <p:sldId id="278" r:id="rId10"/>
    <p:sldId id="279" r:id="rId11"/>
    <p:sldId id="280"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12/31/2024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Multiplying a frequency by 2</a:t>
            </a:r>
            <a:endParaRPr lang="en-US" dirty="0"/>
          </a:p>
        </p:txBody>
      </p:sp>
      <p:sp>
        <p:nvSpPr>
          <p:cNvPr id="3" name="Content Placeholder 2"/>
          <p:cNvSpPr>
            <a:spLocks noGrp="1"/>
          </p:cNvSpPr>
          <p:nvPr>
            <p:ph idx="1"/>
          </p:nvPr>
        </p:nvSpPr>
        <p:spPr/>
        <p:txBody>
          <a:bodyPr/>
          <a:lstStyle/>
          <a:p>
            <a:r>
              <a:rPr lang="en-US" dirty="0" smtClean="0"/>
              <a:t>Multiplying the frequency by 2:</a:t>
            </a:r>
          </a:p>
          <a:p>
            <a:endParaRPr lang="en-US" dirty="0"/>
          </a:p>
          <a:p>
            <a:endParaRPr lang="en-US"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2571750"/>
            <a:ext cx="82486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786732"/>
            <a:ext cx="23431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508727"/>
            <a:ext cx="3581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71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up/down Counter</a:t>
            </a:r>
            <a:endParaRPr lang="en-US" dirty="0"/>
          </a:p>
        </p:txBody>
      </p:sp>
      <p:sp>
        <p:nvSpPr>
          <p:cNvPr id="3" name="Content Placeholder 2"/>
          <p:cNvSpPr>
            <a:spLocks noGrp="1"/>
          </p:cNvSpPr>
          <p:nvPr>
            <p:ph idx="1"/>
          </p:nvPr>
        </p:nvSpPr>
        <p:spPr/>
        <p:txBody>
          <a:bodyPr>
            <a:normAutofit fontScale="85000" lnSpcReduction="10000"/>
          </a:bodyPr>
          <a:lstStyle/>
          <a:p>
            <a:r>
              <a:rPr lang="en-US" dirty="0"/>
              <a:t>An asynchronous up-down counter </a:t>
            </a:r>
            <a:r>
              <a:rPr lang="en-US" b="1" dirty="0"/>
              <a:t>includes a plurality of counter blocks</a:t>
            </a:r>
            <a:r>
              <a:rPr lang="en-US" dirty="0"/>
              <a:t>. Each of the counter blocks has a counter output, an up-down control output, and an up-down control input. A counter signal output from each of the counter blocks has at least two bits</a:t>
            </a:r>
            <a:r>
              <a:rPr lang="en-US" dirty="0" smtClean="0"/>
              <a:t>.</a:t>
            </a:r>
          </a:p>
          <a:p>
            <a:r>
              <a:rPr lang="en-US" b="1" dirty="0"/>
              <a:t>A counter is a sequential circuit that goes through a prescribed sequence of states upon the application of input pulses</a:t>
            </a:r>
            <a:r>
              <a:rPr lang="en-US" dirty="0"/>
              <a:t>. </a:t>
            </a:r>
            <a:r>
              <a:rPr lang="en-US"/>
              <a:t>The input pulses called count pulses, may be clock pulses, or they may originate from an external source and may occur at prescribed intervals of time or at random.</a:t>
            </a:r>
          </a:p>
        </p:txBody>
      </p:sp>
    </p:spTree>
    <p:extLst>
      <p:ext uri="{BB962C8B-B14F-4D97-AF65-F5344CB8AC3E}">
        <p14:creationId xmlns:p14="http://schemas.microsoft.com/office/powerpoint/2010/main" val="198709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362"/>
          </a:xfrm>
        </p:spPr>
        <p:txBody>
          <a:bodyPr/>
          <a:lstStyle/>
          <a:p>
            <a:r>
              <a:rPr lang="en-US" dirty="0"/>
              <a:t>Asynchronous up/down Counter</a:t>
            </a:r>
          </a:p>
        </p:txBody>
      </p:sp>
      <p:sp>
        <p:nvSpPr>
          <p:cNvPr id="3" name="Content Placeholder 2"/>
          <p:cNvSpPr>
            <a:spLocks noGrp="1"/>
          </p:cNvSpPr>
          <p:nvPr>
            <p:ph idx="1"/>
          </p:nvPr>
        </p:nvSpPr>
        <p:spPr>
          <a:xfrm>
            <a:off x="457200" y="1295400"/>
            <a:ext cx="8305800" cy="4830763"/>
          </a:xfrm>
        </p:spPr>
        <p:txBody>
          <a:bodyPr>
            <a:normAutofit/>
          </a:bodyPr>
          <a:lstStyle/>
          <a:p>
            <a:r>
              <a:rPr lang="en-US" sz="2000" dirty="0" smtClean="0"/>
              <a:t>If Up/Down Select=0 then this circuit will act as an Up Counter, If Up/Down Select=1 then it will act as a Down Counter</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981200"/>
            <a:ext cx="2667000" cy="2540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547651"/>
            <a:ext cx="572561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87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Asynchronous</a:t>
            </a:r>
          </a:p>
          <a:p>
            <a:r>
              <a:rPr lang="en-US" dirty="0" smtClean="0"/>
              <a:t>Counter</a:t>
            </a:r>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a:t>
            </a:r>
            <a:r>
              <a:rPr lang="en-US" dirty="0" smtClean="0"/>
              <a:t>Counters</a:t>
            </a:r>
            <a:endParaRPr lang="en-US" dirty="0"/>
          </a:p>
        </p:txBody>
      </p:sp>
      <p:sp>
        <p:nvSpPr>
          <p:cNvPr id="3" name="Content Placeholder 2"/>
          <p:cNvSpPr>
            <a:spLocks noGrp="1"/>
          </p:cNvSpPr>
          <p:nvPr>
            <p:ph idx="1"/>
          </p:nvPr>
        </p:nvSpPr>
        <p:spPr/>
        <p:txBody>
          <a:bodyPr>
            <a:noAutofit/>
          </a:bodyPr>
          <a:lstStyle/>
          <a:p>
            <a:r>
              <a:rPr lang="en-US" sz="2200" dirty="0"/>
              <a:t>Asynchronous ( clock is not applied to all of the Flip-Flops) counters use cascaded flip-flops to create binary counting sequences. Each flip-flop triggers the next, leading to accumulated propagation delays. These counters are simple to design but have limitations in speed and output timing. One of the main disadvantages of asynchronous counters is that they can be slower and less reliable than synchronous counters, since they have more propagation delay and glitches that can cause errors.</a:t>
            </a:r>
          </a:p>
          <a:p>
            <a:r>
              <a:rPr lang="en-US" sz="2200" dirty="0"/>
              <a:t>What is an asynchronous up/down counter?</a:t>
            </a:r>
          </a:p>
          <a:p>
            <a:r>
              <a:rPr lang="en-US" sz="2200" dirty="0"/>
              <a:t> An asynchronous up/down counter is a digital circuit that can either increment (count up) or decrement (count down) depending on the control inputs. Hence it is not controlled by a clock signal, meaning that it is asynchronous. </a:t>
            </a:r>
          </a:p>
        </p:txBody>
      </p:sp>
    </p:spTree>
    <p:extLst>
      <p:ext uri="{BB962C8B-B14F-4D97-AF65-F5344CB8AC3E}">
        <p14:creationId xmlns:p14="http://schemas.microsoft.com/office/powerpoint/2010/main" val="125376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one bit Up Counter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334020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191000"/>
            <a:ext cx="3315746" cy="1422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39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two bits up Counter</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914" y="1524000"/>
            <a:ext cx="446214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9154" y="4038600"/>
            <a:ext cx="493186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41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Asynchronous 3 bits Up Counter</a:t>
            </a:r>
            <a:endParaRPr lang="en-US" dirty="0"/>
          </a:p>
        </p:txBody>
      </p:sp>
      <p:sp>
        <p:nvSpPr>
          <p:cNvPr id="3" name="Content Placeholder 2"/>
          <p:cNvSpPr>
            <a:spLocks noGrp="1"/>
          </p:cNvSpPr>
          <p:nvPr>
            <p:ph idx="1"/>
          </p:nvPr>
        </p:nvSpPr>
        <p:spPr>
          <a:xfrm>
            <a:off x="457200" y="1600200"/>
            <a:ext cx="8305800" cy="5029200"/>
          </a:xfrm>
        </p:spPr>
        <p:txBody>
          <a:bodyPr/>
          <a:lstStyle/>
          <a:p>
            <a:r>
              <a:rPr lang="en-US" dirty="0" smtClean="0"/>
              <a:t>It seems that is fully expandable.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86" y="4343400"/>
            <a:ext cx="69437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71429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84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Asynchronous </a:t>
            </a:r>
            <a:r>
              <a:rPr lang="en-US" dirty="0" smtClean="0"/>
              <a:t>Down </a:t>
            </a:r>
            <a:r>
              <a:rPr lang="en-US" dirty="0"/>
              <a:t>Counter Design</a:t>
            </a:r>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29372"/>
            <a:ext cx="69151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83674"/>
            <a:ext cx="5652186"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50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Dividing the frequency by 2 and 4 </a:t>
            </a:r>
            <a:endParaRPr lang="en-US" sz="3600" dirty="0"/>
          </a:p>
        </p:txBody>
      </p:sp>
      <p:sp>
        <p:nvSpPr>
          <p:cNvPr id="3" name="Content Placeholder 2"/>
          <p:cNvSpPr>
            <a:spLocks noGrp="1"/>
          </p:cNvSpPr>
          <p:nvPr>
            <p:ph idx="1"/>
          </p:nvPr>
        </p:nvSpPr>
        <p:spPr/>
        <p:txBody>
          <a:bodyPr/>
          <a:lstStyle/>
          <a:p>
            <a:r>
              <a:rPr lang="en-US" dirty="0" smtClean="0"/>
              <a:t>Dividing the frequency by 2:</a:t>
            </a:r>
          </a:p>
          <a:p>
            <a:endParaRPr lang="en-US" dirty="0"/>
          </a:p>
          <a:p>
            <a:endParaRPr lang="en-US" dirty="0" smtClean="0"/>
          </a:p>
          <a:p>
            <a:r>
              <a:rPr lang="en-US" dirty="0" smtClean="0"/>
              <a:t>Dividing the frequency by 4:</a:t>
            </a:r>
          </a:p>
          <a:p>
            <a:endParaRPr lang="en-US" dirty="0"/>
          </a:p>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51" y="2133600"/>
            <a:ext cx="79819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4419600"/>
            <a:ext cx="79629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18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the Frequency by 8</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This schema illustrate the division of a frequency by 8</a:t>
                </a:r>
              </a:p>
              <a:p>
                <a:endParaRPr lang="en-US" dirty="0"/>
              </a:p>
              <a:p>
                <a:endParaRPr lang="en-US" dirty="0" smtClean="0"/>
              </a:p>
              <a:p>
                <a:endParaRPr lang="en-US" dirty="0"/>
              </a:p>
              <a:p>
                <a:r>
                  <a:rPr lang="en-US" dirty="0" smtClean="0"/>
                  <a:t>It seems that is fully expandable.</a:t>
                </a:r>
              </a:p>
              <a:p>
                <a:r>
                  <a:rPr lang="en-US" dirty="0" smtClean="0"/>
                  <a:t>How can we divide a frequency by 16?</a:t>
                </a:r>
              </a:p>
              <a:p>
                <a:r>
                  <a:rPr lang="en-US" dirty="0"/>
                  <a:t>How can we divide a frequency by </a:t>
                </a:r>
                <a:r>
                  <a:rPr lang="en-US" dirty="0" smtClean="0"/>
                  <a:t>32?</a:t>
                </a:r>
              </a:p>
              <a:p>
                <a:r>
                  <a:rPr lang="en-US" dirty="0"/>
                  <a:t>How can we divide a frequency </a:t>
                </a:r>
                <a:r>
                  <a:rPr lang="en-US" dirty="0" smtClean="0"/>
                  <a:t>by </a:t>
                </a:r>
                <a14:m>
                  <m:oMath xmlns:m="http://schemas.openxmlformats.org/officeDocument/2006/math">
                    <m:sSup>
                      <m:sSupPr>
                        <m:ctrlPr>
                          <a:rPr lang="en-US" i="1" smtClean="0">
                            <a:latin typeface="Cambria Math"/>
                          </a:rPr>
                        </m:ctrlPr>
                      </m:sSupPr>
                      <m:e>
                        <m:r>
                          <a:rPr lang="en-US" b="0" i="1" smtClean="0">
                            <a:latin typeface="Cambria Math"/>
                          </a:rPr>
                          <m:t>2</m:t>
                        </m:r>
                      </m:e>
                      <m:sup>
                        <m:r>
                          <a:rPr lang="en-US" b="0" i="1" smtClean="0">
                            <a:latin typeface="Cambria Math"/>
                          </a:rPr>
                          <m:t>𝑛</m:t>
                        </m:r>
                      </m:sup>
                    </m:sSup>
                  </m:oMath>
                </a14:m>
                <a:r>
                  <a:rPr lang="en-US" dirty="0" smtClean="0"/>
                  <a:t>?</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2695" r="-444" b="-2156"/>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819400"/>
            <a:ext cx="7824787" cy="110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087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403</Words>
  <Application>Microsoft Office PowerPoint</Application>
  <PresentationFormat>On-screen Show (4:3)</PresentationFormat>
  <Paragraphs>42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Computer Architecture</vt:lpstr>
      <vt:lpstr>Asynchronous Counters</vt:lpstr>
      <vt:lpstr>Asynchronous one bit Up Counter</vt:lpstr>
      <vt:lpstr>Asynchronous two bits up Counter</vt:lpstr>
      <vt:lpstr>Asynchronous 3 bits Up Counter</vt:lpstr>
      <vt:lpstr>Asynchronous Down Counter Design</vt:lpstr>
      <vt:lpstr>Dividing the frequency by 2 and 4 </vt:lpstr>
      <vt:lpstr>Dividing the Frequency by 8</vt:lpstr>
      <vt:lpstr>Multiplying a frequency by 2</vt:lpstr>
      <vt:lpstr>Asynchronous up/down Counter</vt:lpstr>
      <vt:lpstr>Asynchronous up/down Counter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117</cp:revision>
  <dcterms:created xsi:type="dcterms:W3CDTF">2024-09-20T21:35:14Z</dcterms:created>
  <dcterms:modified xsi:type="dcterms:W3CDTF">2025-01-01T06:40:06Z</dcterms:modified>
</cp:coreProperties>
</file>