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8" r:id="rId16"/>
    <p:sldId id="280" r:id="rId17"/>
    <p:sldId id="271" r:id="rId18"/>
    <p:sldId id="279" r:id="rId19"/>
    <p:sldId id="281" r:id="rId20"/>
    <p:sldId id="272" r:id="rId21"/>
    <p:sldId id="282" r:id="rId22"/>
    <p:sldId id="273" r:id="rId23"/>
    <p:sldId id="274" r:id="rId24"/>
    <p:sldId id="275" r:id="rId25"/>
    <p:sldId id="276" r:id="rId26"/>
    <p:sldId id="283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/>
    <p:restoredTop sz="83810"/>
  </p:normalViewPr>
  <p:slideViewPr>
    <p:cSldViewPr snapToGrid="0" snapToObjects="1">
      <p:cViewPr varScale="1">
        <p:scale>
          <a:sx n="50" d="100"/>
          <a:sy n="50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DD1F0C12-93D8-0345-8F18-F0039897DD91}"/>
    <pc:docChg chg="modSld">
      <pc:chgData name="Lan Yang" userId="43093da5-77dc-41e1-b856-09bc9a70e0e9" providerId="ADAL" clId="{DD1F0C12-93D8-0345-8F18-F0039897DD91}" dt="2022-09-06T22:17:11.389" v="5" actId="20577"/>
      <pc:docMkLst>
        <pc:docMk/>
      </pc:docMkLst>
      <pc:sldChg chg="modSp mod">
        <pc:chgData name="Lan Yang" userId="43093da5-77dc-41e1-b856-09bc9a70e0e9" providerId="ADAL" clId="{DD1F0C12-93D8-0345-8F18-F0039897DD91}" dt="2022-09-06T22:17:11.389" v="5" actId="20577"/>
        <pc:sldMkLst>
          <pc:docMk/>
          <pc:sldMk cId="974325992" sldId="279"/>
        </pc:sldMkLst>
        <pc:spChg chg="mod">
          <ac:chgData name="Lan Yang" userId="43093da5-77dc-41e1-b856-09bc9a70e0e9" providerId="ADAL" clId="{DD1F0C12-93D8-0345-8F18-F0039897DD91}" dt="2022-09-06T22:17:11.389" v="5" actId="20577"/>
          <ac:spMkLst>
            <pc:docMk/>
            <pc:sldMk cId="974325992" sldId="279"/>
            <ac:spMk id="2" creationId="{E4A1DAB6-B451-A746-AB97-9E980B423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2D4A-3782-6B47-B7A3-1158B456E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90F7-82EE-9948-AF6D-AE3FC87B6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50502-258C-0341-ABC1-BADF12F9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A12E-2FC6-6A41-840F-301FD560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FF5C7-3783-2044-80FD-69521E48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4D41-A2A0-5348-B2DB-582CAA1B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3CA5-EF7B-124A-9EB4-49C8A3E05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32A0-2ED6-1449-A5CA-0B7EAF64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E40EE-D57C-754C-875C-ADB6ECC2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96794-E753-FF48-98A3-6E59B6A0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AEB71-0BF7-AC45-BBEB-52B340856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AAA3A-42E6-364A-88DB-5F29C3481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BDDB-C4E7-D540-B2E0-5BAC672B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30561-F912-6049-A19E-E892EBE7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33AB-43F0-9140-92BD-B0E3559A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EF9D-732A-4F45-A6BC-88292194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AB2D-F9C2-EB49-90A0-1A45492F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83FB-6A99-4249-B185-07369499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D8200-C4E7-B84C-A16F-2DBCD3E2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2DBD-FAA7-CE46-831B-6045C812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AA40-8F35-1545-A47E-A4261715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F2D6-F6E1-EC41-90AA-B0367CAA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811F-A587-4A48-9063-D6BC6199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5DB7-B375-D84E-971C-BEFAB1B0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4507-3458-0142-88FF-CBBBD8BF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9628-C162-444F-8227-B2887FEA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9B39F-D89A-CD45-A495-2C304EC29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3675B-E424-6E44-8F2B-5F909542E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C37A2-057E-3443-B294-582A63C2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15A6-8206-E944-91B4-91ED85C6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EC32-1A6A-8B46-A7E4-23534317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9B7D-B67A-6046-B57E-02930E2B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A118C-1FA0-E14C-BC53-4D304534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B9B3-D67B-7F48-9032-3F89EE68F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C3AD4-7FF3-6347-8153-6398FFCD8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89217-C3E1-1746-98ED-5C5EC0D9A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E6502-01B2-724D-BF2B-11D92777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51B38-E38B-DA4B-A8DC-CA6466C9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0E953-16F7-5742-BFC1-7EFC5D25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0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D60A-7CCA-D742-9FD7-D95B855D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399C7-BB95-904A-B9ED-21DE8227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057BE-C4C6-734F-A406-CC5A420A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1EB2-26F4-5B49-BDE9-2763379C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ABFDA-D583-0343-B226-E831B017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6372E-21E9-7343-A0AE-89A0EFB9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182D-4047-E04D-854B-00EDDCCE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1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1EBC-0724-E34B-94F3-5A6CB71C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7C0C-1D20-0C46-A92B-B8A84AF7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DDF45-2501-BF46-AB48-8611A0CD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B079-CAE9-F241-B85E-D3B0745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46AD-272E-2142-80C5-9D860598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F5153-8539-F148-B17C-4910D8A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7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BE93-2F1D-8642-93EB-D1114A2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576A4-196E-FC43-86C5-C7C9C160B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1175F-31B0-664E-B975-7BCFADA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CC31C-E16E-954C-8A5B-1260420C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F7FE-9DEC-E64B-B058-1C7280BF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330F6-1D01-C245-951E-909DD1FA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4F49E-8B3B-DF46-8216-563192B6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20583-FD7E-0442-9FB1-525DE2AED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B4EB-DFFC-E64A-AC6C-CE15B2E08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57D9-619A-6D42-B6A5-9F27EA855D10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84CD-E8AA-9646-A61B-B5825EAF2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6B3B-76C3-064B-B63B-70F70FFB8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AA7C-859C-EF41-894C-C074941D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9634-CF38-574D-8BE1-F18FA4405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Prerequisites by Topics</a:t>
            </a:r>
          </a:p>
        </p:txBody>
      </p:sp>
    </p:spTree>
    <p:extLst>
      <p:ext uri="{BB962C8B-B14F-4D97-AF65-F5344CB8AC3E}">
        <p14:creationId xmlns:p14="http://schemas.microsoft.com/office/powerpoint/2010/main" val="199111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1445-546A-DB49-8CCF-60FA4602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ambiguous grammar?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62504-63C3-2C4B-8F60-7B5BB473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meaning, e.g.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7 * 2 + 5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Could be interpreted as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(7*2)+5 = 19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7*(2+5) </a:t>
            </a:r>
            <a:r>
              <a:rPr lang="en-US">
                <a:solidFill>
                  <a:srgbClr val="0070C0"/>
                </a:solidFill>
              </a:rPr>
              <a:t>= 49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Parse tree with values" title="Figure">
            <a:extLst>
              <a:ext uri="{FF2B5EF4-FFF2-40B4-BE49-F238E27FC236}">
                <a16:creationId xmlns:a16="http://schemas.microsoft.com/office/drawing/2014/main" id="{82B24FC4-BFD3-3040-B267-8C7B0011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56058" y="1486694"/>
            <a:ext cx="388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89C0-9DE6-CB43-AE19-A45DEC05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ambiguity? </a:t>
            </a:r>
            <a:br>
              <a:rPr lang="en-US" dirty="0"/>
            </a:br>
            <a:r>
              <a:rPr lang="en-US" sz="3600" dirty="0"/>
              <a:t>– Common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6952-65EA-4C42-9476-C2E269BCC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Rewrite the grammar into equivalent but unambiguous grammar, e.g. </a:t>
            </a:r>
          </a:p>
          <a:p>
            <a:pPr marL="0" indent="0">
              <a:buNone/>
            </a:pPr>
            <a:r>
              <a:rPr lang="en-US" sz="2400" dirty="0"/>
              <a:t>	G1:	</a:t>
            </a:r>
            <a:r>
              <a:rPr lang="en-US" sz="2400" dirty="0">
                <a:solidFill>
                  <a:srgbClr val="0070C0"/>
                </a:solidFill>
              </a:rPr>
              <a:t>E -&gt; E + E | E * E | (E) | </a:t>
            </a:r>
            <a:r>
              <a:rPr lang="en-US" sz="2400" dirty="0" err="1">
                <a:solidFill>
                  <a:srgbClr val="0070C0"/>
                </a:solidFill>
              </a:rPr>
              <a:t>num</a:t>
            </a:r>
            <a:r>
              <a:rPr lang="en-US" sz="2400" dirty="0">
                <a:solidFill>
                  <a:srgbClr val="0070C0"/>
                </a:solidFill>
              </a:rPr>
              <a:t> | id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/>
              <a:t>	G2:	</a:t>
            </a:r>
            <a:r>
              <a:rPr lang="en-US" dirty="0">
                <a:solidFill>
                  <a:srgbClr val="0070C0"/>
                </a:solidFill>
              </a:rPr>
              <a:t>E -&gt; E + T | 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T -&gt; T * F | F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	F -&gt; ( E ) |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| id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G1 and G2 are equivalent (proof omitted), but G2 unambiguous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G2 unambiguous: can you prove it?</a:t>
            </a:r>
          </a:p>
        </p:txBody>
      </p:sp>
    </p:spTree>
    <p:extLst>
      <p:ext uri="{BB962C8B-B14F-4D97-AF65-F5344CB8AC3E}">
        <p14:creationId xmlns:p14="http://schemas.microsoft.com/office/powerpoint/2010/main" val="25640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C06-4938-AB41-BB61-A042E5C8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 vs. G1: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3368-C7C1-9A40-9905-72BEB2F7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3684" cy="4351338"/>
          </a:xfrm>
        </p:spPr>
        <p:txBody>
          <a:bodyPr/>
          <a:lstStyle/>
          <a:p>
            <a:r>
              <a:rPr lang="en-US" dirty="0"/>
              <a:t>G2 unambiguous</a:t>
            </a:r>
          </a:p>
          <a:p>
            <a:pPr lvl="1"/>
            <a:r>
              <a:rPr lang="en-US" dirty="0"/>
              <a:t>no confusion, unique meaning for a given input string</a:t>
            </a:r>
          </a:p>
          <a:p>
            <a:r>
              <a:rPr lang="en-US" dirty="0"/>
              <a:t>Takes more steps for G2 to accept a string</a:t>
            </a:r>
          </a:p>
        </p:txBody>
      </p:sp>
      <p:pic>
        <p:nvPicPr>
          <p:cNvPr id="5" name="Picture 4" descr="Parse tree" title="Figure">
            <a:extLst>
              <a:ext uri="{FF2B5EF4-FFF2-40B4-BE49-F238E27FC236}">
                <a16:creationId xmlns:a16="http://schemas.microsoft.com/office/drawing/2014/main" id="{9962F70A-2311-D94C-A96B-0F0EDB9B3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27712" y="998496"/>
            <a:ext cx="3853280" cy="54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6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7E9D-B0EA-6C47-A9E5-7C4832ED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F2E2-5F49-BB40-9D10-E9E83C513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226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 Enforcing semantic meanings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e.g. operator precedence  	</a:t>
            </a:r>
          </a:p>
          <a:p>
            <a:pPr marL="0" indent="0">
              <a:buNone/>
            </a:pPr>
            <a:r>
              <a:rPr lang="en-US" sz="2400" dirty="0"/>
              <a:t>	left side tree:</a:t>
            </a:r>
          </a:p>
          <a:p>
            <a:pPr marL="0" indent="0">
              <a:buNone/>
            </a:pPr>
            <a:r>
              <a:rPr lang="en-US" sz="2400" dirty="0"/>
              <a:t>		* is higher than +</a:t>
            </a:r>
          </a:p>
          <a:p>
            <a:pPr marL="0" indent="0">
              <a:buNone/>
            </a:pPr>
            <a:r>
              <a:rPr lang="en-US" sz="2400" dirty="0"/>
              <a:t>	right side tree:</a:t>
            </a:r>
          </a:p>
          <a:p>
            <a:pPr marL="0" indent="0">
              <a:buNone/>
            </a:pPr>
            <a:r>
              <a:rPr lang="en-US" sz="2400" dirty="0"/>
              <a:t>		+ is higher than *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One of them trees will be eliminated</a:t>
            </a:r>
          </a:p>
          <a:p>
            <a:pPr marL="0" indent="0">
              <a:buNone/>
            </a:pPr>
            <a:r>
              <a:rPr lang="en-US" sz="2400" dirty="0"/>
              <a:t>depending on the definition of operator precedence   </a:t>
            </a:r>
          </a:p>
        </p:txBody>
      </p:sp>
      <p:pic>
        <p:nvPicPr>
          <p:cNvPr id="4" name="Picture 3" descr="Parse tree" title="Figure">
            <a:extLst>
              <a:ext uri="{FF2B5EF4-FFF2-40B4-BE49-F238E27FC236}">
                <a16:creationId xmlns:a16="http://schemas.microsoft.com/office/drawing/2014/main" id="{13C23D52-6E17-5F4C-BABE-5CC2FDBA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468310" y="1486694"/>
            <a:ext cx="388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983A-8FB7-2C49-9FE1-5BBB13A3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F01A-7DD7-214B-B89C-81BF67BA5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G3:	S -&gt; </a:t>
            </a:r>
            <a:r>
              <a:rPr lang="en-US" dirty="0" err="1"/>
              <a:t>i</a:t>
            </a:r>
            <a:r>
              <a:rPr lang="en-US" dirty="0"/>
              <a:t>(E)S | </a:t>
            </a:r>
            <a:r>
              <a:rPr lang="en-US" dirty="0" err="1"/>
              <a:t>i</a:t>
            </a:r>
            <a:r>
              <a:rPr lang="en-US" dirty="0"/>
              <a:t>(E)</a:t>
            </a:r>
            <a:r>
              <a:rPr lang="en-US" dirty="0" err="1"/>
              <a:t>SeS</a:t>
            </a:r>
            <a:r>
              <a:rPr lang="en-US" dirty="0"/>
              <a:t> | a</a:t>
            </a:r>
          </a:p>
          <a:p>
            <a:pPr marL="457200" lvl="1" indent="0">
              <a:buNone/>
            </a:pPr>
            <a:r>
              <a:rPr lang="en-US" dirty="0"/>
              <a:t>	E -&gt; 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G3’: </a:t>
            </a:r>
            <a:r>
              <a:rPr lang="en-US" dirty="0" err="1"/>
              <a:t>Stmt</a:t>
            </a:r>
            <a:r>
              <a:rPr lang="en-US" dirty="0"/>
              <a:t> -&gt; if ( Expr ) </a:t>
            </a:r>
            <a:r>
              <a:rPr lang="en-US" dirty="0" err="1"/>
              <a:t>Stmt</a:t>
            </a:r>
            <a:r>
              <a:rPr lang="en-US" dirty="0"/>
              <a:t> | if ( Expr ) 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String: if (a &lt; b) </a:t>
            </a:r>
          </a:p>
          <a:p>
            <a:pPr marL="457200" lvl="1" indent="0">
              <a:buNone/>
            </a:pPr>
            <a:r>
              <a:rPr lang="en-US" dirty="0"/>
              <a:t>		if (c &lt; d) { </a:t>
            </a:r>
          </a:p>
          <a:p>
            <a:pPr marL="457200" lvl="1" indent="0">
              <a:buNone/>
            </a:pPr>
            <a:r>
              <a:rPr lang="en-US" dirty="0"/>
              <a:t>			     </a:t>
            </a:r>
            <a:r>
              <a:rPr lang="en-US" dirty="0" err="1"/>
              <a:t>System.out.println</a:t>
            </a:r>
            <a:r>
              <a:rPr lang="en-US" dirty="0"/>
              <a:t>(“Hi”); </a:t>
            </a:r>
          </a:p>
          <a:p>
            <a:pPr marL="457200" lvl="1" indent="0">
              <a:buNone/>
            </a:pPr>
            <a:r>
              <a:rPr lang="en-US" dirty="0"/>
              <a:t>			  }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sz="2400" dirty="0"/>
              <a:t>else { 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dirty="0" err="1"/>
              <a:t>System.out.println</a:t>
            </a:r>
            <a:r>
              <a:rPr lang="en-US" sz="2400" dirty="0"/>
              <a:t>(“Bye”);</a:t>
            </a:r>
          </a:p>
          <a:p>
            <a:pPr marL="0" indent="0">
              <a:buNone/>
            </a:pPr>
            <a:r>
              <a:rPr lang="en-US" sz="2400" dirty="0"/>
              <a:t>		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0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771D-E4AD-2E47-9C6D-D368297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73409"/>
            <a:ext cx="10515600" cy="1054602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one is right interpretation? </a:t>
            </a:r>
            <a:br>
              <a:rPr lang="en-US" dirty="0"/>
            </a:br>
            <a:r>
              <a:rPr lang="en-US" sz="3600" dirty="0"/>
              <a:t>i.e. which if should the else match?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884-103F-6242-9D04-F2081830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105" y="1837656"/>
            <a:ext cx="5442284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if (a &lt; b)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(c &lt; d) { </a:t>
            </a:r>
          </a:p>
          <a:p>
            <a:pPr marL="457200" lvl="1" indent="0">
              <a:buNone/>
            </a:pPr>
            <a:r>
              <a:rPr lang="en-US" dirty="0"/>
              <a:t>		     </a:t>
            </a:r>
            <a:r>
              <a:rPr lang="en-US" dirty="0" err="1"/>
              <a:t>System.out.println</a:t>
            </a:r>
            <a:r>
              <a:rPr lang="en-US" dirty="0"/>
              <a:t>(“Hi”); </a:t>
            </a:r>
          </a:p>
          <a:p>
            <a:pPr marL="457200" lvl="1" indent="0">
              <a:buNone/>
            </a:pPr>
            <a:r>
              <a:rPr lang="en-US" dirty="0"/>
              <a:t>		  }</a:t>
            </a:r>
          </a:p>
          <a:p>
            <a:pPr marL="0" indent="0">
              <a:buNone/>
            </a:pPr>
            <a:r>
              <a:rPr lang="en-US" sz="2400" dirty="0"/>
              <a:t>       	</a:t>
            </a:r>
            <a:r>
              <a:rPr lang="en-US" sz="2400" dirty="0">
                <a:solidFill>
                  <a:srgbClr val="FF0000"/>
                </a:solidFill>
              </a:rPr>
              <a:t>else</a:t>
            </a:r>
            <a:r>
              <a:rPr lang="en-US" sz="2400" dirty="0"/>
              <a:t> { </a:t>
            </a:r>
          </a:p>
          <a:p>
            <a:pPr marL="0" indent="0">
              <a:buNone/>
            </a:pPr>
            <a:r>
              <a:rPr lang="en-US" sz="2400" dirty="0"/>
              <a:t>	     	</a:t>
            </a:r>
            <a:r>
              <a:rPr lang="en-US" sz="2400" dirty="0" err="1"/>
              <a:t>System.out.println</a:t>
            </a:r>
            <a:r>
              <a:rPr lang="en-US" sz="2400" dirty="0"/>
              <a:t>(“Bye”);</a:t>
            </a:r>
          </a:p>
          <a:p>
            <a:pPr marL="0" indent="0">
              <a:buNone/>
            </a:pPr>
            <a:r>
              <a:rPr lang="en-US" sz="2400" dirty="0"/>
              <a:t>	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6D7F0A-A290-F24D-B0AA-1BBDB9A22B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4422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(a &lt; b)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if (c &lt; d) {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	     </a:t>
            </a:r>
            <a:r>
              <a:rPr lang="en-US" dirty="0" err="1"/>
              <a:t>System.out.println</a:t>
            </a:r>
            <a:r>
              <a:rPr lang="en-US" dirty="0"/>
              <a:t>(“Hi”);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	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0000"/>
                </a:solidFill>
              </a:rPr>
              <a:t> else </a:t>
            </a:r>
            <a:r>
              <a:rPr lang="en-US" sz="2400" dirty="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     </a:t>
            </a:r>
            <a:r>
              <a:rPr lang="en-US" sz="2400" dirty="0" err="1"/>
              <a:t>System.out.println</a:t>
            </a:r>
            <a:r>
              <a:rPr lang="en-US" sz="2400" dirty="0"/>
              <a:t>(“Bye”);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#note: { } unnecessary in this case</a:t>
            </a:r>
          </a:p>
        </p:txBody>
      </p:sp>
    </p:spTree>
    <p:extLst>
      <p:ext uri="{BB962C8B-B14F-4D97-AF65-F5344CB8AC3E}">
        <p14:creationId xmlns:p14="http://schemas.microsoft.com/office/powerpoint/2010/main" val="293719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6F01-B26F-2840-8939-6431243B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>
            <a:normAutofit/>
          </a:bodyPr>
          <a:lstStyle/>
          <a:p>
            <a:r>
              <a:rPr lang="en-US" sz="3600" dirty="0"/>
              <a:t>Different interpretation different semantic meaning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1D5AA20-2369-0E40-B424-89EC61FE3C5E}"/>
              </a:ext>
            </a:extLst>
          </p:cNvPr>
          <p:cNvGrpSpPr/>
          <p:nvPr/>
        </p:nvGrpSpPr>
        <p:grpSpPr>
          <a:xfrm>
            <a:off x="338563" y="1403515"/>
            <a:ext cx="5111742" cy="4541041"/>
            <a:chOff x="338563" y="1403515"/>
            <a:chExt cx="5111742" cy="4541041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42203074-E9A7-4F43-8C01-245F48279231}"/>
                </a:ext>
              </a:extLst>
            </p:cNvPr>
            <p:cNvSpPr/>
            <p:nvPr/>
          </p:nvSpPr>
          <p:spPr>
            <a:xfrm>
              <a:off x="1684420" y="1892632"/>
              <a:ext cx="1118937" cy="1058779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95823CD-F199-E046-A16A-18968A3AA78D}"/>
                </a:ext>
              </a:extLst>
            </p:cNvPr>
            <p:cNvCxnSpPr>
              <a:cxnSpLocks/>
            </p:cNvCxnSpPr>
            <p:nvPr/>
          </p:nvCxnSpPr>
          <p:spPr>
            <a:xfrm>
              <a:off x="4014406" y="3420643"/>
              <a:ext cx="679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20A911A-8C05-1243-A155-3B7678F2B86B}"/>
                </a:ext>
              </a:extLst>
            </p:cNvPr>
            <p:cNvCxnSpPr>
              <a:cxnSpLocks/>
            </p:cNvCxnSpPr>
            <p:nvPr/>
          </p:nvCxnSpPr>
          <p:spPr>
            <a:xfrm>
              <a:off x="2803357" y="2402138"/>
              <a:ext cx="6868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B8846C-14BA-C847-94D6-EE0C5DD0CB81}"/>
                </a:ext>
              </a:extLst>
            </p:cNvPr>
            <p:cNvSpPr txBox="1"/>
            <p:nvPr/>
          </p:nvSpPr>
          <p:spPr>
            <a:xfrm>
              <a:off x="2803357" y="2117558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DC2AACEB-C36E-7D4A-9E76-4F4ECF46B698}"/>
                </a:ext>
              </a:extLst>
            </p:cNvPr>
            <p:cNvSpPr/>
            <p:nvPr/>
          </p:nvSpPr>
          <p:spPr>
            <a:xfrm>
              <a:off x="2895469" y="2891254"/>
              <a:ext cx="1118937" cy="1058779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B1CDC1-65B6-B946-8270-DD89EF35C976}"/>
                </a:ext>
              </a:extLst>
            </p:cNvPr>
            <p:cNvCxnSpPr/>
            <p:nvPr/>
          </p:nvCxnSpPr>
          <p:spPr>
            <a:xfrm>
              <a:off x="3454938" y="2402137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7A7336-C302-E646-B5CB-599A29CC5C3E}"/>
                </a:ext>
              </a:extLst>
            </p:cNvPr>
            <p:cNvCxnSpPr/>
            <p:nvPr/>
          </p:nvCxnSpPr>
          <p:spPr>
            <a:xfrm>
              <a:off x="2244640" y="1403515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2388D55-D6D7-E847-ABDF-F23544959AE3}"/>
                </a:ext>
              </a:extLst>
            </p:cNvPr>
            <p:cNvCxnSpPr/>
            <p:nvPr/>
          </p:nvCxnSpPr>
          <p:spPr>
            <a:xfrm>
              <a:off x="4694191" y="3440780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BB1680-A890-FA4B-9896-335569B3AA49}"/>
                </a:ext>
              </a:extLst>
            </p:cNvPr>
            <p:cNvSpPr/>
            <p:nvPr/>
          </p:nvSpPr>
          <p:spPr>
            <a:xfrm>
              <a:off x="4014406" y="3929897"/>
              <a:ext cx="1435899" cy="533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“Hi”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148CBE-6908-F742-8F43-2EA733F9627A}"/>
                </a:ext>
              </a:extLst>
            </p:cNvPr>
            <p:cNvSpPr/>
            <p:nvPr/>
          </p:nvSpPr>
          <p:spPr>
            <a:xfrm>
              <a:off x="338563" y="3995944"/>
              <a:ext cx="1435899" cy="533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“Bye”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A065F1-0C29-C14E-9542-5093DA880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6512" y="2422273"/>
              <a:ext cx="619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C0B617-77F7-EF41-A26E-762AC9DFA688}"/>
                </a:ext>
              </a:extLst>
            </p:cNvPr>
            <p:cNvCxnSpPr>
              <a:cxnSpLocks/>
            </p:cNvCxnSpPr>
            <p:nvPr/>
          </p:nvCxnSpPr>
          <p:spPr>
            <a:xfrm>
              <a:off x="1122683" y="2402136"/>
              <a:ext cx="2268" cy="1593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BF4E20E-7F6E-A143-9DB4-25C02696F0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0221" y="3420643"/>
              <a:ext cx="525249" cy="20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2E2BE0-47F4-2842-96FB-5F65F3D6A104}"/>
                </a:ext>
              </a:extLst>
            </p:cNvPr>
            <p:cNvCxnSpPr/>
            <p:nvPr/>
          </p:nvCxnSpPr>
          <p:spPr>
            <a:xfrm>
              <a:off x="4694190" y="4483852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A246646-C40A-5E49-A94A-01ADF56F07DB}"/>
                </a:ext>
              </a:extLst>
            </p:cNvPr>
            <p:cNvCxnSpPr>
              <a:cxnSpLocks/>
            </p:cNvCxnSpPr>
            <p:nvPr/>
          </p:nvCxnSpPr>
          <p:spPr>
            <a:xfrm>
              <a:off x="2382253" y="3440780"/>
              <a:ext cx="0" cy="1532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3C697D-D5B8-8B43-ABEC-F577D87DF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0221" y="4968538"/>
              <a:ext cx="1119938" cy="4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9872571-7E2C-A948-B692-4756DF2AF016}"/>
                </a:ext>
              </a:extLst>
            </p:cNvPr>
            <p:cNvCxnSpPr/>
            <p:nvPr/>
          </p:nvCxnSpPr>
          <p:spPr>
            <a:xfrm flipH="1">
              <a:off x="3417969" y="4996528"/>
              <a:ext cx="13614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FB290B-14CB-D34A-A83A-D261FC956C7A}"/>
                </a:ext>
              </a:extLst>
            </p:cNvPr>
            <p:cNvCxnSpPr/>
            <p:nvPr/>
          </p:nvCxnSpPr>
          <p:spPr>
            <a:xfrm>
              <a:off x="3538221" y="4968538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98645E-1C60-3441-9AE7-E6C61B7BC266}"/>
                </a:ext>
              </a:extLst>
            </p:cNvPr>
            <p:cNvCxnSpPr>
              <a:cxnSpLocks/>
            </p:cNvCxnSpPr>
            <p:nvPr/>
          </p:nvCxnSpPr>
          <p:spPr>
            <a:xfrm>
              <a:off x="1122683" y="4563391"/>
              <a:ext cx="18380" cy="894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A3F3A99-3ECD-3542-A825-D0A4DF97C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578" y="5453224"/>
              <a:ext cx="1119938" cy="4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59BAFE9-E658-A64A-A9AF-FE78AA2CE4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517" y="5453224"/>
              <a:ext cx="1329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5694D4F-32FA-514A-B4C5-6F7F4092FB99}"/>
                </a:ext>
              </a:extLst>
            </p:cNvPr>
            <p:cNvCxnSpPr/>
            <p:nvPr/>
          </p:nvCxnSpPr>
          <p:spPr>
            <a:xfrm>
              <a:off x="2297029" y="5455439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D37462-374E-0E4C-B375-03C918AC3F41}"/>
                </a:ext>
              </a:extLst>
            </p:cNvPr>
            <p:cNvSpPr txBox="1"/>
            <p:nvPr/>
          </p:nvSpPr>
          <p:spPr>
            <a:xfrm>
              <a:off x="4066913" y="3018278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A7AE56-D347-3547-970D-BC88D0E5C853}"/>
                </a:ext>
              </a:extLst>
            </p:cNvPr>
            <p:cNvSpPr txBox="1"/>
            <p:nvPr/>
          </p:nvSpPr>
          <p:spPr>
            <a:xfrm>
              <a:off x="1246141" y="2117558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6819182-785E-1C40-BACC-FB3492903056}"/>
                </a:ext>
              </a:extLst>
            </p:cNvPr>
            <p:cNvSpPr txBox="1"/>
            <p:nvPr/>
          </p:nvSpPr>
          <p:spPr>
            <a:xfrm>
              <a:off x="2347020" y="2987329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76" name="Group 75" descr="flowchart" title="Figure">
            <a:extLst>
              <a:ext uri="{FF2B5EF4-FFF2-40B4-BE49-F238E27FC236}">
                <a16:creationId xmlns:a16="http://schemas.microsoft.com/office/drawing/2014/main" id="{6483CD2B-BE9A-7846-85D4-76383E377C93}"/>
              </a:ext>
            </a:extLst>
          </p:cNvPr>
          <p:cNvGrpSpPr/>
          <p:nvPr/>
        </p:nvGrpSpPr>
        <p:grpSpPr>
          <a:xfrm>
            <a:off x="6606203" y="1383632"/>
            <a:ext cx="4393793" cy="4541041"/>
            <a:chOff x="6606203" y="1383632"/>
            <a:chExt cx="4393793" cy="4541041"/>
          </a:xfrm>
        </p:grpSpPr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0B2118C9-B314-994D-88D3-3FDAF4125306}"/>
                </a:ext>
              </a:extLst>
            </p:cNvPr>
            <p:cNvSpPr/>
            <p:nvPr/>
          </p:nvSpPr>
          <p:spPr>
            <a:xfrm>
              <a:off x="7234111" y="1872749"/>
              <a:ext cx="1118937" cy="1058779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B09F277-66B9-D546-AD05-619F2F131E22}"/>
                </a:ext>
              </a:extLst>
            </p:cNvPr>
            <p:cNvCxnSpPr>
              <a:cxnSpLocks/>
            </p:cNvCxnSpPr>
            <p:nvPr/>
          </p:nvCxnSpPr>
          <p:spPr>
            <a:xfrm>
              <a:off x="9564097" y="3400760"/>
              <a:ext cx="679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27192D6-012A-EA47-940F-F4D028E60A6A}"/>
                </a:ext>
              </a:extLst>
            </p:cNvPr>
            <p:cNvCxnSpPr>
              <a:cxnSpLocks/>
            </p:cNvCxnSpPr>
            <p:nvPr/>
          </p:nvCxnSpPr>
          <p:spPr>
            <a:xfrm>
              <a:off x="8353048" y="2382255"/>
              <a:ext cx="6868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94FCD8-3EEE-0842-BA14-FCD016672C1C}"/>
                </a:ext>
              </a:extLst>
            </p:cNvPr>
            <p:cNvSpPr txBox="1"/>
            <p:nvPr/>
          </p:nvSpPr>
          <p:spPr>
            <a:xfrm>
              <a:off x="8353048" y="2097675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883217C4-41FE-AF44-B8D7-48162B959C97}"/>
                </a:ext>
              </a:extLst>
            </p:cNvPr>
            <p:cNvSpPr/>
            <p:nvPr/>
          </p:nvSpPr>
          <p:spPr>
            <a:xfrm>
              <a:off x="8445160" y="2871371"/>
              <a:ext cx="1118937" cy="1058779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b2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D03B869-21D2-4347-98D6-B2DD62AACB7C}"/>
                </a:ext>
              </a:extLst>
            </p:cNvPr>
            <p:cNvCxnSpPr/>
            <p:nvPr/>
          </p:nvCxnSpPr>
          <p:spPr>
            <a:xfrm>
              <a:off x="9004629" y="2382254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2FAC1C7-7BF3-7544-AF67-6F91099B4A6C}"/>
                </a:ext>
              </a:extLst>
            </p:cNvPr>
            <p:cNvCxnSpPr/>
            <p:nvPr/>
          </p:nvCxnSpPr>
          <p:spPr>
            <a:xfrm>
              <a:off x="7794331" y="1383632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2F543DE-86FA-A445-8932-8F7FA5EB4A2A}"/>
                </a:ext>
              </a:extLst>
            </p:cNvPr>
            <p:cNvCxnSpPr/>
            <p:nvPr/>
          </p:nvCxnSpPr>
          <p:spPr>
            <a:xfrm>
              <a:off x="10243882" y="3420897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E3C675-68DE-804E-A8DF-A6F379F5903E}"/>
                </a:ext>
              </a:extLst>
            </p:cNvPr>
            <p:cNvSpPr/>
            <p:nvPr/>
          </p:nvSpPr>
          <p:spPr>
            <a:xfrm>
              <a:off x="9564097" y="3910014"/>
              <a:ext cx="1435899" cy="533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“Hi”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2FF33E9-FA57-994F-8BA8-413EF05442FA}"/>
                </a:ext>
              </a:extLst>
            </p:cNvPr>
            <p:cNvSpPr/>
            <p:nvPr/>
          </p:nvSpPr>
          <p:spPr>
            <a:xfrm>
              <a:off x="7213994" y="3991388"/>
              <a:ext cx="1435899" cy="5338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“Bye”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F64D496-46F5-0442-ACE6-4436812AAE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6203" y="2402390"/>
              <a:ext cx="6196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CFC475-806B-9A4D-96E9-719D39763E5C}"/>
                </a:ext>
              </a:extLst>
            </p:cNvPr>
            <p:cNvCxnSpPr>
              <a:cxnSpLocks/>
            </p:cNvCxnSpPr>
            <p:nvPr/>
          </p:nvCxnSpPr>
          <p:spPr>
            <a:xfrm>
              <a:off x="6672374" y="2382253"/>
              <a:ext cx="55537" cy="307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5ED877-EEE1-994A-9654-3AA237248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9912" y="3400760"/>
              <a:ext cx="525249" cy="20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195173A-AF23-D34C-88E3-A9598F7B0C20}"/>
                </a:ext>
              </a:extLst>
            </p:cNvPr>
            <p:cNvCxnSpPr/>
            <p:nvPr/>
          </p:nvCxnSpPr>
          <p:spPr>
            <a:xfrm>
              <a:off x="10243881" y="4463969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035A9B4-38A6-E54A-B73B-BC0CEFDE40E0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7931944" y="3420897"/>
              <a:ext cx="0" cy="570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972E69B-C257-A54F-BB05-2FE2C5660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9912" y="4948655"/>
              <a:ext cx="1119938" cy="4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0DD382B-EAD2-E94B-A068-01C6A3B6BC65}"/>
                </a:ext>
              </a:extLst>
            </p:cNvPr>
            <p:cNvCxnSpPr/>
            <p:nvPr/>
          </p:nvCxnSpPr>
          <p:spPr>
            <a:xfrm flipH="1">
              <a:off x="8967660" y="4976645"/>
              <a:ext cx="13614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E13605-F9D6-3846-B8C1-D6583D0D4F9D}"/>
                </a:ext>
              </a:extLst>
            </p:cNvPr>
            <p:cNvCxnSpPr/>
            <p:nvPr/>
          </p:nvCxnSpPr>
          <p:spPr>
            <a:xfrm>
              <a:off x="9087912" y="4948655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A35D1B2-9455-0847-9BD6-6F1F90FF143A}"/>
                </a:ext>
              </a:extLst>
            </p:cNvPr>
            <p:cNvCxnSpPr>
              <a:cxnSpLocks/>
            </p:cNvCxnSpPr>
            <p:nvPr/>
          </p:nvCxnSpPr>
          <p:spPr>
            <a:xfrm>
              <a:off x="7932498" y="4503006"/>
              <a:ext cx="0" cy="493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CA3D593-7D63-514A-BA58-619B9D379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9269" y="5433341"/>
              <a:ext cx="1119938" cy="4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6366E61-1725-3747-99B3-8AB22CA33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9208" y="5433341"/>
              <a:ext cx="1329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CCB4FD1-90F1-1B4F-AC63-292975281D83}"/>
                </a:ext>
              </a:extLst>
            </p:cNvPr>
            <p:cNvCxnSpPr/>
            <p:nvPr/>
          </p:nvCxnSpPr>
          <p:spPr>
            <a:xfrm>
              <a:off x="7846720" y="5435556"/>
              <a:ext cx="1" cy="48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59319ED-C86F-1C4D-BD9C-4E49D783CFFC}"/>
                </a:ext>
              </a:extLst>
            </p:cNvPr>
            <p:cNvSpPr txBox="1"/>
            <p:nvPr/>
          </p:nvSpPr>
          <p:spPr>
            <a:xfrm>
              <a:off x="9564097" y="3083987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364E7FA-D5FB-0949-B576-B1ADF848A2D0}"/>
                </a:ext>
              </a:extLst>
            </p:cNvPr>
            <p:cNvSpPr txBox="1"/>
            <p:nvPr/>
          </p:nvSpPr>
          <p:spPr>
            <a:xfrm>
              <a:off x="8119317" y="3068233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46CB80-5A1F-4F4F-A268-68915F4327AC}"/>
                </a:ext>
              </a:extLst>
            </p:cNvPr>
            <p:cNvSpPr txBox="1"/>
            <p:nvPr/>
          </p:nvSpPr>
          <p:spPr>
            <a:xfrm>
              <a:off x="6884321" y="2002439"/>
              <a:ext cx="806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88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1158-106B-5D42-9FD3-0FD5638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/>
              <a:t>Parse/Derivation Tree Representation</a:t>
            </a:r>
          </a:p>
        </p:txBody>
      </p:sp>
      <p:pic>
        <p:nvPicPr>
          <p:cNvPr id="5" name="Content Placeholder 4" descr="Parse tree" title="Figure">
            <a:extLst>
              <a:ext uri="{FF2B5EF4-FFF2-40B4-BE49-F238E27FC236}">
                <a16:creationId xmlns:a16="http://schemas.microsoft.com/office/drawing/2014/main" id="{92250EAE-58EB-164C-9523-2E8922202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888234" y="1227723"/>
            <a:ext cx="3750036" cy="4852988"/>
          </a:xfrm>
        </p:spPr>
      </p:pic>
      <p:pic>
        <p:nvPicPr>
          <p:cNvPr id="7" name="Picture 6" descr="Parse tree" title="Figure">
            <a:extLst>
              <a:ext uri="{FF2B5EF4-FFF2-40B4-BE49-F238E27FC236}">
                <a16:creationId xmlns:a16="http://schemas.microsoft.com/office/drawing/2014/main" id="{4E027400-B2F0-C042-A786-D29BB401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27736" y="715702"/>
            <a:ext cx="4337384" cy="56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DAB6-B451-A746-AB97-9E980B42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Ambiguity for “dangling else”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9122-050A-BA4D-A89B-FC119DAD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(simplify to)   </a:t>
            </a:r>
            <a:r>
              <a:rPr lang="en-US" dirty="0">
                <a:solidFill>
                  <a:srgbClr val="0070C0"/>
                </a:solidFill>
              </a:rPr>
              <a:t>if (b1) if (b2) S1 else S2	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Rewrite to unambiguous CFG</a:t>
            </a:r>
          </a:p>
          <a:p>
            <a:pPr marL="0" indent="0">
              <a:buNone/>
            </a:pPr>
            <a:r>
              <a:rPr lang="en-US" dirty="0"/>
              <a:t>	next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  Semantic rule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“else” matches the closest “if”</a:t>
            </a:r>
          </a:p>
        </p:txBody>
      </p:sp>
    </p:spTree>
    <p:extLst>
      <p:ext uri="{BB962C8B-B14F-4D97-AF65-F5344CB8AC3E}">
        <p14:creationId xmlns:p14="http://schemas.microsoft.com/office/powerpoint/2010/main" val="974325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3941-82A0-6941-8101-97C9CE6B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US" sz="4000" dirty="0"/>
              <a:t>Ambiguous vs. Unambiguous Grammar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CCFD-9F9E-0E45-A9E2-44AA4B3B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48659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Ambiguous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IfStatement</a:t>
            </a:r>
            <a:r>
              <a:rPr lang="en-US" dirty="0">
                <a:solidFill>
                  <a:srgbClr val="00B050"/>
                </a:solidFill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if ( Expression ) Statement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if  (Expression) Statement else Statement</a:t>
            </a:r>
          </a:p>
          <a:p>
            <a:r>
              <a:rPr lang="en-US" dirty="0"/>
              <a:t>Oracle: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IfThenStatement</a:t>
            </a:r>
            <a:r>
              <a:rPr lang="en-US" dirty="0">
                <a:solidFill>
                  <a:srgbClr val="0070C0"/>
                </a:solidFill>
              </a:rPr>
              <a:t>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if ( Expression ) Statement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IfThenElseStatement</a:t>
            </a:r>
            <a:r>
              <a:rPr lang="en-US" dirty="0">
                <a:solidFill>
                  <a:srgbClr val="0070C0"/>
                </a:solidFill>
              </a:rPr>
              <a:t>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if ( Expression ) </a:t>
            </a:r>
            <a:r>
              <a:rPr lang="en-US" dirty="0" err="1">
                <a:solidFill>
                  <a:srgbClr val="0070C0"/>
                </a:solidFill>
              </a:rPr>
              <a:t>StatementNoShortIf</a:t>
            </a:r>
            <a:r>
              <a:rPr lang="en-US" dirty="0">
                <a:solidFill>
                  <a:srgbClr val="0070C0"/>
                </a:solidFill>
              </a:rPr>
              <a:t> else Statement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IfThenElseStatementNoShortIf</a:t>
            </a:r>
            <a:r>
              <a:rPr lang="en-US" dirty="0">
                <a:solidFill>
                  <a:srgbClr val="0070C0"/>
                </a:solidFill>
              </a:rPr>
              <a:t>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if ( Expression ) </a:t>
            </a:r>
            <a:r>
              <a:rPr lang="en-US" dirty="0" err="1">
                <a:solidFill>
                  <a:srgbClr val="0070C0"/>
                </a:solidFill>
              </a:rPr>
              <a:t>StatementNoShortIf</a:t>
            </a:r>
            <a:r>
              <a:rPr lang="en-US" dirty="0">
                <a:solidFill>
                  <a:srgbClr val="0070C0"/>
                </a:solidFill>
              </a:rPr>
              <a:t> else </a:t>
            </a:r>
            <a:r>
              <a:rPr lang="en-US" dirty="0" err="1">
                <a:solidFill>
                  <a:srgbClr val="0070C0"/>
                </a:solidFill>
              </a:rPr>
              <a:t>StatementNoShortIf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here: </a:t>
            </a:r>
            <a:r>
              <a:rPr lang="en-US" dirty="0" err="1"/>
              <a:t>StatementNoShortIf</a:t>
            </a:r>
            <a:r>
              <a:rPr lang="en-US" dirty="0"/>
              <a:t> refers to any statement without an </a:t>
            </a:r>
            <a:r>
              <a:rPr lang="en-US" dirty="0" err="1"/>
              <a:t>ifThenStatement</a:t>
            </a:r>
            <a:r>
              <a:rPr lang="en-US" dirty="0"/>
              <a:t> in it. The syntax definition for </a:t>
            </a:r>
            <a:r>
              <a:rPr lang="en-US" dirty="0" err="1"/>
              <a:t>StatementNoShortIf</a:t>
            </a:r>
            <a:r>
              <a:rPr lang="en-US" dirty="0"/>
              <a:t> is omitted here.</a:t>
            </a:r>
          </a:p>
        </p:txBody>
      </p:sp>
    </p:spTree>
    <p:extLst>
      <p:ext uri="{BB962C8B-B14F-4D97-AF65-F5344CB8AC3E}">
        <p14:creationId xmlns:p14="http://schemas.microsoft.com/office/powerpoint/2010/main" val="394478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AA23-77EA-B44F-91AC-3D83DCD3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2051-103F-5544-AD90-9F0DC854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>
                <a:solidFill>
                  <a:srgbClr val="0070C0"/>
                </a:solidFill>
              </a:rPr>
              <a:t>λ</a:t>
            </a:r>
            <a:r>
              <a:rPr lang="en-US" dirty="0"/>
              <a:t>		empty string</a:t>
            </a:r>
            <a:endParaRPr lang="el-GR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		one 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a+</a:t>
            </a:r>
            <a:r>
              <a:rPr lang="en-US" dirty="0"/>
              <a:t>		one or more a’s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a*</a:t>
            </a:r>
            <a:r>
              <a:rPr lang="en-US" dirty="0"/>
              <a:t>		zero or more a’s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| b   </a:t>
            </a:r>
            <a:r>
              <a:rPr lang="en-US" dirty="0"/>
              <a:t>	a or b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ab</a:t>
            </a:r>
            <a:r>
              <a:rPr lang="en-US" dirty="0"/>
              <a:t>		a followed by b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[a] </a:t>
            </a:r>
            <a:r>
              <a:rPr lang="en-US" dirty="0"/>
              <a:t>means </a:t>
            </a:r>
            <a:r>
              <a:rPr lang="en-US" dirty="0">
                <a:solidFill>
                  <a:srgbClr val="0070C0"/>
                </a:solidFill>
              </a:rPr>
              <a:t>a | </a:t>
            </a:r>
            <a:r>
              <a:rPr lang="el-GR" dirty="0">
                <a:solidFill>
                  <a:srgbClr val="0070C0"/>
                </a:solidFill>
              </a:rPr>
              <a:t>λ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{a} </a:t>
            </a:r>
            <a:r>
              <a:rPr lang="en-US" dirty="0"/>
              <a:t>means</a:t>
            </a:r>
            <a:r>
              <a:rPr lang="en-US" dirty="0">
                <a:solidFill>
                  <a:srgbClr val="0070C0"/>
                </a:solidFill>
              </a:rPr>
              <a:t> a*</a:t>
            </a:r>
          </a:p>
        </p:txBody>
      </p:sp>
      <p:sp>
        <p:nvSpPr>
          <p:cNvPr id="4" name="Rounded Rectangle 3" descr="comment" title="Note">
            <a:extLst>
              <a:ext uri="{FF2B5EF4-FFF2-40B4-BE49-F238E27FC236}">
                <a16:creationId xmlns:a16="http://schemas.microsoft.com/office/drawing/2014/main" id="{0DB4298D-39F5-0F47-8CE6-6611EA5342C0}"/>
              </a:ext>
            </a:extLst>
          </p:cNvPr>
          <p:cNvSpPr/>
          <p:nvPr/>
        </p:nvSpPr>
        <p:spPr>
          <a:xfrm>
            <a:off x="7213600" y="2298700"/>
            <a:ext cx="3556000" cy="1447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Not particularly used, but some concepts (or similar notation) will be used in EBNF syntax description</a:t>
            </a:r>
          </a:p>
        </p:txBody>
      </p:sp>
    </p:spTree>
    <p:extLst>
      <p:ext uri="{BB962C8B-B14F-4D97-AF65-F5344CB8AC3E}">
        <p14:creationId xmlns:p14="http://schemas.microsoft.com/office/powerpoint/2010/main" val="398344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0EA8-2030-CA4E-9762-AB050B83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Unambiguous grammar – another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5924-57C0-9046-97F1-2F744376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G3’: 	</a:t>
            </a:r>
            <a:r>
              <a:rPr lang="en-US" sz="2400" dirty="0" err="1">
                <a:solidFill>
                  <a:srgbClr val="0070C0"/>
                </a:solidFill>
              </a:rPr>
              <a:t>Stmt</a:t>
            </a:r>
            <a:r>
              <a:rPr lang="en-US" sz="2400" dirty="0">
                <a:solidFill>
                  <a:srgbClr val="0070C0"/>
                </a:solidFill>
              </a:rPr>
              <a:t> -&gt; MS | US</a:t>
            </a:r>
            <a:r>
              <a:rPr lang="en-US" sz="2400" dirty="0"/>
              <a:t>	#MS: matched statement</a:t>
            </a:r>
          </a:p>
          <a:p>
            <a:pPr marL="0" indent="0">
              <a:buNone/>
            </a:pPr>
            <a:r>
              <a:rPr lang="en-US" sz="2400" dirty="0"/>
              <a:t>				#US: unmatched statement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MS -&gt; if ( E ) MS else MS | 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US -&gt; if ( E ) S  | if ( E ) MS else US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E -&gt; b</a:t>
            </a:r>
          </a:p>
          <a:p>
            <a:pPr marL="0" indent="0">
              <a:buNone/>
            </a:pPr>
            <a:r>
              <a:rPr lang="en-US" sz="2400" dirty="0"/>
              <a:t>	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3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D26C-726B-DC45-B512-25D8E07D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FDD7-33F2-9B4F-A786-358E60FF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unambiguous grammar for if statement to build up a parse tree for the string </a:t>
            </a:r>
            <a:r>
              <a:rPr lang="en-US" dirty="0">
                <a:solidFill>
                  <a:srgbClr val="0070C0"/>
                </a:solidFill>
              </a:rPr>
              <a:t>if (b1) if (b2) a1 else a2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568E-2249-9C4A-A021-991660C5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10DC-0B6B-C640-8C8F-8DDB9A9F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Study the grammar of your language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Expressions</a:t>
            </a:r>
          </a:p>
          <a:p>
            <a:pPr marL="0" indent="0">
              <a:buNone/>
            </a:pPr>
            <a:r>
              <a:rPr lang="en-US" dirty="0"/>
              <a:t>		ambiguous or unambiguous grammar?</a:t>
            </a:r>
          </a:p>
          <a:p>
            <a:pPr marL="0" indent="0">
              <a:buNone/>
            </a:pPr>
            <a:r>
              <a:rPr lang="en-US" dirty="0"/>
              <a:t>		operator precedence rules?</a:t>
            </a:r>
          </a:p>
          <a:p>
            <a:pPr marL="0" indent="0">
              <a:buNone/>
            </a:pPr>
            <a:r>
              <a:rPr lang="en-US" dirty="0"/>
              <a:t>		sample accepting strings, non accepting strings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Statements</a:t>
            </a:r>
            <a:r>
              <a:rPr lang="en-US" dirty="0"/>
              <a:t>: assignment, if,  while, …</a:t>
            </a:r>
          </a:p>
          <a:p>
            <a:pPr marL="0" indent="0">
              <a:buNone/>
            </a:pPr>
            <a:r>
              <a:rPr lang="en-US" dirty="0"/>
              <a:t>		ambiguous grammar or not?</a:t>
            </a:r>
          </a:p>
          <a:p>
            <a:pPr marL="0" indent="0">
              <a:buNone/>
            </a:pPr>
            <a:r>
              <a:rPr lang="en-US" dirty="0"/>
              <a:t>		sample accepting strings, non accepting strings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982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C29A-4BA5-1C44-8A0B-DE3A42D7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Assembly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D9B5-D158-FD47-82B7-237839B7C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a = b</a:t>
            </a:r>
            <a:r>
              <a:rPr lang="en-US" dirty="0"/>
              <a:t>		#move instruction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a = b op c</a:t>
            </a:r>
            <a:r>
              <a:rPr lang="en-US" dirty="0"/>
              <a:t>	#e.g. a = b * c, a multiplication instruction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sz="2400" dirty="0"/>
              <a:t>Note: a = b * c + b  not appropriate, no corresponding instruction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goto</a:t>
            </a:r>
            <a:r>
              <a:rPr lang="en-US" dirty="0">
                <a:solidFill>
                  <a:srgbClr val="0070C0"/>
                </a:solidFill>
              </a:rPr>
              <a:t> Label</a:t>
            </a:r>
            <a:r>
              <a:rPr lang="en-US" dirty="0"/>
              <a:t>	#jump instruction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if a </a:t>
            </a:r>
            <a:r>
              <a:rPr lang="en-US" dirty="0" err="1">
                <a:solidFill>
                  <a:srgbClr val="0070C0"/>
                </a:solidFill>
              </a:rPr>
              <a:t>relop</a:t>
            </a:r>
            <a:r>
              <a:rPr lang="en-US" dirty="0">
                <a:solidFill>
                  <a:srgbClr val="0070C0"/>
                </a:solidFill>
              </a:rPr>
              <a:t> b </a:t>
            </a:r>
            <a:r>
              <a:rPr lang="en-US" dirty="0" err="1">
                <a:solidFill>
                  <a:srgbClr val="0070C0"/>
                </a:solidFill>
              </a:rPr>
              <a:t>goto</a:t>
            </a:r>
            <a:r>
              <a:rPr lang="en-US" dirty="0">
                <a:solidFill>
                  <a:srgbClr val="0070C0"/>
                </a:solidFill>
              </a:rPr>
              <a:t> Label</a:t>
            </a:r>
            <a:r>
              <a:rPr lang="en-US" dirty="0"/>
              <a:t>	#conditional branching instruction</a:t>
            </a:r>
          </a:p>
          <a:p>
            <a:pPr marL="0" indent="0">
              <a:buNone/>
            </a:pPr>
            <a:r>
              <a:rPr lang="en-US" dirty="0"/>
              <a:t>					#e.g. </a:t>
            </a:r>
            <a:r>
              <a:rPr lang="en-US" dirty="0" err="1"/>
              <a:t>beq</a:t>
            </a:r>
            <a:r>
              <a:rPr lang="en-US" dirty="0"/>
              <a:t>, </a:t>
            </a:r>
            <a:r>
              <a:rPr lang="en-US" dirty="0" err="1"/>
              <a:t>bne</a:t>
            </a:r>
            <a:r>
              <a:rPr lang="en-US" dirty="0"/>
              <a:t>, </a:t>
            </a:r>
            <a:r>
              <a:rPr lang="en-US" dirty="0" err="1"/>
              <a:t>bgt</a:t>
            </a:r>
            <a:r>
              <a:rPr lang="en-US" dirty="0"/>
              <a:t>, </a:t>
            </a:r>
            <a:r>
              <a:rPr lang="en-US" dirty="0" err="1"/>
              <a:t>bge</a:t>
            </a:r>
            <a:r>
              <a:rPr lang="en-US" dirty="0"/>
              <a:t>, </a:t>
            </a:r>
            <a:r>
              <a:rPr lang="en-US" dirty="0" err="1"/>
              <a:t>ble</a:t>
            </a:r>
            <a:r>
              <a:rPr lang="en-US" dirty="0"/>
              <a:t>, </a:t>
            </a:r>
            <a:r>
              <a:rPr lang="en-US" dirty="0" err="1"/>
              <a:t>blt</a:t>
            </a:r>
            <a:r>
              <a:rPr lang="en-US" dirty="0"/>
              <a:t>,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Label: </a:t>
            </a:r>
            <a:r>
              <a:rPr lang="en-US"/>
              <a:t>	#statement </a:t>
            </a:r>
            <a:r>
              <a:rPr lang="en-US" dirty="0"/>
              <a:t>can have label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06FF-17AD-1643-879A-5F97AA55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low-level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187E-C685-A249-82AC-307C26C3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same meaning</a:t>
            </a:r>
          </a:p>
          <a:p>
            <a:r>
              <a:rPr lang="en-US" dirty="0"/>
              <a:t>For classwork, do not optimize 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total = 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for (j=0; j &lt; n;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j++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	total = total + j *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CBB30-C027-414A-A8DD-7534BEBBF41F}"/>
              </a:ext>
            </a:extLst>
          </p:cNvPr>
          <p:cNvSpPr txBox="1"/>
          <p:nvPr/>
        </p:nvSpPr>
        <p:spPr>
          <a:xfrm>
            <a:off x="6617368" y="1925053"/>
            <a:ext cx="42591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total = 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j=0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Loop: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if j &gt;= n </a:t>
            </a:r>
            <a:r>
              <a:rPr lang="en-US" sz="2400" dirty="0" err="1">
                <a:solidFill>
                  <a:srgbClr val="0070C0"/>
                </a:solidFill>
              </a:rPr>
              <a:t>goto</a:t>
            </a:r>
            <a:r>
              <a:rPr lang="en-US" sz="2400" dirty="0">
                <a:solidFill>
                  <a:srgbClr val="0070C0"/>
                </a:solidFill>
              </a:rPr>
              <a:t> Exit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t = j * 5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total = total + 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j = j + 1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400" dirty="0" err="1">
                <a:solidFill>
                  <a:srgbClr val="0070C0"/>
                </a:solidFill>
              </a:rPr>
              <a:t>goto</a:t>
            </a:r>
            <a:r>
              <a:rPr lang="en-US" sz="2400" dirty="0">
                <a:solidFill>
                  <a:srgbClr val="0070C0"/>
                </a:solidFill>
              </a:rPr>
              <a:t> Loop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Exit: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6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A949-C380-5A43-B87D-C2C5583C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5CA7-075E-0744-A140-28253222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78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while 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j++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&lt; n)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total = total + j *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n = n /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…print(“Done”)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AF4D-30E0-3E46-9FAF-A8FF8389EF8F}"/>
              </a:ext>
            </a:extLst>
          </p:cNvPr>
          <p:cNvSpPr txBox="1"/>
          <p:nvPr/>
        </p:nvSpPr>
        <p:spPr>
          <a:xfrm>
            <a:off x="6232358" y="1690688"/>
            <a:ext cx="4162926" cy="313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switch (n) 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case 1:  …print(“A”);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case 2: … print(“B”);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   break;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case 3: … print(“C”);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	   break;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default:  … print(”D”);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363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A949-C380-5A43-B87D-C2C5583C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5CA7-075E-0744-A140-28253222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4" y="3099254"/>
            <a:ext cx="3757863" cy="2436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 (a &lt; b)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if (c &lt; d)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a = a +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else c = c – d;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CAF4D-30E0-3E46-9FAF-A8FF8389EF8F}"/>
              </a:ext>
            </a:extLst>
          </p:cNvPr>
          <p:cNvSpPr txBox="1"/>
          <p:nvPr/>
        </p:nvSpPr>
        <p:spPr>
          <a:xfrm>
            <a:off x="6232358" y="1690688"/>
            <a:ext cx="416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B5BBF8-2E8C-9A40-BBE5-3E31DD69A44B}"/>
              </a:ext>
            </a:extLst>
          </p:cNvPr>
          <p:cNvSpPr/>
          <p:nvPr/>
        </p:nvSpPr>
        <p:spPr>
          <a:xfrm>
            <a:off x="5611586" y="3016251"/>
            <a:ext cx="3336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if (a &lt; b) {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if (c &lt; d)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a = a + b;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}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else c = c – d;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48765-23DC-A641-9C00-72A58B54D1CA}"/>
              </a:ext>
            </a:extLst>
          </p:cNvPr>
          <p:cNvSpPr txBox="1"/>
          <p:nvPr/>
        </p:nvSpPr>
        <p:spPr>
          <a:xfrm>
            <a:off x="838199" y="1690688"/>
            <a:ext cx="1073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Translate each of the following to low-level code and compare the semantic meaning </a:t>
            </a:r>
          </a:p>
        </p:txBody>
      </p:sp>
    </p:spTree>
    <p:extLst>
      <p:ext uri="{BB962C8B-B14F-4D97-AF65-F5344CB8AC3E}">
        <p14:creationId xmlns:p14="http://schemas.microsoft.com/office/powerpoint/2010/main" val="156476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BF6E-6F73-5C44-97C8-F2C20BBB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0D07-65A4-6148-A63D-2540806E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to study your language</a:t>
            </a:r>
          </a:p>
          <a:p>
            <a:pPr lvl="1"/>
            <a:r>
              <a:rPr lang="en-US" dirty="0"/>
              <a:t>Study syntax definition</a:t>
            </a:r>
          </a:p>
          <a:p>
            <a:pPr lvl="1"/>
            <a:r>
              <a:rPr lang="en-US" dirty="0"/>
              <a:t>Starting with simple expressions, assignments, …</a:t>
            </a:r>
          </a:p>
          <a:p>
            <a:pPr lvl="1"/>
            <a:r>
              <a:rPr lang="en-US" dirty="0"/>
              <a:t>Making up codes, some with no syntax errors, some with syntax errors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1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9CC9-E3B5-854F-99D8-A26C4B91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	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81C0-440E-1D4C-A204-AB51E76C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programming language syntax description</a:t>
            </a:r>
          </a:p>
          <a:p>
            <a:pPr lvl="1"/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dirty="0"/>
              <a:t>G1</a:t>
            </a:r>
            <a:r>
              <a:rPr lang="en-US" dirty="0">
                <a:solidFill>
                  <a:srgbClr val="0070C0"/>
                </a:solidFill>
              </a:rPr>
              <a:t>: E -&gt; E + E | E * E | ( E ) |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| id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dirty="0"/>
              <a:t>G2: </a:t>
            </a:r>
            <a:r>
              <a:rPr lang="en-US" dirty="0">
                <a:solidFill>
                  <a:srgbClr val="0070C0"/>
                </a:solidFill>
              </a:rPr>
              <a:t>E -&gt; E + T | 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T -&gt; T * F | F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 -&gt; ( E ) |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| id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 3</a:t>
            </a:r>
          </a:p>
          <a:p>
            <a:pPr marL="457200" lvl="1" indent="0">
              <a:buNone/>
            </a:pPr>
            <a:r>
              <a:rPr lang="en-US" dirty="0"/>
              <a:t>G3</a:t>
            </a:r>
            <a:r>
              <a:rPr lang="en-US" dirty="0">
                <a:solidFill>
                  <a:srgbClr val="0070C0"/>
                </a:solidFill>
              </a:rPr>
              <a:t>:	S -&gt;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(E)S |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(E)</a:t>
            </a:r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>
                <a:solidFill>
                  <a:srgbClr val="0070C0"/>
                </a:solidFill>
              </a:rPr>
              <a:t> |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 -&gt; b</a:t>
            </a:r>
          </a:p>
        </p:txBody>
      </p:sp>
    </p:spTree>
    <p:extLst>
      <p:ext uri="{BB962C8B-B14F-4D97-AF65-F5344CB8AC3E}">
        <p14:creationId xmlns:p14="http://schemas.microsoft.com/office/powerpoint/2010/main" val="24413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F60F-2C60-E54F-AD90-455CAA0A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D3BE-9B6A-4A4F-99D6-E7CF834D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string syntactically correct according to G1?</a:t>
            </a:r>
          </a:p>
          <a:p>
            <a:pPr marL="0" indent="0">
              <a:buNone/>
            </a:pPr>
            <a:r>
              <a:rPr lang="en-US" dirty="0"/>
              <a:t>	G1</a:t>
            </a:r>
            <a:r>
              <a:rPr lang="en-US" dirty="0">
                <a:solidFill>
                  <a:srgbClr val="0070C0"/>
                </a:solidFill>
              </a:rPr>
              <a:t>: E -&gt; E + E | E * E | ( E ) |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| id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* (id + id )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* id (id + id)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0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F60F-2C60-E54F-AD90-455CAA0A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D3BE-9B6A-4A4F-99D6-E7CF834D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9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Are the following syntactically correct?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According to G1: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num</a:t>
            </a:r>
            <a:r>
              <a:rPr lang="en-US" dirty="0"/>
              <a:t> * (id + id 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accepted: see parse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num</a:t>
            </a:r>
            <a:r>
              <a:rPr lang="en-US" dirty="0"/>
              <a:t> * id (id + id)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rejected: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failed to create a parse tree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0CAA4-8FBD-F645-A774-99F227A88C2E}"/>
              </a:ext>
            </a:extLst>
          </p:cNvPr>
          <p:cNvSpPr txBox="1"/>
          <p:nvPr/>
        </p:nvSpPr>
        <p:spPr>
          <a:xfrm>
            <a:off x="7162800" y="1143000"/>
            <a:ext cx="317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parse tree" title="Figure">
            <a:extLst>
              <a:ext uri="{FF2B5EF4-FFF2-40B4-BE49-F238E27FC236}">
                <a16:creationId xmlns:a16="http://schemas.microsoft.com/office/drawing/2014/main" id="{FE0453D6-A2E9-8343-823B-22085614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838200"/>
            <a:ext cx="388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1C0E-1CBA-E449-B429-7216CCF3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Example of CFG</a:t>
            </a:r>
            <a:br>
              <a:rPr lang="en-US" dirty="0"/>
            </a:br>
            <a:r>
              <a:rPr lang="en-US" sz="3600" dirty="0"/>
              <a:t>Java Statements (simplified version)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5270-DFE7-A54D-9FBB-30658A4E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Statement: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Block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</a:t>
            </a:r>
            <a:r>
              <a:rPr lang="en-US" dirty="0" err="1">
                <a:solidFill>
                  <a:srgbClr val="0070C0"/>
                </a:solidFill>
              </a:rPr>
              <a:t>StatementExpression</a:t>
            </a:r>
            <a:r>
              <a:rPr lang="en-US" dirty="0">
                <a:solidFill>
                  <a:srgbClr val="0070C0"/>
                </a:solidFill>
              </a:rPr>
              <a:t> 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if </a:t>
            </a:r>
            <a:r>
              <a:rPr lang="en-US" dirty="0" err="1">
                <a:solidFill>
                  <a:srgbClr val="0070C0"/>
                </a:solidFill>
              </a:rPr>
              <a:t>ParExpression</a:t>
            </a:r>
            <a:r>
              <a:rPr lang="en-US" dirty="0">
                <a:solidFill>
                  <a:srgbClr val="0070C0"/>
                </a:solidFill>
              </a:rPr>
              <a:t> Statement [else Statement]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 switch </a:t>
            </a:r>
            <a:r>
              <a:rPr lang="en-US" dirty="0" err="1">
                <a:solidFill>
                  <a:srgbClr val="0070C0"/>
                </a:solidFill>
              </a:rPr>
              <a:t>ParExpression</a:t>
            </a:r>
            <a:r>
              <a:rPr lang="en-US" dirty="0">
                <a:solidFill>
                  <a:srgbClr val="0070C0"/>
                </a:solidFill>
              </a:rPr>
              <a:t> { </a:t>
            </a:r>
            <a:r>
              <a:rPr lang="en-US" dirty="0" err="1">
                <a:solidFill>
                  <a:srgbClr val="0070C0"/>
                </a:solidFill>
              </a:rPr>
              <a:t>SwitchBlockStatementGroups</a:t>
            </a:r>
            <a:r>
              <a:rPr lang="en-US" dirty="0">
                <a:solidFill>
                  <a:srgbClr val="0070C0"/>
                </a:solidFill>
              </a:rPr>
              <a:t> }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while </a:t>
            </a:r>
            <a:r>
              <a:rPr lang="en-US" dirty="0" err="1">
                <a:solidFill>
                  <a:srgbClr val="0070C0"/>
                </a:solidFill>
              </a:rPr>
              <a:t>ParExpression</a:t>
            </a:r>
            <a:r>
              <a:rPr lang="en-US" dirty="0">
                <a:solidFill>
                  <a:srgbClr val="0070C0"/>
                </a:solidFill>
              </a:rPr>
              <a:t> Statement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do Statement while </a:t>
            </a:r>
            <a:r>
              <a:rPr lang="en-US" dirty="0" err="1">
                <a:solidFill>
                  <a:srgbClr val="0070C0"/>
                </a:solidFill>
              </a:rPr>
              <a:t>ParExpression</a:t>
            </a:r>
            <a:r>
              <a:rPr lang="en-US" dirty="0">
                <a:solidFill>
                  <a:srgbClr val="0070C0"/>
                </a:solidFill>
              </a:rPr>
              <a:t> 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for ( </a:t>
            </a:r>
            <a:r>
              <a:rPr lang="en-US" dirty="0" err="1">
                <a:solidFill>
                  <a:srgbClr val="0070C0"/>
                </a:solidFill>
              </a:rPr>
              <a:t>ForControl</a:t>
            </a:r>
            <a:r>
              <a:rPr lang="en-US" dirty="0">
                <a:solidFill>
                  <a:srgbClr val="0070C0"/>
                </a:solidFill>
              </a:rPr>
              <a:t> ) Statement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break [Identifier] 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continue [Identifier] 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return [Expression] 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throw Expression 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 try Block (Catches | [Catches] Finally)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54C6-7D0D-4E47-A861-BE89C3E6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762000"/>
            <a:ext cx="10553700" cy="5414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Expression: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70C0"/>
                </a:solidFill>
              </a:rPr>
              <a:t>Expression1 [</a:t>
            </a:r>
            <a:r>
              <a:rPr lang="en-US" dirty="0" err="1">
                <a:solidFill>
                  <a:srgbClr val="0070C0"/>
                </a:solidFill>
              </a:rPr>
              <a:t>AssignmentOperator</a:t>
            </a:r>
            <a:r>
              <a:rPr lang="en-US" dirty="0">
                <a:solidFill>
                  <a:srgbClr val="0070C0"/>
                </a:solidFill>
              </a:rPr>
              <a:t> Expression1]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/>
            </a:br>
            <a:r>
              <a:rPr lang="en-US" dirty="0" err="1"/>
              <a:t>AssignmentOperator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70C0"/>
                </a:solidFill>
              </a:rPr>
              <a:t>=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+=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-=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*=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/=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&amp;=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|=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^=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%=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&lt;&lt;=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&gt;&gt;=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&gt;&gt;&gt;=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Expression1: </a:t>
            </a:r>
            <a:br>
              <a:rPr lang="en-US" dirty="0"/>
            </a:br>
            <a:r>
              <a:rPr lang="en-US" dirty="0"/>
              <a:t>    Literal [Expression1Rest]</a:t>
            </a:r>
            <a:br>
              <a:rPr lang="en-US" dirty="0"/>
            </a:br>
            <a:r>
              <a:rPr lang="en-US" dirty="0"/>
              <a:t>Expression1Rest:</a:t>
            </a:r>
            <a:br>
              <a:rPr lang="en-US" dirty="0"/>
            </a:br>
            <a:r>
              <a:rPr lang="en-US" dirty="0"/>
              <a:t>    { </a:t>
            </a:r>
            <a:r>
              <a:rPr lang="en-US" dirty="0" err="1"/>
              <a:t>InfixOp</a:t>
            </a:r>
            <a:r>
              <a:rPr lang="en-US" dirty="0"/>
              <a:t> Expression1 }</a:t>
            </a:r>
            <a:br>
              <a:rPr lang="en-US" dirty="0"/>
            </a:br>
            <a:r>
              <a:rPr lang="en-US" dirty="0"/>
              <a:t>  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29EAD3-AA02-4444-B9AA-B90C715ECD4C}"/>
              </a:ext>
            </a:extLst>
          </p:cNvPr>
          <p:cNvSpPr txBox="1">
            <a:spLocks/>
          </p:cNvSpPr>
          <p:nvPr/>
        </p:nvSpPr>
        <p:spPr>
          <a:xfrm>
            <a:off x="8153400" y="762000"/>
            <a:ext cx="1130300" cy="474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 err="1"/>
              <a:t>InfixOp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>
                <a:solidFill>
                  <a:srgbClr val="0070C0"/>
                </a:solidFill>
              </a:rPr>
              <a:t> || 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&amp;&amp;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|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^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&amp;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==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!=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&lt;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&lt;=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&gt;=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&lt;&lt;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&gt;&gt;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&gt;&gt;&gt;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+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-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*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/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    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20AA7-F45C-6D40-9189-71CB8ACF5191}"/>
              </a:ext>
            </a:extLst>
          </p:cNvPr>
          <p:cNvSpPr/>
          <p:nvPr/>
        </p:nvSpPr>
        <p:spPr>
          <a:xfrm>
            <a:off x="5105400" y="245381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Literal: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IntegerLiteral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FloatingPointLiteral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CharacterLiteral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StringLiteral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BooleanLiteral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NullLiteral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9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5E8B-AD4C-BE45-A487-FDE4889E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666E-4885-DC48-A712-776E1FF4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dirty="0"/>
              <a:t>G1: </a:t>
            </a:r>
            <a:r>
              <a:rPr lang="en-US" dirty="0">
                <a:solidFill>
                  <a:srgbClr val="0070C0"/>
                </a:solidFill>
              </a:rPr>
              <a:t>E -&gt; E + E | E * E | (E) |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| id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dirty="0"/>
              <a:t>G2:</a:t>
            </a:r>
            <a:r>
              <a:rPr lang="en-US" dirty="0">
                <a:solidFill>
                  <a:srgbClr val="0070C0"/>
                </a:solidFill>
              </a:rPr>
              <a:t>	E -&gt; E + T | 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T -&gt; T * F | F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F -&gt; ( E ) | 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| id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 3</a:t>
            </a:r>
          </a:p>
          <a:p>
            <a:pPr marL="457200" lvl="1" indent="0">
              <a:buNone/>
            </a:pPr>
            <a:r>
              <a:rPr lang="en-US" dirty="0"/>
              <a:t>G3:</a:t>
            </a:r>
            <a:r>
              <a:rPr lang="en-US" dirty="0">
                <a:solidFill>
                  <a:srgbClr val="0070C0"/>
                </a:solidFill>
              </a:rPr>
              <a:t>	S -&gt;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(E) S |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(E)</a:t>
            </a:r>
            <a:r>
              <a:rPr lang="en-US" dirty="0" err="1">
                <a:solidFill>
                  <a:srgbClr val="0070C0"/>
                </a:solidFill>
              </a:rPr>
              <a:t>SeS</a:t>
            </a:r>
            <a:r>
              <a:rPr lang="en-US" dirty="0">
                <a:solidFill>
                  <a:srgbClr val="0070C0"/>
                </a:solidFill>
              </a:rPr>
              <a:t> |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E -&gt; b</a:t>
            </a:r>
          </a:p>
        </p:txBody>
      </p:sp>
      <p:sp>
        <p:nvSpPr>
          <p:cNvPr id="4" name="Rounded Rectangle 3" descr="Poll question" title="Note">
            <a:extLst>
              <a:ext uri="{FF2B5EF4-FFF2-40B4-BE49-F238E27FC236}">
                <a16:creationId xmlns:a16="http://schemas.microsoft.com/office/drawing/2014/main" id="{6E622744-EE47-694B-9AC8-1AAF34A7042C}"/>
              </a:ext>
            </a:extLst>
          </p:cNvPr>
          <p:cNvSpPr/>
          <p:nvPr/>
        </p:nvSpPr>
        <p:spPr>
          <a:xfrm>
            <a:off x="7848600" y="1295400"/>
            <a:ext cx="3289300" cy="16129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G1 ambiguous?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about G2? G3?</a:t>
            </a:r>
          </a:p>
        </p:txBody>
      </p:sp>
    </p:spTree>
    <p:extLst>
      <p:ext uri="{BB962C8B-B14F-4D97-AF65-F5344CB8AC3E}">
        <p14:creationId xmlns:p14="http://schemas.microsoft.com/office/powerpoint/2010/main" val="40975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3741-8BBE-0A4F-A69A-490FF7D6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a CFG is ambiguous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9EF0-F405-9F4B-882F-95B27276C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22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G1: </a:t>
            </a:r>
            <a:r>
              <a:rPr lang="en-US" sz="2400" dirty="0">
                <a:solidFill>
                  <a:srgbClr val="0070C0"/>
                </a:solidFill>
              </a:rPr>
              <a:t>E -&gt; E + E | E * E | (E) | </a:t>
            </a:r>
            <a:r>
              <a:rPr lang="en-US" sz="2400" dirty="0" err="1">
                <a:solidFill>
                  <a:srgbClr val="0070C0"/>
                </a:solidFill>
              </a:rPr>
              <a:t>num</a:t>
            </a:r>
            <a:r>
              <a:rPr lang="en-US" sz="2400" dirty="0">
                <a:solidFill>
                  <a:srgbClr val="0070C0"/>
                </a:solidFill>
              </a:rPr>
              <a:t> | id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Find a string, </a:t>
            </a:r>
            <a:r>
              <a:rPr lang="en-US" sz="2400" dirty="0" err="1"/>
              <a:t>num</a:t>
            </a:r>
            <a:r>
              <a:rPr lang="en-US" sz="2400" dirty="0"/>
              <a:t> * </a:t>
            </a:r>
            <a:r>
              <a:rPr lang="en-US" sz="2400" dirty="0" err="1"/>
              <a:t>num</a:t>
            </a:r>
            <a:r>
              <a:rPr lang="en-US" sz="2400" dirty="0"/>
              <a:t> + </a:t>
            </a:r>
            <a:r>
              <a:rPr lang="en-US" sz="2400" dirty="0" err="1"/>
              <a:t>num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two distinct parse trees, both accepting the string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parse tree" title="Figure">
            <a:extLst>
              <a:ext uri="{FF2B5EF4-FFF2-40B4-BE49-F238E27FC236}">
                <a16:creationId xmlns:a16="http://schemas.microsoft.com/office/drawing/2014/main" id="{954D8CDB-B352-D042-BD77-4A39ACEE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11900" y="1254125"/>
            <a:ext cx="3886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1751</Words>
  <Application>Microsoft Macintosh PowerPoint</Application>
  <PresentationFormat>Widescreen</PresentationFormat>
  <Paragraphs>247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Review of Prerequisites by Topics</vt:lpstr>
      <vt:lpstr>Regular Expression</vt:lpstr>
      <vt:lpstr>Context-Free Grammar (CFG)</vt:lpstr>
      <vt:lpstr>Accepting Strings</vt:lpstr>
      <vt:lpstr>Accepting Strings</vt:lpstr>
      <vt:lpstr>Real-World Example of CFG Java Statements (simplified version)</vt:lpstr>
      <vt:lpstr>PowerPoint Presentation</vt:lpstr>
      <vt:lpstr>Ambiguous Grammars</vt:lpstr>
      <vt:lpstr>Prove a CFG is ambiguous</vt:lpstr>
      <vt:lpstr>What’s wrong with ambiguous grammar?</vt:lpstr>
      <vt:lpstr>How to avoid ambiguity?  – Common Strategies</vt:lpstr>
      <vt:lpstr>G2 vs. G1: Pros and Cons</vt:lpstr>
      <vt:lpstr>Common Strategies</vt:lpstr>
      <vt:lpstr>Case Study</vt:lpstr>
      <vt:lpstr>Which one is right interpretation?  i.e. which if should the else match?</vt:lpstr>
      <vt:lpstr>Different interpretation different semantic meaning</vt:lpstr>
      <vt:lpstr>Parse/Derivation Tree Representation</vt:lpstr>
      <vt:lpstr>Resolving Ambiguity for “dangling else” </vt:lpstr>
      <vt:lpstr>Ambiguous vs. Unambiguous Grammar </vt:lpstr>
      <vt:lpstr>Unambiguous grammar – another solution</vt:lpstr>
      <vt:lpstr>Practice</vt:lpstr>
      <vt:lpstr>Practice </vt:lpstr>
      <vt:lpstr>Pseudo Assembly Language</vt:lpstr>
      <vt:lpstr>Translating to low-level instructions</vt:lpstr>
      <vt:lpstr>Practice</vt:lpstr>
      <vt:lpstr>Practice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Prerequisites by Topics</dc:title>
  <dc:creator>Microsoft Office User</dc:creator>
  <cp:lastModifiedBy>Lan Yang</cp:lastModifiedBy>
  <cp:revision>21</cp:revision>
  <dcterms:created xsi:type="dcterms:W3CDTF">2021-02-02T23:59:40Z</dcterms:created>
  <dcterms:modified xsi:type="dcterms:W3CDTF">2022-09-06T22:17:20Z</dcterms:modified>
</cp:coreProperties>
</file>