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0"/>
  </p:notesMasterIdLst>
  <p:sldIdLst>
    <p:sldId id="256" r:id="rId2"/>
    <p:sldId id="257" r:id="rId3"/>
    <p:sldId id="258" r:id="rId4"/>
    <p:sldId id="368" r:id="rId5"/>
    <p:sldId id="364" r:id="rId6"/>
    <p:sldId id="365" r:id="rId7"/>
    <p:sldId id="367" r:id="rId8"/>
    <p:sldId id="369" r:id="rId9"/>
    <p:sldId id="370" r:id="rId10"/>
    <p:sldId id="259" r:id="rId11"/>
    <p:sldId id="261" r:id="rId12"/>
    <p:sldId id="263" r:id="rId13"/>
    <p:sldId id="264" r:id="rId14"/>
    <p:sldId id="276" r:id="rId15"/>
    <p:sldId id="278" r:id="rId16"/>
    <p:sldId id="307" r:id="rId17"/>
    <p:sldId id="280" r:id="rId18"/>
    <p:sldId id="273" r:id="rId19"/>
    <p:sldId id="374" r:id="rId20"/>
    <p:sldId id="282" r:id="rId21"/>
    <p:sldId id="283" r:id="rId22"/>
    <p:sldId id="308" r:id="rId23"/>
    <p:sldId id="285" r:id="rId24"/>
    <p:sldId id="288" r:id="rId25"/>
    <p:sldId id="309" r:id="rId26"/>
    <p:sldId id="290" r:id="rId27"/>
    <p:sldId id="292" r:id="rId28"/>
    <p:sldId id="297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2C7EE0-B25B-4FBD-87A4-94FE677511CE}" v="1" dt="2022-11-28T19:10:04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4624"/>
  </p:normalViewPr>
  <p:slideViewPr>
    <p:cSldViewPr>
      <p:cViewPr varScale="1">
        <p:scale>
          <a:sx n="63" d="100"/>
          <a:sy n="63" d="100"/>
        </p:scale>
        <p:origin x="139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 Yang" userId="43093da5-77dc-41e1-b856-09bc9a70e0e9" providerId="ADAL" clId="{9A2C7EE0-B25B-4FBD-87A4-94FE677511CE}"/>
    <pc:docChg chg="modSld">
      <pc:chgData name="Lan Yang" userId="43093da5-77dc-41e1-b856-09bc9a70e0e9" providerId="ADAL" clId="{9A2C7EE0-B25B-4FBD-87A4-94FE677511CE}" dt="2022-11-28T19:10:04.763" v="1"/>
      <pc:docMkLst>
        <pc:docMk/>
      </pc:docMkLst>
      <pc:sldChg chg="delSp modSp">
        <pc:chgData name="Lan Yang" userId="43093da5-77dc-41e1-b856-09bc9a70e0e9" providerId="ADAL" clId="{9A2C7EE0-B25B-4FBD-87A4-94FE677511CE}" dt="2022-11-28T19:10:04.763" v="1"/>
        <pc:sldMkLst>
          <pc:docMk/>
          <pc:sldMk cId="1651760876" sldId="273"/>
        </pc:sldMkLst>
        <pc:spChg chg="del mod">
          <ac:chgData name="Lan Yang" userId="43093da5-77dc-41e1-b856-09bc9a70e0e9" providerId="ADAL" clId="{9A2C7EE0-B25B-4FBD-87A4-94FE677511CE}" dt="2022-11-28T19:10:04.763" v="1"/>
          <ac:spMkLst>
            <pc:docMk/>
            <pc:sldMk cId="1651760876" sldId="273"/>
            <ac:spMk id="7" creationId="{2D1C8D80-468F-B04D-A0AD-08BB0DA067F8}"/>
          </ac:spMkLst>
        </pc:spChg>
      </pc:sldChg>
    </pc:docChg>
  </pc:docChgLst>
  <pc:docChgLst>
    <pc:chgData name="Lan Yang" userId="43093da5-77dc-41e1-b856-09bc9a70e0e9" providerId="ADAL" clId="{45EA43D8-C8A4-411E-9A78-DB238C3E63B7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3304188-2F02-414B-9E01-FEFC8E0F1F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C3703D3-E3DF-F34D-B237-BF77FCE6848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BDB0683-879D-4D47-90E1-F4746C56DA6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1EE501F-C91A-0A40-8B36-F2441737F00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13FB6AB-F0EA-4643-8EA6-1788AFD763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0FCD0685-B06B-D847-9355-BC4605BEEB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9218EBF4-7957-7147-B73E-F2FC8EF44D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82739588-567D-3345-9363-F8D5321FCA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96931D92-B68C-A447-9B06-324364A4738B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D9833CC-86CB-C343-9F59-25E0D4D454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B18D81F-E115-3E4F-8984-3E628BAC09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9D65F0CF-BF13-4740-9F66-A16DC49818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63737DB-6AB3-2746-9061-87A021A2C10A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9B3BDA0-BC1E-144F-8AAB-88EA288ED9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0E578AE-A422-5E4F-AF4D-F92395CD0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8D842617-A0C4-6A48-9D87-D568675C6E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8F5C8952-8732-DA4F-B4C4-A057BCB3F542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FF703EF-309D-8A42-8C95-DB1B7522C4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FB1DAA7E-5696-0A4E-956B-66882BA855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24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79DA2FA6-59BA-3448-B687-81AB494E68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85705CC2-596E-844A-A831-2E79714386F1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F751CA75-751D-A14D-8179-E0A5FD5AE1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0EDD3D7-6DCE-2E49-A0A3-50392F998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CE7A23E1-7417-DA40-8D3E-3D447D572C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BAED7941-A805-BA49-AE53-6CF5A4E5CAA9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BB8F38A8-15F2-1741-B05C-1F85CF8323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6E0EA66-4D87-A540-9A05-F76B1DA03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D039994F-3A74-694B-855A-4E3B0C48BB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BB0F907-FA82-C149-AD02-2744752D048E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C273795-960E-1349-8098-3AAB6094DC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85F1FBC4-F58D-B843-81D9-F99E6315FA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470C7D12-035A-E444-933E-10F66525F7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E0607CD-9F38-214D-9E95-C828FAC579F3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03AD0BE2-0133-DC40-B542-491A302B3F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42FB6365-EFA5-D347-816D-4904BCE12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78EEDAF-98CE-6F49-ADD8-23EC94D022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861D04DB-4A63-4C4F-A5CC-CF82333E33CE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C9B8504-AC25-B247-BBB2-2BDF74984C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FE902ABE-066D-274A-A84B-67C89B90B3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AF4E9BD9-175D-A34E-989F-3C42C4A902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46C96498-0E78-D549-B53E-38349F02647E}" type="slidenum">
              <a:rPr lang="en-US" altLang="en-US" sz="1200" smtClean="0"/>
              <a:pPr/>
              <a:t>28</a:t>
            </a:fld>
            <a:endParaRPr lang="en-US" altLang="en-US" sz="12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2431B235-AD08-344B-AAEF-E8692E5F9B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6175911D-09DE-6241-B715-AE28A0E15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1F9EFEBA-D6C6-FE40-9E96-C9CEA36465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F9E8B8C-C641-5048-8E36-CCA7E00B0B2E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F76BF96-0F1A-894A-BD01-ECEF97A353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B3430CE-09C4-4645-9C4F-6C3DF8769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6A97CED0-11A6-1246-890D-97CA246A6A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E905604-C74A-134C-9B16-83829D480B11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42469DE-9342-C74B-8A39-558F410A80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9BC379B-A65D-1346-A0AC-B81CF73384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9D49E24A-406B-0C43-A677-2680A50A89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420B2313-A132-004C-B009-032E1EBE557B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B32C0A5-732D-7645-ADE2-D9DEC77748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B51A617-E9E1-AA42-A852-F74AB77E9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CF0C53CE-5678-CC49-8710-1EE1E21FD0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820ADED3-7578-0046-9AF3-9443FFE8C30A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C732BC9-D166-6D47-8E2F-1CD86C473A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02D1FCEE-0111-6848-9A94-1B4196233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A56F7EFA-747C-2048-BB92-4CE7753E8E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42F699E4-8AF0-B14B-ADFF-24531BDD3629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CAE1E62-0A96-5B41-88B6-214E7D6DD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2D13863-D0AE-9B4C-8CD8-1B4B3471B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D7F019B-18F2-CE42-B648-6BB8C13BB3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B52E8FEC-FA2A-3642-B081-4FF9D881F337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91DC7A0-7C4B-544C-A082-C53A48592E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22D16426-4F37-2447-9490-7746B52A5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34EED05C-6CAB-9A49-8A9B-E6061B22AF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266CA925-22A0-3648-B2AD-6101548D3380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572C7D9-E4A6-F148-85EB-10686ABC50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B6E8B89-74A3-B94F-814A-8AF75C18B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25AD8687-C465-9F41-A630-4B3611831F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970E681-D346-F540-A050-EBF5D86ACC96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C50D68A-FBB4-D643-A570-746364E0BB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61158E2-7CC8-AA4D-8A4B-CDED36EEF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AFF49E1B-E58C-0244-9280-6A28DC05E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563" y="6542088"/>
            <a:ext cx="14811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/>
              <a:t>ISBN 0-321-49362-1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D5513A95-D64B-4A49-9713-8D8C71C189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-3175"/>
            <a:ext cx="5105400" cy="654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5803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488BB8-087F-6446-B00E-D7BC784BA1C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8AA681-096B-6D4A-AE5B-DCF5C8EE2B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8315B6E2-A250-3F4E-AD0E-DEA3EBA396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164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8252C1-C09A-2A47-9610-05075239173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2D7342-747F-054A-9EB4-2BCE243F87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5320E013-A733-2D47-902F-21020DDB11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3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1ED213-0BE3-EF46-8531-5BBDF284AD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10EFEE-19DB-C543-99C4-7FA068175B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35DD3094-7637-F942-BCAF-05EB828636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40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AC31A9-21D4-D14B-83C6-C0DEDB16B3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EEDF6C-B9CE-174C-BC29-350A9F3CBE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C2B110C6-50DB-C248-BA7C-4A1ECE64DE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7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0A8623-E919-C540-A814-34E06194FC0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B3237-3BC5-E44E-B88D-72C280212C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D75EF790-06E1-9748-ADFC-C730DE5411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5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9922A03-250F-9745-8331-2B756A2625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2E5B4ED-2C6E-9347-95C7-B4E8B4E6FB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8F9C8AEF-24D5-2548-B290-D9C9C297D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06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B14AB36-AE36-9542-AC87-67B0993255C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4D0CFFD-77FE-2246-8383-DC39DC6DAF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1ED75223-910E-C441-BCD5-718E32EB6A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80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C9079DF-CC25-3A4F-A254-8B0274EE79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3DBAF95-8833-4A4B-A43A-8F3E6F5932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A11B55E0-696D-934D-8C19-537E3EA213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79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D3893E-BC66-D149-91D3-DC6EE87F0C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F2CE04-66FD-4A44-B84D-C7991822BB2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FAE45C59-BCAB-6D41-A774-6F79F872DA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88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0202BE-71A5-0647-8CCF-ADB9B33E064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27D648-88E1-A142-96B2-2DF05BAA0B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5FBE2EE8-65B7-A643-A264-A516FA61AA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94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D3CCC5A-2D1C-D24B-BB9D-E7288C8FD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42A51F6-794D-B742-A90A-EA3B6BF84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162D1B19-5F1B-0342-A820-444980C1CE4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A0A324E7-A572-FD46-AE25-220157E5737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1-</a:t>
            </a:r>
            <a:fld id="{99613DAF-0E71-534A-8FFD-43DB6D26C6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9BC8E2AA-F1D5-5048-B39D-E6C4C8F3D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CC326D82-DCC2-BD47-9CCE-394C3E7DB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exceptions.ht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Exception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850C3C89-7417-254D-8660-A3062D716CA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Lecture 10</a:t>
            </a:r>
            <a:br>
              <a:rPr lang="en-US" altLang="en-US" dirty="0"/>
            </a:br>
            <a:r>
              <a:rPr lang="en-US" altLang="en-US" b="0" dirty="0"/>
              <a:t>(Chapter 14)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314C8CD8-88B6-D544-8C83-3428C732D84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Exception Handling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539061BF-8ED0-4341-9D04-E02F97D2D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Concepts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9C7E2310-924A-0143-A5E5-F6F0357DD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5695" y="1295400"/>
            <a:ext cx="8153400" cy="4572000"/>
          </a:xfrm>
        </p:spPr>
        <p:txBody>
          <a:bodyPr/>
          <a:lstStyle/>
          <a:p>
            <a:pPr marL="0" indent="0" eaLnBrk="1" hangingPunct="1"/>
            <a:r>
              <a:rPr lang="en-US" altLang="en-US" sz="2200" dirty="0">
                <a:solidFill>
                  <a:schemeClr val="tx1"/>
                </a:solidFill>
              </a:rPr>
              <a:t>In a language with exception handling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Programs are allowed to trap some exceptions, thereby providing the possibility of fixing the problem and continuing</a:t>
            </a:r>
          </a:p>
          <a:p>
            <a:pPr eaLnBrk="1" hangingPunct="1"/>
            <a:r>
              <a:rPr lang="en-US" altLang="en-US" sz="2200" dirty="0">
                <a:solidFill>
                  <a:schemeClr val="tx1"/>
                </a:solidFill>
              </a:rPr>
              <a:t>An </a:t>
            </a:r>
            <a:r>
              <a:rPr lang="en-US" altLang="en-US" sz="2200" i="1" dirty="0">
                <a:solidFill>
                  <a:srgbClr val="FF0000"/>
                </a:solidFill>
              </a:rPr>
              <a:t>exception</a:t>
            </a:r>
            <a:r>
              <a:rPr lang="en-US" altLang="en-US" sz="2200" dirty="0">
                <a:solidFill>
                  <a:schemeClr val="tx1"/>
                </a:solidFill>
              </a:rPr>
              <a:t> is any unusual event, either erroneous or not, detectable by either hardware or software, that may require special processing</a:t>
            </a:r>
          </a:p>
          <a:p>
            <a:pPr eaLnBrk="1" hangingPunct="1"/>
            <a:r>
              <a:rPr lang="en-US" altLang="en-US" sz="2200" dirty="0">
                <a:solidFill>
                  <a:schemeClr val="tx1"/>
                </a:solidFill>
              </a:rPr>
              <a:t>The special processing that may be required after detection of an exception is called </a:t>
            </a:r>
            <a:r>
              <a:rPr lang="en-US" altLang="en-US" sz="2200" i="1" dirty="0">
                <a:solidFill>
                  <a:srgbClr val="FF0000"/>
                </a:solidFill>
              </a:rPr>
              <a:t>exception handling</a:t>
            </a:r>
          </a:p>
          <a:p>
            <a:pPr eaLnBrk="1" hangingPunct="1"/>
            <a:r>
              <a:rPr lang="en-US" altLang="en-US" sz="2200" dirty="0">
                <a:solidFill>
                  <a:schemeClr val="tx1"/>
                </a:solidFill>
              </a:rPr>
              <a:t>The exception handling code unit is called an </a:t>
            </a:r>
            <a:r>
              <a:rPr lang="en-US" altLang="en-US" sz="2200" i="1" dirty="0">
                <a:solidFill>
                  <a:srgbClr val="FF0000"/>
                </a:solidFill>
              </a:rPr>
              <a:t>exception</a:t>
            </a:r>
            <a:r>
              <a:rPr lang="en-US" altLang="en-US" sz="2200" dirty="0">
                <a:solidFill>
                  <a:srgbClr val="FF0000"/>
                </a:solidFill>
              </a:rPr>
              <a:t> </a:t>
            </a:r>
            <a:r>
              <a:rPr lang="en-US" altLang="en-US" sz="2200" i="1" dirty="0">
                <a:solidFill>
                  <a:srgbClr val="FF0000"/>
                </a:solidFill>
              </a:rPr>
              <a:t>handler</a:t>
            </a:r>
          </a:p>
          <a:p>
            <a:pPr eaLnBrk="1" hangingPunct="1"/>
            <a:r>
              <a:rPr lang="en-US" altLang="en-US" sz="2200" dirty="0">
                <a:solidFill>
                  <a:schemeClr val="tx1"/>
                </a:solidFill>
              </a:rPr>
              <a:t>An exception is </a:t>
            </a:r>
            <a:r>
              <a:rPr lang="en-US" altLang="en-US" sz="2200" i="1" dirty="0">
                <a:solidFill>
                  <a:srgbClr val="FF0000"/>
                </a:solidFill>
              </a:rPr>
              <a:t>raised</a:t>
            </a:r>
            <a:r>
              <a:rPr lang="en-US" altLang="en-US" sz="2200" dirty="0">
                <a:solidFill>
                  <a:schemeClr val="tx1"/>
                </a:solidFill>
              </a:rPr>
              <a:t> when its associated event occurs</a:t>
            </a:r>
          </a:p>
          <a:p>
            <a:pPr eaLnBrk="1" hangingPunct="1"/>
            <a:endParaRPr lang="en-US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F03A8A37-0AA4-7943-87ED-8118AE67DF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5589" y="4572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Exception Handling: Advantages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B7760124-4BC8-994B-893A-86DE26428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5589" y="1447800"/>
            <a:ext cx="8153400" cy="45720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200" dirty="0">
                <a:solidFill>
                  <a:schemeClr val="tx1"/>
                </a:solidFill>
              </a:rPr>
              <a:t>Traditionally error detection code is tedious to write  </a:t>
            </a:r>
          </a:p>
          <a:p>
            <a:pPr eaLnBrk="1" hangingPunct="1"/>
            <a:r>
              <a:rPr lang="en-US" altLang="en-US" sz="2200" dirty="0">
                <a:solidFill>
                  <a:schemeClr val="tx1"/>
                </a:solidFill>
              </a:rPr>
              <a:t>Exception handling encourages programmers to consider many different possible errors</a:t>
            </a:r>
          </a:p>
          <a:p>
            <a:pPr eaLnBrk="1" hangingPunct="1"/>
            <a:r>
              <a:rPr lang="en-US" altLang="en-US" sz="2200" dirty="0">
                <a:solidFill>
                  <a:schemeClr val="tx1"/>
                </a:solidFill>
              </a:rPr>
              <a:t>Exception propagation allows a high level of reuse of exception handling code</a:t>
            </a:r>
          </a:p>
          <a:p>
            <a:pPr lvl="1" eaLnBrk="1" hangingPunct="1"/>
            <a:endParaRPr lang="en-US" altLang="en-US" sz="2000" dirty="0">
              <a:solidFill>
                <a:schemeClr val="tx1"/>
              </a:solidFill>
            </a:endParaRP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B9D93EB6-C643-9743-AA84-AD18957C5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Design Issues </a:t>
            </a:r>
            <a:r>
              <a:rPr lang="en-US" altLang="en-US" sz="2800" dirty="0"/>
              <a:t> 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EB3C1F5C-F846-9542-83BA-B04884248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chemeClr val="tx1"/>
                </a:solidFill>
              </a:rPr>
              <a:t>How and where are exception handlers specified and what is their scope?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chemeClr val="tx1"/>
                </a:solidFill>
              </a:rPr>
              <a:t>How is an exception bound to an exception handler?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chemeClr val="tx1"/>
                </a:solidFill>
              </a:rPr>
              <a:t>Where does execution continue, if at all, after an exception handler completes its execution?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chemeClr val="tx1"/>
                </a:solidFill>
              </a:rPr>
              <a:t>Is some form of finalization provided?</a:t>
            </a:r>
          </a:p>
          <a:p>
            <a:pPr eaLnBrk="1" hangingPunct="1"/>
            <a:r>
              <a:rPr lang="en-US" altLang="en-US" sz="2200" dirty="0">
                <a:solidFill>
                  <a:schemeClr val="tx1"/>
                </a:solidFill>
              </a:rPr>
              <a:t>How are user-defined exceptions specified?</a:t>
            </a:r>
          </a:p>
          <a:p>
            <a:pPr eaLnBrk="1" hangingPunct="1"/>
            <a:r>
              <a:rPr lang="en-US" altLang="en-US" sz="2200" dirty="0">
                <a:solidFill>
                  <a:schemeClr val="tx1"/>
                </a:solidFill>
              </a:rPr>
              <a:t>Are there any predefined exceptions?</a:t>
            </a:r>
          </a:p>
          <a:p>
            <a:pPr eaLnBrk="1" hangingPunct="1"/>
            <a:r>
              <a:rPr lang="en-US" altLang="en-US" sz="2200" dirty="0">
                <a:solidFill>
                  <a:schemeClr val="tx1"/>
                </a:solidFill>
              </a:rPr>
              <a:t>Should there be default exception handlers for programs that do not provide their own?</a:t>
            </a:r>
          </a:p>
          <a:p>
            <a:pPr eaLnBrk="1" hangingPunct="1"/>
            <a:r>
              <a:rPr lang="en-US" altLang="en-US" sz="2200" dirty="0">
                <a:solidFill>
                  <a:schemeClr val="tx1"/>
                </a:solidFill>
              </a:rPr>
              <a:t>Can predefined exceptions be explicitly raised?</a:t>
            </a:r>
          </a:p>
          <a:p>
            <a:pPr eaLnBrk="1" hangingPunct="1"/>
            <a:r>
              <a:rPr lang="en-US" altLang="en-US" sz="2200" dirty="0">
                <a:solidFill>
                  <a:schemeClr val="tx1"/>
                </a:solidFill>
              </a:rPr>
              <a:t>Are hardware-detectable errors treated as exceptions that can be handled?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5">
            <a:extLst>
              <a:ext uri="{FF2B5EF4-FFF2-40B4-BE49-F238E27FC236}">
                <a16:creationId xmlns:a16="http://schemas.microsoft.com/office/drawing/2014/main" id="{6D936F57-B9ED-A740-AD06-B771AE15D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Handling Control Flow</a:t>
            </a:r>
          </a:p>
        </p:txBody>
      </p:sp>
      <p:pic>
        <p:nvPicPr>
          <p:cNvPr id="20485" name="Picture 1" descr="Exception control flow" title="Figure">
            <a:extLst>
              <a:ext uri="{FF2B5EF4-FFF2-40B4-BE49-F238E27FC236}">
                <a16:creationId xmlns:a16="http://schemas.microsoft.com/office/drawing/2014/main" id="{C5374960-4D66-7E49-A048-7C294C5AE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2" r="-316" b="56213"/>
          <a:stretch>
            <a:fillRect/>
          </a:stretch>
        </p:blipFill>
        <p:spPr bwMode="auto">
          <a:xfrm>
            <a:off x="1066800" y="1371600"/>
            <a:ext cx="685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>
            <a:extLst>
              <a:ext uri="{FF2B5EF4-FFF2-40B4-BE49-F238E27FC236}">
                <a16:creationId xmlns:a16="http://schemas.microsoft.com/office/drawing/2014/main" id="{14580BFF-F877-A148-9C9D-05824795F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Handling in C++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0572AF70-3A28-B442-A4C3-1671550110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Added to C++ in 1990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Design is based on that of CLU, Ada, and ML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Exception Handlers Form: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	</a:t>
            </a:r>
            <a:r>
              <a:rPr lang="en-US" altLang="en-US" sz="2000" dirty="0">
                <a:solidFill>
                  <a:srgbClr val="0070C0"/>
                </a:solidFill>
              </a:rPr>
              <a:t>try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	-- code that is expected to raise an exception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	catch (</a:t>
            </a:r>
            <a:r>
              <a:rPr lang="en-US" altLang="en-US" sz="1800" i="1" dirty="0">
                <a:solidFill>
                  <a:srgbClr val="0070C0"/>
                </a:solidFill>
              </a:rPr>
              <a:t>formal parameter</a:t>
            </a:r>
            <a:r>
              <a:rPr lang="en-US" altLang="en-US" sz="2000" dirty="0">
                <a:solidFill>
                  <a:srgbClr val="0070C0"/>
                </a:solidFill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	-- </a:t>
            </a:r>
            <a:r>
              <a:rPr lang="en-US" altLang="en-US" sz="1800" i="1" dirty="0">
                <a:solidFill>
                  <a:srgbClr val="0070C0"/>
                </a:solidFill>
              </a:rPr>
              <a:t>handler code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	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	catch (</a:t>
            </a:r>
            <a:r>
              <a:rPr lang="en-US" altLang="en-US" sz="1800" i="1" dirty="0">
                <a:solidFill>
                  <a:srgbClr val="0070C0"/>
                </a:solidFill>
              </a:rPr>
              <a:t>formal parameter</a:t>
            </a:r>
            <a:r>
              <a:rPr lang="en-US" altLang="en-US" sz="2000" dirty="0">
                <a:solidFill>
                  <a:srgbClr val="0070C0"/>
                </a:solidFill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	-- </a:t>
            </a:r>
            <a:r>
              <a:rPr lang="en-US" altLang="en-US" sz="1800" i="1" dirty="0">
                <a:solidFill>
                  <a:srgbClr val="0070C0"/>
                </a:solidFill>
              </a:rPr>
              <a:t>handler code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	}</a:t>
            </a:r>
            <a:endParaRPr lang="en-US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>
            <a:extLst>
              <a:ext uri="{FF2B5EF4-FFF2-40B4-BE49-F238E27FC236}">
                <a16:creationId xmlns:a16="http://schemas.microsoft.com/office/drawing/2014/main" id="{DD9A1C17-3B32-1A48-9529-99F9ABB39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</a:rPr>
              <a:t>throw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catch</a:t>
            </a:r>
            <a:r>
              <a:rPr lang="en-US" altLang="en-US" dirty="0"/>
              <a:t> of Exceptions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14D08848-4FDC-5442-B3D3-218BE2763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7621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solidFill>
                  <a:schemeClr val="tx1"/>
                </a:solidFill>
              </a:rPr>
              <a:t>Exceptions are all raised explicitly by the statement:</a:t>
            </a:r>
          </a:p>
          <a:p>
            <a:pPr eaLnBrk="1" hangingPunct="1">
              <a:buFontTx/>
              <a:buNone/>
            </a:pPr>
            <a:r>
              <a:rPr lang="en-US" altLang="en-US" sz="2200" b="1" dirty="0">
                <a:solidFill>
                  <a:schemeClr val="tx1"/>
                </a:solidFill>
              </a:rPr>
              <a:t>			</a:t>
            </a:r>
            <a:r>
              <a:rPr lang="en-US" altLang="en-US" sz="2000" b="1" dirty="0">
                <a:solidFill>
                  <a:srgbClr val="0070C0"/>
                </a:solidFill>
              </a:rPr>
              <a:t>throw</a:t>
            </a:r>
            <a:r>
              <a:rPr lang="en-US" altLang="en-US" sz="2000" dirty="0">
                <a:solidFill>
                  <a:srgbClr val="0070C0"/>
                </a:solidFill>
              </a:rPr>
              <a:t> [</a:t>
            </a:r>
            <a:r>
              <a:rPr lang="en-US" altLang="en-US" sz="2000" i="1" dirty="0">
                <a:solidFill>
                  <a:srgbClr val="0070C0"/>
                </a:solidFill>
              </a:rPr>
              <a:t>expression</a:t>
            </a:r>
            <a:r>
              <a:rPr lang="en-US" altLang="en-US" sz="2000" dirty="0">
                <a:solidFill>
                  <a:srgbClr val="0070C0"/>
                </a:solidFill>
              </a:rPr>
              <a:t>];</a:t>
            </a:r>
            <a:endParaRPr lang="en-US" altLang="en-US" sz="2200" dirty="0">
              <a:solidFill>
                <a:srgbClr val="0070C0"/>
              </a:solidFill>
            </a:endParaRP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A </a:t>
            </a:r>
            <a:r>
              <a:rPr lang="en-US" altLang="en-US" sz="1800" dirty="0">
                <a:solidFill>
                  <a:srgbClr val="0070C0"/>
                </a:solidFill>
              </a:rPr>
              <a:t>throw </a:t>
            </a:r>
            <a:r>
              <a:rPr lang="en-US" altLang="en-US" sz="1800" dirty="0">
                <a:solidFill>
                  <a:schemeClr val="tx1"/>
                </a:solidFill>
              </a:rPr>
              <a:t> without an operand can only appear in a handler; when it appears, it simply re-raises the exception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The </a:t>
            </a:r>
            <a:r>
              <a:rPr lang="en-US" altLang="en-US" sz="1800" dirty="0">
                <a:solidFill>
                  <a:srgbClr val="FF0000"/>
                </a:solidFill>
              </a:rPr>
              <a:t>type of the expression </a:t>
            </a:r>
            <a:r>
              <a:rPr lang="en-US" altLang="en-US" sz="1800" dirty="0">
                <a:solidFill>
                  <a:schemeClr val="tx1"/>
                </a:solidFill>
              </a:rPr>
              <a:t>disambiguates the intended handler</a:t>
            </a:r>
            <a:endParaRPr lang="en-US" altLang="en-US" sz="22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rgbClr val="0070C0"/>
                </a:solidFill>
              </a:rPr>
              <a:t>catch</a:t>
            </a:r>
            <a:r>
              <a:rPr lang="en-US" altLang="en-US" sz="2200" dirty="0">
                <a:solidFill>
                  <a:schemeClr val="tx1"/>
                </a:solidFill>
              </a:rPr>
              <a:t> is the name of all handlers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the formal parameter of each catch must be unique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The formal parameter need not have a variable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It can be simply a type name to distinguish the handler it is in from others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The formal parameter can be used to transfer information to the handler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The handler </a:t>
            </a:r>
            <a:r>
              <a:rPr lang="en-US" altLang="en-US" sz="1800" dirty="0">
                <a:solidFill>
                  <a:srgbClr val="FF0000"/>
                </a:solidFill>
              </a:rPr>
              <a:t>catch (…) </a:t>
            </a:r>
            <a:r>
              <a:rPr lang="en-US" altLang="en-US" sz="1800" dirty="0">
                <a:solidFill>
                  <a:schemeClr val="tx1"/>
                </a:solidFill>
              </a:rPr>
              <a:t>will catch any unhandled exception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 descr="Exception example" title="Box">
            <a:extLst>
              <a:ext uri="{FF2B5EF4-FFF2-40B4-BE49-F238E27FC236}">
                <a16:creationId xmlns:a16="http://schemas.microsoft.com/office/drawing/2014/main" id="{1C37CF75-DE96-2349-8C7F-EDAC4181C29A}"/>
              </a:ext>
            </a:extLst>
          </p:cNvPr>
          <p:cNvSpPr/>
          <p:nvPr/>
        </p:nvSpPr>
        <p:spPr bwMode="auto">
          <a:xfrm>
            <a:off x="457200" y="1295400"/>
            <a:ext cx="3505200" cy="3657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latin typeface="Times" pitchFamily="18" charset="0"/>
              </a:rPr>
              <a:t>double division(</a:t>
            </a:r>
            <a:r>
              <a:rPr lang="en-US" sz="2000" dirty="0" err="1">
                <a:latin typeface="Times" pitchFamily="18" charset="0"/>
              </a:rPr>
              <a:t>int</a:t>
            </a:r>
            <a:r>
              <a:rPr lang="en-US" sz="2000" dirty="0">
                <a:latin typeface="Times" pitchFamily="18" charset="0"/>
              </a:rPr>
              <a:t> a, </a:t>
            </a:r>
            <a:r>
              <a:rPr lang="en-US" sz="2000" dirty="0" err="1">
                <a:latin typeface="Times" pitchFamily="18" charset="0"/>
              </a:rPr>
              <a:t>int</a:t>
            </a:r>
            <a:r>
              <a:rPr lang="en-US" sz="2000" dirty="0">
                <a:latin typeface="Times" pitchFamily="18" charset="0"/>
              </a:rPr>
              <a:t> b) {</a:t>
            </a:r>
          </a:p>
          <a:p>
            <a:r>
              <a:rPr lang="en-US" sz="2000" dirty="0">
                <a:latin typeface="Times" pitchFamily="18" charset="0"/>
              </a:rPr>
              <a:t>   if( b == 0 ) {</a:t>
            </a:r>
          </a:p>
          <a:p>
            <a:r>
              <a:rPr lang="en-US" sz="2000" dirty="0">
                <a:latin typeface="Times" pitchFamily="18" charset="0"/>
              </a:rPr>
              <a:t>      throw ”</a:t>
            </a:r>
            <a:r>
              <a:rPr lang="en-US" sz="2000" dirty="0" err="1">
                <a:latin typeface="Times" pitchFamily="18" charset="0"/>
              </a:rPr>
              <a:t>Div</a:t>
            </a:r>
            <a:r>
              <a:rPr lang="en-US" sz="2000" dirty="0">
                <a:latin typeface="Times" pitchFamily="18" charset="0"/>
              </a:rPr>
              <a:t> by zero";</a:t>
            </a:r>
          </a:p>
          <a:p>
            <a:r>
              <a:rPr lang="en-US" sz="2000" dirty="0">
                <a:latin typeface="Times" pitchFamily="18" charset="0"/>
              </a:rPr>
              <a:t>   }</a:t>
            </a:r>
          </a:p>
          <a:p>
            <a:r>
              <a:rPr lang="en-US" sz="2000" dirty="0">
                <a:latin typeface="Times" pitchFamily="18" charset="0"/>
              </a:rPr>
              <a:t>   if (a == 0) {</a:t>
            </a:r>
          </a:p>
          <a:p>
            <a:r>
              <a:rPr lang="en-US" sz="2000" dirty="0">
                <a:latin typeface="Times" pitchFamily="18" charset="0"/>
              </a:rPr>
              <a:t>     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sz="2000" dirty="0">
                <a:latin typeface="Times" pitchFamily="18" charset="0"/>
              </a:rPr>
              <a:t>throw </a:t>
            </a:r>
            <a:r>
              <a:rPr lang="en-US" sz="1800" dirty="0">
                <a:latin typeface="Times" pitchFamily="18" charset="0"/>
              </a:rPr>
              <a:t>0.0;</a:t>
            </a:r>
            <a:endParaRPr lang="en-US" sz="2000" dirty="0">
              <a:latin typeface="Times" pitchFamily="18" charset="0"/>
            </a:endParaRPr>
          </a:p>
          <a:p>
            <a:r>
              <a:rPr lang="en-US" sz="2000" dirty="0">
                <a:latin typeface="Times" pitchFamily="18" charset="0"/>
              </a:rPr>
              <a:t>   return (a/b);</a:t>
            </a:r>
          </a:p>
          <a:p>
            <a:r>
              <a:rPr lang="en-US" sz="2000" dirty="0">
                <a:latin typeface="Times" pitchFamily="18" charset="0"/>
              </a:rPr>
              <a:t>}</a:t>
            </a:r>
          </a:p>
        </p:txBody>
      </p:sp>
      <p:sp>
        <p:nvSpPr>
          <p:cNvPr id="3" name="Rounded Rectangle 2" descr="Catch exception example" title="Box">
            <a:extLst>
              <a:ext uri="{FF2B5EF4-FFF2-40B4-BE49-F238E27FC236}">
                <a16:creationId xmlns:a16="http://schemas.microsoft.com/office/drawing/2014/main" id="{ACB16C66-5165-0D46-B822-0BE2F6FD9924}"/>
              </a:ext>
            </a:extLst>
          </p:cNvPr>
          <p:cNvSpPr/>
          <p:nvPr/>
        </p:nvSpPr>
        <p:spPr bwMode="auto">
          <a:xfrm>
            <a:off x="4114800" y="990600"/>
            <a:ext cx="4572000" cy="5638800"/>
          </a:xfrm>
          <a:prstGeom prst="roundRect">
            <a:avLst>
              <a:gd name="adj" fmla="val 1245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 err="1">
                <a:latin typeface="Times" pitchFamily="18" charset="0"/>
              </a:rPr>
              <a:t>int</a:t>
            </a:r>
            <a:r>
              <a:rPr lang="en-US" sz="1800" dirty="0">
                <a:latin typeface="Times" pitchFamily="18" charset="0"/>
              </a:rPr>
              <a:t> main () {</a:t>
            </a:r>
          </a:p>
          <a:p>
            <a:r>
              <a:rPr lang="en-US" sz="1800" dirty="0">
                <a:latin typeface="Times" pitchFamily="18" charset="0"/>
              </a:rPr>
              <a:t>    …</a:t>
            </a:r>
          </a:p>
          <a:p>
            <a:r>
              <a:rPr lang="en-US" sz="1800" dirty="0">
                <a:latin typeface="Times" pitchFamily="18" charset="0"/>
              </a:rPr>
              <a:t>    </a:t>
            </a:r>
            <a:r>
              <a:rPr lang="en-US" sz="1800" dirty="0" err="1">
                <a:latin typeface="Times" pitchFamily="18" charset="0"/>
              </a:rPr>
              <a:t>cin</a:t>
            </a:r>
            <a:r>
              <a:rPr lang="en-US" sz="1800" dirty="0">
                <a:latin typeface="Times" pitchFamily="18" charset="0"/>
              </a:rPr>
              <a:t> &gt;&gt; a;</a:t>
            </a:r>
          </a:p>
          <a:p>
            <a:r>
              <a:rPr lang="en-US" sz="1800" dirty="0">
                <a:latin typeface="Times" pitchFamily="18" charset="0"/>
              </a:rPr>
              <a:t>    </a:t>
            </a:r>
            <a:r>
              <a:rPr lang="en-US" sz="1800" dirty="0" err="1">
                <a:latin typeface="Times" pitchFamily="18" charset="0"/>
              </a:rPr>
              <a:t>cin</a:t>
            </a:r>
            <a:r>
              <a:rPr lang="en-US" sz="1800" dirty="0">
                <a:latin typeface="Times" pitchFamily="18" charset="0"/>
              </a:rPr>
              <a:t> &gt;&gt; b;</a:t>
            </a:r>
          </a:p>
          <a:p>
            <a:r>
              <a:rPr lang="en-US" sz="1800" dirty="0">
                <a:latin typeface="Times" pitchFamily="18" charset="0"/>
              </a:rPr>
              <a:t> </a:t>
            </a:r>
          </a:p>
          <a:p>
            <a:r>
              <a:rPr lang="en-US" sz="1800" dirty="0">
                <a:latin typeface="Times" pitchFamily="18" charset="0"/>
              </a:rPr>
              <a:t>   try {</a:t>
            </a:r>
          </a:p>
          <a:p>
            <a:r>
              <a:rPr lang="en-US" sz="1800" dirty="0">
                <a:latin typeface="Times" pitchFamily="18" charset="0"/>
              </a:rPr>
              <a:t>      </a:t>
            </a:r>
            <a:r>
              <a:rPr lang="en-US" sz="1800" dirty="0">
                <a:solidFill>
                  <a:srgbClr val="FF0000"/>
                </a:solidFill>
                <a:latin typeface="Times" pitchFamily="18" charset="0"/>
              </a:rPr>
              <a:t>z = division(x, y);</a:t>
            </a:r>
          </a:p>
          <a:p>
            <a:r>
              <a:rPr lang="en-US" sz="1800" dirty="0">
                <a:latin typeface="Times" pitchFamily="18" charset="0"/>
              </a:rPr>
              <a:t>      </a:t>
            </a:r>
            <a:r>
              <a:rPr lang="en-US" sz="1800" dirty="0" err="1">
                <a:latin typeface="Times" pitchFamily="18" charset="0"/>
              </a:rPr>
              <a:t>cout</a:t>
            </a:r>
            <a:r>
              <a:rPr lang="en-US" sz="1800" dirty="0">
                <a:latin typeface="Times" pitchFamily="18" charset="0"/>
              </a:rPr>
              <a:t> &lt;&lt; z &lt;&lt; </a:t>
            </a:r>
            <a:r>
              <a:rPr lang="en-US" sz="1800" dirty="0" err="1">
                <a:latin typeface="Times" pitchFamily="18" charset="0"/>
              </a:rPr>
              <a:t>endl</a:t>
            </a:r>
            <a:r>
              <a:rPr lang="en-US" sz="1800" dirty="0">
                <a:latin typeface="Times" pitchFamily="18" charset="0"/>
              </a:rPr>
              <a:t>;</a:t>
            </a:r>
          </a:p>
          <a:p>
            <a:r>
              <a:rPr lang="en-US" sz="1800" dirty="0">
                <a:latin typeface="Times" pitchFamily="18" charset="0"/>
              </a:rPr>
              <a:t>   } </a:t>
            </a:r>
          </a:p>
          <a:p>
            <a:r>
              <a:rPr lang="en-US" sz="1800" dirty="0">
                <a:latin typeface="Times" pitchFamily="18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Times" pitchFamily="18" charset="0"/>
              </a:rPr>
              <a:t>catch (</a:t>
            </a:r>
            <a:r>
              <a:rPr lang="en-US" sz="1800" dirty="0" err="1">
                <a:solidFill>
                  <a:srgbClr val="FF0000"/>
                </a:solidFill>
                <a:latin typeface="Times" pitchFamily="18" charset="0"/>
              </a:rPr>
              <a:t>const</a:t>
            </a:r>
            <a:r>
              <a:rPr lang="en-US" sz="1800" dirty="0">
                <a:solidFill>
                  <a:srgbClr val="FF0000"/>
                </a:solidFill>
                <a:latin typeface="Times" pitchFamily="18" charset="0"/>
              </a:rPr>
              <a:t> char* </a:t>
            </a:r>
            <a:r>
              <a:rPr lang="en-US" sz="1800" dirty="0" err="1">
                <a:solidFill>
                  <a:srgbClr val="FF0000"/>
                </a:solidFill>
                <a:latin typeface="Times" pitchFamily="18" charset="0"/>
              </a:rPr>
              <a:t>msg</a:t>
            </a:r>
            <a:r>
              <a:rPr lang="en-US" sz="1800" dirty="0">
                <a:solidFill>
                  <a:srgbClr val="FF0000"/>
                </a:solidFill>
                <a:latin typeface="Times" pitchFamily="18" charset="0"/>
              </a:rPr>
              <a:t>) </a:t>
            </a:r>
            <a:r>
              <a:rPr lang="en-US" sz="1800" dirty="0">
                <a:latin typeface="Times" pitchFamily="18" charset="0"/>
              </a:rPr>
              <a:t>{</a:t>
            </a:r>
          </a:p>
          <a:p>
            <a:r>
              <a:rPr lang="en-US" sz="1800" dirty="0">
                <a:latin typeface="Times" pitchFamily="18" charset="0"/>
              </a:rPr>
              <a:t>     </a:t>
            </a:r>
            <a:r>
              <a:rPr lang="en-US" sz="1800" dirty="0" err="1">
                <a:latin typeface="Times" pitchFamily="18" charset="0"/>
              </a:rPr>
              <a:t>cerr</a:t>
            </a:r>
            <a:r>
              <a:rPr lang="en-US" sz="1800" dirty="0">
                <a:latin typeface="Times" pitchFamily="18" charset="0"/>
              </a:rPr>
              <a:t> &lt;&lt; </a:t>
            </a:r>
            <a:r>
              <a:rPr lang="en-US" sz="1800" dirty="0" err="1">
                <a:latin typeface="Times" pitchFamily="18" charset="0"/>
              </a:rPr>
              <a:t>msg</a:t>
            </a:r>
            <a:r>
              <a:rPr lang="en-US" sz="1800" dirty="0">
                <a:latin typeface="Times" pitchFamily="18" charset="0"/>
              </a:rPr>
              <a:t> &lt;&lt; </a:t>
            </a:r>
            <a:r>
              <a:rPr lang="en-US" sz="1800" dirty="0" err="1">
                <a:latin typeface="Times" pitchFamily="18" charset="0"/>
              </a:rPr>
              <a:t>endl</a:t>
            </a:r>
            <a:r>
              <a:rPr lang="en-US" sz="1800" dirty="0">
                <a:latin typeface="Times" pitchFamily="18" charset="0"/>
              </a:rPr>
              <a:t>;</a:t>
            </a:r>
          </a:p>
          <a:p>
            <a:r>
              <a:rPr lang="en-US" sz="1800" dirty="0">
                <a:latin typeface="Times" pitchFamily="18" charset="0"/>
              </a:rPr>
              <a:t>   }</a:t>
            </a:r>
          </a:p>
          <a:p>
            <a:r>
              <a:rPr lang="en-US" sz="1800" dirty="0">
                <a:solidFill>
                  <a:srgbClr val="FF0000"/>
                </a:solidFill>
                <a:latin typeface="Times" pitchFamily="18" charset="0"/>
              </a:rPr>
              <a:t>   catch (double d) </a:t>
            </a:r>
            <a:r>
              <a:rPr lang="en-US" sz="1800" dirty="0">
                <a:latin typeface="Times" pitchFamily="18" charset="0"/>
              </a:rPr>
              <a:t>{</a:t>
            </a:r>
          </a:p>
          <a:p>
            <a:r>
              <a:rPr lang="en-US" sz="1800" dirty="0">
                <a:latin typeface="Times" pitchFamily="18" charset="0"/>
              </a:rPr>
              <a:t>    </a:t>
            </a:r>
            <a:r>
              <a:rPr lang="en-US" sz="1800" dirty="0" err="1">
                <a:latin typeface="Times" pitchFamily="18" charset="0"/>
              </a:rPr>
              <a:t>cerr</a:t>
            </a:r>
            <a:r>
              <a:rPr lang="en-US" sz="1800" dirty="0">
                <a:latin typeface="Times" pitchFamily="18" charset="0"/>
              </a:rPr>
              <a:t> &lt;&lt; “not like” &lt;&lt; d &lt;&lt; ”as result”;</a:t>
            </a:r>
          </a:p>
          <a:p>
            <a:r>
              <a:rPr lang="en-US" sz="1800" dirty="0">
                <a:latin typeface="Times" pitchFamily="18" charset="0"/>
              </a:rPr>
              <a:t>   }</a:t>
            </a:r>
          </a:p>
          <a:p>
            <a:r>
              <a:rPr lang="en-US" sz="1800" dirty="0">
                <a:latin typeface="Times" pitchFamily="18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Times" pitchFamily="18" charset="0"/>
              </a:rPr>
              <a:t>catch (…) </a:t>
            </a:r>
            <a:r>
              <a:rPr lang="en-US" sz="1800" dirty="0">
                <a:latin typeface="Times" pitchFamily="18" charset="0"/>
              </a:rPr>
              <a:t>{ </a:t>
            </a:r>
            <a:r>
              <a:rPr lang="en-US" sz="1800" dirty="0" err="1">
                <a:latin typeface="Times" pitchFamily="18" charset="0"/>
              </a:rPr>
              <a:t>cerr</a:t>
            </a:r>
            <a:r>
              <a:rPr lang="en-US" sz="1800" dirty="0">
                <a:latin typeface="Times" pitchFamily="18" charset="0"/>
              </a:rPr>
              <a:t> &lt;&lt; “other errors”; }</a:t>
            </a:r>
          </a:p>
          <a:p>
            <a:r>
              <a:rPr lang="en-US" sz="1800" dirty="0">
                <a:latin typeface="Times" pitchFamily="18" charset="0"/>
              </a:rPr>
              <a:t>	//</a:t>
            </a:r>
            <a:r>
              <a:rPr lang="en-US" sz="1800" dirty="0" err="1">
                <a:latin typeface="Times" pitchFamily="18" charset="0"/>
              </a:rPr>
              <a:t>e,g</a:t>
            </a:r>
            <a:r>
              <a:rPr lang="en-US" sz="1800" dirty="0">
                <a:latin typeface="Times" pitchFamily="18" charset="0"/>
              </a:rPr>
              <a:t>. error in </a:t>
            </a:r>
            <a:r>
              <a:rPr lang="en-US" sz="1800" dirty="0" err="1">
                <a:latin typeface="Times" pitchFamily="18" charset="0"/>
              </a:rPr>
              <a:t>cin</a:t>
            </a:r>
            <a:r>
              <a:rPr lang="en-US" sz="1800" dirty="0">
                <a:latin typeface="Times" pitchFamily="18" charset="0"/>
              </a:rPr>
              <a:t> &gt;&gt; a; </a:t>
            </a:r>
          </a:p>
          <a:p>
            <a:r>
              <a:rPr lang="en-US" sz="1800" dirty="0">
                <a:latin typeface="Times" pitchFamily="18" charset="0"/>
              </a:rPr>
              <a:t>   return 0;</a:t>
            </a:r>
          </a:p>
          <a:p>
            <a:r>
              <a:rPr lang="en-US" sz="1800" dirty="0">
                <a:latin typeface="Times" pitchFamily="18" charset="0"/>
              </a:rPr>
              <a:t>}</a:t>
            </a:r>
            <a:endParaRPr lang="en-US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529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8CDF5AF5-BCBA-CD45-B507-B5CC0B1D5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Control Flow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EB91ED22-CF33-4443-B35E-821499EEA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If a throw statement is executed, control goes to the catch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If a handler is matched, after a handler completes its execution, control flows to the first statement after the last handler in the sequence of handlers;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If no handler is matched, the exception is unhandled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Unhandled exceptions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An unhandled exception is propagated to the caller of the function in which it is raised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This propagation continues to the main function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If no handler is found, control goes to the OS (to call default exception handler provided by the OS)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sz="3100" dirty="0">
                <a:solidFill>
                  <a:schemeClr val="tx1"/>
                </a:solidFill>
              </a:rPr>
              <a:t>Control Flow: Python vs.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895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try 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	A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except </a:t>
            </a:r>
            <a:r>
              <a:rPr lang="en-US" sz="2000" dirty="0" err="1">
                <a:solidFill>
                  <a:srgbClr val="C00000"/>
                </a:solidFill>
              </a:rPr>
              <a:t>myException</a:t>
            </a:r>
            <a:r>
              <a:rPr lang="en-US" sz="2000" dirty="0">
                <a:solidFill>
                  <a:srgbClr val="C00000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	B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else 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	C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finally 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	D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600" y="1600200"/>
            <a:ext cx="5562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def divide(x, y):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 try: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result = x / 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 except </a:t>
            </a:r>
            <a:r>
              <a:rPr lang="en-US" sz="2000" dirty="0" err="1">
                <a:solidFill>
                  <a:srgbClr val="0070C0"/>
                </a:solidFill>
              </a:rPr>
              <a:t>ZeroDivisionError</a:t>
            </a:r>
            <a:r>
              <a:rPr lang="en-US" sz="2000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print("division by zero!")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 else: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       	print("result is", result)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 finally: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print("executing finally clause")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57150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else block: executed when no exception occurs</a:t>
            </a:r>
          </a:p>
          <a:p>
            <a:r>
              <a:rPr lang="en-US" sz="2000" dirty="0">
                <a:latin typeface="+mn-lt"/>
              </a:rPr>
              <a:t>finally block: always executed.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5486400"/>
            <a:ext cx="7772400" cy="874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60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F11A8-E741-DF48-A341-96E33DC13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44196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Python: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def divide(x, y):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try: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result = x / 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except </a:t>
            </a:r>
            <a:r>
              <a:rPr lang="en-US" sz="1800" dirty="0" err="1">
                <a:solidFill>
                  <a:srgbClr val="0070C0"/>
                </a:solidFill>
              </a:rPr>
              <a:t>ZeroDivisionError</a:t>
            </a:r>
            <a:r>
              <a:rPr lang="en-US" sz="1800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print("division by zero!")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</a:t>
            </a:r>
            <a:r>
              <a:rPr lang="en-US" sz="1800" dirty="0">
                <a:solidFill>
                  <a:srgbClr val="FF0000"/>
                </a:solidFill>
              </a:rPr>
              <a:t>except: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print(“</a:t>
            </a:r>
            <a:r>
              <a:rPr lang="en-US" sz="1800" dirty="0" err="1">
                <a:solidFill>
                  <a:srgbClr val="0070C0"/>
                </a:solidFill>
              </a:rPr>
              <a:t>Catch’em</a:t>
            </a:r>
            <a:r>
              <a:rPr lang="en-US" sz="1800" dirty="0">
                <a:solidFill>
                  <a:srgbClr val="0070C0"/>
                </a:solidFill>
              </a:rPr>
              <a:t> all!”)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else: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     	print("result is", result)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finally: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print("finally clause")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CFB4BA-40AA-5040-A37B-DC13ABFCF1CB}"/>
              </a:ext>
            </a:extLst>
          </p:cNvPr>
          <p:cNvSpPr txBox="1">
            <a:spLocks/>
          </p:cNvSpPr>
          <p:nvPr/>
        </p:nvSpPr>
        <p:spPr bwMode="auto">
          <a:xfrm>
            <a:off x="4495800" y="1597152"/>
            <a:ext cx="441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>
                <a:solidFill>
                  <a:schemeClr val="tx1"/>
                </a:solidFill>
              </a:rPr>
              <a:t>C++: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Times" pitchFamily="18" charset="0"/>
              </a:rPr>
              <a:t>try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Times" pitchFamily="18" charset="0"/>
              </a:rPr>
              <a:t>      z = division(x, y);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Times" pitchFamily="18" charset="0"/>
              </a:rPr>
              <a:t>   }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Times" pitchFamily="18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Times" pitchFamily="18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Times" pitchFamily="18" charset="0"/>
              </a:rPr>
              <a:t>catch (…) </a:t>
            </a:r>
            <a:r>
              <a:rPr lang="en-US" sz="2000" dirty="0">
                <a:solidFill>
                  <a:srgbClr val="0070C0"/>
                </a:solidFill>
                <a:latin typeface="Times" pitchFamily="18" charset="0"/>
              </a:rPr>
              <a:t>{ </a:t>
            </a:r>
            <a:r>
              <a:rPr lang="en-US" sz="2000" dirty="0" err="1">
                <a:solidFill>
                  <a:srgbClr val="0070C0"/>
                </a:solidFill>
                <a:latin typeface="Times" pitchFamily="18" charset="0"/>
              </a:rPr>
              <a:t>cerr</a:t>
            </a:r>
            <a:r>
              <a:rPr lang="en-US" sz="2000" dirty="0">
                <a:solidFill>
                  <a:srgbClr val="0070C0"/>
                </a:solidFill>
                <a:latin typeface="Times" pitchFamily="18" charset="0"/>
              </a:rPr>
              <a:t> &lt;&lt; “other errors”;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Times" pitchFamily="18" charset="0"/>
              </a:rPr>
              <a:t>	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Times" pitchFamily="18" charset="0"/>
              </a:rPr>
              <a:t>   return 0;</a:t>
            </a:r>
          </a:p>
          <a:p>
            <a:pPr marL="0" indent="0">
              <a:buNone/>
            </a:pPr>
            <a:r>
              <a:rPr lang="en-US" sz="2000" dirty="0">
                <a:latin typeface="Times" pitchFamily="18" charset="0"/>
              </a:rPr>
              <a:t>}</a:t>
            </a:r>
            <a:endParaRPr lang="en-US" sz="3200" kern="0" dirty="0"/>
          </a:p>
          <a:p>
            <a:pPr marL="0" indent="0">
              <a:buFontTx/>
              <a:buNone/>
            </a:pPr>
            <a:endParaRPr lang="en-US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FBC957-39C3-2340-89B1-B4538D0F95E4}"/>
              </a:ext>
            </a:extLst>
          </p:cNvPr>
          <p:cNvSpPr txBox="1"/>
          <p:nvPr/>
        </p:nvSpPr>
        <p:spPr>
          <a:xfrm>
            <a:off x="5715000" y="57150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about Java?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B083-476D-4147-B45C-FF0A6B4F2132}"/>
              </a:ext>
            </a:extLst>
          </p:cNvPr>
          <p:cNvSpPr txBox="1"/>
          <p:nvPr/>
        </p:nvSpPr>
        <p:spPr>
          <a:xfrm>
            <a:off x="685800" y="4572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64272"/>
                </a:solidFill>
                <a:latin typeface="+mn-lt"/>
              </a:rPr>
              <a:t>Default handler: Python vs. C++</a:t>
            </a:r>
          </a:p>
        </p:txBody>
      </p:sp>
    </p:spTree>
    <p:extLst>
      <p:ext uri="{BB962C8B-B14F-4D97-AF65-F5344CB8AC3E}">
        <p14:creationId xmlns:p14="http://schemas.microsoft.com/office/powerpoint/2010/main" val="137994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599B782D-88C4-8F4B-8D87-DFD99B7AA5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</a:t>
            </a:r>
            <a:r>
              <a:rPr lang="en-US" altLang="en-US" dirty="0"/>
              <a:t>14 Topics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FC84C119-6F47-4844-AE77-7F93A313E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Introduction to Exception Handling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Exception Handling in C++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Exception Handling in Java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>
            <a:extLst>
              <a:ext uri="{FF2B5EF4-FFF2-40B4-BE49-F238E27FC236}">
                <a16:creationId xmlns:a16="http://schemas.microsoft.com/office/drawing/2014/main" id="{43F496F0-358E-0040-86C9-79516060E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Features and Evaluation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C6F5D672-D84B-C145-A258-67F4C3D3A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Exceptions are neither specified nor declared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Binding exceptions to handlers through the type of the parameter certainly does not promote readability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Functions can list the exceptions they may raise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Without a specification, a function can raise any exception (the throw clause)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There are no predefined exceptions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All exceptions are user-defined </a:t>
            </a:r>
          </a:p>
          <a:p>
            <a:pPr lvl="1" eaLnBrk="1" hangingPunct="1"/>
            <a:r>
              <a:rPr lang="en-US" sz="2000" dirty="0">
                <a:solidFill>
                  <a:schemeClr val="tx1"/>
                </a:solidFill>
              </a:rPr>
              <a:t>a list of standard exceptions defined in </a:t>
            </a:r>
            <a:r>
              <a:rPr lang="en-US" sz="2000" b="1" dirty="0">
                <a:solidFill>
                  <a:schemeClr val="tx1"/>
                </a:solidFill>
              </a:rPr>
              <a:t>&lt;exception&gt;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It is odd that exceptions are not named and that hardware- and system software-detectable exceptions cannot be handled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id="{17629AFF-01FA-0145-95A1-AEC470CF4F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Handling in Java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2DFDD2AD-369C-064D-8FF4-F8E5E7DD6A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029200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solidFill>
                  <a:schemeClr val="tx1"/>
                </a:solidFill>
              </a:rPr>
              <a:t>Based on C++, but more in line with OOP philosophy</a:t>
            </a:r>
          </a:p>
          <a:p>
            <a:pPr eaLnBrk="1" hangingPunct="1"/>
            <a:r>
              <a:rPr lang="en-US" altLang="en-US" sz="2200" dirty="0">
                <a:solidFill>
                  <a:schemeClr val="tx1"/>
                </a:solidFill>
              </a:rPr>
              <a:t>All exceptions are </a:t>
            </a:r>
            <a:r>
              <a:rPr lang="en-US" altLang="en-US" sz="2200" dirty="0">
                <a:solidFill>
                  <a:srgbClr val="FF0000"/>
                </a:solidFill>
              </a:rPr>
              <a:t>objects of classes </a:t>
            </a:r>
            <a:r>
              <a:rPr lang="en-US" altLang="en-US" sz="2200" dirty="0">
                <a:solidFill>
                  <a:schemeClr val="tx1"/>
                </a:solidFill>
              </a:rPr>
              <a:t>that are descendants of the </a:t>
            </a:r>
            <a:r>
              <a:rPr lang="en-US" altLang="en-US" sz="2200" i="1" dirty="0">
                <a:solidFill>
                  <a:srgbClr val="FF0000"/>
                </a:solidFill>
              </a:rPr>
              <a:t>Throwable</a:t>
            </a:r>
            <a:r>
              <a:rPr lang="en-US" altLang="en-US" sz="2200" dirty="0">
                <a:solidFill>
                  <a:schemeClr val="tx1"/>
                </a:solidFill>
              </a:rPr>
              <a:t> class</a:t>
            </a:r>
          </a:p>
          <a:p>
            <a:pPr eaLnBrk="1" hangingPunct="1"/>
            <a:r>
              <a:rPr lang="en-US" altLang="en-US" sz="2200" dirty="0">
                <a:solidFill>
                  <a:schemeClr val="tx1"/>
                </a:solidFill>
              </a:rPr>
              <a:t>The Java library includes two subclasses of Throwable :</a:t>
            </a:r>
          </a:p>
          <a:p>
            <a:pPr lvl="1" eaLnBrk="1" hangingPunct="1"/>
            <a:r>
              <a:rPr lang="en-US" altLang="en-US" sz="2000" dirty="0">
                <a:solidFill>
                  <a:srgbClr val="FF0000"/>
                </a:solidFill>
              </a:rPr>
              <a:t>Error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pPr lvl="2" eaLnBrk="1" hangingPunct="1"/>
            <a:r>
              <a:rPr lang="en-US" altLang="en-US" sz="1800" dirty="0">
                <a:solidFill>
                  <a:schemeClr val="tx1"/>
                </a:solidFill>
              </a:rPr>
              <a:t>Thrown by the Java interpreter for events such as heap overflow</a:t>
            </a:r>
          </a:p>
          <a:p>
            <a:pPr lvl="2" eaLnBrk="1" hangingPunct="1"/>
            <a:r>
              <a:rPr lang="en-US" altLang="en-US" sz="1800" dirty="0">
                <a:solidFill>
                  <a:schemeClr val="tx1"/>
                </a:solidFill>
              </a:rPr>
              <a:t>Never handled by user programs</a:t>
            </a:r>
          </a:p>
          <a:p>
            <a:pPr lvl="1" eaLnBrk="1" hangingPunct="1"/>
            <a:r>
              <a:rPr lang="en-US" altLang="en-US" sz="2000" dirty="0">
                <a:solidFill>
                  <a:srgbClr val="FF0000"/>
                </a:solidFill>
              </a:rPr>
              <a:t>Exception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pPr lvl="2" eaLnBrk="1" hangingPunct="1"/>
            <a:r>
              <a:rPr lang="en-US" altLang="en-US" sz="2000" dirty="0">
                <a:solidFill>
                  <a:schemeClr val="tx1"/>
                </a:solidFill>
              </a:rPr>
              <a:t>User-defined exceptions are usually subclasses of this</a:t>
            </a:r>
          </a:p>
          <a:p>
            <a:pPr lvl="2" eaLnBrk="1" hangingPunct="1"/>
            <a:r>
              <a:rPr lang="en-US" altLang="en-US" sz="2000" dirty="0">
                <a:solidFill>
                  <a:schemeClr val="tx1"/>
                </a:solidFill>
              </a:rPr>
              <a:t>Has two predefined subclasses</a:t>
            </a:r>
          </a:p>
          <a:p>
            <a:pPr lvl="3" eaLnBrk="1" hangingPunct="1"/>
            <a:r>
              <a:rPr lang="en-US" altLang="en-US" sz="1700" dirty="0" err="1">
                <a:solidFill>
                  <a:schemeClr val="tx1"/>
                </a:solidFill>
              </a:rPr>
              <a:t>IOException</a:t>
            </a:r>
            <a:r>
              <a:rPr lang="en-US" altLang="en-US" sz="1700" dirty="0">
                <a:solidFill>
                  <a:schemeClr val="tx1"/>
                </a:solidFill>
              </a:rPr>
              <a:t> e.g., </a:t>
            </a:r>
            <a:r>
              <a:rPr lang="en-US" altLang="en-US" sz="1700" dirty="0" err="1">
                <a:solidFill>
                  <a:schemeClr val="tx1"/>
                </a:solidFill>
              </a:rPr>
              <a:t>EOFException</a:t>
            </a:r>
            <a:endParaRPr lang="en-US" altLang="en-US" sz="1700" dirty="0">
              <a:solidFill>
                <a:schemeClr val="tx1"/>
              </a:solidFill>
            </a:endParaRPr>
          </a:p>
          <a:p>
            <a:pPr lvl="3" eaLnBrk="1" hangingPunct="1"/>
            <a:r>
              <a:rPr lang="en-US" altLang="en-US" sz="1700" dirty="0" err="1">
                <a:solidFill>
                  <a:schemeClr val="tx1"/>
                </a:solidFill>
              </a:rPr>
              <a:t>RuntimeException</a:t>
            </a:r>
            <a:r>
              <a:rPr lang="en-US" altLang="en-US" sz="1700" dirty="0">
                <a:solidFill>
                  <a:schemeClr val="tx1"/>
                </a:solidFill>
              </a:rPr>
              <a:t> e.g., </a:t>
            </a:r>
            <a:r>
              <a:rPr lang="en-US" altLang="en-US" sz="1700" dirty="0" err="1">
                <a:solidFill>
                  <a:schemeClr val="tx1"/>
                </a:solidFill>
              </a:rPr>
              <a:t>ArrayIndexOutOfBoundsException</a:t>
            </a:r>
            <a:r>
              <a:rPr lang="en-US" altLang="en-US" sz="1700" dirty="0">
                <a:solidFill>
                  <a:schemeClr val="tx1"/>
                </a:solidFill>
              </a:rPr>
              <a:t>  </a:t>
            </a:r>
            <a:endParaRPr lang="en-US" altLang="en-US" sz="1700" b="1" dirty="0">
              <a:solidFill>
                <a:schemeClr val="tx1"/>
              </a:solidFill>
            </a:endParaRP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exception hierarchy" title="Figure">
            <a:extLst>
              <a:ext uri="{FF2B5EF4-FFF2-40B4-BE49-F238E27FC236}">
                <a16:creationId xmlns:a16="http://schemas.microsoft.com/office/drawing/2014/main" id="{BCE18BC9-11F0-5C4D-ADE9-6D2AB0875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16050"/>
            <a:ext cx="7620000" cy="40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CCA5B1-523E-0247-932A-E18DEDCD2483}"/>
              </a:ext>
            </a:extLst>
          </p:cNvPr>
          <p:cNvSpPr txBox="1"/>
          <p:nvPr/>
        </p:nvSpPr>
        <p:spPr>
          <a:xfrm>
            <a:off x="5105400" y="57150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5381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id="{A7A15118-E646-9E4D-A30D-84C02B2FA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Exception Handlers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3B002D69-14EF-4345-B5BC-2AD41E793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solidFill>
                  <a:schemeClr val="tx1"/>
                </a:solidFill>
              </a:rPr>
              <a:t>Every </a:t>
            </a:r>
            <a:r>
              <a:rPr lang="en-US" altLang="en-US" sz="2200" dirty="0">
                <a:solidFill>
                  <a:srgbClr val="FF0000"/>
                </a:solidFill>
              </a:rPr>
              <a:t>catch</a:t>
            </a:r>
            <a:r>
              <a:rPr lang="en-US" altLang="en-US" sz="2200" dirty="0">
                <a:solidFill>
                  <a:schemeClr val="tx1"/>
                </a:solidFill>
              </a:rPr>
              <a:t> requires a named parameter and all parameters must be descendants of Throwable</a:t>
            </a:r>
            <a:endParaRPr lang="en-US" altLang="en-US" sz="22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200" dirty="0">
                <a:solidFill>
                  <a:schemeClr val="tx1"/>
                </a:solidFill>
              </a:rPr>
              <a:t>Syntax of </a:t>
            </a:r>
            <a:r>
              <a:rPr lang="en-US" altLang="en-US" sz="2200" dirty="0">
                <a:solidFill>
                  <a:srgbClr val="FF0000"/>
                </a:solidFill>
              </a:rPr>
              <a:t>try</a:t>
            </a:r>
            <a:r>
              <a:rPr lang="en-US" altLang="en-US" sz="2200" dirty="0">
                <a:solidFill>
                  <a:schemeClr val="tx1"/>
                </a:solidFill>
              </a:rPr>
              <a:t> clause is exactly that of C++</a:t>
            </a:r>
          </a:p>
          <a:p>
            <a:pPr eaLnBrk="1" hangingPunct="1"/>
            <a:r>
              <a:rPr lang="en-US" altLang="en-US" sz="2200" dirty="0">
                <a:solidFill>
                  <a:schemeClr val="tx1"/>
                </a:solidFill>
              </a:rPr>
              <a:t>Exceptions are thrown with </a:t>
            </a:r>
            <a:r>
              <a:rPr lang="en-US" altLang="en-US" sz="2200" dirty="0">
                <a:solidFill>
                  <a:srgbClr val="FF0000"/>
                </a:solidFill>
              </a:rPr>
              <a:t>throw</a:t>
            </a:r>
            <a:r>
              <a:rPr lang="en-US" altLang="en-US" sz="2200" dirty="0">
                <a:solidFill>
                  <a:schemeClr val="tx1"/>
                </a:solidFill>
              </a:rPr>
              <a:t>, as in C++ </a:t>
            </a:r>
          </a:p>
          <a:p>
            <a:pPr eaLnBrk="1" hangingPunct="1"/>
            <a:r>
              <a:rPr lang="en-US" altLang="en-US" sz="2200" dirty="0">
                <a:solidFill>
                  <a:schemeClr val="tx1"/>
                </a:solidFill>
              </a:rPr>
              <a:t>An exception is </a:t>
            </a:r>
            <a:r>
              <a:rPr lang="en-US" altLang="en-US" sz="2200" dirty="0">
                <a:solidFill>
                  <a:srgbClr val="FF0000"/>
                </a:solidFill>
              </a:rPr>
              <a:t>bound</a:t>
            </a:r>
            <a:r>
              <a:rPr lang="en-US" altLang="en-US" sz="2200" dirty="0">
                <a:solidFill>
                  <a:schemeClr val="tx1"/>
                </a:solidFill>
              </a:rPr>
              <a:t> to the first handler with a parameter is the same class as the thrown object or an ancestor of it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If no handler found, it propagates to the caller as in C++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It is suggested to add a handler (as the last catch clause) to catch all exceptions</a:t>
            </a:r>
          </a:p>
          <a:p>
            <a:pPr lvl="2" eaLnBrk="1" hangingPunct="1"/>
            <a:r>
              <a:rPr lang="en-US" altLang="en-US" sz="1700" dirty="0">
                <a:solidFill>
                  <a:schemeClr val="tx1"/>
                </a:solidFill>
              </a:rPr>
              <a:t>Simply use an </a:t>
            </a:r>
            <a:r>
              <a:rPr lang="en-US" altLang="en-US" sz="1700" dirty="0">
                <a:solidFill>
                  <a:srgbClr val="FF0000"/>
                </a:solidFill>
              </a:rPr>
              <a:t>Exception</a:t>
            </a:r>
            <a:r>
              <a:rPr lang="en-US" altLang="en-US" sz="1700" dirty="0">
                <a:solidFill>
                  <a:schemeClr val="tx1"/>
                </a:solidFill>
              </a:rPr>
              <a:t> class parameter</a:t>
            </a:r>
            <a:endParaRPr lang="en-US" altLang="en-US" sz="15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200" dirty="0">
                <a:solidFill>
                  <a:schemeClr val="tx1"/>
                </a:solidFill>
              </a:rPr>
              <a:t>An exception can be handled and rethrown by including a </a:t>
            </a:r>
            <a:r>
              <a:rPr lang="en-US" altLang="en-US" sz="2200" dirty="0">
                <a:solidFill>
                  <a:srgbClr val="0070C0"/>
                </a:solidFill>
              </a:rPr>
              <a:t>throw</a:t>
            </a:r>
            <a:r>
              <a:rPr lang="en-US" altLang="en-US" sz="2200" dirty="0">
                <a:solidFill>
                  <a:schemeClr val="tx1"/>
                </a:solidFill>
              </a:rPr>
              <a:t> in the handler (a handler could also throw a different exception)</a:t>
            </a:r>
          </a:p>
          <a:p>
            <a:pPr eaLnBrk="1" hangingPunct="1"/>
            <a:endParaRPr lang="en-US" altLang="en-US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>
            <a:extLst>
              <a:ext uri="{FF2B5EF4-FFF2-40B4-BE49-F238E27FC236}">
                <a16:creationId xmlns:a16="http://schemas.microsoft.com/office/drawing/2014/main" id="{FE2573E6-3379-2945-8774-ACC0588D0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/>
              <a:t>Checked and Unchecked Exceptions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8A6D521D-C364-E840-BD32-5D1B9288CE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Unchecked 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Exceptions of class</a:t>
            </a:r>
            <a:r>
              <a:rPr lang="en-US" altLang="en-US" sz="2000" dirty="0">
                <a:solidFill>
                  <a:srgbClr val="0070C0"/>
                </a:solidFill>
              </a:rPr>
              <a:t> Error </a:t>
            </a:r>
            <a:r>
              <a:rPr lang="en-US" altLang="en-US" sz="2000" dirty="0">
                <a:solidFill>
                  <a:schemeClr val="tx1"/>
                </a:solidFill>
              </a:rPr>
              <a:t>and </a:t>
            </a:r>
            <a:r>
              <a:rPr lang="en-US" altLang="en-US" sz="2000" dirty="0" err="1">
                <a:solidFill>
                  <a:srgbClr val="0070C0"/>
                </a:solidFill>
              </a:rPr>
              <a:t>RunTimeException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and all of their descendants (all others are checked exceptions)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Checked 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Checked exceptions are checked at compile-time.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</a:rPr>
              <a:t>It means if a method is throwing a checked exception then it should handle the exception using </a:t>
            </a:r>
            <a:r>
              <a:rPr lang="en-US" sz="1700" dirty="0">
                <a:solidFill>
                  <a:srgbClr val="0070C0"/>
                </a:solidFill>
              </a:rPr>
              <a:t>try-catch </a:t>
            </a:r>
            <a:r>
              <a:rPr lang="en-US" sz="1700" dirty="0">
                <a:solidFill>
                  <a:schemeClr val="tx1"/>
                </a:solidFill>
              </a:rPr>
              <a:t>block or it should declare the exception using </a:t>
            </a:r>
            <a:r>
              <a:rPr lang="en-US" sz="1700" dirty="0">
                <a:solidFill>
                  <a:srgbClr val="FF0000"/>
                </a:solidFill>
              </a:rPr>
              <a:t>throws</a:t>
            </a:r>
            <a:r>
              <a:rPr lang="en-US" sz="1700" dirty="0">
                <a:solidFill>
                  <a:schemeClr val="tx1"/>
                </a:solidFill>
              </a:rPr>
              <a:t> keyword, otherwise the program will give a compilation error.</a:t>
            </a:r>
            <a:endParaRPr lang="en-US" alt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throw</a:t>
            </a:r>
            <a:r>
              <a:rPr lang="en-US" altLang="en-US" sz="2400" dirty="0">
                <a:solidFill>
                  <a:schemeClr val="tx1"/>
                </a:solidFill>
              </a:rPr>
              <a:t> vs. </a:t>
            </a:r>
            <a:r>
              <a:rPr lang="en-US" altLang="en-US" sz="2400" dirty="0">
                <a:solidFill>
                  <a:srgbClr val="FF0000"/>
                </a:solidFill>
              </a:rPr>
              <a:t>throws  </a:t>
            </a:r>
            <a:r>
              <a:rPr lang="en-US" altLang="en-US" sz="2400" dirty="0">
                <a:solidFill>
                  <a:schemeClr val="tx1"/>
                </a:solidFill>
              </a:rPr>
              <a:t>(</a:t>
            </a:r>
            <a:r>
              <a:rPr lang="en-US" altLang="en-US" sz="2000" dirty="0">
                <a:solidFill>
                  <a:schemeClr val="tx1"/>
                </a:solidFill>
              </a:rPr>
              <a:t>Example next slide)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A method that calls a method with a particular checked exception in its </a:t>
            </a:r>
            <a:r>
              <a:rPr lang="en-US" altLang="en-US" sz="1800" dirty="0">
                <a:solidFill>
                  <a:srgbClr val="0070C0"/>
                </a:solidFill>
              </a:rPr>
              <a:t>throws</a:t>
            </a:r>
            <a:r>
              <a:rPr lang="en-US" altLang="en-US" sz="1800" dirty="0">
                <a:solidFill>
                  <a:schemeClr val="tx1"/>
                </a:solidFill>
              </a:rPr>
              <a:t> clause has three alternatives:</a:t>
            </a:r>
          </a:p>
          <a:p>
            <a:pPr lvl="2" eaLnBrk="1" hangingPunct="1"/>
            <a:r>
              <a:rPr lang="en-US" altLang="en-US" sz="1600" dirty="0">
                <a:solidFill>
                  <a:schemeClr val="tx1"/>
                </a:solidFill>
              </a:rPr>
              <a:t>Catch and handle the exception</a:t>
            </a:r>
          </a:p>
          <a:p>
            <a:pPr lvl="2" eaLnBrk="1" hangingPunct="1"/>
            <a:r>
              <a:rPr lang="en-US" altLang="en-US" sz="1600" dirty="0">
                <a:solidFill>
                  <a:schemeClr val="tx1"/>
                </a:solidFill>
              </a:rPr>
              <a:t>Catch the exception and re-throw an exception (could be a different exception) listed in its own </a:t>
            </a:r>
            <a:r>
              <a:rPr lang="en-US" altLang="en-US" sz="1600" dirty="0">
                <a:solidFill>
                  <a:srgbClr val="0070C0"/>
                </a:solidFill>
              </a:rPr>
              <a:t>throws </a:t>
            </a:r>
            <a:r>
              <a:rPr lang="en-US" altLang="en-US" sz="1600" dirty="0">
                <a:solidFill>
                  <a:schemeClr val="tx1"/>
                </a:solidFill>
              </a:rPr>
              <a:t>clause</a:t>
            </a:r>
          </a:p>
          <a:p>
            <a:pPr lvl="2" eaLnBrk="1" hangingPunct="1"/>
            <a:r>
              <a:rPr lang="en-US" altLang="en-US" sz="1600" dirty="0">
                <a:solidFill>
                  <a:schemeClr val="tx1"/>
                </a:solidFill>
              </a:rPr>
              <a:t>Declare the same exception in its </a:t>
            </a:r>
            <a:r>
              <a:rPr lang="en-US" altLang="en-US" sz="1600" dirty="0">
                <a:solidFill>
                  <a:srgbClr val="0070C0"/>
                </a:solidFill>
              </a:rPr>
              <a:t>throws</a:t>
            </a:r>
            <a:r>
              <a:rPr lang="en-US" altLang="en-US" sz="1600" dirty="0">
                <a:solidFill>
                  <a:schemeClr val="tx1"/>
                </a:solidFill>
              </a:rPr>
              <a:t> clause and do not handle it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5E22-B771-C540-88AB-2B1CD4A5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3189"/>
            <a:ext cx="8153400" cy="766011"/>
          </a:xfrm>
        </p:spPr>
        <p:txBody>
          <a:bodyPr/>
          <a:lstStyle/>
          <a:p>
            <a:r>
              <a:rPr lang="en-US" dirty="0"/>
              <a:t>throw vs. throws</a:t>
            </a:r>
          </a:p>
        </p:txBody>
      </p:sp>
      <p:sp>
        <p:nvSpPr>
          <p:cNvPr id="4" name="Rounded Rectangle 3" descr="Java throw and throws usage" title="Box">
            <a:extLst>
              <a:ext uri="{FF2B5EF4-FFF2-40B4-BE49-F238E27FC236}">
                <a16:creationId xmlns:a16="http://schemas.microsoft.com/office/drawing/2014/main" id="{E62E7639-2BF2-034B-9C27-83A28B5EC876}"/>
              </a:ext>
            </a:extLst>
          </p:cNvPr>
          <p:cNvSpPr/>
          <p:nvPr/>
        </p:nvSpPr>
        <p:spPr bwMode="auto">
          <a:xfrm>
            <a:off x="609600" y="1371600"/>
            <a:ext cx="7696200" cy="480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+mn-lt"/>
              </a:rPr>
              <a:t>void </a:t>
            </a:r>
            <a:r>
              <a:rPr lang="en-US" sz="1600" dirty="0" err="1">
                <a:latin typeface="+mn-lt"/>
              </a:rPr>
              <a:t>myMethod</a:t>
            </a:r>
            <a:r>
              <a:rPr lang="en-US" sz="1600" dirty="0">
                <a:latin typeface="+mn-lt"/>
              </a:rPr>
              <a:t>() {</a:t>
            </a:r>
          </a:p>
          <a:p>
            <a:r>
              <a:rPr lang="en-US" sz="1600" dirty="0">
                <a:latin typeface="+mn-lt"/>
              </a:rPr>
              <a:t>   try {</a:t>
            </a:r>
          </a:p>
          <a:p>
            <a:r>
              <a:rPr lang="en-US" sz="1600" dirty="0">
                <a:latin typeface="+mn-lt"/>
              </a:rPr>
              <a:t>      //throwing arithmetic exception using throw</a:t>
            </a:r>
          </a:p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      throw </a:t>
            </a:r>
            <a:r>
              <a:rPr lang="en-US" sz="1600" dirty="0">
                <a:latin typeface="+mn-lt"/>
              </a:rPr>
              <a:t>new </a:t>
            </a:r>
            <a:r>
              <a:rPr lang="en-US" sz="1600" dirty="0" err="1">
                <a:latin typeface="+mn-lt"/>
              </a:rPr>
              <a:t>ArithmeticException</a:t>
            </a:r>
            <a:r>
              <a:rPr lang="en-US" sz="1600" dirty="0">
                <a:latin typeface="+mn-lt"/>
              </a:rPr>
              <a:t>("Something went wrong!!");</a:t>
            </a:r>
          </a:p>
          <a:p>
            <a:r>
              <a:rPr lang="en-US" sz="1600" dirty="0">
                <a:latin typeface="+mn-lt"/>
              </a:rPr>
              <a:t>   } </a:t>
            </a:r>
          </a:p>
          <a:p>
            <a:r>
              <a:rPr lang="en-US" sz="1600" dirty="0">
                <a:latin typeface="+mn-lt"/>
              </a:rPr>
              <a:t>   catch (Exception </a:t>
            </a:r>
            <a:r>
              <a:rPr lang="en-US" sz="1600" dirty="0" err="1">
                <a:latin typeface="+mn-lt"/>
              </a:rPr>
              <a:t>exp</a:t>
            </a:r>
            <a:r>
              <a:rPr lang="en-US" sz="1600" dirty="0">
                <a:latin typeface="+mn-lt"/>
              </a:rPr>
              <a:t>) {</a:t>
            </a:r>
          </a:p>
          <a:p>
            <a:r>
              <a:rPr lang="en-US" sz="1600" dirty="0">
                <a:latin typeface="+mn-lt"/>
              </a:rPr>
              <a:t>      </a:t>
            </a:r>
            <a:r>
              <a:rPr lang="en-US" sz="1600" dirty="0" err="1">
                <a:latin typeface="+mn-lt"/>
              </a:rPr>
              <a:t>System.out.println</a:t>
            </a:r>
            <a:r>
              <a:rPr lang="en-US" sz="1600" dirty="0">
                <a:latin typeface="+mn-lt"/>
              </a:rPr>
              <a:t>("Error: "+</a:t>
            </a:r>
            <a:r>
              <a:rPr lang="en-US" sz="1600" dirty="0" err="1">
                <a:latin typeface="+mn-lt"/>
              </a:rPr>
              <a:t>exp.getMessage</a:t>
            </a:r>
            <a:r>
              <a:rPr lang="en-US" sz="1600" dirty="0">
                <a:latin typeface="+mn-lt"/>
              </a:rPr>
              <a:t>());</a:t>
            </a:r>
          </a:p>
          <a:p>
            <a:r>
              <a:rPr lang="en-US" sz="1600" dirty="0">
                <a:latin typeface="+mn-lt"/>
              </a:rPr>
              <a:t>   }</a:t>
            </a:r>
          </a:p>
          <a:p>
            <a:r>
              <a:rPr lang="en-US" sz="1600" dirty="0">
                <a:latin typeface="+mn-lt"/>
              </a:rPr>
              <a:t>}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class Example {  </a:t>
            </a:r>
          </a:p>
          <a:p>
            <a:r>
              <a:rPr lang="en-US" sz="1600" dirty="0">
                <a:latin typeface="+mn-lt"/>
              </a:rPr>
              <a:t>   public static void main(String </a:t>
            </a:r>
            <a:r>
              <a:rPr lang="en-US" sz="1600" dirty="0" err="1">
                <a:latin typeface="+mn-lt"/>
              </a:rPr>
              <a:t>args</a:t>
            </a:r>
            <a:r>
              <a:rPr lang="en-US" sz="1600" dirty="0">
                <a:latin typeface="+mn-lt"/>
              </a:rPr>
              <a:t>[]) 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throws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IOException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 {			//</a:t>
            </a:r>
            <a:r>
              <a:rPr lang="en-US" sz="1600" dirty="0" err="1">
                <a:latin typeface="+mn-lt"/>
              </a:rPr>
              <a:t>IOException</a:t>
            </a:r>
            <a:r>
              <a:rPr lang="en-US" sz="1600" dirty="0">
                <a:latin typeface="+mn-lt"/>
              </a:rPr>
              <a:t> will not be handled in main()</a:t>
            </a:r>
          </a:p>
          <a:p>
            <a:r>
              <a:rPr lang="en-US" sz="1600" dirty="0">
                <a:latin typeface="+mn-lt"/>
              </a:rPr>
              <a:t>      </a:t>
            </a:r>
            <a:r>
              <a:rPr lang="en-US" sz="1600" dirty="0" err="1">
                <a:latin typeface="+mn-lt"/>
              </a:rPr>
              <a:t>FileInputStream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fis</a:t>
            </a:r>
            <a:r>
              <a:rPr lang="en-US" sz="1600" dirty="0">
                <a:latin typeface="+mn-lt"/>
              </a:rPr>
              <a:t> = null;</a:t>
            </a:r>
          </a:p>
          <a:p>
            <a:r>
              <a:rPr lang="en-US" sz="1600" dirty="0">
                <a:latin typeface="+mn-lt"/>
              </a:rPr>
              <a:t>      </a:t>
            </a:r>
            <a:r>
              <a:rPr lang="en-US" sz="1600" dirty="0" err="1">
                <a:latin typeface="+mn-lt"/>
              </a:rPr>
              <a:t>fis</a:t>
            </a:r>
            <a:r>
              <a:rPr lang="en-US" sz="1600" dirty="0">
                <a:latin typeface="+mn-lt"/>
              </a:rPr>
              <a:t> = new </a:t>
            </a:r>
            <a:r>
              <a:rPr lang="en-US" sz="1600" dirty="0" err="1">
                <a:latin typeface="+mn-lt"/>
              </a:rPr>
              <a:t>FileInputStream</a:t>
            </a:r>
            <a:r>
              <a:rPr lang="en-US" sz="1600" dirty="0">
                <a:latin typeface="+mn-lt"/>
              </a:rPr>
              <a:t>("B:/</a:t>
            </a:r>
            <a:r>
              <a:rPr lang="en-US" sz="1600" dirty="0" err="1">
                <a:latin typeface="+mn-lt"/>
              </a:rPr>
              <a:t>myfile.txt</a:t>
            </a:r>
            <a:r>
              <a:rPr lang="en-US" sz="1600" dirty="0">
                <a:latin typeface="+mn-lt"/>
              </a:rPr>
              <a:t>"); </a:t>
            </a:r>
          </a:p>
          <a:p>
            <a:r>
              <a:rPr lang="en-US" sz="1600" dirty="0">
                <a:latin typeface="+mn-lt"/>
              </a:rPr>
              <a:t>       …</a:t>
            </a:r>
          </a:p>
          <a:p>
            <a:r>
              <a:rPr lang="en-US" sz="1600" dirty="0">
                <a:latin typeface="+mn-lt"/>
              </a:rPr>
              <a:t>      </a:t>
            </a:r>
            <a:r>
              <a:rPr lang="en-US" sz="1600" dirty="0" err="1">
                <a:latin typeface="+mn-lt"/>
              </a:rPr>
              <a:t>fis.close</a:t>
            </a:r>
            <a:r>
              <a:rPr lang="en-US" sz="1600" dirty="0">
                <a:latin typeface="+mn-lt"/>
              </a:rPr>
              <a:t>(); 	</a:t>
            </a:r>
          </a:p>
          <a:p>
            <a:r>
              <a:rPr lang="en-US" sz="1600" dirty="0">
                <a:latin typeface="+mn-lt"/>
              </a:rPr>
              <a:t>   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4140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>
            <a:extLst>
              <a:ext uri="{FF2B5EF4-FFF2-40B4-BE49-F238E27FC236}">
                <a16:creationId xmlns:a16="http://schemas.microsoft.com/office/drawing/2014/main" id="{5415DD84-5121-2E4B-B323-4369D69FB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finally</a:t>
            </a:r>
            <a:r>
              <a:rPr lang="en-US" altLang="en-US" dirty="0"/>
              <a:t> Clause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AC32FA80-B16C-CE41-A52E-E86A00EC8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1"/>
            <a:ext cx="3276600" cy="3581400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Can appear at the end of a try construct</a:t>
            </a:r>
          </a:p>
          <a:p>
            <a:pPr lvl="2" eaLnBrk="1" hangingPunct="1"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finally {</a:t>
            </a:r>
          </a:p>
          <a:p>
            <a:pPr lvl="2" eaLnBrk="1" hangingPunct="1"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...</a:t>
            </a:r>
          </a:p>
          <a:p>
            <a:pPr lvl="2" eaLnBrk="1" hangingPunct="1"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}</a:t>
            </a:r>
          </a:p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Purpose: To specify code that is to be executed, regardless of what happens in the try construct</a:t>
            </a:r>
          </a:p>
        </p:txBody>
      </p:sp>
      <p:sp>
        <p:nvSpPr>
          <p:cNvPr id="2" name="Rounded Rectangle 1" descr="Java finally usage" title="Box">
            <a:extLst>
              <a:ext uri="{FF2B5EF4-FFF2-40B4-BE49-F238E27FC236}">
                <a16:creationId xmlns:a16="http://schemas.microsoft.com/office/drawing/2014/main" id="{254B4763-A978-DA48-A6B1-DD3932B2B00D}"/>
              </a:ext>
            </a:extLst>
          </p:cNvPr>
          <p:cNvSpPr/>
          <p:nvPr/>
        </p:nvSpPr>
        <p:spPr bwMode="auto">
          <a:xfrm>
            <a:off x="3886199" y="1463841"/>
            <a:ext cx="4876801" cy="441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+mn-lt"/>
              </a:rPr>
              <a:t>class </a:t>
            </a:r>
            <a:r>
              <a:rPr lang="en-US" sz="1600" dirty="0" err="1">
                <a:latin typeface="+mn-lt"/>
              </a:rPr>
              <a:t>TestFinallyBlock</a:t>
            </a:r>
            <a:r>
              <a:rPr lang="en-US" sz="1600" dirty="0">
                <a:latin typeface="+mn-lt"/>
              </a:rPr>
              <a:t>{  </a:t>
            </a:r>
          </a:p>
          <a:p>
            <a:r>
              <a:rPr lang="en-US" sz="1600" dirty="0">
                <a:latin typeface="+mn-lt"/>
              </a:rPr>
              <a:t>  public static void main(String </a:t>
            </a:r>
            <a:r>
              <a:rPr lang="en-US" sz="1600" dirty="0" err="1">
                <a:latin typeface="+mn-lt"/>
              </a:rPr>
              <a:t>args</a:t>
            </a:r>
            <a:r>
              <a:rPr lang="en-US" sz="1600" dirty="0">
                <a:latin typeface="+mn-lt"/>
              </a:rPr>
              <a:t>[]) {  </a:t>
            </a:r>
          </a:p>
          <a:p>
            <a:r>
              <a:rPr lang="en-US" sz="1600" dirty="0">
                <a:latin typeface="+mn-lt"/>
              </a:rPr>
              <a:t>  try {  </a:t>
            </a:r>
          </a:p>
          <a:p>
            <a:r>
              <a:rPr lang="en-US" sz="1600" dirty="0">
                <a:latin typeface="+mn-lt"/>
              </a:rPr>
              <a:t>   </a:t>
            </a:r>
            <a:r>
              <a:rPr lang="en-US" sz="1600" dirty="0" err="1">
                <a:latin typeface="+mn-lt"/>
              </a:rPr>
              <a:t>int</a:t>
            </a:r>
            <a:r>
              <a:rPr lang="en-US" sz="1600" dirty="0">
                <a:latin typeface="+mn-lt"/>
              </a:rPr>
              <a:t> data=25/5;  </a:t>
            </a:r>
          </a:p>
          <a:p>
            <a:r>
              <a:rPr lang="en-US" sz="1600" dirty="0">
                <a:latin typeface="+mn-lt"/>
              </a:rPr>
              <a:t>   </a:t>
            </a:r>
            <a:r>
              <a:rPr lang="en-US" sz="1600" dirty="0" err="1">
                <a:latin typeface="+mn-lt"/>
              </a:rPr>
              <a:t>System.out.println</a:t>
            </a:r>
            <a:r>
              <a:rPr lang="en-US" sz="1600" dirty="0">
                <a:latin typeface="+mn-lt"/>
              </a:rPr>
              <a:t>(data);  </a:t>
            </a:r>
          </a:p>
          <a:p>
            <a:r>
              <a:rPr lang="en-US" sz="1600" dirty="0">
                <a:latin typeface="+mn-lt"/>
              </a:rPr>
              <a:t>  }  </a:t>
            </a:r>
          </a:p>
          <a:p>
            <a:r>
              <a:rPr lang="en-US" sz="1600" dirty="0">
                <a:latin typeface="+mn-lt"/>
              </a:rPr>
              <a:t>  catch(</a:t>
            </a:r>
            <a:r>
              <a:rPr lang="en-US" sz="1600" dirty="0" err="1">
                <a:latin typeface="+mn-lt"/>
              </a:rPr>
              <a:t>NullPointerException</a:t>
            </a:r>
            <a:r>
              <a:rPr lang="en-US" sz="1600" dirty="0">
                <a:latin typeface="+mn-lt"/>
              </a:rPr>
              <a:t> e) {  </a:t>
            </a:r>
          </a:p>
          <a:p>
            <a:r>
              <a:rPr lang="en-US" sz="1600" dirty="0">
                <a:latin typeface="+mn-lt"/>
              </a:rPr>
              <a:t>        </a:t>
            </a:r>
            <a:r>
              <a:rPr lang="en-US" sz="1600" dirty="0" err="1">
                <a:latin typeface="+mn-lt"/>
              </a:rPr>
              <a:t>System.out.println</a:t>
            </a:r>
            <a:r>
              <a:rPr lang="en-US" sz="1600" dirty="0">
                <a:latin typeface="+mn-lt"/>
              </a:rPr>
              <a:t>(e);</a:t>
            </a:r>
          </a:p>
          <a:p>
            <a:r>
              <a:rPr lang="en-US" sz="1600" dirty="0">
                <a:latin typeface="+mn-lt"/>
              </a:rPr>
              <a:t>   }  </a:t>
            </a:r>
          </a:p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   finally </a:t>
            </a:r>
            <a:r>
              <a:rPr lang="en-US" sz="1600" dirty="0">
                <a:latin typeface="+mn-lt"/>
              </a:rPr>
              <a:t>{</a:t>
            </a:r>
          </a:p>
          <a:p>
            <a:r>
              <a:rPr lang="en-US" sz="1600" dirty="0">
                <a:latin typeface="+mn-lt"/>
              </a:rPr>
              <a:t>        </a:t>
            </a:r>
            <a:r>
              <a:rPr lang="en-US" sz="1400" dirty="0" err="1">
                <a:latin typeface="+mn-lt"/>
              </a:rPr>
              <a:t>System.out.println</a:t>
            </a:r>
            <a:r>
              <a:rPr lang="en-US" sz="1400" dirty="0">
                <a:latin typeface="+mn-lt"/>
              </a:rPr>
              <a:t>(”always executed");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 }  </a:t>
            </a:r>
          </a:p>
          <a:p>
            <a:r>
              <a:rPr lang="en-US" sz="1600" dirty="0">
                <a:latin typeface="+mn-lt"/>
              </a:rPr>
              <a:t>   </a:t>
            </a:r>
            <a:r>
              <a:rPr lang="en-US" sz="1600" dirty="0" err="1">
                <a:latin typeface="+mn-lt"/>
              </a:rPr>
              <a:t>System.out.println</a:t>
            </a:r>
            <a:r>
              <a:rPr lang="en-US" sz="1600" dirty="0">
                <a:latin typeface="+mn-lt"/>
              </a:rPr>
              <a:t>("rest of the code...");  </a:t>
            </a:r>
          </a:p>
          <a:p>
            <a:r>
              <a:rPr lang="en-US" sz="1600" dirty="0">
                <a:latin typeface="+mn-lt"/>
              </a:rPr>
              <a:t>  } //end of main  </a:t>
            </a:r>
          </a:p>
          <a:p>
            <a:r>
              <a:rPr lang="en-US" sz="1600" dirty="0">
                <a:latin typeface="+mn-lt"/>
              </a:rPr>
              <a:t>} //end of class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>
            <a:extLst>
              <a:ext uri="{FF2B5EF4-FFF2-40B4-BE49-F238E27FC236}">
                <a16:creationId xmlns:a16="http://schemas.microsoft.com/office/drawing/2014/main" id="{DCD4146B-D42F-A344-B155-CD3A5ED0B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2006E8CC-D5D6-3948-8F94-17594B78C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The types of exceptions makes more sense than in the case of C++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throws</a:t>
            </a:r>
            <a:r>
              <a:rPr lang="en-US" altLang="en-US" sz="2400" dirty="0">
                <a:solidFill>
                  <a:schemeClr val="tx1"/>
                </a:solidFill>
              </a:rPr>
              <a:t> clause makes clear indication for (unhandled) exception propagation.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However, confusion between throw and throws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finally</a:t>
            </a:r>
            <a:r>
              <a:rPr lang="en-US" altLang="en-US" sz="2400" dirty="0">
                <a:solidFill>
                  <a:schemeClr val="tx1"/>
                </a:solidFill>
              </a:rPr>
              <a:t> clause is often useful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The Java interpreter throws a variety of exceptions that can be handled by user programs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A large set of built-in exceptions (</a:t>
            </a:r>
            <a:r>
              <a:rPr lang="en-US" altLang="en-US" sz="2000" dirty="0">
                <a:solidFill>
                  <a:schemeClr val="tx1"/>
                </a:solidFill>
                <a:hlinkClick r:id="rId3"/>
              </a:rPr>
              <a:t>Reference</a:t>
            </a:r>
            <a:r>
              <a:rPr lang="en-US" altLang="en-US" sz="2000" dirty="0">
                <a:solidFill>
                  <a:schemeClr val="tx1"/>
                </a:solidFill>
              </a:rPr>
              <a:t>)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Complexity in checked and unchecked exceptions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pros and cons? </a:t>
            </a:r>
          </a:p>
          <a:p>
            <a:pPr marL="457200" lvl="1" indent="0" eaLnBrk="1" hangingPunct="1">
              <a:buNone/>
            </a:pP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>
            <a:extLst>
              <a:ext uri="{FF2B5EF4-FFF2-40B4-BE49-F238E27FC236}">
                <a16:creationId xmlns:a16="http://schemas.microsoft.com/office/drawing/2014/main" id="{44E73130-2430-E843-8304-7AB86932A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</a:p>
        </p:txBody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1ABD9C64-638F-C446-ADC8-847EE8AD2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8006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History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Ada, one of the first languages with comprehensive exception handling features,  provides extensive exception-handling facilities with a large set of built-in exceptions.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C++ includes no predefined exceptions 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Exceptions are bound to handlers by connecting the type of expression in the throw statement to that of the formal parameter of the catch function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Java exceptions are similar to C++ exceptions except that a Java exception must be a descendant of the Throwable class.  Additionally Java includes a finally clause</a:t>
            </a:r>
          </a:p>
          <a:p>
            <a:pPr marL="0" indent="0" eaLnBrk="1" hangingPunct="1">
              <a:buNone/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>
            <a:extLst>
              <a:ext uri="{FF2B5EF4-FFF2-40B4-BE49-F238E27FC236}">
                <a16:creationId xmlns:a16="http://schemas.microsoft.com/office/drawing/2014/main" id="{3E6C254F-69B7-1E42-B407-94D4994E6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534400" cy="1206500"/>
          </a:xfrm>
        </p:spPr>
        <p:txBody>
          <a:bodyPr/>
          <a:lstStyle/>
          <a:p>
            <a:pPr eaLnBrk="1" hangingPunct="1"/>
            <a:r>
              <a:rPr lang="en-US" altLang="en-US" dirty="0"/>
              <a:t>Introduction to Exception Handling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70DA016C-AA3D-7D4E-BA5F-0860F6096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953000"/>
          </a:xfrm>
        </p:spPr>
        <p:txBody>
          <a:bodyPr/>
          <a:lstStyle/>
          <a:p>
            <a:pPr marL="0" indent="0" eaLnBrk="1" hangingPunct="1"/>
            <a:r>
              <a:rPr lang="en-US" altLang="en-US" sz="2000" dirty="0">
                <a:solidFill>
                  <a:schemeClr val="tx1"/>
                </a:solidFill>
              </a:rPr>
              <a:t>Early languages no language constructs for exception handling</a:t>
            </a:r>
          </a:p>
          <a:p>
            <a:pPr marL="0" indent="0" eaLnBrk="1" hangingPunct="1"/>
            <a:r>
              <a:rPr lang="en-US" altLang="en-US" sz="2000" dirty="0">
                <a:solidFill>
                  <a:schemeClr val="tx1"/>
                </a:solidFill>
              </a:rPr>
              <a:t>In a language without exception handling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When an exception occurs (e.g. divide by zero) control goes to the operating system, where an error message is displayed and the program is terminated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A language that does not have exception handling capabilities can still define, detect, raise, and handle exceptions (user defined, software detected), e.g.</a:t>
            </a:r>
          </a:p>
          <a:p>
            <a:pPr lvl="2" eaLnBrk="1" hangingPunct="1"/>
            <a:r>
              <a:rPr lang="en-US" altLang="en-US" sz="1800" dirty="0">
                <a:solidFill>
                  <a:schemeClr val="tx1"/>
                </a:solidFill>
              </a:rPr>
              <a:t>Use built-in function to detect exceptions</a:t>
            </a:r>
          </a:p>
          <a:p>
            <a:pPr marL="914400" lvl="2" indent="0" eaLnBrk="1" hangingPunct="1">
              <a:buNone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sz="1800" dirty="0">
                <a:solidFill>
                  <a:srgbClr val="0070C0"/>
                </a:solidFill>
              </a:rPr>
              <a:t>if (</a:t>
            </a:r>
            <a:r>
              <a:rPr lang="en-US" altLang="en-US" sz="1800" dirty="0" err="1">
                <a:solidFill>
                  <a:srgbClr val="0070C0"/>
                </a:solidFill>
              </a:rPr>
              <a:t>fin.eof</a:t>
            </a:r>
            <a:r>
              <a:rPr lang="en-US" altLang="en-US" sz="1800" dirty="0">
                <a:solidFill>
                  <a:srgbClr val="0070C0"/>
                </a:solidFill>
              </a:rPr>
              <a:t>()) { … end of file error … }</a:t>
            </a:r>
          </a:p>
          <a:p>
            <a:pPr lvl="2" eaLnBrk="1" hangingPunct="1"/>
            <a:r>
              <a:rPr lang="en-US" altLang="en-US" sz="1700" dirty="0">
                <a:solidFill>
                  <a:schemeClr val="tx1"/>
                </a:solidFill>
              </a:rPr>
              <a:t>Send an auxiliary parameter or use the return value to indicate the return status of a subprogram, e.g.</a:t>
            </a:r>
          </a:p>
          <a:p>
            <a:pPr marL="914400" lvl="2" indent="0" eaLnBrk="1" hangingPunct="1">
              <a:buNone/>
            </a:pPr>
            <a:r>
              <a:rPr lang="en-US" altLang="en-US" sz="1700" dirty="0">
                <a:solidFill>
                  <a:schemeClr val="tx1"/>
                </a:solidFill>
              </a:rPr>
              <a:t>	</a:t>
            </a:r>
            <a:r>
              <a:rPr lang="en-US" altLang="en-US" sz="1700" dirty="0" err="1">
                <a:solidFill>
                  <a:srgbClr val="0070C0"/>
                </a:solidFill>
              </a:rPr>
              <a:t>int</a:t>
            </a:r>
            <a:r>
              <a:rPr lang="en-US" altLang="en-US" sz="1700" dirty="0">
                <a:solidFill>
                  <a:srgbClr val="0070C0"/>
                </a:solidFill>
              </a:rPr>
              <a:t> main () { … if (no error) return 0; else return 1; }</a:t>
            </a:r>
          </a:p>
          <a:p>
            <a:pPr lvl="2" eaLnBrk="1" hangingPunct="1"/>
            <a:r>
              <a:rPr lang="en-US" altLang="en-US" sz="170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Pass an exception handling subprogram to all subprograms</a:t>
            </a:r>
          </a:p>
          <a:p>
            <a:pPr lvl="2" eaLnBrk="1" hangingPunct="1"/>
            <a:r>
              <a:rPr lang="en-US" altLang="en-US" sz="1800" dirty="0">
                <a:solidFill>
                  <a:schemeClr val="tx1"/>
                </a:solidFill>
              </a:rPr>
              <a:t>…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2" eaLnBrk="1" hangingPunct="1"/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B535-2C74-574B-AFAD-70F4D2FAB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How did programmers survive at early days when there wasn’t any language supported exception handling mechanism? </a:t>
            </a:r>
          </a:p>
        </p:txBody>
      </p:sp>
    </p:spTree>
    <p:extLst>
      <p:ext uri="{BB962C8B-B14F-4D97-AF65-F5344CB8AC3E}">
        <p14:creationId xmlns:p14="http://schemas.microsoft.com/office/powerpoint/2010/main" val="327721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34C02F-2D8C-6843-920D-686A2D3B1351}"/>
              </a:ext>
            </a:extLst>
          </p:cNvPr>
          <p:cNvSpPr txBox="1"/>
          <p:nvPr/>
        </p:nvSpPr>
        <p:spPr>
          <a:xfrm>
            <a:off x="1905000" y="6019800"/>
            <a:ext cx="5877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C++: Divide by zero exception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2A0654-2D20-0240-BB85-729734115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249977"/>
            <a:ext cx="7142859" cy="4572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05FE6C-6D99-8F42-B2C0-A4BDE3DBFDBC}"/>
              </a:ext>
            </a:extLst>
          </p:cNvPr>
          <p:cNvSpPr txBox="1"/>
          <p:nvPr/>
        </p:nvSpPr>
        <p:spPr>
          <a:xfrm>
            <a:off x="381000" y="29587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+mn-lt"/>
              </a:rPr>
              <a:t>Scenario 1</a:t>
            </a:r>
            <a:r>
              <a:rPr lang="en-US" altLang="en-US" dirty="0">
                <a:latin typeface="+mn-lt"/>
              </a:rPr>
              <a:t>: When exception occurs control goes to OS where error </a:t>
            </a:r>
            <a:r>
              <a:rPr lang="en-US" altLang="en-US" dirty="0" err="1">
                <a:latin typeface="+mn-lt"/>
              </a:rPr>
              <a:t>msg</a:t>
            </a:r>
            <a:r>
              <a:rPr lang="en-US" altLang="en-US" dirty="0">
                <a:latin typeface="+mn-lt"/>
              </a:rPr>
              <a:t> displayed and program terminated</a:t>
            </a:r>
          </a:p>
        </p:txBody>
      </p:sp>
    </p:spTree>
    <p:extLst>
      <p:ext uri="{BB962C8B-B14F-4D97-AF65-F5344CB8AC3E}">
        <p14:creationId xmlns:p14="http://schemas.microsoft.com/office/powerpoint/2010/main" val="118285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05FE6C-6D99-8F42-B2C0-A4BDE3DBFDBC}"/>
              </a:ext>
            </a:extLst>
          </p:cNvPr>
          <p:cNvSpPr txBox="1"/>
          <p:nvPr/>
        </p:nvSpPr>
        <p:spPr>
          <a:xfrm>
            <a:off x="609600" y="5334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Scenario 2</a:t>
            </a:r>
            <a:r>
              <a:rPr lang="en-US" altLang="en-US" sz="2800" dirty="0">
                <a:latin typeface="+mn-lt"/>
              </a:rPr>
              <a:t>: Programmer adds protection 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34E15D-1E05-BB41-A7EE-330101C6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if (d == 0 ) 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cout</a:t>
            </a:r>
            <a:r>
              <a:rPr lang="en-US" sz="2400" dirty="0"/>
              <a:t> &lt;&lt; “divide by zero error\n”;</a:t>
            </a:r>
          </a:p>
          <a:p>
            <a:pPr marL="0" indent="0">
              <a:buNone/>
            </a:pPr>
            <a:r>
              <a:rPr lang="en-US" sz="2400" dirty="0"/>
              <a:t>	else 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cout</a:t>
            </a:r>
            <a:r>
              <a:rPr lang="en-US" sz="2400" dirty="0"/>
              <a:t> &lt;&lt; “quotient is: “ &lt;&lt; n/d &lt;&lt; “\n”;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 &lt;&lt; “now we continue”;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2FEC2-3192-2542-90EB-D0D826322FD9}"/>
              </a:ext>
            </a:extLst>
          </p:cNvPr>
          <p:cNvSpPr txBox="1"/>
          <p:nvPr/>
        </p:nvSpPr>
        <p:spPr>
          <a:xfrm>
            <a:off x="1219200" y="48006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Compare with previous case, now in case d is 0, a message will be displayed and program will continue to execute.</a:t>
            </a:r>
          </a:p>
        </p:txBody>
      </p:sp>
    </p:spTree>
    <p:extLst>
      <p:ext uri="{BB962C8B-B14F-4D97-AF65-F5344CB8AC3E}">
        <p14:creationId xmlns:p14="http://schemas.microsoft.com/office/powerpoint/2010/main" val="154519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05FE6C-6D99-8F42-B2C0-A4BDE3DBFDBC}"/>
              </a:ext>
            </a:extLst>
          </p:cNvPr>
          <p:cNvSpPr txBox="1"/>
          <p:nvPr/>
        </p:nvSpPr>
        <p:spPr>
          <a:xfrm>
            <a:off x="609600" y="5334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Scenario 3</a:t>
            </a:r>
            <a:r>
              <a:rPr lang="en-US" altLang="en-US" sz="2800" dirty="0">
                <a:latin typeface="+mn-lt"/>
              </a:rPr>
              <a:t>: Aided with built-in function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34E15D-1E05-BB41-A7EE-330101C6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//fin: a file stream opened successfully </a:t>
            </a:r>
          </a:p>
          <a:p>
            <a:pPr marL="0" indent="0">
              <a:buNone/>
            </a:pPr>
            <a:r>
              <a:rPr lang="en-US" sz="2400" dirty="0"/>
              <a:t>	while (!</a:t>
            </a:r>
            <a:r>
              <a:rPr lang="en-US" sz="2400" dirty="0" err="1"/>
              <a:t>fin.eof</a:t>
            </a:r>
            <a:r>
              <a:rPr lang="en-US" sz="2400" dirty="0"/>
              <a:t>()) {  //while not end of file</a:t>
            </a:r>
          </a:p>
          <a:p>
            <a:pPr marL="0" indent="0">
              <a:buNone/>
            </a:pPr>
            <a:r>
              <a:rPr lang="en-US" sz="2400" dirty="0"/>
              <a:t>	 	data = </a:t>
            </a:r>
            <a:r>
              <a:rPr lang="en-US" sz="2400" dirty="0" err="1"/>
              <a:t>fin.read</a:t>
            </a:r>
            <a:r>
              <a:rPr lang="en-US" sz="2400" dirty="0"/>
              <a:t>(); </a:t>
            </a:r>
          </a:p>
          <a:p>
            <a:pPr marL="0" indent="0">
              <a:buNone/>
            </a:pPr>
            <a:r>
              <a:rPr lang="en-US" sz="2400" dirty="0"/>
              <a:t>		…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2FEC2-3192-2542-90EB-D0D826322FD9}"/>
              </a:ext>
            </a:extLst>
          </p:cNvPr>
          <p:cNvSpPr txBox="1"/>
          <p:nvPr/>
        </p:nvSpPr>
        <p:spPr>
          <a:xfrm>
            <a:off x="609600" y="3886200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!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eof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() </a:t>
            </a:r>
            <a:r>
              <a:rPr lang="en-US" sz="2000" dirty="0">
                <a:latin typeface="+mn-lt"/>
              </a:rPr>
              <a:t>protects read() from hitting an exception when no more data to read. Similar strategy could be used for preventing other exceptions such as file not exist when opening. 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Without built-in functions such as </a:t>
            </a:r>
            <a:r>
              <a:rPr lang="en-US" sz="2000" dirty="0" err="1">
                <a:latin typeface="+mn-lt"/>
              </a:rPr>
              <a:t>eof</a:t>
            </a:r>
            <a:r>
              <a:rPr lang="en-US" sz="2000" dirty="0">
                <a:latin typeface="+mn-lt"/>
              </a:rPr>
              <a:t>(), programmers are not able to code the protection.</a:t>
            </a:r>
          </a:p>
        </p:txBody>
      </p:sp>
    </p:spTree>
    <p:extLst>
      <p:ext uri="{BB962C8B-B14F-4D97-AF65-F5344CB8AC3E}">
        <p14:creationId xmlns:p14="http://schemas.microsoft.com/office/powerpoint/2010/main" val="207329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05FE6C-6D99-8F42-B2C0-A4BDE3DBFDBC}"/>
              </a:ext>
            </a:extLst>
          </p:cNvPr>
          <p:cNvSpPr txBox="1"/>
          <p:nvPr/>
        </p:nvSpPr>
        <p:spPr>
          <a:xfrm>
            <a:off x="609600" y="5334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Scenario 4</a:t>
            </a:r>
            <a:r>
              <a:rPr lang="en-US" altLang="en-US" sz="2800" dirty="0">
                <a:latin typeface="+mn-lt"/>
              </a:rPr>
              <a:t>: errors occurred in subprograms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34E15D-1E05-BB41-A7EE-330101C6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double </a:t>
            </a:r>
            <a:r>
              <a:rPr lang="en-US" sz="2000" dirty="0" err="1"/>
              <a:t>my_div</a:t>
            </a:r>
            <a:r>
              <a:rPr lang="en-US" sz="2000" dirty="0"/>
              <a:t> (double n, double d, 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&amp; flag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	if (d == 0) {flag = 1; return 0.0;  }</a:t>
            </a:r>
          </a:p>
          <a:p>
            <a:pPr marL="0" indent="0">
              <a:buNone/>
            </a:pPr>
            <a:r>
              <a:rPr lang="en-US" sz="2000" dirty="0"/>
              <a:t>	else { flag = 0; return n/d;}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 () 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error;</a:t>
            </a:r>
          </a:p>
          <a:p>
            <a:pPr marL="0" indent="0">
              <a:buNone/>
            </a:pPr>
            <a:r>
              <a:rPr lang="en-US" sz="2000" dirty="0"/>
              <a:t> …</a:t>
            </a:r>
          </a:p>
          <a:p>
            <a:pPr marL="0" indent="0">
              <a:buNone/>
            </a:pPr>
            <a:r>
              <a:rPr lang="en-US" sz="2000" dirty="0"/>
              <a:t> result = </a:t>
            </a:r>
            <a:r>
              <a:rPr lang="en-US" sz="2000" dirty="0" err="1"/>
              <a:t>my_div</a:t>
            </a:r>
            <a:r>
              <a:rPr lang="en-US" sz="2000" dirty="0"/>
              <a:t> (5, 0, </a:t>
            </a:r>
            <a:r>
              <a:rPr lang="en-US" sz="2000" dirty="0">
                <a:solidFill>
                  <a:srgbClr val="FF0000"/>
                </a:solidFill>
              </a:rPr>
              <a:t>error</a:t>
            </a:r>
            <a:r>
              <a:rPr lang="en-US" sz="2000" dirty="0"/>
              <a:t>);   </a:t>
            </a:r>
            <a:r>
              <a:rPr lang="en-US" sz="1800" dirty="0">
                <a:solidFill>
                  <a:schemeClr val="tx1"/>
                </a:solidFill>
              </a:rPr>
              <a:t>//a status flag from the subprogram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/>
              <a:t> if (error) { return 1; } else { … display result …}</a:t>
            </a:r>
          </a:p>
          <a:p>
            <a:pPr marL="0" indent="0">
              <a:buNone/>
            </a:pPr>
            <a:r>
              <a:rPr lang="en-US" sz="2000" dirty="0"/>
              <a:t> …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2FEC2-3192-2542-90EB-D0D826322FD9}"/>
              </a:ext>
            </a:extLst>
          </p:cNvPr>
          <p:cNvSpPr txBox="1"/>
          <p:nvPr/>
        </p:nvSpPr>
        <p:spPr>
          <a:xfrm>
            <a:off x="609600" y="38862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 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637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069FA-6923-2149-BA59-AAFD2719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Now, almost every newer language comes with language supported exception handling construct.</a:t>
            </a:r>
          </a:p>
        </p:txBody>
      </p:sp>
    </p:spTree>
    <p:extLst>
      <p:ext uri="{BB962C8B-B14F-4D97-AF65-F5344CB8AC3E}">
        <p14:creationId xmlns:p14="http://schemas.microsoft.com/office/powerpoint/2010/main" val="37219898"/>
      </p:ext>
    </p:extLst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1226</TotalTime>
  <Words>1540</Words>
  <Application>Microsoft Office PowerPoint</Application>
  <PresentationFormat>On-screen Show (4:3)</PresentationFormat>
  <Paragraphs>302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Lucida Sans Unicode</vt:lpstr>
      <vt:lpstr>Times</vt:lpstr>
      <vt:lpstr>1_sebesta</vt:lpstr>
      <vt:lpstr>Lecture 10 (Chapter 14)</vt:lpstr>
      <vt:lpstr>Chapter 14 Topics</vt:lpstr>
      <vt:lpstr>Introduction to Exception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Concepts</vt:lpstr>
      <vt:lpstr>Exception Handling: Advantages</vt:lpstr>
      <vt:lpstr>Design Issues  </vt:lpstr>
      <vt:lpstr>Exception Handling Control Flow</vt:lpstr>
      <vt:lpstr>Exception Handling in C++</vt:lpstr>
      <vt:lpstr>The throw and catch of Exceptions</vt:lpstr>
      <vt:lpstr>PowerPoint Presentation</vt:lpstr>
      <vt:lpstr>Control Flow</vt:lpstr>
      <vt:lpstr>Control Flow: Python vs. C++</vt:lpstr>
      <vt:lpstr>PowerPoint Presentation</vt:lpstr>
      <vt:lpstr>Features and Evaluation</vt:lpstr>
      <vt:lpstr>Exception Handling in Java</vt:lpstr>
      <vt:lpstr>PowerPoint Presentation</vt:lpstr>
      <vt:lpstr>Java Exception Handlers</vt:lpstr>
      <vt:lpstr>Checked and Unchecked Exceptions</vt:lpstr>
      <vt:lpstr>throw vs. throws</vt:lpstr>
      <vt:lpstr>The finally Clause</vt:lpstr>
      <vt:lpstr>Evaluation</vt:lpstr>
      <vt:lpstr>Summary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Lan Yang</cp:lastModifiedBy>
  <cp:revision>66</cp:revision>
  <dcterms:created xsi:type="dcterms:W3CDTF">2003-08-01T12:29:19Z</dcterms:created>
  <dcterms:modified xsi:type="dcterms:W3CDTF">2022-11-28T19:10:11Z</dcterms:modified>
</cp:coreProperties>
</file>