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65"/>
  </p:notesMasterIdLst>
  <p:sldIdLst>
    <p:sldId id="397" r:id="rId2"/>
    <p:sldId id="258" r:id="rId3"/>
    <p:sldId id="260" r:id="rId4"/>
    <p:sldId id="261" r:id="rId5"/>
    <p:sldId id="262" r:id="rId6"/>
    <p:sldId id="368" r:id="rId7"/>
    <p:sldId id="263" r:id="rId8"/>
    <p:sldId id="265" r:id="rId9"/>
    <p:sldId id="369" r:id="rId10"/>
    <p:sldId id="351" r:id="rId11"/>
    <p:sldId id="321" r:id="rId12"/>
    <p:sldId id="364" r:id="rId13"/>
    <p:sldId id="370" r:id="rId14"/>
    <p:sldId id="363" r:id="rId15"/>
    <p:sldId id="396" r:id="rId16"/>
    <p:sldId id="266" r:id="rId17"/>
    <p:sldId id="362" r:id="rId18"/>
    <p:sldId id="361" r:id="rId19"/>
    <p:sldId id="366" r:id="rId20"/>
    <p:sldId id="345" r:id="rId21"/>
    <p:sldId id="346" r:id="rId22"/>
    <p:sldId id="347" r:id="rId23"/>
    <p:sldId id="348" r:id="rId24"/>
    <p:sldId id="349" r:id="rId25"/>
    <p:sldId id="283" r:id="rId26"/>
    <p:sldId id="284" r:id="rId27"/>
    <p:sldId id="350" r:id="rId28"/>
    <p:sldId id="287" r:id="rId29"/>
    <p:sldId id="353" r:id="rId30"/>
    <p:sldId id="355" r:id="rId31"/>
    <p:sldId id="267" r:id="rId32"/>
    <p:sldId id="356" r:id="rId33"/>
    <p:sldId id="286" r:id="rId34"/>
    <p:sldId id="290" r:id="rId35"/>
    <p:sldId id="288" r:id="rId36"/>
    <p:sldId id="291" r:id="rId37"/>
    <p:sldId id="354" r:id="rId38"/>
    <p:sldId id="336" r:id="rId39"/>
    <p:sldId id="337" r:id="rId40"/>
    <p:sldId id="338" r:id="rId41"/>
    <p:sldId id="342" r:id="rId42"/>
    <p:sldId id="313" r:id="rId43"/>
    <p:sldId id="314" r:id="rId44"/>
    <p:sldId id="388" r:id="rId45"/>
    <p:sldId id="373" r:id="rId46"/>
    <p:sldId id="392" r:id="rId47"/>
    <p:sldId id="295" r:id="rId48"/>
    <p:sldId id="393" r:id="rId49"/>
    <p:sldId id="269" r:id="rId50"/>
    <p:sldId id="296" r:id="rId51"/>
    <p:sldId id="272" r:id="rId52"/>
    <p:sldId id="274" r:id="rId53"/>
    <p:sldId id="277" r:id="rId54"/>
    <p:sldId id="279" r:id="rId55"/>
    <p:sldId id="280" r:id="rId56"/>
    <p:sldId id="394" r:id="rId57"/>
    <p:sldId id="281" r:id="rId58"/>
    <p:sldId id="282" r:id="rId59"/>
    <p:sldId id="381" r:id="rId60"/>
    <p:sldId id="383" r:id="rId61"/>
    <p:sldId id="395" r:id="rId62"/>
    <p:sldId id="292" r:id="rId63"/>
    <p:sldId id="293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91621382-C1F5-8847-8BF9-41C816E78FC3}">
          <p14:sldIdLst>
            <p14:sldId id="397"/>
            <p14:sldId id="258"/>
            <p14:sldId id="260"/>
            <p14:sldId id="261"/>
            <p14:sldId id="262"/>
            <p14:sldId id="368"/>
            <p14:sldId id="263"/>
            <p14:sldId id="265"/>
            <p14:sldId id="369"/>
            <p14:sldId id="351"/>
            <p14:sldId id="321"/>
            <p14:sldId id="364"/>
            <p14:sldId id="370"/>
            <p14:sldId id="363"/>
            <p14:sldId id="396"/>
            <p14:sldId id="266"/>
            <p14:sldId id="362"/>
            <p14:sldId id="361"/>
            <p14:sldId id="366"/>
            <p14:sldId id="345"/>
            <p14:sldId id="346"/>
            <p14:sldId id="347"/>
            <p14:sldId id="348"/>
            <p14:sldId id="349"/>
            <p14:sldId id="283"/>
            <p14:sldId id="284"/>
            <p14:sldId id="350"/>
            <p14:sldId id="287"/>
            <p14:sldId id="353"/>
            <p14:sldId id="355"/>
            <p14:sldId id="267"/>
            <p14:sldId id="356"/>
            <p14:sldId id="286"/>
            <p14:sldId id="290"/>
            <p14:sldId id="288"/>
            <p14:sldId id="291"/>
            <p14:sldId id="354"/>
            <p14:sldId id="336"/>
            <p14:sldId id="337"/>
            <p14:sldId id="338"/>
            <p14:sldId id="342"/>
            <p14:sldId id="313"/>
            <p14:sldId id="314"/>
            <p14:sldId id="388"/>
            <p14:sldId id="373"/>
            <p14:sldId id="392"/>
            <p14:sldId id="295"/>
            <p14:sldId id="393"/>
            <p14:sldId id="269"/>
            <p14:sldId id="296"/>
            <p14:sldId id="272"/>
            <p14:sldId id="274"/>
            <p14:sldId id="277"/>
            <p14:sldId id="279"/>
            <p14:sldId id="280"/>
            <p14:sldId id="394"/>
            <p14:sldId id="281"/>
            <p14:sldId id="282"/>
            <p14:sldId id="381"/>
            <p14:sldId id="383"/>
            <p14:sldId id="395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3599A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6CEEF-04DD-4948-8CDA-C1EA76065C89}" v="1" dt="2024-04-24T19:55:53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640" autoAdjust="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 Yang" userId="43093da5-77dc-41e1-b856-09bc9a70e0e9" providerId="ADAL" clId="{5AC6CEEF-04DD-4948-8CDA-C1EA76065C89}"/>
    <pc:docChg chg="custSel addSld delSld modSld sldOrd modSection">
      <pc:chgData name="Lan Yang" userId="43093da5-77dc-41e1-b856-09bc9a70e0e9" providerId="ADAL" clId="{5AC6CEEF-04DD-4948-8CDA-C1EA76065C89}" dt="2024-04-30T16:47:52.093" v="184" actId="20577"/>
      <pc:docMkLst>
        <pc:docMk/>
      </pc:docMkLst>
      <pc:sldChg chg="delSp mod">
        <pc:chgData name="Lan Yang" userId="43093da5-77dc-41e1-b856-09bc9a70e0e9" providerId="ADAL" clId="{5AC6CEEF-04DD-4948-8CDA-C1EA76065C89}" dt="2024-04-24T19:57:00.954" v="88" actId="21"/>
        <pc:sldMkLst>
          <pc:docMk/>
          <pc:sldMk cId="0" sldId="261"/>
        </pc:sldMkLst>
        <pc:spChg chg="del">
          <ac:chgData name="Lan Yang" userId="43093da5-77dc-41e1-b856-09bc9a70e0e9" providerId="ADAL" clId="{5AC6CEEF-04DD-4948-8CDA-C1EA76065C89}" dt="2024-04-24T19:57:00.954" v="88" actId="21"/>
          <ac:spMkLst>
            <pc:docMk/>
            <pc:sldMk cId="0" sldId="261"/>
            <ac:spMk id="4" creationId="{DBA548AC-D3DA-1344-86F6-398F5E7A5DC2}"/>
          </ac:spMkLst>
        </pc:spChg>
      </pc:sldChg>
      <pc:sldChg chg="delSp mod">
        <pc:chgData name="Lan Yang" userId="43093da5-77dc-41e1-b856-09bc9a70e0e9" providerId="ADAL" clId="{5AC6CEEF-04DD-4948-8CDA-C1EA76065C89}" dt="2024-04-24T19:57:13.419" v="89" actId="21"/>
        <pc:sldMkLst>
          <pc:docMk/>
          <pc:sldMk cId="0" sldId="262"/>
        </pc:sldMkLst>
        <pc:spChg chg="del">
          <ac:chgData name="Lan Yang" userId="43093da5-77dc-41e1-b856-09bc9a70e0e9" providerId="ADAL" clId="{5AC6CEEF-04DD-4948-8CDA-C1EA76065C89}" dt="2024-04-24T19:57:13.419" v="89" actId="21"/>
          <ac:spMkLst>
            <pc:docMk/>
            <pc:sldMk cId="0" sldId="262"/>
            <ac:spMk id="2" creationId="{E3908942-4E5F-8847-BEEE-E6C85F169542}"/>
          </ac:spMkLst>
        </pc:spChg>
      </pc:sldChg>
      <pc:sldChg chg="modSp mod">
        <pc:chgData name="Lan Yang" userId="43093da5-77dc-41e1-b856-09bc9a70e0e9" providerId="ADAL" clId="{5AC6CEEF-04DD-4948-8CDA-C1EA76065C89}" dt="2024-04-24T19:59:55.212" v="142" actId="1035"/>
        <pc:sldMkLst>
          <pc:docMk/>
          <pc:sldMk cId="407076725" sldId="274"/>
        </pc:sldMkLst>
        <pc:spChg chg="mod">
          <ac:chgData name="Lan Yang" userId="43093da5-77dc-41e1-b856-09bc9a70e0e9" providerId="ADAL" clId="{5AC6CEEF-04DD-4948-8CDA-C1EA76065C89}" dt="2024-04-24T19:59:55.212" v="142" actId="1035"/>
          <ac:spMkLst>
            <pc:docMk/>
            <pc:sldMk cId="407076725" sldId="274"/>
            <ac:spMk id="4" creationId="{54B99ECD-F330-1849-824F-DE5C450EA301}"/>
          </ac:spMkLst>
        </pc:spChg>
      </pc:sldChg>
      <pc:sldChg chg="delSp mod">
        <pc:chgData name="Lan Yang" userId="43093da5-77dc-41e1-b856-09bc9a70e0e9" providerId="ADAL" clId="{5AC6CEEF-04DD-4948-8CDA-C1EA76065C89}" dt="2024-04-24T19:58:25.073" v="94" actId="21"/>
        <pc:sldMkLst>
          <pc:docMk/>
          <pc:sldMk cId="3237073133" sldId="291"/>
        </pc:sldMkLst>
        <pc:spChg chg="del">
          <ac:chgData name="Lan Yang" userId="43093da5-77dc-41e1-b856-09bc9a70e0e9" providerId="ADAL" clId="{5AC6CEEF-04DD-4948-8CDA-C1EA76065C89}" dt="2024-04-24T19:58:25.073" v="94" actId="21"/>
          <ac:spMkLst>
            <pc:docMk/>
            <pc:sldMk cId="3237073133" sldId="291"/>
            <ac:spMk id="3" creationId="{31A62873-DE80-CA47-8894-898C2CCE5966}"/>
          </ac:spMkLst>
        </pc:spChg>
      </pc:sldChg>
      <pc:sldChg chg="delSp modSp mod">
        <pc:chgData name="Lan Yang" userId="43093da5-77dc-41e1-b856-09bc9a70e0e9" providerId="ADAL" clId="{5AC6CEEF-04DD-4948-8CDA-C1EA76065C89}" dt="2024-04-30T16:47:52.093" v="184" actId="20577"/>
        <pc:sldMkLst>
          <pc:docMk/>
          <pc:sldMk cId="3275220891" sldId="293"/>
        </pc:sldMkLst>
        <pc:spChg chg="del">
          <ac:chgData name="Lan Yang" userId="43093da5-77dc-41e1-b856-09bc9a70e0e9" providerId="ADAL" clId="{5AC6CEEF-04DD-4948-8CDA-C1EA76065C89}" dt="2024-04-30T16:47:37.300" v="145" actId="21"/>
          <ac:spMkLst>
            <pc:docMk/>
            <pc:sldMk cId="3275220891" sldId="293"/>
            <ac:spMk id="2" creationId="{167EA39A-A29A-6049-8F5B-104E36D0BF7E}"/>
          </ac:spMkLst>
        </pc:spChg>
        <pc:spChg chg="mod">
          <ac:chgData name="Lan Yang" userId="43093da5-77dc-41e1-b856-09bc9a70e0e9" providerId="ADAL" clId="{5AC6CEEF-04DD-4948-8CDA-C1EA76065C89}" dt="2024-04-30T16:47:52.093" v="184" actId="20577"/>
          <ac:spMkLst>
            <pc:docMk/>
            <pc:sldMk cId="3275220891" sldId="293"/>
            <ac:spMk id="40965" creationId="{00000000-0000-0000-0000-000000000000}"/>
          </ac:spMkLst>
        </pc:spChg>
      </pc:sldChg>
      <pc:sldChg chg="del">
        <pc:chgData name="Lan Yang" userId="43093da5-77dc-41e1-b856-09bc9a70e0e9" providerId="ADAL" clId="{5AC6CEEF-04DD-4948-8CDA-C1EA76065C89}" dt="2024-04-24T20:00:15.985" v="144" actId="2696"/>
        <pc:sldMkLst>
          <pc:docMk/>
          <pc:sldMk cId="3916954962" sldId="294"/>
        </pc:sldMkLst>
      </pc:sldChg>
      <pc:sldChg chg="delSp mod">
        <pc:chgData name="Lan Yang" userId="43093da5-77dc-41e1-b856-09bc9a70e0e9" providerId="ADAL" clId="{5AC6CEEF-04DD-4948-8CDA-C1EA76065C89}" dt="2024-04-24T19:59:39.357" v="136" actId="21"/>
        <pc:sldMkLst>
          <pc:docMk/>
          <pc:sldMk cId="3571168399" sldId="296"/>
        </pc:sldMkLst>
        <pc:spChg chg="del">
          <ac:chgData name="Lan Yang" userId="43093da5-77dc-41e1-b856-09bc9a70e0e9" providerId="ADAL" clId="{5AC6CEEF-04DD-4948-8CDA-C1EA76065C89}" dt="2024-04-24T19:59:39.357" v="136" actId="21"/>
          <ac:spMkLst>
            <pc:docMk/>
            <pc:sldMk cId="3571168399" sldId="296"/>
            <ac:spMk id="4" creationId="{BC4732E7-1F11-1346-85F9-9BC198A7B476}"/>
          </ac:spMkLst>
        </pc:spChg>
      </pc:sldChg>
      <pc:sldChg chg="delSp mod">
        <pc:chgData name="Lan Yang" userId="43093da5-77dc-41e1-b856-09bc9a70e0e9" providerId="ADAL" clId="{5AC6CEEF-04DD-4948-8CDA-C1EA76065C89}" dt="2024-04-24T19:58:46.957" v="95" actId="21"/>
        <pc:sldMkLst>
          <pc:docMk/>
          <pc:sldMk cId="0" sldId="314"/>
        </pc:sldMkLst>
        <pc:spChg chg="del">
          <ac:chgData name="Lan Yang" userId="43093da5-77dc-41e1-b856-09bc9a70e0e9" providerId="ADAL" clId="{5AC6CEEF-04DD-4948-8CDA-C1EA76065C89}" dt="2024-04-24T19:58:46.957" v="95" actId="21"/>
          <ac:spMkLst>
            <pc:docMk/>
            <pc:sldMk cId="0" sldId="314"/>
            <ac:spMk id="2" creationId="{44C0F611-A8B8-E845-B159-AED74E07D184}"/>
          </ac:spMkLst>
        </pc:spChg>
      </pc:sldChg>
      <pc:sldChg chg="delSp mod">
        <pc:chgData name="Lan Yang" userId="43093da5-77dc-41e1-b856-09bc9a70e0e9" providerId="ADAL" clId="{5AC6CEEF-04DD-4948-8CDA-C1EA76065C89}" dt="2024-04-24T19:58:09.403" v="93" actId="21"/>
        <pc:sldMkLst>
          <pc:docMk/>
          <pc:sldMk cId="3522244078" sldId="348"/>
        </pc:sldMkLst>
        <pc:spChg chg="del">
          <ac:chgData name="Lan Yang" userId="43093da5-77dc-41e1-b856-09bc9a70e0e9" providerId="ADAL" clId="{5AC6CEEF-04DD-4948-8CDA-C1EA76065C89}" dt="2024-04-24T19:58:09.403" v="93" actId="21"/>
          <ac:spMkLst>
            <pc:docMk/>
            <pc:sldMk cId="3522244078" sldId="348"/>
            <ac:spMk id="4" creationId="{9B0E84FA-5AF4-694F-AB95-268E5003B7FF}"/>
          </ac:spMkLst>
        </pc:spChg>
      </pc:sldChg>
      <pc:sldChg chg="delSp mod">
        <pc:chgData name="Lan Yang" userId="43093da5-77dc-41e1-b856-09bc9a70e0e9" providerId="ADAL" clId="{5AC6CEEF-04DD-4948-8CDA-C1EA76065C89}" dt="2024-04-24T19:57:57.136" v="92" actId="21"/>
        <pc:sldMkLst>
          <pc:docMk/>
          <pc:sldMk cId="1059708123" sldId="361"/>
        </pc:sldMkLst>
        <pc:spChg chg="del">
          <ac:chgData name="Lan Yang" userId="43093da5-77dc-41e1-b856-09bc9a70e0e9" providerId="ADAL" clId="{5AC6CEEF-04DD-4948-8CDA-C1EA76065C89}" dt="2024-04-24T19:57:57.136" v="92" actId="21"/>
          <ac:spMkLst>
            <pc:docMk/>
            <pc:sldMk cId="1059708123" sldId="361"/>
            <ac:spMk id="2" creationId="{70AE16D4-497C-4741-98AE-C8252C93FAA3}"/>
          </ac:spMkLst>
        </pc:spChg>
      </pc:sldChg>
      <pc:sldChg chg="delSp mod">
        <pc:chgData name="Lan Yang" userId="43093da5-77dc-41e1-b856-09bc9a70e0e9" providerId="ADAL" clId="{5AC6CEEF-04DD-4948-8CDA-C1EA76065C89}" dt="2024-04-24T19:57:45.686" v="91" actId="21"/>
        <pc:sldMkLst>
          <pc:docMk/>
          <pc:sldMk cId="2990744034" sldId="363"/>
        </pc:sldMkLst>
        <pc:spChg chg="del">
          <ac:chgData name="Lan Yang" userId="43093da5-77dc-41e1-b856-09bc9a70e0e9" providerId="ADAL" clId="{5AC6CEEF-04DD-4948-8CDA-C1EA76065C89}" dt="2024-04-24T19:57:45.686" v="91" actId="21"/>
          <ac:spMkLst>
            <pc:docMk/>
            <pc:sldMk cId="2990744034" sldId="363"/>
            <ac:spMk id="4" creationId="{5FAB1220-DC57-9F42-B00D-796735F78D2E}"/>
          </ac:spMkLst>
        </pc:spChg>
      </pc:sldChg>
      <pc:sldChg chg="delSp mod">
        <pc:chgData name="Lan Yang" userId="43093da5-77dc-41e1-b856-09bc9a70e0e9" providerId="ADAL" clId="{5AC6CEEF-04DD-4948-8CDA-C1EA76065C89}" dt="2024-04-24T19:57:32.770" v="90" actId="21"/>
        <pc:sldMkLst>
          <pc:docMk/>
          <pc:sldMk cId="869376132" sldId="369"/>
        </pc:sldMkLst>
        <pc:spChg chg="del">
          <ac:chgData name="Lan Yang" userId="43093da5-77dc-41e1-b856-09bc9a70e0e9" providerId="ADAL" clId="{5AC6CEEF-04DD-4948-8CDA-C1EA76065C89}" dt="2024-04-24T19:57:32.770" v="90" actId="21"/>
          <ac:spMkLst>
            <pc:docMk/>
            <pc:sldMk cId="869376132" sldId="369"/>
            <ac:spMk id="3" creationId="{7E64BECE-ADF2-664F-A42F-14FE1D0BB43B}"/>
          </ac:spMkLst>
        </pc:spChg>
      </pc:sldChg>
      <pc:sldChg chg="modSp mod">
        <pc:chgData name="Lan Yang" userId="43093da5-77dc-41e1-b856-09bc9a70e0e9" providerId="ADAL" clId="{5AC6CEEF-04DD-4948-8CDA-C1EA76065C89}" dt="2024-04-24T19:59:08.427" v="134" actId="20577"/>
        <pc:sldMkLst>
          <pc:docMk/>
          <pc:sldMk cId="253640108" sldId="388"/>
        </pc:sldMkLst>
        <pc:spChg chg="mod">
          <ac:chgData name="Lan Yang" userId="43093da5-77dc-41e1-b856-09bc9a70e0e9" providerId="ADAL" clId="{5AC6CEEF-04DD-4948-8CDA-C1EA76065C89}" dt="2024-04-24T19:59:08.427" v="134" actId="20577"/>
          <ac:spMkLst>
            <pc:docMk/>
            <pc:sldMk cId="253640108" sldId="388"/>
            <ac:spMk id="3" creationId="{7B49C9CC-A143-7145-A7DD-6423183FBEB7}"/>
          </ac:spMkLst>
        </pc:spChg>
      </pc:sldChg>
      <pc:sldChg chg="del">
        <pc:chgData name="Lan Yang" userId="43093da5-77dc-41e1-b856-09bc9a70e0e9" providerId="ADAL" clId="{5AC6CEEF-04DD-4948-8CDA-C1EA76065C89}" dt="2024-04-24T19:58:55.886" v="96" actId="2696"/>
        <pc:sldMkLst>
          <pc:docMk/>
          <pc:sldMk cId="3528555369" sldId="389"/>
        </pc:sldMkLst>
      </pc:sldChg>
      <pc:sldChg chg="delSp mod">
        <pc:chgData name="Lan Yang" userId="43093da5-77dc-41e1-b856-09bc9a70e0e9" providerId="ADAL" clId="{5AC6CEEF-04DD-4948-8CDA-C1EA76065C89}" dt="2024-04-24T19:59:29.573" v="135" actId="21"/>
        <pc:sldMkLst>
          <pc:docMk/>
          <pc:sldMk cId="1540898614" sldId="392"/>
        </pc:sldMkLst>
        <pc:spChg chg="del">
          <ac:chgData name="Lan Yang" userId="43093da5-77dc-41e1-b856-09bc9a70e0e9" providerId="ADAL" clId="{5AC6CEEF-04DD-4948-8CDA-C1EA76065C89}" dt="2024-04-24T19:59:29.573" v="135" actId="21"/>
          <ac:spMkLst>
            <pc:docMk/>
            <pc:sldMk cId="1540898614" sldId="392"/>
            <ac:spMk id="4" creationId="{FC20E542-6901-0147-AAC8-282AF86197BC}"/>
          </ac:spMkLst>
        </pc:spChg>
      </pc:sldChg>
      <pc:sldChg chg="delSp mod">
        <pc:chgData name="Lan Yang" userId="43093da5-77dc-41e1-b856-09bc9a70e0e9" providerId="ADAL" clId="{5AC6CEEF-04DD-4948-8CDA-C1EA76065C89}" dt="2024-04-24T20:00:05.603" v="143" actId="21"/>
        <pc:sldMkLst>
          <pc:docMk/>
          <pc:sldMk cId="1827781543" sldId="394"/>
        </pc:sldMkLst>
        <pc:spChg chg="del">
          <ac:chgData name="Lan Yang" userId="43093da5-77dc-41e1-b856-09bc9a70e0e9" providerId="ADAL" clId="{5AC6CEEF-04DD-4948-8CDA-C1EA76065C89}" dt="2024-04-24T20:00:05.603" v="143" actId="21"/>
          <ac:spMkLst>
            <pc:docMk/>
            <pc:sldMk cId="1827781543" sldId="394"/>
            <ac:spMk id="6" creationId="{7CFF054B-9106-494A-AB52-669E24796E73}"/>
          </ac:spMkLst>
        </pc:spChg>
      </pc:sldChg>
      <pc:sldChg chg="delSp modSp new mod ord">
        <pc:chgData name="Lan Yang" userId="43093da5-77dc-41e1-b856-09bc9a70e0e9" providerId="ADAL" clId="{5AC6CEEF-04DD-4948-8CDA-C1EA76065C89}" dt="2024-04-24T19:56:37.782" v="87" actId="207"/>
        <pc:sldMkLst>
          <pc:docMk/>
          <pc:sldMk cId="48884932" sldId="397"/>
        </pc:sldMkLst>
        <pc:spChg chg="del">
          <ac:chgData name="Lan Yang" userId="43093da5-77dc-41e1-b856-09bc9a70e0e9" providerId="ADAL" clId="{5AC6CEEF-04DD-4948-8CDA-C1EA76065C89}" dt="2024-04-24T19:55:53.670" v="2" actId="21"/>
          <ac:spMkLst>
            <pc:docMk/>
            <pc:sldMk cId="48884932" sldId="397"/>
            <ac:spMk id="2" creationId="{2D3AE61A-0D69-99D7-FE34-C76FD0CC2C9B}"/>
          </ac:spMkLst>
        </pc:spChg>
        <pc:spChg chg="mod">
          <ac:chgData name="Lan Yang" userId="43093da5-77dc-41e1-b856-09bc9a70e0e9" providerId="ADAL" clId="{5AC6CEEF-04DD-4948-8CDA-C1EA76065C89}" dt="2024-04-24T19:56:37.782" v="87" actId="207"/>
          <ac:spMkLst>
            <pc:docMk/>
            <pc:sldMk cId="48884932" sldId="397"/>
            <ac:spMk id="3" creationId="{DB9A11DF-658C-A0A3-11CD-AC23FB378649}"/>
          </ac:spMkLst>
        </pc:spChg>
      </pc:sldChg>
    </pc:docChg>
  </pc:docChgLst>
  <pc:docChgLst>
    <pc:chgData name="Lan Yang" userId="43093da5-77dc-41e1-b856-09bc9a70e0e9" providerId="ADAL" clId="{AEF4ED5F-B7D3-4E60-A267-2DFB6FF9FF1F}"/>
    <pc:docChg chg="custSel addSld delSld modSld modSection">
      <pc:chgData name="Lan Yang" userId="43093da5-77dc-41e1-b856-09bc9a70e0e9" providerId="ADAL" clId="{AEF4ED5F-B7D3-4E60-A267-2DFB6FF9FF1F}" dt="2022-12-01T19:51:13.639" v="2178" actId="20577"/>
      <pc:docMkLst>
        <pc:docMk/>
      </pc:docMkLst>
      <pc:sldChg chg="del">
        <pc:chgData name="Lan Yang" userId="43093da5-77dc-41e1-b856-09bc9a70e0e9" providerId="ADAL" clId="{AEF4ED5F-B7D3-4E60-A267-2DFB6FF9FF1F}" dt="2022-11-30T20:46:17.369" v="6" actId="2696"/>
        <pc:sldMkLst>
          <pc:docMk/>
          <pc:sldMk cId="489663762" sldId="390"/>
        </pc:sldMkLst>
      </pc:sldChg>
      <pc:sldChg chg="modSp add">
        <pc:chgData name="Lan Yang" userId="43093da5-77dc-41e1-b856-09bc9a70e0e9" providerId="ADAL" clId="{AEF4ED5F-B7D3-4E60-A267-2DFB6FF9FF1F}" dt="2022-11-30T21:44:57.981" v="1478" actId="404"/>
        <pc:sldMkLst>
          <pc:docMk/>
          <pc:sldMk cId="2426055374" sldId="397"/>
        </pc:sldMkLst>
        <pc:spChg chg="mod">
          <ac:chgData name="Lan Yang" userId="43093da5-77dc-41e1-b856-09bc9a70e0e9" providerId="ADAL" clId="{AEF4ED5F-B7D3-4E60-A267-2DFB6FF9FF1F}" dt="2022-11-30T20:46:20.355" v="7" actId="207"/>
          <ac:spMkLst>
            <pc:docMk/>
            <pc:sldMk cId="2426055374" sldId="397"/>
            <ac:spMk id="2" creationId="{84D9CB0A-DA96-4B2D-B58D-8629E60111C7}"/>
          </ac:spMkLst>
        </pc:spChg>
        <pc:spChg chg="mod">
          <ac:chgData name="Lan Yang" userId="43093da5-77dc-41e1-b856-09bc9a70e0e9" providerId="ADAL" clId="{AEF4ED5F-B7D3-4E60-A267-2DFB6FF9FF1F}" dt="2022-11-30T21:44:57.981" v="1478" actId="404"/>
          <ac:spMkLst>
            <pc:docMk/>
            <pc:sldMk cId="2426055374" sldId="397"/>
            <ac:spMk id="3" creationId="{5715406D-BB60-483D-9BF9-C02721FC9E94}"/>
          </ac:spMkLst>
        </pc:spChg>
      </pc:sldChg>
      <pc:sldChg chg="modSp add">
        <pc:chgData name="Lan Yang" userId="43093da5-77dc-41e1-b856-09bc9a70e0e9" providerId="ADAL" clId="{AEF4ED5F-B7D3-4E60-A267-2DFB6FF9FF1F}" dt="2022-12-01T18:53:46.700" v="1953" actId="20577"/>
        <pc:sldMkLst>
          <pc:docMk/>
          <pc:sldMk cId="2613821630" sldId="398"/>
        </pc:sldMkLst>
        <pc:spChg chg="mod">
          <ac:chgData name="Lan Yang" userId="43093da5-77dc-41e1-b856-09bc9a70e0e9" providerId="ADAL" clId="{AEF4ED5F-B7D3-4E60-A267-2DFB6FF9FF1F}" dt="2022-11-30T21:36:25.543" v="1151"/>
          <ac:spMkLst>
            <pc:docMk/>
            <pc:sldMk cId="2613821630" sldId="398"/>
            <ac:spMk id="2" creationId="{39891E7A-6DD0-4C3D-AF67-995E809FBF56}"/>
          </ac:spMkLst>
        </pc:spChg>
        <pc:spChg chg="mod">
          <ac:chgData name="Lan Yang" userId="43093da5-77dc-41e1-b856-09bc9a70e0e9" providerId="ADAL" clId="{AEF4ED5F-B7D3-4E60-A267-2DFB6FF9FF1F}" dt="2022-12-01T18:53:46.700" v="1953" actId="20577"/>
          <ac:spMkLst>
            <pc:docMk/>
            <pc:sldMk cId="2613821630" sldId="398"/>
            <ac:spMk id="3" creationId="{45C19ACC-69D5-4AA5-9D1D-16D921084178}"/>
          </ac:spMkLst>
        </pc:spChg>
      </pc:sldChg>
      <pc:sldChg chg="modSp add">
        <pc:chgData name="Lan Yang" userId="43093da5-77dc-41e1-b856-09bc9a70e0e9" providerId="ADAL" clId="{AEF4ED5F-B7D3-4E60-A267-2DFB6FF9FF1F}" dt="2022-12-01T18:54:23.940" v="2003" actId="20577"/>
        <pc:sldMkLst>
          <pc:docMk/>
          <pc:sldMk cId="3878806542" sldId="399"/>
        </pc:sldMkLst>
        <pc:spChg chg="mod">
          <ac:chgData name="Lan Yang" userId="43093da5-77dc-41e1-b856-09bc9a70e0e9" providerId="ADAL" clId="{AEF4ED5F-B7D3-4E60-A267-2DFB6FF9FF1F}" dt="2022-11-30T21:36:09.114" v="1120" actId="207"/>
          <ac:spMkLst>
            <pc:docMk/>
            <pc:sldMk cId="3878806542" sldId="399"/>
            <ac:spMk id="2" creationId="{3B454A7B-8E4B-4715-8985-92F6BCCB4C34}"/>
          </ac:spMkLst>
        </pc:spChg>
        <pc:spChg chg="mod">
          <ac:chgData name="Lan Yang" userId="43093da5-77dc-41e1-b856-09bc9a70e0e9" providerId="ADAL" clId="{AEF4ED5F-B7D3-4E60-A267-2DFB6FF9FF1F}" dt="2022-12-01T18:54:23.940" v="2003" actId="20577"/>
          <ac:spMkLst>
            <pc:docMk/>
            <pc:sldMk cId="3878806542" sldId="399"/>
            <ac:spMk id="3" creationId="{EE7788D0-81B5-4EBD-A69B-4ED83AE4CC13}"/>
          </ac:spMkLst>
        </pc:spChg>
      </pc:sldChg>
      <pc:sldChg chg="modSp add">
        <pc:chgData name="Lan Yang" userId="43093da5-77dc-41e1-b856-09bc9a70e0e9" providerId="ADAL" clId="{AEF4ED5F-B7D3-4E60-A267-2DFB6FF9FF1F}" dt="2022-11-30T21:47:00.135" v="1542" actId="207"/>
        <pc:sldMkLst>
          <pc:docMk/>
          <pc:sldMk cId="902113941" sldId="400"/>
        </pc:sldMkLst>
        <pc:spChg chg="mod">
          <ac:chgData name="Lan Yang" userId="43093da5-77dc-41e1-b856-09bc9a70e0e9" providerId="ADAL" clId="{AEF4ED5F-B7D3-4E60-A267-2DFB6FF9FF1F}" dt="2022-11-30T21:46:42.444" v="1497" actId="207"/>
          <ac:spMkLst>
            <pc:docMk/>
            <pc:sldMk cId="902113941" sldId="400"/>
            <ac:spMk id="2" creationId="{27EE2AD2-0B4A-4D2E-BE84-00B1B457CAC5}"/>
          </ac:spMkLst>
        </pc:spChg>
        <pc:spChg chg="mod">
          <ac:chgData name="Lan Yang" userId="43093da5-77dc-41e1-b856-09bc9a70e0e9" providerId="ADAL" clId="{AEF4ED5F-B7D3-4E60-A267-2DFB6FF9FF1F}" dt="2022-11-30T21:47:00.135" v="1542" actId="207"/>
          <ac:spMkLst>
            <pc:docMk/>
            <pc:sldMk cId="902113941" sldId="400"/>
            <ac:spMk id="3" creationId="{7998E54A-74B0-461F-A1E3-A83084A980AF}"/>
          </ac:spMkLst>
        </pc:spChg>
      </pc:sldChg>
      <pc:sldChg chg="modSp add">
        <pc:chgData name="Lan Yang" userId="43093da5-77dc-41e1-b856-09bc9a70e0e9" providerId="ADAL" clId="{AEF4ED5F-B7D3-4E60-A267-2DFB6FF9FF1F}" dt="2022-12-01T19:51:13.639" v="2178" actId="20577"/>
        <pc:sldMkLst>
          <pc:docMk/>
          <pc:sldMk cId="2130700056" sldId="401"/>
        </pc:sldMkLst>
        <pc:spChg chg="mod">
          <ac:chgData name="Lan Yang" userId="43093da5-77dc-41e1-b856-09bc9a70e0e9" providerId="ADAL" clId="{AEF4ED5F-B7D3-4E60-A267-2DFB6FF9FF1F}" dt="2022-11-30T22:16:58.987" v="1576" actId="207"/>
          <ac:spMkLst>
            <pc:docMk/>
            <pc:sldMk cId="2130700056" sldId="401"/>
            <ac:spMk id="2" creationId="{6D2F81BF-BB73-4A88-8DF1-957C6A3F2E86}"/>
          </ac:spMkLst>
        </pc:spChg>
        <pc:spChg chg="mod">
          <ac:chgData name="Lan Yang" userId="43093da5-77dc-41e1-b856-09bc9a70e0e9" providerId="ADAL" clId="{AEF4ED5F-B7D3-4E60-A267-2DFB6FF9FF1F}" dt="2022-12-01T19:51:13.639" v="2178" actId="20577"/>
          <ac:spMkLst>
            <pc:docMk/>
            <pc:sldMk cId="2130700056" sldId="401"/>
            <ac:spMk id="3" creationId="{A35CB020-767E-4121-BBBD-A16405F6EAE0}"/>
          </ac:spMkLst>
        </pc:spChg>
      </pc:sldChg>
    </pc:docChg>
  </pc:docChgLst>
  <pc:docChgLst>
    <pc:chgData name="Lan Yang" userId="43093da5-77dc-41e1-b856-09bc9a70e0e9" providerId="ADAL" clId="{740FB148-565B-144C-8CDE-E3560373DAE1}"/>
    <pc:docChg chg="delSld modSection">
      <pc:chgData name="Lan Yang" userId="43093da5-77dc-41e1-b856-09bc9a70e0e9" providerId="ADAL" clId="{740FB148-565B-144C-8CDE-E3560373DAE1}" dt="2024-04-08T22:22:50.545" v="0" actId="2696"/>
      <pc:docMkLst>
        <pc:docMk/>
      </pc:docMkLst>
      <pc:sldChg chg="del">
        <pc:chgData name="Lan Yang" userId="43093da5-77dc-41e1-b856-09bc9a70e0e9" providerId="ADAL" clId="{740FB148-565B-144C-8CDE-E3560373DAE1}" dt="2024-04-08T22:22:50.545" v="0" actId="2696"/>
        <pc:sldMkLst>
          <pc:docMk/>
          <pc:sldMk cId="2426055374" sldId="397"/>
        </pc:sldMkLst>
      </pc:sldChg>
      <pc:sldChg chg="del">
        <pc:chgData name="Lan Yang" userId="43093da5-77dc-41e1-b856-09bc9a70e0e9" providerId="ADAL" clId="{740FB148-565B-144C-8CDE-E3560373DAE1}" dt="2024-04-08T22:22:50.545" v="0" actId="2696"/>
        <pc:sldMkLst>
          <pc:docMk/>
          <pc:sldMk cId="2613821630" sldId="398"/>
        </pc:sldMkLst>
      </pc:sldChg>
      <pc:sldChg chg="del">
        <pc:chgData name="Lan Yang" userId="43093da5-77dc-41e1-b856-09bc9a70e0e9" providerId="ADAL" clId="{740FB148-565B-144C-8CDE-E3560373DAE1}" dt="2024-04-08T22:22:50.545" v="0" actId="2696"/>
        <pc:sldMkLst>
          <pc:docMk/>
          <pc:sldMk cId="3878806542" sldId="399"/>
        </pc:sldMkLst>
      </pc:sldChg>
      <pc:sldChg chg="del">
        <pc:chgData name="Lan Yang" userId="43093da5-77dc-41e1-b856-09bc9a70e0e9" providerId="ADAL" clId="{740FB148-565B-144C-8CDE-E3560373DAE1}" dt="2024-04-08T22:22:50.545" v="0" actId="2696"/>
        <pc:sldMkLst>
          <pc:docMk/>
          <pc:sldMk cId="902113941" sldId="400"/>
        </pc:sldMkLst>
      </pc:sldChg>
      <pc:sldChg chg="del">
        <pc:chgData name="Lan Yang" userId="43093da5-77dc-41e1-b856-09bc9a70e0e9" providerId="ADAL" clId="{740FB148-565B-144C-8CDE-E3560373DAE1}" dt="2024-04-08T22:22:50.545" v="0" actId="2696"/>
        <pc:sldMkLst>
          <pc:docMk/>
          <pc:sldMk cId="2130700056" sldId="4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3C4F2C-40FD-4D3D-ACBE-EF49CDF98D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034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E6BEEC5-D1F9-4F6D-93BD-9C448EBB3C11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C830B8B-B605-414D-BAF9-DF8878775C4C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257C7A2-0902-4DF9-8D4B-574A23BCB2C9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D7566DE-54D4-4EEF-80B9-634B3285A14E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4EA5229-C35F-4286-8EA5-615F075753D3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E7BD902-C2C8-4717-AF86-42E139D4379C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01EF00A-28A5-4E58-B0DB-A2E6B69E1F1A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792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A7FD0B3-285D-4A34-BEDB-14DB4A14B8A6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719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0585CA8-9B4C-42D2-A5AE-7B9244762B42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495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100EA7D-E220-4F79-88A4-2BCDD181A62D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4375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B0470F8-247C-4E12-81EB-D67B8B05A0D6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914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AD0217C-FD72-472C-9EFA-01B3DD74A586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C2AAB65-C13D-4719-89E8-2C3BE2AFD08E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5760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F9CEEB7-020B-42D1-8A3C-78B6FE4AA892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400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2D73CFD-D57A-4ABB-AF4D-1385FCB3C04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372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B53DC6A-398B-4592-960F-0C6CCC7FDD78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150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E59295D-30E7-42FB-A43E-2923AFF834E7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488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D965E18-2A2A-46C7-8788-528ACDEFDCE1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6555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6B9F9E5-F09A-4144-BF28-7DE9F82CEA29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872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9CEB7C1-671A-41CA-B62A-D3D1FCF4C1D8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975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DF79F05-92E3-4C19-9109-B8113BD0A624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64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90A7B78-E9E6-48BA-9D2E-F658AC15CB32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B24D3D0-C455-49C4-8A7E-6BE4AE7843C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B24D3D0-C455-49C4-8A7E-6BE4AE7843C5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032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4AD6D73-CF6B-4E71-A5D5-A1C84A60A7BC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755E3B7-6CE7-4C9F-A6AB-17203D922CE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755E3B7-6CE7-4C9F-A6AB-17203D922CE9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97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5059E3F-D269-4509-9E7F-71D52A1EBF00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8550" y="6542088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/>
            <a:endParaRPr lang="en-US" altLang="en-US" sz="1200">
              <a:latin typeface="Courier" pitchFamily="49" charset="0"/>
            </a:endParaRPr>
          </a:p>
        </p:txBody>
      </p:sp>
      <p:pic>
        <p:nvPicPr>
          <p:cNvPr id="5" name="Picture 8" descr="pl10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"/>
            <a:ext cx="5029200" cy="622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5E9B553-B13D-4D3A-B6C3-3BDC16D3613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991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C83E27D-D219-43C6-BBDA-44C9A18A08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41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0A9B293-6ED0-4FD0-A1A5-11350DF4CE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41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B7607FC-3518-488C-9306-152A8BA45F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48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59A874F-D1A6-4B7C-8514-9EE923630B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F9B16AD-3ABB-449D-80EF-17F281EFE7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31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984C54A-C3A9-4B00-8F12-10E1786CFB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13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FD47E09-7B48-4A33-8EEB-72FD22F211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7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5C7B0C3-A137-4FD8-BB33-88620551B9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1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9CC2FC4-4E37-4B21-8B82-6F61BC828D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88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D5A6A7D-D86D-4913-AFAB-FBB46B275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79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r>
              <a:rPr lang="en-US" altLang="en-US"/>
              <a:t>1-</a:t>
            </a:r>
            <a:fld id="{CFD816BB-08C9-45CD-B82E-FE0E3435F9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11DF-658C-A0A3-11CD-AC23FB37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Lecture 11 – Part I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Introduction to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4888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8DF-FF27-3541-ACAF-F8743201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3599A"/>
                </a:solidFill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3F22-A175-9B46-9911-17A3B262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A factorial function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F(n):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cs typeface="Courier New" panose="02070309020205020404" pitchFamily="49" charset="0"/>
              </a:rPr>
              <a:t>if n &lt;= 1 return 1;     	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//0! =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cs typeface="Courier New" panose="02070309020205020404" pitchFamily="49" charset="0"/>
              </a:rPr>
              <a:t>else return n*F(n-1);	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//n! = n*(n-1)!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95626-4C41-2840-A8E8-92F1A3338EA1}"/>
              </a:ext>
            </a:extLst>
          </p:cNvPr>
          <p:cNvSpPr txBox="1"/>
          <p:nvPr/>
        </p:nvSpPr>
        <p:spPr>
          <a:xfrm>
            <a:off x="609600" y="4114800"/>
            <a:ext cx="8305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+mn-lt"/>
              </a:rPr>
              <a:t>F (4) =&gt; 4 * F(3)	F(3) =&gt; 3 * F(2)	F(2) =&gt;2*F(1)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solidFill>
                  <a:srgbClr val="FF0000"/>
                </a:solidFill>
                <a:latin typeface="+mn-lt"/>
              </a:rPr>
              <a:t>F(1) = 1 </a:t>
            </a:r>
            <a:r>
              <a:rPr lang="en-US" sz="2300" dirty="0">
                <a:latin typeface="+mn-lt"/>
              </a:rPr>
              <a:t>(end of recursion)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Now, backward computation</a:t>
            </a:r>
          </a:p>
          <a:p>
            <a:r>
              <a:rPr lang="en-US" sz="2300" dirty="0">
                <a:latin typeface="+mn-lt"/>
              </a:rPr>
              <a:t>F(2) = 2*1 = 2   =&gt; F(3) = 3*2 = 6   =&gt; F(4) = 4*6 = </a:t>
            </a:r>
            <a:r>
              <a:rPr lang="en-US" sz="2300" dirty="0">
                <a:solidFill>
                  <a:srgbClr val="FF0000"/>
                </a:solidFill>
                <a:latin typeface="+mn-lt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15129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Tail Recursion  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tail recursion?</a:t>
            </a:r>
          </a:p>
          <a:p>
            <a:pPr lvl="1"/>
            <a:r>
              <a:rPr lang="en-US" altLang="en-US" dirty="0"/>
              <a:t> A function is </a:t>
            </a:r>
            <a:r>
              <a:rPr lang="en-US" altLang="en-US" i="1" dirty="0"/>
              <a:t>tail recursive </a:t>
            </a:r>
            <a:r>
              <a:rPr lang="en-US" altLang="en-US" dirty="0"/>
              <a:t>if </a:t>
            </a:r>
            <a:r>
              <a:rPr lang="en-US" altLang="en-US" dirty="0">
                <a:solidFill>
                  <a:srgbClr val="C00000"/>
                </a:solidFill>
              </a:rPr>
              <a:t>its recursive call is the last operation in the function</a:t>
            </a:r>
          </a:p>
          <a:p>
            <a:r>
              <a:rPr lang="en-US" altLang="en-US" dirty="0"/>
              <a:t>A tail recursive function is more efficient</a:t>
            </a:r>
          </a:p>
          <a:p>
            <a:pPr lvl="1"/>
            <a:r>
              <a:rPr lang="en-US" altLang="en-US" dirty="0"/>
              <a:t>It can be automatically converted by a compiler to a non-recursive version, i.e. using iteration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C00000"/>
                </a:solidFill>
              </a:rPr>
              <a:t>factorial</a:t>
            </a:r>
            <a:r>
              <a:rPr lang="en-US" altLang="en-US" dirty="0"/>
              <a:t> function defined previously is </a:t>
            </a:r>
            <a:r>
              <a:rPr lang="en-US" altLang="en-US" dirty="0">
                <a:solidFill>
                  <a:srgbClr val="C00000"/>
                </a:solidFill>
              </a:rPr>
              <a:t>NOT</a:t>
            </a:r>
            <a:r>
              <a:rPr lang="en-US" altLang="en-US" dirty="0"/>
              <a:t> in tail recursion. </a:t>
            </a:r>
          </a:p>
          <a:p>
            <a:pPr lvl="1"/>
            <a:r>
              <a:rPr lang="en-US" altLang="en-US" dirty="0"/>
              <a:t>The last operation is multiplication, not recursive call.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86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FF3E-96B5-C948-93E9-3FB4D78A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E4ED-D91A-3E45-97B5-0E6B1FB22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Tail recursion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factorial (n) = helper (n, 1)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helper (n,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if n &lt;= 1 return 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else return </a:t>
            </a:r>
            <a:r>
              <a:rPr lang="en-US" sz="2400" dirty="0">
                <a:solidFill>
                  <a:srgbClr val="FF0000"/>
                </a:solidFill>
              </a:rPr>
              <a:t>helper (n-1, n * s)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sz="2400" dirty="0">
                <a:solidFill>
                  <a:schemeClr val="tx1"/>
                </a:solidFill>
              </a:rPr>
              <a:t>//the last operation is a recursive call!</a:t>
            </a:r>
            <a:r>
              <a:rPr lang="en-US" sz="2400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DD4ED-78EE-5D46-A57E-A74BEB436641}"/>
              </a:ext>
            </a:extLst>
          </p:cNvPr>
          <p:cNvSpPr txBox="1"/>
          <p:nvPr/>
        </p:nvSpPr>
        <p:spPr>
          <a:xfrm>
            <a:off x="609600" y="50687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599A"/>
                </a:solidFill>
                <a:latin typeface="+mn-lt"/>
              </a:rPr>
              <a:t>Co</a:t>
            </a:r>
            <a:r>
              <a:rPr lang="en-US" sz="3200" dirty="0">
                <a:solidFill>
                  <a:srgbClr val="03599A"/>
                </a:solidFill>
                <a:latin typeface="+mn-lt"/>
              </a:rPr>
              <a:t>nvert to tail recursion w/ a helper() </a:t>
            </a:r>
          </a:p>
        </p:txBody>
      </p:sp>
    </p:spTree>
    <p:extLst>
      <p:ext uri="{BB962C8B-B14F-4D97-AF65-F5344CB8AC3E}">
        <p14:creationId xmlns:p14="http://schemas.microsoft.com/office/powerpoint/2010/main" val="230832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FF3E-96B5-C948-93E9-3FB4D78A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E4ED-D91A-3E45-97B5-0E6B1FB22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Tail recursion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factorial (n) = helper (n, 1)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helper (n,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if n &lt;= 1 return 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else return </a:t>
            </a:r>
            <a:r>
              <a:rPr lang="en-US" sz="2400" dirty="0">
                <a:solidFill>
                  <a:srgbClr val="FF0000"/>
                </a:solidFill>
              </a:rPr>
              <a:t>helper (n-1, n * s)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sz="2400" dirty="0">
                <a:solidFill>
                  <a:schemeClr val="tx1"/>
                </a:solidFill>
              </a:rPr>
              <a:t>//the last operation is a recursive call!</a:t>
            </a:r>
            <a:r>
              <a:rPr lang="en-US" sz="2400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DD4ED-78EE-5D46-A57E-A74BEB436641}"/>
              </a:ext>
            </a:extLst>
          </p:cNvPr>
          <p:cNvSpPr txBox="1"/>
          <p:nvPr/>
        </p:nvSpPr>
        <p:spPr>
          <a:xfrm>
            <a:off x="609600" y="50687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599A"/>
                </a:solidFill>
                <a:latin typeface="+mn-lt"/>
              </a:rPr>
              <a:t>Co</a:t>
            </a:r>
            <a:r>
              <a:rPr lang="en-US" sz="3200" dirty="0">
                <a:solidFill>
                  <a:srgbClr val="03599A"/>
                </a:solidFill>
                <a:latin typeface="+mn-lt"/>
              </a:rPr>
              <a:t>nvert to tail recursion w/ a helper()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2C5953-BDA9-0941-83AC-53BA4E8EDE21}"/>
              </a:ext>
            </a:extLst>
          </p:cNvPr>
          <p:cNvSpPr/>
          <p:nvPr/>
        </p:nvSpPr>
        <p:spPr bwMode="auto">
          <a:xfrm>
            <a:off x="5105400" y="1600200"/>
            <a:ext cx="3048000" cy="2590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F(4) =&gt; h(4, 1)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(4,1) 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2" charset="2"/>
              <a:buChar char="Þ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h(3,4*1)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2" charset="2"/>
              <a:buChar char="Þ"/>
              <a:tabLst/>
            </a:pPr>
            <a:r>
              <a:rPr lang="en-US" dirty="0"/>
              <a:t>h(2, 3*4)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2" charset="2"/>
              <a:buChar char="Þ"/>
              <a:tabLst/>
            </a:pPr>
            <a:r>
              <a:rPr lang="en-US" dirty="0"/>
              <a:t>h(1,2*12)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2" charset="2"/>
              <a:buChar char="Þ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76678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EAEB-5DBC-D147-BDBB-A1B60E18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3599A"/>
                </a:solidFill>
              </a:rPr>
              <a:t>Are the following tail recursions?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B24E-9F57-E84E-BB44-BCC137DE7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F(n) = F(n-1) + F(n-2)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F(1) =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F(2)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G(n) = G(n-2) n &gt;10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G(n) = G(n-1) n in [1, 10]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G(n) = 3  n &lt;=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4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EAEB-5DBC-D147-BDBB-A1B60E18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3599A"/>
                </a:solidFill>
              </a:rPr>
              <a:t>Are the following tail recursions?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B24E-9F57-E84E-BB44-BCC137DE7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F(n) = F(n-1) + F(n-2)		//not tail recursion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F(1) =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F(2)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G(n) = G(n-2) n &gt;10		</a:t>
            </a:r>
            <a:r>
              <a:rPr lang="en-US" sz="2400" dirty="0">
                <a:solidFill>
                  <a:schemeClr val="tx1"/>
                </a:solidFill>
              </a:rPr>
              <a:t>//yes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G(n) = G(n-1) n in [1, 10]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G(n) = 3  n &lt;=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B1220-DC57-9F42-B00D-796735F78D2E}"/>
              </a:ext>
            </a:extLst>
          </p:cNvPr>
          <p:cNvSpPr txBox="1"/>
          <p:nvPr/>
        </p:nvSpPr>
        <p:spPr>
          <a:xfrm>
            <a:off x="6096000" y="2743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118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3599A"/>
                </a:solidFill>
              </a:rPr>
              <a:t>Fundamentals of Functional Programming Languages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The objective of the design of a FPL is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C00000"/>
                </a:solidFill>
              </a:rPr>
              <a:t>to mimic mathematical functions to the greatest extent possible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The basic process of computation is fundamentally different in a FPL than in an imperative language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In an imperative language, operations are done and the results are stored in variables for later use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Management of variables is a constant concern and source of complexity for imperative programming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In an FPL, variables are not necessary, as is the case in mathematics</a:t>
            </a:r>
          </a:p>
          <a:p>
            <a:pPr eaLnBrk="1" hangingPunct="1"/>
            <a:r>
              <a:rPr lang="en-US" altLang="en-US" sz="2200" i="1" dirty="0">
                <a:solidFill>
                  <a:srgbClr val="C00000"/>
                </a:solidFill>
              </a:rPr>
              <a:t>Referential Transparency </a:t>
            </a:r>
            <a:r>
              <a:rPr lang="en-US" altLang="en-US" sz="2200" dirty="0">
                <a:solidFill>
                  <a:schemeClr val="tx1"/>
                </a:solidFill>
              </a:rPr>
              <a:t>- In an FPL, the evaluation of a function always produces the same result given the same parameters 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8ED1C-3E95-9A4B-BBC8-7C590861EE24}"/>
              </a:ext>
            </a:extLst>
          </p:cNvPr>
          <p:cNvSpPr txBox="1"/>
          <p:nvPr/>
        </p:nvSpPr>
        <p:spPr>
          <a:xfrm>
            <a:off x="1066800" y="1905000"/>
            <a:ext cx="1981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3</a:t>
            </a:r>
          </a:p>
          <a:p>
            <a:r>
              <a:rPr lang="en-US" dirty="0"/>
              <a:t>y = f(a)</a:t>
            </a:r>
          </a:p>
          <a:p>
            <a:r>
              <a:rPr lang="en-US" dirty="0"/>
              <a:t>print(y)</a:t>
            </a:r>
          </a:p>
          <a:p>
            <a:endParaRPr lang="en-US" dirty="0"/>
          </a:p>
          <a:p>
            <a:r>
              <a:rPr lang="en-US" dirty="0"/>
              <a:t>b=3</a:t>
            </a:r>
          </a:p>
          <a:p>
            <a:r>
              <a:rPr lang="en-US" dirty="0"/>
              <a:t>z = f(b)</a:t>
            </a:r>
          </a:p>
          <a:p>
            <a:r>
              <a:rPr lang="en-US" dirty="0"/>
              <a:t>print(z)</a:t>
            </a:r>
          </a:p>
          <a:p>
            <a:endParaRPr lang="en-US" dirty="0"/>
          </a:p>
          <a:p>
            <a:r>
              <a:rPr lang="en-US" dirty="0"/>
              <a:t>//y equal z?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F0D97DE-658F-6841-9BE7-40AE02A9C02F}"/>
              </a:ext>
            </a:extLst>
          </p:cNvPr>
          <p:cNvSpPr/>
          <p:nvPr/>
        </p:nvSpPr>
        <p:spPr bwMode="auto">
          <a:xfrm>
            <a:off x="990600" y="1828800"/>
            <a:ext cx="1981200" cy="4038600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3564D-AA15-3A42-A014-3D1141B78F19}"/>
              </a:ext>
            </a:extLst>
          </p:cNvPr>
          <p:cNvSpPr txBox="1"/>
          <p:nvPr/>
        </p:nvSpPr>
        <p:spPr>
          <a:xfrm>
            <a:off x="533400" y="4572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3599A"/>
                </a:solidFill>
                <a:latin typeface="+mn-lt"/>
              </a:rPr>
              <a:t>Reference Transparency – Side effect free</a:t>
            </a:r>
          </a:p>
        </p:txBody>
      </p:sp>
    </p:spTree>
    <p:extLst>
      <p:ext uri="{BB962C8B-B14F-4D97-AF65-F5344CB8AC3E}">
        <p14:creationId xmlns:p14="http://schemas.microsoft.com/office/powerpoint/2010/main" val="179316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8ED1C-3E95-9A4B-BBC8-7C590861EE24}"/>
              </a:ext>
            </a:extLst>
          </p:cNvPr>
          <p:cNvSpPr txBox="1"/>
          <p:nvPr/>
        </p:nvSpPr>
        <p:spPr>
          <a:xfrm>
            <a:off x="1066800" y="1905000"/>
            <a:ext cx="1981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3</a:t>
            </a:r>
          </a:p>
          <a:p>
            <a:r>
              <a:rPr lang="en-US" dirty="0"/>
              <a:t>y = f(a)</a:t>
            </a:r>
          </a:p>
          <a:p>
            <a:r>
              <a:rPr lang="en-US" dirty="0"/>
              <a:t>print(y)</a:t>
            </a:r>
          </a:p>
          <a:p>
            <a:endParaRPr lang="en-US" dirty="0"/>
          </a:p>
          <a:p>
            <a:r>
              <a:rPr lang="en-US" dirty="0"/>
              <a:t>b=3</a:t>
            </a:r>
          </a:p>
          <a:p>
            <a:r>
              <a:rPr lang="en-US" dirty="0"/>
              <a:t>z = f(b)</a:t>
            </a:r>
          </a:p>
          <a:p>
            <a:r>
              <a:rPr lang="en-US" dirty="0"/>
              <a:t>print(z)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//y=?</a:t>
            </a:r>
          </a:p>
          <a:p>
            <a:r>
              <a:rPr lang="en-US" dirty="0">
                <a:solidFill>
                  <a:srgbClr val="FF0000"/>
                </a:solidFill>
              </a:rPr>
              <a:t>//z=?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F0D97DE-658F-6841-9BE7-40AE02A9C02F}"/>
              </a:ext>
            </a:extLst>
          </p:cNvPr>
          <p:cNvSpPr/>
          <p:nvPr/>
        </p:nvSpPr>
        <p:spPr bwMode="auto">
          <a:xfrm>
            <a:off x="990600" y="1828800"/>
            <a:ext cx="1981200" cy="4038600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02208B6-8F11-1341-866F-DA2AFBB02186}"/>
              </a:ext>
            </a:extLst>
          </p:cNvPr>
          <p:cNvSpPr/>
          <p:nvPr/>
        </p:nvSpPr>
        <p:spPr bwMode="auto">
          <a:xfrm>
            <a:off x="4343400" y="1828800"/>
            <a:ext cx="3733800" cy="3886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xtern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sum = 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	//a global variable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f 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x)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 sum += 1;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    return x + sum;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08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8ED1C-3E95-9A4B-BBC8-7C590861EE24}"/>
              </a:ext>
            </a:extLst>
          </p:cNvPr>
          <p:cNvSpPr txBox="1"/>
          <p:nvPr/>
        </p:nvSpPr>
        <p:spPr>
          <a:xfrm>
            <a:off x="1066800" y="1905000"/>
            <a:ext cx="1981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3</a:t>
            </a:r>
          </a:p>
          <a:p>
            <a:r>
              <a:rPr lang="en-US" dirty="0"/>
              <a:t>y = f(a)</a:t>
            </a:r>
          </a:p>
          <a:p>
            <a:r>
              <a:rPr lang="en-US" dirty="0"/>
              <a:t>print(y)</a:t>
            </a:r>
          </a:p>
          <a:p>
            <a:endParaRPr lang="en-US" dirty="0"/>
          </a:p>
          <a:p>
            <a:r>
              <a:rPr lang="en-US" dirty="0"/>
              <a:t>b=3</a:t>
            </a:r>
          </a:p>
          <a:p>
            <a:r>
              <a:rPr lang="en-US" dirty="0"/>
              <a:t>z = f(b)</a:t>
            </a:r>
          </a:p>
          <a:p>
            <a:r>
              <a:rPr lang="en-US" dirty="0"/>
              <a:t>print(z)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//y=4</a:t>
            </a:r>
          </a:p>
          <a:p>
            <a:r>
              <a:rPr lang="en-US" dirty="0">
                <a:solidFill>
                  <a:srgbClr val="FF0000"/>
                </a:solidFill>
              </a:rPr>
              <a:t>//z=5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F0D97DE-658F-6841-9BE7-40AE02A9C02F}"/>
              </a:ext>
            </a:extLst>
          </p:cNvPr>
          <p:cNvSpPr/>
          <p:nvPr/>
        </p:nvSpPr>
        <p:spPr bwMode="auto">
          <a:xfrm>
            <a:off x="990600" y="1828800"/>
            <a:ext cx="1981200" cy="4038600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02208B6-8F11-1341-866F-DA2AFBB02186}"/>
              </a:ext>
            </a:extLst>
          </p:cNvPr>
          <p:cNvSpPr/>
          <p:nvPr/>
        </p:nvSpPr>
        <p:spPr bwMode="auto">
          <a:xfrm>
            <a:off x="4343400" y="1828800"/>
            <a:ext cx="3733800" cy="3886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xtern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sum = 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	//a global variable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f 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x)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 sum += 1;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    return x + sum;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3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Introduction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The design of the </a:t>
            </a:r>
            <a:r>
              <a:rPr lang="en-US" altLang="en-US" dirty="0">
                <a:solidFill>
                  <a:srgbClr val="C00000"/>
                </a:solidFill>
              </a:rPr>
              <a:t>imperative languages </a:t>
            </a:r>
            <a:r>
              <a:rPr lang="en-US" altLang="en-US" dirty="0">
                <a:solidFill>
                  <a:schemeClr val="tx1"/>
                </a:solidFill>
              </a:rPr>
              <a:t>is based directly on the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C00000"/>
                </a:solidFill>
              </a:rPr>
              <a:t>von Neumann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Efficiency is the primary concern, rather than the suitability of the language for software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The design of the </a:t>
            </a:r>
            <a:r>
              <a:rPr lang="en-US" altLang="en-US" dirty="0">
                <a:solidFill>
                  <a:srgbClr val="C00000"/>
                </a:solidFill>
              </a:rPr>
              <a:t>functional languages </a:t>
            </a:r>
            <a:r>
              <a:rPr lang="en-US" altLang="en-US" dirty="0">
                <a:solidFill>
                  <a:schemeClr val="tx1"/>
                </a:solidFill>
              </a:rPr>
              <a:t>is based on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C00000"/>
                </a:solidFill>
              </a:rPr>
              <a:t>mathematical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A solid theoretical basis that is also closer to the user, but relatively unconcerned with the architecture of the machines on which programs will run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5CE9A1C-77B5-3D4A-B02D-DAF4E32D30CB}"/>
              </a:ext>
            </a:extLst>
          </p:cNvPr>
          <p:cNvSpPr/>
          <p:nvPr/>
        </p:nvSpPr>
        <p:spPr bwMode="auto">
          <a:xfrm>
            <a:off x="4451684" y="381000"/>
            <a:ext cx="4387516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x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= x + 1 (Java)</a:t>
            </a:r>
            <a:r>
              <a:rPr lang="en-US" sz="2000" dirty="0"/>
              <a:t>	vs.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x = x + 1 (mathematical equation)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398F-3DB9-684B-B881-3617B14B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3599A"/>
                </a:solidFill>
              </a:rPr>
              <a:t>Characteristics of FP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D26C-7FDE-514B-BBC1-1C942210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Built-in, user-defined, lambda expressions</a:t>
            </a:r>
          </a:p>
          <a:p>
            <a:r>
              <a:rPr lang="en-US" dirty="0">
                <a:solidFill>
                  <a:schemeClr val="tx1"/>
                </a:solidFill>
              </a:rPr>
              <a:t>Recursions</a:t>
            </a:r>
          </a:p>
          <a:p>
            <a:r>
              <a:rPr lang="en-US" dirty="0">
                <a:solidFill>
                  <a:schemeClr val="tx1"/>
                </a:solidFill>
              </a:rPr>
              <a:t>Higher-Order Functions</a:t>
            </a:r>
          </a:p>
          <a:p>
            <a:r>
              <a:rPr lang="en-US" dirty="0">
                <a:solidFill>
                  <a:schemeClr val="tx1"/>
                </a:solidFill>
              </a:rPr>
              <a:t>Reference transparency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Side-effects</a:t>
            </a:r>
          </a:p>
          <a:p>
            <a:r>
              <a:rPr lang="en-US" dirty="0">
                <a:solidFill>
                  <a:schemeClr val="tx1"/>
                </a:solidFill>
              </a:rPr>
              <a:t>Lazy Evaluation</a:t>
            </a:r>
          </a:p>
          <a:p>
            <a:r>
              <a:rPr lang="en-US" dirty="0">
                <a:solidFill>
                  <a:schemeClr val="tx1"/>
                </a:solidFill>
              </a:rPr>
              <a:t>Modularity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82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117D-771A-3044-85C4-49AA6BB7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3599A"/>
                </a:solidFill>
              </a:rPr>
              <a:t>Introduction to Lisp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1E7A-1B51-3940-8F0A-0ECF3D3E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Lisp (historically LISP)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LISt</a:t>
            </a:r>
            <a:r>
              <a:rPr lang="en-US" dirty="0">
                <a:solidFill>
                  <a:schemeClr val="tx1"/>
                </a:solidFill>
              </a:rPr>
              <a:t> Processing</a:t>
            </a:r>
          </a:p>
          <a:p>
            <a:r>
              <a:rPr lang="en-US" dirty="0">
                <a:solidFill>
                  <a:schemeClr val="tx1"/>
                </a:solidFill>
              </a:rPr>
              <a:t>Designed by John McCarthy, MIT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1958; 62 years ago (one year younger than FORTRAN)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Many dialects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Common Lisp: a lot of imperative features introduced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Scheme: 1970s</a:t>
            </a:r>
          </a:p>
          <a:p>
            <a:pPr lvl="2"/>
            <a:r>
              <a:rPr lang="en-US" altLang="en-US" sz="1800" dirty="0">
                <a:solidFill>
                  <a:schemeClr val="tx1"/>
                </a:solidFill>
              </a:rPr>
              <a:t>designed to be a cleaner, more modern, and simpler version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Pure Lisp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Commonly refer to the pure functional programming features in Lisp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3D759-E5AC-D547-8BE6-D5848D59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28600"/>
            <a:ext cx="1896979" cy="187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9FA5-5CBC-0642-81D1-9C182D36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914400"/>
          </a:xfrm>
        </p:spPr>
        <p:txBody>
          <a:bodyPr/>
          <a:lstStyle/>
          <a:p>
            <a:r>
              <a:rPr lang="en-US" dirty="0">
                <a:solidFill>
                  <a:srgbClr val="03599A"/>
                </a:solidFill>
              </a:rPr>
              <a:t>Lisp: Program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08BE-6C69-4E4F-B3FE-0E4217BCE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077200" cy="464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Lisp unifies the program and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Data: atom (primitive values) and list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List: </a:t>
            </a:r>
            <a:r>
              <a:rPr lang="en-US" dirty="0">
                <a:solidFill>
                  <a:srgbClr val="0070C0"/>
                </a:solidFill>
              </a:rPr>
              <a:t>(3 (2 4) (5 2 45))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Lisp program is represented by a list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i.e. a program could serve as a data object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Able to write a Lisp interpreter using Lisp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e.g. A sample Lisp program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defun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sqr</a:t>
            </a:r>
            <a:r>
              <a:rPr lang="en-US" dirty="0">
                <a:solidFill>
                  <a:srgbClr val="0070C0"/>
                </a:solidFill>
              </a:rPr>
              <a:t> (x ) (* x x))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sqr</a:t>
            </a:r>
            <a:r>
              <a:rPr lang="en-US" dirty="0">
                <a:solidFill>
                  <a:srgbClr val="0070C0"/>
                </a:solidFill>
              </a:rPr>
              <a:t> 4)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;;that will return 16</a:t>
            </a:r>
            <a:endParaRPr lang="en-US" dirty="0">
              <a:solidFill>
                <a:schemeClr val="tx1"/>
              </a:solidFill>
            </a:endParaRPr>
          </a:p>
          <a:p>
            <a:pPr marL="857250" lvl="2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setq</a:t>
            </a:r>
            <a:r>
              <a:rPr lang="en-US" sz="2000" dirty="0">
                <a:solidFill>
                  <a:srgbClr val="0070C0"/>
                </a:solidFill>
              </a:rPr>
              <a:t> prog (</a:t>
            </a:r>
            <a:r>
              <a:rPr lang="en-US" sz="2000" dirty="0" err="1">
                <a:solidFill>
                  <a:srgbClr val="0070C0"/>
                </a:solidFill>
              </a:rPr>
              <a:t>defun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sqr</a:t>
            </a:r>
            <a:r>
              <a:rPr lang="en-US" sz="2000" dirty="0">
                <a:solidFill>
                  <a:srgbClr val="0070C0"/>
                </a:solidFill>
              </a:rPr>
              <a:t>(x) (* x x)))</a:t>
            </a:r>
          </a:p>
          <a:p>
            <a:pPr marL="857250" lvl="2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(car prog)   </a:t>
            </a:r>
            <a:r>
              <a:rPr lang="en-US" sz="1800" dirty="0">
                <a:solidFill>
                  <a:schemeClr val="tx1"/>
                </a:solidFill>
              </a:rPr>
              <a:t>;;that will return the first item of prog, i.e. </a:t>
            </a:r>
            <a:r>
              <a:rPr lang="en-US" sz="1800" dirty="0" err="1">
                <a:solidFill>
                  <a:schemeClr val="tx1"/>
                </a:solidFill>
              </a:rPr>
              <a:t>defun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42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24EE-CE69-A14B-A6CF-B69A44AD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3599A"/>
                </a:solidFill>
              </a:rPr>
              <a:t>Lisp: Expressions and Program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40CB-DEC0-7540-852B-7EA190C4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74" y="1371600"/>
            <a:ext cx="8153400" cy="5029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Prefix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notation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(+ (* 3 5) 7)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(&gt; 3 (- a 2))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Conditional form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((&gt; a b) (+ a b))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(T (- a b))) 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;;if (a &gt; b) a + b else a - 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Lots of parenthesis 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(x  y)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((&gt; x y) (+ x y))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(T (- x y))))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44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D57A-5AFC-354E-A074-41D2358E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3599A"/>
                </a:solidFill>
              </a:rPr>
              <a:t>Expressions</a:t>
            </a:r>
            <a:endParaRPr lang="en-US" dirty="0">
              <a:solidFill>
                <a:srgbClr val="03599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C652-7333-D347-B5AF-E65E1398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Form is based on </a:t>
            </a:r>
            <a:r>
              <a:rPr lang="en-US" altLang="en-US" sz="2400" dirty="0">
                <a:solidFill>
                  <a:schemeClr val="tx1"/>
                </a:solidFill>
                <a:sym typeface="Symbol" pitchFamily="18" charset="2"/>
              </a:rPr>
              <a:t></a:t>
            </a:r>
            <a:r>
              <a:rPr lang="en-US" altLang="en-US" sz="2400" dirty="0">
                <a:solidFill>
                  <a:schemeClr val="tx1"/>
                </a:solidFill>
                <a:sym typeface="Math1" pitchFamily="2" charset="2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notation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     e.g., 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</a:rPr>
              <a:t>(LAMBDA (x) (* x x)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     </a:t>
            </a:r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</a:rPr>
              <a:t>x</a:t>
            </a:r>
            <a:r>
              <a:rPr lang="en-US" altLang="en-US" sz="2000" dirty="0">
                <a:solidFill>
                  <a:schemeClr val="tx1"/>
                </a:solidFill>
              </a:rPr>
              <a:t> is called a bound variable</a:t>
            </a:r>
          </a:p>
          <a:p>
            <a:pPr marL="609600" indent="-609600"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609600" indent="-609600" eaLnBrk="1" hangingPunct="1"/>
            <a:r>
              <a:rPr lang="en-US" altLang="en-US" sz="2000" dirty="0">
                <a:solidFill>
                  <a:schemeClr val="tx1"/>
                </a:solidFill>
              </a:rPr>
              <a:t>Lambda expressions can be applied to parameters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e.g., 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</a:rPr>
              <a:t>((LAMBDA (x) (* x x)) 7) </a:t>
            </a:r>
            <a:r>
              <a:rPr lang="en-US" altLang="en-US" sz="2000" dirty="0">
                <a:solidFill>
                  <a:schemeClr val="tx1"/>
                </a:solidFill>
              </a:rPr>
              <a:t>=&gt; 49</a:t>
            </a:r>
          </a:p>
          <a:p>
            <a:pPr marL="609600" indent="-609600"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marL="609600" indent="-609600" eaLnBrk="1" hangingPunct="1"/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</a:rPr>
              <a:t>LAMBDA</a:t>
            </a:r>
            <a:r>
              <a:rPr lang="en-US" altLang="en-US" sz="2000" dirty="0">
                <a:solidFill>
                  <a:schemeClr val="tx1"/>
                </a:solidFill>
              </a:rPr>
              <a:t> expressions can have any number of parameters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(LAMBDA (a b x) (+ (* a x x) (* b x)))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4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Output Functions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Usually not needed, because the interpreter always displays the result of a function evaluated at the top level (not nested)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Scheme has </a:t>
            </a:r>
            <a:r>
              <a:rPr lang="en-US" altLang="en-US" sz="2400" dirty="0">
                <a:solidFill>
                  <a:srgbClr val="0070C0"/>
                </a:solidFill>
                <a:latin typeface="Courier New" pitchFamily="49" charset="0"/>
              </a:rPr>
              <a:t>PRINTF</a:t>
            </a:r>
            <a:r>
              <a:rPr lang="en-US" altLang="en-US" dirty="0">
                <a:solidFill>
                  <a:schemeClr val="tx1"/>
                </a:solidFill>
              </a:rPr>
              <a:t>, which is similar to the </a:t>
            </a:r>
            <a:r>
              <a:rPr lang="en-US" altLang="en-US" sz="2400" dirty="0" err="1">
                <a:solidFill>
                  <a:srgbClr val="0070C0"/>
                </a:solidFill>
                <a:latin typeface="Courier New" pitchFamily="49" charset="0"/>
              </a:rPr>
              <a:t>printf</a:t>
            </a:r>
            <a:r>
              <a:rPr lang="en-US" altLang="en-US" dirty="0">
                <a:solidFill>
                  <a:schemeClr val="tx1"/>
                </a:solidFill>
              </a:rPr>
              <a:t> function of C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Note: </a:t>
            </a:r>
            <a:r>
              <a:rPr lang="en-US" altLang="en-US" dirty="0">
                <a:solidFill>
                  <a:srgbClr val="FF0000"/>
                </a:solidFill>
              </a:rPr>
              <a:t>explicit input and output are not part of the pure functional programming model</a:t>
            </a:r>
            <a:r>
              <a:rPr lang="en-US" altLang="en-US" dirty="0">
                <a:solidFill>
                  <a:schemeClr val="tx1"/>
                </a:solidFill>
              </a:rPr>
              <a:t>, because input operations change the state of the program and output operations are side effects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Control Flow</a:t>
            </a:r>
            <a:endParaRPr lang="en-US" altLang="en-US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 number of forms, COND, IF, UNLESS, …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Most popular COND</a:t>
            </a:r>
            <a:endParaRPr lang="en-US" altLang="en-US" sz="2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(COND ((&gt; a b) ‘large)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	((= a b) ‘same)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	(T	’small))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400" dirty="0">
                <a:solidFill>
                  <a:srgbClr val="CC3300"/>
                </a:solidFill>
              </a:rPr>
              <a:t>(if </a:t>
            </a:r>
            <a:r>
              <a:rPr lang="en-US" sz="2400" i="1" dirty="0">
                <a:solidFill>
                  <a:srgbClr val="CC3300"/>
                </a:solidFill>
              </a:rPr>
              <a:t>a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i="1" dirty="0">
                <a:solidFill>
                  <a:srgbClr val="CC3300"/>
                </a:solidFill>
              </a:rPr>
              <a:t>b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i="1" dirty="0">
                <a:solidFill>
                  <a:srgbClr val="CC3300"/>
                </a:solidFill>
              </a:rPr>
              <a:t>c</a:t>
            </a:r>
            <a:r>
              <a:rPr lang="en-US" sz="2400" dirty="0">
                <a:solidFill>
                  <a:srgbClr val="CC3300"/>
                </a:solidFill>
              </a:rPr>
              <a:t>) == (</a:t>
            </a:r>
            <a:r>
              <a:rPr lang="en-US" sz="2400" dirty="0" err="1">
                <a:solidFill>
                  <a:srgbClr val="CC3300"/>
                </a:solidFill>
              </a:rPr>
              <a:t>cond</a:t>
            </a:r>
            <a:r>
              <a:rPr lang="en-US" sz="2400" dirty="0">
                <a:solidFill>
                  <a:srgbClr val="CC3300"/>
                </a:solidFill>
              </a:rPr>
              <a:t> (</a:t>
            </a:r>
            <a:r>
              <a:rPr lang="en-US" sz="2400" i="1" dirty="0">
                <a:solidFill>
                  <a:srgbClr val="CC3300"/>
                </a:solidFill>
              </a:rPr>
              <a:t>a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i="1" dirty="0">
                <a:solidFill>
                  <a:srgbClr val="CC3300"/>
                </a:solidFill>
              </a:rPr>
              <a:t>b</a:t>
            </a:r>
            <a:r>
              <a:rPr lang="en-US" sz="2400" dirty="0">
                <a:solidFill>
                  <a:srgbClr val="CC3300"/>
                </a:solidFill>
              </a:rPr>
              <a:t>) (T </a:t>
            </a:r>
            <a:r>
              <a:rPr lang="en-US" sz="2400" i="1" dirty="0">
                <a:solidFill>
                  <a:srgbClr val="CC3300"/>
                </a:solidFill>
              </a:rPr>
              <a:t>c</a:t>
            </a:r>
            <a:r>
              <a:rPr lang="en-US" sz="2400" dirty="0">
                <a:solidFill>
                  <a:srgbClr val="CC3300"/>
                </a:solidFill>
              </a:rPr>
              <a:t>))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sz="2400" dirty="0">
              <a:solidFill>
                <a:srgbClr val="CC3300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Loops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Do loops are most popular, however loops are discouraged in functional programming </a:t>
            </a:r>
          </a:p>
          <a:p>
            <a:pPr marL="457200" lvl="1" indent="0" eaLnBrk="1" hangingPunct="1">
              <a:buNone/>
            </a:pPr>
            <a:r>
              <a:rPr lang="en-US" altLang="en-US" sz="1800" dirty="0">
                <a:solidFill>
                  <a:schemeClr val="accent6"/>
                </a:solidFill>
                <a:latin typeface="+mj-lt"/>
              </a:rPr>
              <a:t>	</a:t>
            </a:r>
            <a:r>
              <a:rPr lang="en-US" altLang="en-US" dirty="0">
                <a:solidFill>
                  <a:srgbClr val="C00000"/>
                </a:solidFill>
                <a:latin typeface="+mj-lt"/>
              </a:rPr>
              <a:t>Use recursion</a:t>
            </a:r>
            <a:endParaRPr lang="en-US" altLang="en-US" sz="16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AD8B-CE5C-7245-83BC-D8F029B9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3599A"/>
                </a:solidFill>
              </a:rPr>
              <a:t>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6E15-C3D5-F948-B0EA-E0DFCC5A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rgbClr val="C00000"/>
                </a:solidFill>
                <a:latin typeface="Courier New" pitchFamily="49" charset="0"/>
              </a:rPr>
              <a:t>defun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 member (</a:t>
            </a:r>
            <a:r>
              <a:rPr lang="en-US" altLang="en-US" dirty="0" err="1">
                <a:solidFill>
                  <a:srgbClr val="C00000"/>
                </a:solidFill>
                <a:latin typeface="Courier New" pitchFamily="49" charset="0"/>
              </a:rPr>
              <a:t>atm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Courier New" pitchFamily="49" charset="0"/>
              </a:rPr>
              <a:t>a_list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sz="2400" dirty="0">
                <a:solidFill>
                  <a:schemeClr val="tx1"/>
                </a:solidFill>
                <a:latin typeface="Courier New" pitchFamily="49" charset="0"/>
              </a:rPr>
              <a:t>;;check if an </a:t>
            </a:r>
            <a:r>
              <a:rPr lang="en-US" altLang="en-US" sz="2400" dirty="0" err="1">
                <a:solidFill>
                  <a:schemeClr val="tx1"/>
                </a:solidFill>
                <a:latin typeface="Courier New" pitchFamily="49" charset="0"/>
              </a:rPr>
              <a:t>atm</a:t>
            </a:r>
            <a:r>
              <a:rPr lang="en-US" altLang="en-US" sz="2400" dirty="0">
                <a:solidFill>
                  <a:schemeClr val="tx1"/>
                </a:solidFill>
                <a:latin typeface="Courier New" pitchFamily="49" charset="0"/>
              </a:rPr>
              <a:t> is in </a:t>
            </a:r>
            <a:r>
              <a:rPr lang="en-US" altLang="en-US" sz="2400" dirty="0" err="1">
                <a:solidFill>
                  <a:schemeClr val="tx1"/>
                </a:solidFill>
                <a:latin typeface="Courier New" pitchFamily="49" charset="0"/>
              </a:rPr>
              <a:t>a_list</a:t>
            </a:r>
            <a:r>
              <a:rPr lang="en-US" altLang="en-US" sz="2400" dirty="0">
                <a:solidFill>
                  <a:schemeClr val="tx1"/>
                </a:solidFill>
                <a:latin typeface="Courier New" pitchFamily="49" charset="0"/>
              </a:rPr>
              <a:t> or not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	((NULL </a:t>
            </a:r>
            <a:r>
              <a:rPr lang="en-US" altLang="en-US" dirty="0" err="1">
                <a:latin typeface="Courier New" pitchFamily="49" charset="0"/>
              </a:rPr>
              <a:t>a_list</a:t>
            </a:r>
            <a:r>
              <a:rPr lang="en-US" altLang="en-US" dirty="0">
                <a:latin typeface="Courier New" pitchFamily="49" charset="0"/>
              </a:rPr>
              <a:t>) ‘nil)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	((EQ </a:t>
            </a:r>
            <a:r>
              <a:rPr lang="en-US" altLang="en-US" dirty="0" err="1">
                <a:latin typeface="Courier New" pitchFamily="49" charset="0"/>
              </a:rPr>
              <a:t>atm</a:t>
            </a:r>
            <a:r>
              <a:rPr lang="en-US" altLang="en-US" dirty="0">
                <a:latin typeface="Courier New" pitchFamily="49" charset="0"/>
              </a:rPr>
              <a:t> (CAR </a:t>
            </a:r>
            <a:r>
              <a:rPr lang="en-US" altLang="en-US" dirty="0" err="1">
                <a:latin typeface="Courier New" pitchFamily="49" charset="0"/>
              </a:rPr>
              <a:t>a_list</a:t>
            </a:r>
            <a:r>
              <a:rPr lang="en-US" altLang="en-US" dirty="0">
                <a:latin typeface="Courier New" pitchFamily="49" charset="0"/>
              </a:rPr>
              <a:t>)) ‘T)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	(T (member </a:t>
            </a:r>
            <a:r>
              <a:rPr lang="en-US" altLang="en-US" dirty="0" err="1">
                <a:latin typeface="Courier New" pitchFamily="49" charset="0"/>
              </a:rPr>
              <a:t>atm</a:t>
            </a:r>
            <a:r>
              <a:rPr lang="en-US" altLang="en-US" dirty="0">
                <a:latin typeface="Courier New" pitchFamily="49" charset="0"/>
              </a:rPr>
              <a:t> (CDR </a:t>
            </a:r>
            <a:r>
              <a:rPr lang="en-US" altLang="en-US" dirty="0" err="1">
                <a:latin typeface="Courier New" pitchFamily="49" charset="0"/>
              </a:rPr>
              <a:t>a_list</a:t>
            </a:r>
            <a:r>
              <a:rPr lang="en-US" altLang="en-US" dirty="0">
                <a:latin typeface="Courier New" pitchFamily="49" charset="0"/>
              </a:rPr>
              <a:t>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5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Using Lisp Interpreter</a:t>
            </a:r>
            <a:endParaRPr lang="en-US" altLang="en-US" dirty="0">
              <a:solidFill>
                <a:srgbClr val="03599A"/>
              </a:solidFill>
              <a:latin typeface="Courier New" pitchFamily="49" charset="0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&gt;(</a:t>
            </a:r>
            <a:r>
              <a:rPr lang="en-US" sz="2400" dirty="0" err="1"/>
              <a:t>defun</a:t>
            </a:r>
            <a:r>
              <a:rPr lang="en-US" sz="2400" dirty="0"/>
              <a:t> square (x) (* x x))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B050"/>
                </a:solidFill>
              </a:rPr>
              <a:t>SQUARE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&gt;(square 2)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B050"/>
                </a:solidFill>
              </a:rPr>
              <a:t>4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&gt;(square 1.4142158)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B050"/>
                </a:solidFill>
              </a:rPr>
              <a:t>2.0000063289696399</a:t>
            </a:r>
            <a:endParaRPr lang="en-US" altLang="en-US" sz="2400" b="1" dirty="0">
              <a:solidFill>
                <a:srgbClr val="00B05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66AF13A-17E7-0147-9188-57981DEF1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3599A"/>
                </a:solidFill>
              </a:rPr>
              <a:t>Higher order functions</a:t>
            </a:r>
            <a:br>
              <a:rPr lang="en-US" altLang="en-US" sz="3200" dirty="0">
                <a:solidFill>
                  <a:srgbClr val="03599A"/>
                </a:solidFill>
              </a:rPr>
            </a:br>
            <a:r>
              <a:rPr lang="en-US" altLang="en-US" sz="3200" dirty="0">
                <a:solidFill>
                  <a:srgbClr val="03599A"/>
                </a:solidFill>
              </a:rPr>
              <a:t>	</a:t>
            </a:r>
            <a:r>
              <a:rPr lang="en-US" altLang="en-US" sz="2400" dirty="0">
                <a:solidFill>
                  <a:schemeClr val="tx1"/>
                </a:solidFill>
              </a:rPr>
              <a:t>Passing functions as arguments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777DBCC-56A6-5E49-BF77-D7155258F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Apply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Can be given a number of arguments, but the last one must be a list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&gt;(apply #’+ ‘(1 2 3))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200" dirty="0"/>
              <a:t>	</a:t>
            </a:r>
            <a:r>
              <a:rPr lang="en-US" altLang="en-US" dirty="0" err="1">
                <a:solidFill>
                  <a:schemeClr val="tx1"/>
                </a:solidFill>
              </a:rPr>
              <a:t>Funcall</a:t>
            </a:r>
            <a:endParaRPr lang="en-US" altLang="en-US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Does the same thing as </a:t>
            </a:r>
            <a:r>
              <a:rPr lang="en-US" altLang="en-US" i="1" dirty="0">
                <a:solidFill>
                  <a:schemeClr val="tx1"/>
                </a:solidFill>
              </a:rPr>
              <a:t>apply</a:t>
            </a:r>
            <a:r>
              <a:rPr lang="en-US" altLang="en-US" dirty="0">
                <a:solidFill>
                  <a:schemeClr val="tx1"/>
                </a:solidFill>
              </a:rPr>
              <a:t> but doesn’t need the arguments to be packed in a list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70C0"/>
                </a:solidFill>
              </a:rPr>
              <a:t>&gt;(</a:t>
            </a:r>
            <a:r>
              <a:rPr lang="en-US" altLang="en-US" dirty="0" err="1">
                <a:solidFill>
                  <a:srgbClr val="0070C0"/>
                </a:solidFill>
              </a:rPr>
              <a:t>defun</a:t>
            </a:r>
            <a:r>
              <a:rPr lang="en-US" altLang="en-US" dirty="0">
                <a:solidFill>
                  <a:srgbClr val="0070C0"/>
                </a:solidFill>
              </a:rPr>
              <a:t> add2 (x) (+ x 2))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70C0"/>
                </a:solidFill>
              </a:rPr>
              <a:t>&gt;(</a:t>
            </a:r>
            <a:r>
              <a:rPr lang="en-US" altLang="en-US" dirty="0" err="1">
                <a:solidFill>
                  <a:srgbClr val="0070C0"/>
                </a:solidFill>
              </a:rPr>
              <a:t>funcall</a:t>
            </a:r>
            <a:r>
              <a:rPr lang="en-US" altLang="en-US" dirty="0">
                <a:solidFill>
                  <a:srgbClr val="0070C0"/>
                </a:solidFill>
              </a:rPr>
              <a:t> #’add2 5)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70C0"/>
                </a:solidFill>
              </a:rPr>
              <a:t>&gt;7</a:t>
            </a:r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12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Mathematical Functions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 mathematical function is a </a:t>
            </a:r>
            <a:r>
              <a:rPr lang="en-US" altLang="en-US" i="1" dirty="0">
                <a:solidFill>
                  <a:schemeClr val="tx1"/>
                </a:solidFill>
              </a:rPr>
              <a:t>mapping</a:t>
            </a:r>
            <a:r>
              <a:rPr lang="en-US" altLang="en-US" dirty="0">
                <a:solidFill>
                  <a:schemeClr val="tx1"/>
                </a:solidFill>
              </a:rPr>
              <a:t> of members of one set, called the </a:t>
            </a:r>
            <a:r>
              <a:rPr lang="en-US" altLang="en-US" i="1" dirty="0">
                <a:solidFill>
                  <a:srgbClr val="C00000"/>
                </a:solidFill>
              </a:rPr>
              <a:t>domain</a:t>
            </a:r>
            <a:r>
              <a:rPr lang="en-US" altLang="en-US" i="1" dirty="0"/>
              <a:t> </a:t>
            </a:r>
            <a:r>
              <a:rPr lang="en-US" altLang="en-US" i="1" dirty="0">
                <a:solidFill>
                  <a:schemeClr val="tx1"/>
                </a:solidFill>
              </a:rPr>
              <a:t>set</a:t>
            </a:r>
            <a:r>
              <a:rPr lang="en-US" altLang="en-US" dirty="0">
                <a:solidFill>
                  <a:schemeClr val="tx1"/>
                </a:solidFill>
              </a:rPr>
              <a:t>, to another set, called the </a:t>
            </a:r>
            <a:r>
              <a:rPr lang="en-US" altLang="en-US" i="1" dirty="0">
                <a:solidFill>
                  <a:srgbClr val="C00000"/>
                </a:solidFill>
              </a:rPr>
              <a:t>range</a:t>
            </a:r>
            <a:r>
              <a:rPr lang="en-US" altLang="en-US" i="1" dirty="0"/>
              <a:t> </a:t>
            </a:r>
            <a:r>
              <a:rPr lang="en-US" altLang="en-US" i="1" dirty="0">
                <a:solidFill>
                  <a:schemeClr val="tx1"/>
                </a:solidFill>
              </a:rPr>
              <a:t>set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70C0"/>
                </a:solidFill>
              </a:rPr>
              <a:t>e.g. 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cube (x) = x * x * x 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C00000"/>
                </a:solidFill>
              </a:rPr>
              <a:t>lambda expression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specifies the parameter(s) and the mapping of a function in the following form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ym typeface="Symbol" pitchFamily="18" charset="2"/>
              </a:rPr>
              <a:t>		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  <a:sym typeface="Symbol" pitchFamily="18" charset="2"/>
              </a:rPr>
              <a:t>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(x) x * x * x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</a:t>
            </a:r>
            <a:r>
              <a:rPr lang="en-US" altLang="en-US" dirty="0">
                <a:solidFill>
                  <a:schemeClr val="tx1"/>
                </a:solidFill>
              </a:rPr>
              <a:t>for the function  </a:t>
            </a:r>
            <a:r>
              <a:rPr lang="en-US" altLang="en-US" dirty="0">
                <a:solidFill>
                  <a:srgbClr val="0070C0"/>
                </a:solidFill>
              </a:rPr>
              <a:t>cube(x) = x * x * x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9208549-CEDC-CB49-9331-71F6920C1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98042" cy="11430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3599A"/>
                </a:solidFill>
              </a:rPr>
              <a:t>Lambda expression as function argument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65757C2-C0F4-9A45-AA62-C580DE49D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1"/>
                </a:solidFill>
              </a:rPr>
              <a:t>Examples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lvl="1"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&gt;(</a:t>
            </a:r>
            <a:r>
              <a:rPr lang="en-US" altLang="en-US" sz="2400" dirty="0" err="1">
                <a:solidFill>
                  <a:srgbClr val="0070C0"/>
                </a:solidFill>
              </a:rPr>
              <a:t>funcall</a:t>
            </a:r>
            <a:r>
              <a:rPr lang="en-US" altLang="en-US" sz="2400" dirty="0">
                <a:solidFill>
                  <a:srgbClr val="0070C0"/>
                </a:solidFill>
              </a:rPr>
              <a:t> #‘(lambda (N) (+ 1 N)) 3)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4</a:t>
            </a:r>
          </a:p>
          <a:p>
            <a:pPr lvl="1" eaLnBrk="1" hangingPunct="1">
              <a:buFontTx/>
              <a:buNone/>
            </a:pPr>
            <a:endParaRPr lang="en-US" altLang="en-US" sz="2400" dirty="0">
              <a:solidFill>
                <a:srgbClr val="0070C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&gt;(apply #‘(lambda (A B C) (* A (+ B C))) ‘(4 3 5))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32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olidFill>
                  <a:schemeClr val="tx1"/>
                </a:solidFill>
              </a:rPr>
              <a:t>;;</a:t>
            </a:r>
            <a:r>
              <a:rPr lang="en-US" altLang="en-US" sz="2400" dirty="0">
                <a:solidFill>
                  <a:schemeClr val="tx1"/>
                </a:solidFill>
              </a:rPr>
              <a:t>make sure you use #’ in front of the function parameter name</a:t>
            </a:r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8040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4FE950A-2FE8-6341-80A3-35BBCF372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Mapping Functions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E165EE8-3DBB-8441-BDFD-B137EDDEB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Mapping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Applied successively to elements of one or more lists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Mapcar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&gt;(</a:t>
            </a:r>
            <a:r>
              <a:rPr lang="en-US" altLang="en-US" sz="2400" dirty="0" err="1">
                <a:solidFill>
                  <a:srgbClr val="0070C0"/>
                </a:solidFill>
              </a:rPr>
              <a:t>mapcar</a:t>
            </a:r>
            <a:r>
              <a:rPr lang="en-US" altLang="en-US" sz="2400" dirty="0">
                <a:solidFill>
                  <a:srgbClr val="0070C0"/>
                </a:solidFill>
              </a:rPr>
              <a:t> #’</a:t>
            </a:r>
            <a:r>
              <a:rPr lang="en-US" altLang="en-US" sz="2400" dirty="0" err="1">
                <a:solidFill>
                  <a:srgbClr val="0070C0"/>
                </a:solidFill>
              </a:rPr>
              <a:t>numberp</a:t>
            </a:r>
            <a:r>
              <a:rPr lang="en-US" altLang="en-US" sz="2400" dirty="0">
                <a:solidFill>
                  <a:srgbClr val="0070C0"/>
                </a:solidFill>
              </a:rPr>
              <a:t> ‘(A 3  B 2 4))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  (nil T nil T T)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&gt;(</a:t>
            </a:r>
            <a:r>
              <a:rPr lang="en-US" altLang="en-US" sz="2400" dirty="0" err="1">
                <a:solidFill>
                  <a:srgbClr val="0070C0"/>
                </a:solidFill>
              </a:rPr>
              <a:t>mapcar</a:t>
            </a:r>
            <a:r>
              <a:rPr lang="en-US" altLang="en-US" sz="2400" dirty="0">
                <a:solidFill>
                  <a:srgbClr val="0070C0"/>
                </a:solidFill>
              </a:rPr>
              <a:t> #’(lambda (n) (+ 1 n)) ‘(5 3 6 7 2))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(6 4 7 8 3)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2677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CD1D7B9-D390-C847-8E85-7076707D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3599A"/>
                </a:solidFill>
              </a:rPr>
              <a:t>Mapcar</a:t>
            </a:r>
            <a:r>
              <a:rPr lang="en-US" altLang="en-US" dirty="0">
                <a:solidFill>
                  <a:srgbClr val="03599A"/>
                </a:solidFill>
              </a:rPr>
              <a:t>: More Examples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DC18DD9F-3DBD-B24C-816B-127C025B5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9936"/>
            <a:ext cx="8153400" cy="482466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(</a:t>
            </a:r>
            <a:r>
              <a:rPr lang="en-US" altLang="en-US" sz="2400" dirty="0" err="1"/>
              <a:t>defun</a:t>
            </a:r>
            <a:r>
              <a:rPr lang="en-US" altLang="en-US" sz="2400" dirty="0"/>
              <a:t> double (x) (* 2 x)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(</a:t>
            </a:r>
            <a:r>
              <a:rPr lang="en-US" altLang="en-US" sz="2400" dirty="0" err="1"/>
              <a:t>mapcar</a:t>
            </a:r>
            <a:r>
              <a:rPr lang="en-US" altLang="en-US" sz="2400" dirty="0"/>
              <a:t> #’double ‘(1 2 3))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</a:rPr>
              <a:t>	=&gt; (2 4 6)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(</a:t>
            </a:r>
            <a:r>
              <a:rPr lang="en-US" altLang="en-US" sz="2400" dirty="0" err="1"/>
              <a:t>mapcar</a:t>
            </a:r>
            <a:r>
              <a:rPr lang="en-US" altLang="en-US" sz="2400" dirty="0"/>
              <a:t> #’sqrt ‘(1 2 3 4))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00B050"/>
                </a:solidFill>
              </a:rPr>
              <a:t>=&gt; (1 1.4132135 1.7320508 2)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(</a:t>
            </a:r>
            <a:r>
              <a:rPr lang="en-US" altLang="en-US" sz="2400" dirty="0" err="1"/>
              <a:t>mapcar</a:t>
            </a:r>
            <a:r>
              <a:rPr lang="en-US" altLang="en-US" sz="2400" dirty="0"/>
              <a:t> #’</a:t>
            </a:r>
            <a:r>
              <a:rPr lang="en-US" altLang="en-US" sz="2400" dirty="0" err="1"/>
              <a:t>oddp</a:t>
            </a:r>
            <a:r>
              <a:rPr lang="en-US" altLang="en-US" sz="2400" dirty="0"/>
              <a:t> ‘(1 2 3)) </a:t>
            </a:r>
            <a:r>
              <a:rPr lang="en-US" altLang="en-US" sz="2400" dirty="0">
                <a:solidFill>
                  <a:srgbClr val="00B050"/>
                </a:solidFill>
              </a:rPr>
              <a:t>=&gt; (T nil T)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(</a:t>
            </a:r>
            <a:r>
              <a:rPr lang="en-US" altLang="en-US" sz="2400" dirty="0" err="1"/>
              <a:t>mapcar</a:t>
            </a:r>
            <a:r>
              <a:rPr lang="en-US" altLang="en-US" sz="2400" dirty="0"/>
              <a:t> #’(lambda (x) (1+ (* 2 x))) ‘(1 2 3))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00B050"/>
                </a:solidFill>
              </a:rPr>
              <a:t>=&gt; (3 5 7)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8D64FEF-C4B1-134E-A0CE-74C1377AA25F}"/>
              </a:ext>
            </a:extLst>
          </p:cNvPr>
          <p:cNvSpPr/>
          <p:nvPr/>
        </p:nvSpPr>
        <p:spPr bwMode="auto">
          <a:xfrm>
            <a:off x="5410200" y="1752600"/>
            <a:ext cx="2895600" cy="1295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More mapping functions: </a:t>
            </a:r>
            <a:r>
              <a:rPr lang="en-US" dirty="0" err="1"/>
              <a:t>maplist</a:t>
            </a:r>
            <a:r>
              <a:rPr lang="en-US" dirty="0"/>
              <a:t>, </a:t>
            </a:r>
            <a:r>
              <a:rPr lang="en-US" dirty="0" err="1"/>
              <a:t>mapc</a:t>
            </a:r>
            <a:r>
              <a:rPr lang="en-US" dirty="0"/>
              <a:t>, 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5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3BF17DF-6E28-A344-8B96-22B0611E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Recursive Schemata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3697AAD1-3443-F247-AC53-8354CF6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Families of recursive functions </a:t>
            </a:r>
            <a:r>
              <a:rPr lang="en-US" altLang="en-US" dirty="0">
                <a:solidFill>
                  <a:schemeClr val="tx1"/>
                </a:solidFill>
              </a:rPr>
              <a:t>which may help in solving Lisp problems.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Each schema (plural schemata) represents a whole family of recursive functions which are similar in code.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9001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8D83B90A-2C2D-F44A-A383-799CA004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03599A"/>
                </a:solidFill>
              </a:rPr>
              <a:t>OP-All (operate-all)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C216-0C77-B846-84DC-10EBBF31A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en-US" sz="2800" dirty="0"/>
          </a:p>
          <a:p>
            <a:pPr eaLnBrk="1" hangingPunct="1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400" dirty="0"/>
              <a:t>(</a:t>
            </a:r>
            <a:r>
              <a:rPr lang="en-US" sz="2400" dirty="0" err="1"/>
              <a:t>defun</a:t>
            </a:r>
            <a:r>
              <a:rPr lang="en-US" sz="2400" dirty="0"/>
              <a:t> OP-All (L)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		(</a:t>
            </a:r>
            <a:r>
              <a:rPr lang="en-US" sz="2400" dirty="0" err="1"/>
              <a:t>cond</a:t>
            </a:r>
            <a:r>
              <a:rPr lang="en-US" sz="2400" dirty="0"/>
              <a:t> ((null L) nil)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                   (T (cons (f (car L)) (OP-All (</a:t>
            </a:r>
            <a:r>
              <a:rPr lang="en-US" sz="2400" dirty="0" err="1"/>
              <a:t>cdr</a:t>
            </a:r>
            <a:r>
              <a:rPr lang="en-US" sz="2400" dirty="0"/>
              <a:t> L)))))) 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>
                <a:solidFill>
                  <a:schemeClr val="tx1"/>
                </a:solidFill>
              </a:rPr>
              <a:t>Examples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	</a:t>
            </a:r>
            <a:r>
              <a:rPr lang="en-US" sz="2000" dirty="0">
                <a:solidFill>
                  <a:srgbClr val="00B050"/>
                </a:solidFill>
                <a:ea typeface="+mn-ea"/>
                <a:cs typeface="+mn-cs"/>
              </a:rPr>
              <a:t>(</a:t>
            </a:r>
            <a:r>
              <a:rPr lang="en-US" sz="2000" dirty="0">
                <a:solidFill>
                  <a:srgbClr val="0070C0"/>
                </a:solidFill>
                <a:ea typeface="+mn-ea"/>
                <a:cs typeface="+mn-cs"/>
              </a:rPr>
              <a:t>SQ-ALL ‘(3 1 4 1)) –&gt; (9 1 16 1)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>
                <a:solidFill>
                  <a:srgbClr val="0070C0"/>
                </a:solidFill>
                <a:ea typeface="+mn-ea"/>
                <a:cs typeface="+mn-cs"/>
              </a:rPr>
              <a:t>    (INC-ALL ‘(3 1 4 1)) -&gt; (4 2 5 2)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>
                <a:solidFill>
                  <a:srgbClr val="0070C0"/>
                </a:solidFill>
                <a:ea typeface="+mn-ea"/>
                <a:cs typeface="+mn-cs"/>
              </a:rPr>
              <a:t>    (LISTIFY-ALL ‘(A 2 B)) -&gt; ((A) (2) (B))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>
                <a:solidFill>
                  <a:srgbClr val="0070C0"/>
                </a:solidFill>
              </a:rPr>
              <a:t>	(Double-ALL ‘(3 1 4 1) -&gt; (6 2 8 2)</a:t>
            </a:r>
          </a:p>
        </p:txBody>
      </p:sp>
    </p:spTree>
    <p:extLst>
      <p:ext uri="{BB962C8B-B14F-4D97-AF65-F5344CB8AC3E}">
        <p14:creationId xmlns:p14="http://schemas.microsoft.com/office/powerpoint/2010/main" val="2799172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4C278E39-5BEC-694F-B072-A326B5FC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03599A"/>
                </a:solidFill>
              </a:rPr>
              <a:t>OP-Some (operate-some</a:t>
            </a:r>
            <a:r>
              <a:rPr lang="en-US" altLang="en-US" sz="40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7CBE4E24-BBA1-AA4F-B5A8-F4197BED5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		</a:t>
            </a:r>
            <a:r>
              <a:rPr lang="en-US" altLang="en-US" sz="2000" dirty="0"/>
              <a:t>(</a:t>
            </a:r>
            <a:r>
              <a:rPr lang="en-US" altLang="en-US" sz="2000" dirty="0" err="1"/>
              <a:t>defun</a:t>
            </a:r>
            <a:r>
              <a:rPr lang="en-US" altLang="en-US" sz="2000" dirty="0"/>
              <a:t> OP-SOME (L)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		     (</a:t>
            </a:r>
            <a:r>
              <a:rPr lang="en-US" altLang="en-US" sz="2000" dirty="0" err="1"/>
              <a:t>cond</a:t>
            </a:r>
            <a:r>
              <a:rPr lang="en-US" altLang="en-US" sz="2000" dirty="0"/>
              <a:t> ((null L) nil)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			  ((test (car L))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                (cons (f (car L)) (OP-SOME (</a:t>
            </a:r>
            <a:r>
              <a:rPr lang="en-US" altLang="en-US" sz="2000" dirty="0" err="1"/>
              <a:t>cdr</a:t>
            </a:r>
            <a:r>
              <a:rPr lang="en-US" altLang="en-US" sz="2000" dirty="0"/>
              <a:t> L))))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	                       (T  (cons (car L) (OP-SOME (</a:t>
            </a:r>
            <a:r>
              <a:rPr lang="en-US" altLang="en-US" sz="2000" dirty="0" err="1"/>
              <a:t>cdr</a:t>
            </a:r>
            <a:r>
              <a:rPr lang="en-US" altLang="en-US" sz="2000" dirty="0"/>
              <a:t> L)))))) </a:t>
            </a:r>
            <a:endParaRPr lang="en-US" altLang="en-US" dirty="0"/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</a:rPr>
              <a:t>Examples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70C0"/>
                </a:solidFill>
              </a:rPr>
              <a:t>(SQ-ODD ‘(3 5 4 7)) -&gt; (9 25 4 49)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    (INC-ODD ‘(3 5 4 7)) -&gt; (4 6 4 8)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chemeClr val="tx1"/>
                </a:solidFill>
              </a:rPr>
              <a:t>More: DOUBLE-EVEN, INC#, </a:t>
            </a:r>
            <a:r>
              <a:rPr lang="en-US" altLang="en-US" dirty="0">
                <a:solidFill>
                  <a:schemeClr val="tx1"/>
                </a:solidFill>
              </a:rPr>
              <a:t>…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8906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AEAA8F07-E88B-DD43-9F3A-3A6CD1E3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03599A"/>
                </a:solidFill>
              </a:rPr>
              <a:t>KEEP-SOME/DELETE-SOME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AB5A4BDC-1E54-A54F-AA24-0140B1816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KEEP-SOME/DELETE-SOME takes a list and returns another list, keeping/deleting some of the elements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          </a:t>
            </a:r>
            <a:r>
              <a:rPr lang="en-US" altLang="en-US" sz="2800" dirty="0">
                <a:solidFill>
                  <a:srgbClr val="0070C0"/>
                </a:solidFill>
              </a:rPr>
              <a:t>(KEEP-ODD ‘(3 1 4 1)) -&gt; (3 1 1)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70C0"/>
                </a:solidFill>
              </a:rPr>
              <a:t>            (TOSS-ODD ‘(3 1 4 1)) -&gt; (4)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 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More: KEEP-EVEN, KEEP#, KEEP-PS (perfect square), DEL-ODD, …</a:t>
            </a:r>
          </a:p>
        </p:txBody>
      </p:sp>
    </p:spTree>
    <p:extLst>
      <p:ext uri="{BB962C8B-B14F-4D97-AF65-F5344CB8AC3E}">
        <p14:creationId xmlns:p14="http://schemas.microsoft.com/office/powerpoint/2010/main" val="3237073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06B7-4D68-EF41-B1D4-C684FBFC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Other Functional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2885-A306-1C47-B8CA-3FA3B595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</a:t>
            </a:r>
          </a:p>
          <a:p>
            <a:r>
              <a:rPr lang="en-US" dirty="0"/>
              <a:t>Haskell</a:t>
            </a:r>
          </a:p>
          <a:p>
            <a:r>
              <a:rPr lang="en-US" dirty="0"/>
              <a:t>F#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37171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3599A"/>
                </a:solidFill>
              </a:rPr>
              <a:t>F#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Based on </a:t>
            </a:r>
            <a:r>
              <a:rPr lang="en-US" altLang="en-US" sz="2400" dirty="0" err="1">
                <a:solidFill>
                  <a:schemeClr val="tx1"/>
                </a:solidFill>
              </a:rPr>
              <a:t>Ocaml</a:t>
            </a:r>
            <a:r>
              <a:rPr lang="en-US" altLang="en-US" sz="2400" dirty="0">
                <a:solidFill>
                  <a:schemeClr val="tx1"/>
                </a:solidFill>
              </a:rPr>
              <a:t>, which is a descendant of ML and Haskell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Fundamentally a functional language, but with imperative features and supports OOP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Has a full-featured IDE, an extensive library of utilities, and interoperates with other .NET languages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Includes tuples, lists, discriminated unions, records, and both mutable and immutable arrays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Supports generic sequences, whose values can be created with generators and through iteration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3599A"/>
                </a:solidFill>
              </a:rPr>
              <a:t>F# </a:t>
            </a:r>
            <a:r>
              <a:rPr lang="en-US" altLang="en-US" sz="2800" dirty="0">
                <a:solidFill>
                  <a:srgbClr val="03599A"/>
                </a:solidFill>
              </a:rPr>
              <a:t>(continued)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4572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Sequences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{1..4};;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</a:rPr>
              <a:t>Generation of sequence values is lazy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alt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{0..10000000};;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 Sets </a:t>
            </a:r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en-US" dirty="0">
                <a:solidFill>
                  <a:schemeClr val="tx1"/>
                </a:solidFill>
              </a:rPr>
              <a:t> to </a:t>
            </a:r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[0; 1; 2; 3;…]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</a:rPr>
              <a:t>Default </a:t>
            </a:r>
            <a:r>
              <a:rPr lang="en-US" altLang="en-US" sz="2200" dirty="0" err="1">
                <a:solidFill>
                  <a:schemeClr val="tx1"/>
                </a:solidFill>
              </a:rPr>
              <a:t>stepsize</a:t>
            </a:r>
            <a:r>
              <a:rPr lang="en-US" altLang="en-US" sz="2200" dirty="0">
                <a:solidFill>
                  <a:schemeClr val="tx1"/>
                </a:solidFill>
              </a:rPr>
              <a:t> is </a:t>
            </a:r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200" dirty="0">
                <a:solidFill>
                  <a:schemeClr val="tx1"/>
                </a:solidFill>
              </a:rPr>
              <a:t>, but it can be any number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seq1 = </a:t>
            </a:r>
            <a:r>
              <a:rPr lang="en-US" alt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{1..2..7}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  </a:t>
            </a:r>
            <a:r>
              <a:rPr lang="en-US" altLang="en-US" sz="2200" dirty="0">
                <a:solidFill>
                  <a:schemeClr val="tx1"/>
                </a:solidFill>
              </a:rPr>
              <a:t>Sets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seq1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sz="2200" dirty="0">
                <a:solidFill>
                  <a:schemeClr val="tx1"/>
                </a:solidFill>
              </a:rPr>
              <a:t>to </a:t>
            </a:r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[1; 3; 5; 7]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</a:rPr>
              <a:t>Iterators – not lazy for lists and arrays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cubes = </a:t>
            </a:r>
            <a:r>
              <a:rPr lang="en-US" altLang="en-US" sz="1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{for </a:t>
            </a:r>
            <a:r>
              <a:rPr lang="en-US" altLang="en-US" sz="1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 1..4 -&gt; (</a:t>
            </a:r>
            <a:r>
              <a:rPr lang="en-US" altLang="en-US" sz="1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en-US" sz="1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en-US" sz="1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)};;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Sets cubes to 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[(1, 1); (2, 8); (3, 27); (4, 64)]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Lambda Expressions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Lambda expressions describe nameless functions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Lambda expressions are applied to parameter(s) by placing the parameter(s) after the expression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e.g.,  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  <a:sym typeface="Symbol" pitchFamily="18" charset="2"/>
              </a:rPr>
              <a:t>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(x) x * x * x)(2)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tx1"/>
                </a:solidFill>
              </a:rPr>
              <a:t>which evaluates to 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744A57-4184-5F4D-8A46-95EF40E6EC57}"/>
              </a:ext>
            </a:extLst>
          </p:cNvPr>
          <p:cNvSpPr/>
          <p:nvPr/>
        </p:nvSpPr>
        <p:spPr bwMode="auto">
          <a:xfrm>
            <a:off x="1066800" y="5181600"/>
            <a:ext cx="3886200" cy="1219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e.g. Python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&gt;&gt;&gt;(lambda x: x * x * x) (2)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&gt;&gt;&gt;  8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3599A"/>
                </a:solidFill>
              </a:rPr>
              <a:t>F# (continued)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Functions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If named, defined with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dirty="0">
                <a:solidFill>
                  <a:schemeClr val="tx1"/>
                </a:solidFill>
              </a:rPr>
              <a:t>; if lambda expressions, defined with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   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 b -&gt; a / b)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doubleIt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(x :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2 * x</a:t>
            </a:r>
            <a:endParaRPr lang="en-US" alt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No difference between a name defined with 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dirty="0">
                <a:solidFill>
                  <a:schemeClr val="tx1"/>
                </a:solidFill>
              </a:rPr>
              <a:t> and a function without parameters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The extent of a function is defined by indentation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If a function is recursive, its definition must include the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altLang="en-US" dirty="0">
                <a:solidFill>
                  <a:schemeClr val="tx1"/>
                </a:solidFill>
              </a:rPr>
              <a:t> reserved word</a:t>
            </a:r>
          </a:p>
          <a:p>
            <a:pPr lvl="1"/>
            <a:endParaRPr lang="en-US" altLang="en-US" dirty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3599A"/>
                </a:solidFill>
              </a:rPr>
              <a:t>F# (continued)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Why F# is Interesting: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It builds on previous functional languages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It supports virtually all programming methodologies in widespread use today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It is the first functional language that is designed for interoperability with other widely used languages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At its release, it had an elaborate and well-developed IDE and library of utility software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5344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Multi-Paradigm Languages 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Support for functional programming is increasingly creeping into imperative languages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C#, Python, Ruby, …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Features: e.g. map, anonymous functions, …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e.g. Anonymous functions (lambda expressions)</a:t>
            </a:r>
          </a:p>
          <a:p>
            <a:pPr lvl="2" eaLnBrk="1" hangingPunct="1"/>
            <a:r>
              <a:rPr lang="en-US" altLang="en-US" sz="2000" dirty="0">
                <a:solidFill>
                  <a:srgbClr val="FF0000"/>
                </a:solidFill>
              </a:rPr>
              <a:t>JavaScript</a:t>
            </a:r>
            <a:r>
              <a:rPr lang="en-US" altLang="en-US" sz="2000" dirty="0">
                <a:solidFill>
                  <a:schemeClr val="tx1"/>
                </a:solidFill>
              </a:rPr>
              <a:t>: leave the name out of a function definition</a:t>
            </a:r>
          </a:p>
          <a:p>
            <a:pPr lvl="2" eaLnBrk="1" hangingPunct="1"/>
            <a:r>
              <a:rPr lang="en-US" altLang="en-US" sz="2000" dirty="0">
                <a:solidFill>
                  <a:srgbClr val="FF0000"/>
                </a:solidFill>
              </a:rPr>
              <a:t>C#: </a:t>
            </a:r>
            <a:r>
              <a:rPr lang="en-US" altLang="en-US" sz="2000" dirty="0" err="1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cs typeface="Courier New" pitchFamily="49" charset="0"/>
              </a:rPr>
              <a:t> =&gt; (</a:t>
            </a:r>
            <a:r>
              <a:rPr lang="en-US" altLang="en-US" sz="2000" dirty="0" err="1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cs typeface="Courier New" pitchFamily="49" charset="0"/>
              </a:rPr>
              <a:t> % 2) == 0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(returns true or false depending on whether the parameter is even or odd)</a:t>
            </a:r>
          </a:p>
          <a:p>
            <a:pPr lvl="2" eaLnBrk="1" hangingPunct="1"/>
            <a:r>
              <a:rPr lang="en-US" altLang="en-US" sz="2000" dirty="0">
                <a:solidFill>
                  <a:srgbClr val="FF0000"/>
                </a:solidFill>
              </a:rPr>
              <a:t>Python</a:t>
            </a:r>
            <a:r>
              <a:rPr lang="en-US" altLang="en-US" sz="2000" dirty="0">
                <a:solidFill>
                  <a:schemeClr val="tx1"/>
                </a:solidFill>
              </a:rPr>
              <a:t>: </a:t>
            </a:r>
            <a:r>
              <a:rPr lang="en-US" altLang="en-US" sz="2000" b="1" dirty="0">
                <a:solidFill>
                  <a:srgbClr val="0070C0"/>
                </a:solidFill>
                <a:cs typeface="Courier New" pitchFamily="49" charset="0"/>
              </a:rPr>
              <a:t>lambda</a:t>
            </a:r>
            <a:r>
              <a:rPr lang="en-US" altLang="en-US" sz="2000" dirty="0">
                <a:solidFill>
                  <a:srgbClr val="0070C0"/>
                </a:solidFill>
                <a:cs typeface="Courier New" pitchFamily="49" charset="0"/>
              </a:rPr>
              <a:t> a, b : 2 * a  - b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153400" cy="914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3599A"/>
                </a:solidFill>
              </a:rPr>
              <a:t>Functional vs. Imperative Languages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416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Imperative Languages: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Efficient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Complex semantics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Complex 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Concurrency is programmer designed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Functional Languages: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Simple semantics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Simple 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Less efficient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Programs can automatically be made concurrent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9C9CC-A143-7145-A7DD-6423183FB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7772400" cy="1500187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Lecture 11 – Part II</a:t>
            </a:r>
          </a:p>
          <a:p>
            <a:r>
              <a:rPr lang="en-US" sz="3600" dirty="0">
                <a:solidFill>
                  <a:srgbClr val="FF0000"/>
                </a:solidFill>
              </a:rPr>
              <a:t>Logic Programming and Prolog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CC0D3-B477-9E4A-9622-4A9E7449FFA7}"/>
              </a:ext>
            </a:extLst>
          </p:cNvPr>
          <p:cNvSpPr txBox="1"/>
          <p:nvPr/>
        </p:nvSpPr>
        <p:spPr>
          <a:xfrm>
            <a:off x="2438400" y="39624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3640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381000"/>
            <a:ext cx="8738937" cy="11430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3599A"/>
                </a:solidFill>
              </a:rPr>
              <a:t>Introduction: </a:t>
            </a:r>
            <a:r>
              <a:rPr lang="en-US" altLang="en-US" sz="2800" dirty="0">
                <a:solidFill>
                  <a:srgbClr val="03599A"/>
                </a:solidFill>
              </a:rPr>
              <a:t>Logic Programming Languages</a:t>
            </a:r>
            <a:endParaRPr lang="en-US" altLang="en-US" sz="3200" dirty="0">
              <a:solidFill>
                <a:srgbClr val="03599A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Characteristics of Logic programming languages</a:t>
            </a:r>
          </a:p>
          <a:p>
            <a:pPr lvl="1" eaLnBrk="1" hangingPunct="1"/>
            <a:r>
              <a:rPr lang="en-US" altLang="en-US" sz="2200" dirty="0">
                <a:solidFill>
                  <a:schemeClr val="tx1"/>
                </a:solidFill>
              </a:rPr>
              <a:t>Programs are expressed in a form of symbolic logic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Use a </a:t>
            </a:r>
            <a:r>
              <a:rPr lang="en-US" altLang="en-US" dirty="0">
                <a:solidFill>
                  <a:srgbClr val="FF0000"/>
                </a:solidFill>
              </a:rPr>
              <a:t>logical inferencing process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to produce results</a:t>
            </a:r>
          </a:p>
          <a:p>
            <a:pPr lvl="1" eaLnBrk="1" hangingPunct="1"/>
            <a:r>
              <a:rPr lang="en-US" altLang="en-US" i="1" dirty="0">
                <a:solidFill>
                  <a:srgbClr val="FF0000"/>
                </a:solidFill>
              </a:rPr>
              <a:t>Declarative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rather that </a:t>
            </a:r>
            <a:r>
              <a:rPr lang="en-US" altLang="en-US" i="1" dirty="0">
                <a:solidFill>
                  <a:srgbClr val="FF0000"/>
                </a:solidFill>
              </a:rPr>
              <a:t>procedural</a:t>
            </a:r>
            <a:r>
              <a:rPr lang="en-US" altLang="en-US" dirty="0"/>
              <a:t>: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</a:rPr>
              <a:t>Only specification of </a:t>
            </a:r>
            <a:r>
              <a:rPr lang="en-US" altLang="en-US" i="1" dirty="0">
                <a:solidFill>
                  <a:srgbClr val="FF0000"/>
                </a:solidFill>
              </a:rPr>
              <a:t>results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are stated (not detailed </a:t>
            </a:r>
            <a:r>
              <a:rPr lang="en-US" altLang="en-US" i="1" dirty="0">
                <a:solidFill>
                  <a:schemeClr val="tx1"/>
                </a:solidFill>
              </a:rPr>
              <a:t>procedures</a:t>
            </a:r>
            <a:r>
              <a:rPr lang="en-US" altLang="en-US" dirty="0">
                <a:solidFill>
                  <a:schemeClr val="tx1"/>
                </a:solidFill>
              </a:rPr>
              <a:t> for producing them)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</a:rPr>
              <a:t>A </a:t>
            </a:r>
            <a:r>
              <a:rPr lang="en-US" altLang="en-US" dirty="0">
                <a:solidFill>
                  <a:srgbClr val="FF0000"/>
                </a:solidFill>
              </a:rPr>
              <a:t>built-in Engine </a:t>
            </a:r>
            <a:r>
              <a:rPr lang="en-US" altLang="en-US" dirty="0">
                <a:solidFill>
                  <a:schemeClr val="tx1"/>
                </a:solidFill>
              </a:rPr>
              <a:t>for the language will conduct inferences and produce results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</a:rPr>
              <a:t>Programmer’s focus: logical presentation of the problem, not detailed solution (i.e. algorithms are not needed.)  </a:t>
            </a:r>
          </a:p>
        </p:txBody>
      </p:sp>
    </p:spTree>
    <p:extLst>
      <p:ext uri="{BB962C8B-B14F-4D97-AF65-F5344CB8AC3E}">
        <p14:creationId xmlns:p14="http://schemas.microsoft.com/office/powerpoint/2010/main" val="1151741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Example: Sorting a List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Describe the </a:t>
            </a:r>
            <a:r>
              <a:rPr lang="en-US" altLang="en-US" i="1" dirty="0">
                <a:solidFill>
                  <a:srgbClr val="C00000"/>
                </a:solidFill>
              </a:rPr>
              <a:t>characteristics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of a sorted list, not the </a:t>
            </a:r>
            <a:r>
              <a:rPr lang="en-US" altLang="en-US" i="1" dirty="0">
                <a:solidFill>
                  <a:srgbClr val="C00000"/>
                </a:solidFill>
              </a:rPr>
              <a:t>process </a:t>
            </a:r>
            <a:r>
              <a:rPr lang="en-US" altLang="en-US" dirty="0">
                <a:solidFill>
                  <a:schemeClr val="tx1"/>
                </a:solidFill>
              </a:rPr>
              <a:t>of rearranging a list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0070C0"/>
                </a:solidFill>
              </a:rPr>
              <a:t>sort(</a:t>
            </a:r>
            <a:r>
              <a:rPr lang="en-US" altLang="en-US" sz="2400" dirty="0" err="1">
                <a:solidFill>
                  <a:srgbClr val="0070C0"/>
                </a:solidFill>
              </a:rPr>
              <a:t>old_list</a:t>
            </a:r>
            <a:r>
              <a:rPr lang="en-US" altLang="en-US" sz="2400" dirty="0">
                <a:solidFill>
                  <a:srgbClr val="0070C0"/>
                </a:solidFill>
              </a:rPr>
              <a:t>, </a:t>
            </a:r>
            <a:r>
              <a:rPr lang="en-US" altLang="en-US" sz="2400" dirty="0" err="1">
                <a:solidFill>
                  <a:srgbClr val="0070C0"/>
                </a:solidFill>
              </a:rPr>
              <a:t>new_list</a:t>
            </a:r>
            <a:r>
              <a:rPr lang="en-US" altLang="en-US" sz="2400" dirty="0">
                <a:solidFill>
                  <a:srgbClr val="0070C0"/>
                </a:solidFill>
              </a:rPr>
              <a:t>):</a:t>
            </a:r>
            <a:endParaRPr lang="en-US" altLang="en-US" sz="2400" dirty="0">
              <a:solidFill>
                <a:srgbClr val="0070C0"/>
              </a:solidFill>
              <a:sym typeface="Math1" pitchFamily="2" charset="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sym typeface="Math1" pitchFamily="2" charset="2"/>
              </a:rPr>
              <a:t>		permute (</a:t>
            </a:r>
            <a:r>
              <a:rPr lang="en-US" altLang="en-US" sz="2400" dirty="0" err="1">
                <a:solidFill>
                  <a:srgbClr val="0070C0"/>
                </a:solidFill>
                <a:sym typeface="Math1" pitchFamily="2" charset="2"/>
              </a:rPr>
              <a:t>old_list</a:t>
            </a:r>
            <a:r>
              <a:rPr lang="en-US" altLang="en-US" sz="2400" dirty="0">
                <a:solidFill>
                  <a:srgbClr val="0070C0"/>
                </a:solidFill>
                <a:sym typeface="Math1" pitchFamily="2" charset="2"/>
              </a:rPr>
              <a:t>, </a:t>
            </a:r>
            <a:r>
              <a:rPr lang="en-US" altLang="en-US" sz="2400" dirty="0" err="1">
                <a:solidFill>
                  <a:srgbClr val="0070C0"/>
                </a:solidFill>
                <a:sym typeface="Math1" pitchFamily="2" charset="2"/>
              </a:rPr>
              <a:t>new_list</a:t>
            </a:r>
            <a:r>
              <a:rPr lang="en-US" altLang="en-US" sz="2400" dirty="0">
                <a:solidFill>
                  <a:srgbClr val="0070C0"/>
                </a:solidFill>
                <a:sym typeface="Math1" pitchFamily="2" charset="2"/>
              </a:rPr>
              <a:t>) </a:t>
            </a:r>
            <a:r>
              <a:rPr lang="en-US" altLang="en-US" dirty="0">
                <a:solidFill>
                  <a:srgbClr val="0070C0"/>
                </a:solidFill>
                <a:sym typeface="Symbol" pitchFamily="18" charset="2"/>
              </a:rPr>
              <a:t></a:t>
            </a:r>
            <a:r>
              <a:rPr lang="en-US" altLang="en-US" sz="2400" dirty="0">
                <a:solidFill>
                  <a:srgbClr val="0070C0"/>
                </a:solidFill>
                <a:sym typeface="Math1" pitchFamily="2" charset="2"/>
              </a:rPr>
              <a:t> sorted (</a:t>
            </a:r>
            <a:r>
              <a:rPr lang="en-US" altLang="en-US" sz="2400" dirty="0" err="1">
                <a:solidFill>
                  <a:srgbClr val="0070C0"/>
                </a:solidFill>
                <a:sym typeface="Math1" pitchFamily="2" charset="2"/>
              </a:rPr>
              <a:t>new_list</a:t>
            </a:r>
            <a:r>
              <a:rPr lang="en-US" altLang="en-US" sz="2400" dirty="0">
                <a:solidFill>
                  <a:srgbClr val="0070C0"/>
                </a:solidFill>
                <a:sym typeface="Math1" pitchFamily="2" charset="2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en-US" sz="2400" dirty="0">
              <a:sym typeface="Math1" pitchFamily="2" charset="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	</a:t>
            </a:r>
            <a:r>
              <a:rPr lang="en-US" altLang="en-US" sz="2400" dirty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sorted (list)</a:t>
            </a:r>
            <a:r>
              <a:rPr lang="en-US" altLang="en-US" sz="2400" dirty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:</a:t>
            </a:r>
            <a:endParaRPr lang="en-US" altLang="en-US" sz="2400" dirty="0">
              <a:solidFill>
                <a:srgbClr val="0070C0"/>
              </a:solidFill>
              <a:ea typeface="Arial Unicode MS" pitchFamily="34" charset="-128"/>
              <a:cs typeface="Arial Unicode MS" pitchFamily="34" charset="-128"/>
              <a:sym typeface="Math1" pitchFamily="2" charset="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		</a:t>
            </a:r>
            <a:r>
              <a:rPr lang="en-US" altLang="en-US" sz="2400" dirty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</a:t>
            </a:r>
            <a:r>
              <a:rPr lang="en-US" altLang="en-US" sz="2400" baseline="-25000" dirty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j</a:t>
            </a:r>
            <a:r>
              <a:rPr lang="en-US" altLang="en-US" sz="2400" dirty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such that 1</a:t>
            </a:r>
            <a:r>
              <a:rPr lang="en-US" altLang="en-US" sz="2400" dirty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</a:t>
            </a:r>
            <a:r>
              <a:rPr lang="en-US" altLang="en-US" sz="2400" dirty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j &lt; n, list(j) </a:t>
            </a:r>
            <a:r>
              <a:rPr lang="en-US" altLang="en-US" sz="2400" dirty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</a:t>
            </a:r>
            <a:r>
              <a:rPr lang="en-US" altLang="en-US" sz="2400" dirty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list (j+1)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1224579-5BE2-3340-AA15-8D84CBC6ADBF}"/>
              </a:ext>
            </a:extLst>
          </p:cNvPr>
          <p:cNvSpPr/>
          <p:nvPr/>
        </p:nvSpPr>
        <p:spPr bwMode="auto">
          <a:xfrm>
            <a:off x="2209800" y="5181600"/>
            <a:ext cx="56388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Programmer: write problem specification.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System: solve the problem for you.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98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822C-85C0-684D-8B77-B7480F8E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3599A"/>
                </a:solidFill>
              </a:rPr>
              <a:t>Main Components of Logic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AB5C-B03D-C54D-A16E-F9B0B745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Proposition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Facts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Objects, terms, compound terms, …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Query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Resolution </a:t>
            </a:r>
          </a:p>
          <a:p>
            <a:r>
              <a:rPr lang="en-US" dirty="0">
                <a:solidFill>
                  <a:srgbClr val="FF0000"/>
                </a:solidFill>
              </a:rPr>
              <a:t>Symbolic logic: </a:t>
            </a:r>
            <a:r>
              <a:rPr lang="en-US" dirty="0">
                <a:solidFill>
                  <a:schemeClr val="tx1"/>
                </a:solidFill>
              </a:rPr>
              <a:t>Behind the engine! 	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Express propositions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Express relationships between propositions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Describe how new propositions can be inferred from other propositions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304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CA54-36E2-ED4D-8732-789CEBA5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0519-27BB-F24D-AF2F-8753CDCD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factorial(0,1).   </a:t>
            </a:r>
            <a:r>
              <a:rPr lang="en-US" sz="2400" dirty="0">
                <a:solidFill>
                  <a:schemeClr val="tx1"/>
                </a:solidFill>
              </a:rPr>
              <a:t>/*a fact: 0! is 1.*/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factorial(N,F) :- N&gt;0, N1 is N-1,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      factorial(N1,F1), F is N * F1.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/*a rule to calculate F = N!*/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Now, how the ”Engine behind” calculates factorial(N,F), say </a:t>
            </a:r>
            <a:r>
              <a:rPr lang="en-US" sz="2400" dirty="0">
                <a:solidFill>
                  <a:srgbClr val="C00000"/>
                </a:solidFill>
              </a:rPr>
              <a:t>factorial(4,F), </a:t>
            </a:r>
            <a:r>
              <a:rPr lang="en-US" sz="2400" dirty="0">
                <a:solidFill>
                  <a:schemeClr val="tx1"/>
                </a:solidFill>
              </a:rPr>
              <a:t>i.e. F = 4!?</a:t>
            </a:r>
          </a:p>
        </p:txBody>
      </p:sp>
    </p:spTree>
    <p:extLst>
      <p:ext uri="{BB962C8B-B14F-4D97-AF65-F5344CB8AC3E}">
        <p14:creationId xmlns:p14="http://schemas.microsoft.com/office/powerpoint/2010/main" val="3293889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Resolution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6482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Resolution</a:t>
            </a:r>
            <a:r>
              <a:rPr lang="en-US" sz="2400" dirty="0">
                <a:solidFill>
                  <a:schemeClr val="tx1"/>
                </a:solidFill>
              </a:rPr>
              <a:t>: a key feature that needs to be supported by logic language interpreter. It includes</a:t>
            </a:r>
            <a:endParaRPr lang="en-US" altLang="en-US" sz="2400" i="1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en-US" sz="2000" i="1" dirty="0">
                <a:solidFill>
                  <a:srgbClr val="C00000"/>
                </a:solidFill>
              </a:rPr>
              <a:t>Unification</a:t>
            </a:r>
            <a:r>
              <a:rPr lang="en-US" altLang="en-US" sz="2000" dirty="0"/>
              <a:t>: </a:t>
            </a:r>
            <a:r>
              <a:rPr lang="en-US" altLang="en-US" sz="2000" dirty="0">
                <a:solidFill>
                  <a:schemeClr val="tx1"/>
                </a:solidFill>
              </a:rPr>
              <a:t>finding values for variables in propositions that allows matching process to succeed</a:t>
            </a:r>
          </a:p>
          <a:p>
            <a:pPr lvl="1" eaLnBrk="1" hangingPunct="1"/>
            <a:r>
              <a:rPr lang="en-US" altLang="en-US" sz="2000" i="1" dirty="0">
                <a:solidFill>
                  <a:srgbClr val="C00000"/>
                </a:solidFill>
              </a:rPr>
              <a:t>Instantiation</a:t>
            </a:r>
            <a:r>
              <a:rPr lang="en-US" altLang="en-US" sz="2000" dirty="0"/>
              <a:t>: </a:t>
            </a:r>
            <a:r>
              <a:rPr lang="en-US" altLang="en-US" sz="2000" dirty="0">
                <a:solidFill>
                  <a:schemeClr val="tx1"/>
                </a:solidFill>
              </a:rPr>
              <a:t>assigning temporary values to variables to allow unification to succeed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After instantiating a variable with a value,  if matching fails, may need to </a:t>
            </a:r>
            <a:r>
              <a:rPr lang="en-US" altLang="en-US" sz="2000" i="1" dirty="0">
                <a:solidFill>
                  <a:srgbClr val="FF0000"/>
                </a:solidFill>
              </a:rPr>
              <a:t>backtrack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and instantiate with a different value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1B49B3B-605C-6841-B491-C279E3C9BDD1}"/>
              </a:ext>
            </a:extLst>
          </p:cNvPr>
          <p:cNvSpPr/>
          <p:nvPr/>
        </p:nvSpPr>
        <p:spPr bwMode="auto">
          <a:xfrm>
            <a:off x="762000" y="4953000"/>
            <a:ext cx="8001000" cy="1143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e.</a:t>
            </a:r>
            <a:r>
              <a:rPr lang="en-US" sz="2000" dirty="0"/>
              <a:t>g. Q(X) :- x + 1  /*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what is Q(3)?  Here, </a:t>
            </a:r>
            <a:r>
              <a:rPr lang="en-US" sz="2000" dirty="0"/>
              <a:t>x will be unified with 3 */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ike(X, Y) :- friends (X, Z), like (Z, Y)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like (</a:t>
            </a:r>
            <a:r>
              <a:rPr lang="en-US" sz="2000" dirty="0" err="1"/>
              <a:t>mary</a:t>
            </a:r>
            <a:r>
              <a:rPr lang="en-US" sz="2000" dirty="0"/>
              <a:t>,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fb)?   /*does Z exist? Or can you instantiate Z to some value?</a:t>
            </a:r>
          </a:p>
        </p:txBody>
      </p:sp>
    </p:spTree>
    <p:extLst>
      <p:ext uri="{BB962C8B-B14F-4D97-AF65-F5344CB8AC3E}">
        <p14:creationId xmlns:p14="http://schemas.microsoft.com/office/powerpoint/2010/main" val="215404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Functional Forms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 </a:t>
            </a:r>
            <a:r>
              <a:rPr lang="en-US" altLang="en-US" dirty="0">
                <a:solidFill>
                  <a:srgbClr val="C00000"/>
                </a:solidFill>
              </a:rPr>
              <a:t>higher-order function</a:t>
            </a:r>
            <a:r>
              <a:rPr lang="en-US" altLang="en-US" dirty="0"/>
              <a:t>, or </a:t>
            </a:r>
            <a:r>
              <a:rPr lang="en-US" altLang="en-US" i="1" dirty="0">
                <a:solidFill>
                  <a:srgbClr val="C00000"/>
                </a:solidFill>
              </a:rPr>
              <a:t>functional form</a:t>
            </a:r>
            <a:r>
              <a:rPr lang="en-US" altLang="en-US" dirty="0">
                <a:solidFill>
                  <a:schemeClr val="tx1"/>
                </a:solidFill>
              </a:rPr>
              <a:t>, is one that either takes functions as parameters or yields a function as its result, or both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solidFill>
                  <a:srgbClr val="0070C0"/>
                </a:solidFill>
                <a:cs typeface="Courier New" panose="02070309020205020404" pitchFamily="49" charset="0"/>
              </a:rPr>
              <a:t>HoF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 (f, g, x) 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  <a:sym typeface="Symbol" pitchFamily="18" charset="2"/>
              </a:rPr>
              <a:t>  f (g(x)+5)</a:t>
            </a:r>
            <a:endParaRPr lang="en-US" altLang="en-US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227B-BAC5-6140-B7D1-B456002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3599A"/>
                </a:solidFill>
              </a:rPr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1682-4AAB-E24E-AA01-F6D7BD747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8-Queen Problem (illustrated by 4-Queen)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DE2BAF-080C-3E46-BC67-392B931AB7B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667000"/>
          <a:ext cx="2438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925491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21694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64817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959681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94112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3702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4066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9327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216012-F7F6-3842-A5C5-0380E631C2BC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2658979"/>
          <a:ext cx="2438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925491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21694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64817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959681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94112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3702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4066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93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1683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Logic Programming: Summary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Declarative semantics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There is a simple way to determine the meaning of each statement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Simpler than the semantics of imperative languages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Programming is nonprocedural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Programs do not state how a result is to be computed, but rather the form of the result</a:t>
            </a:r>
          </a:p>
        </p:txBody>
      </p:sp>
    </p:spTree>
    <p:extLst>
      <p:ext uri="{BB962C8B-B14F-4D97-AF65-F5344CB8AC3E}">
        <p14:creationId xmlns:p14="http://schemas.microsoft.com/office/powerpoint/2010/main" val="3063567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The Origins of </a:t>
            </a:r>
            <a:r>
              <a:rPr lang="en-US" altLang="en-US" dirty="0">
                <a:solidFill>
                  <a:srgbClr val="FF0000"/>
                </a:solidFill>
              </a:rPr>
              <a:t>Prolog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8006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University of Aix-Marseille (</a:t>
            </a:r>
            <a:r>
              <a:rPr lang="en-US" altLang="en-US" sz="2400" dirty="0" err="1">
                <a:solidFill>
                  <a:schemeClr val="tx1"/>
                </a:solidFill>
              </a:rPr>
              <a:t>Calmerauer</a:t>
            </a:r>
            <a:r>
              <a:rPr lang="en-US" altLang="en-US" sz="2400" dirty="0">
                <a:solidFill>
                  <a:schemeClr val="tx1"/>
                </a:solidFill>
              </a:rPr>
              <a:t> &amp; Roussel)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Natural language processing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University of Edinburgh (Kowalski)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Automated theorem proving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B202F1-21BA-A740-99D7-7000DC754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38" y="1524000"/>
            <a:ext cx="2986735" cy="31242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B99ECD-F330-1849-824F-DE5C450EA301}"/>
              </a:ext>
            </a:extLst>
          </p:cNvPr>
          <p:cNvSpPr/>
          <p:nvPr/>
        </p:nvSpPr>
        <p:spPr bwMode="auto">
          <a:xfrm>
            <a:off x="5880538" y="1524000"/>
            <a:ext cx="3187262" cy="34290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67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Prolog Basic Components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Facts: used for the hypotheses</a:t>
            </a:r>
            <a:endParaRPr lang="en-US" altLang="en-US" dirty="0"/>
          </a:p>
          <a:p>
            <a:pPr lvl="2" eaLnBrk="1" hangingPunct="1"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sz="2400" dirty="0">
                <a:solidFill>
                  <a:srgbClr val="0070C0"/>
                </a:solidFill>
              </a:rPr>
              <a:t>student(</a:t>
            </a:r>
            <a:r>
              <a:rPr lang="en-US" altLang="en-US" sz="2400" dirty="0" err="1">
                <a:solidFill>
                  <a:srgbClr val="0070C0"/>
                </a:solidFill>
              </a:rPr>
              <a:t>shelley</a:t>
            </a:r>
            <a:r>
              <a:rPr lang="en-US" altLang="en-US" sz="2400" dirty="0">
                <a:solidFill>
                  <a:srgbClr val="0070C0"/>
                </a:solidFill>
              </a:rPr>
              <a:t>).</a:t>
            </a:r>
          </a:p>
          <a:p>
            <a:pPr lvl="2" eaLnBrk="1" hangingPunct="1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 	student (bill).</a:t>
            </a:r>
          </a:p>
          <a:p>
            <a:pPr lvl="2" eaLnBrk="1" hangingPunct="1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	likes(bill, fb).</a:t>
            </a:r>
          </a:p>
          <a:p>
            <a:pPr lvl="2" eaLnBrk="1" hangingPunct="1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 	likes (</a:t>
            </a:r>
            <a:r>
              <a:rPr lang="en-US" altLang="en-US" sz="2400" dirty="0" err="1">
                <a:solidFill>
                  <a:srgbClr val="0070C0"/>
                </a:solidFill>
              </a:rPr>
              <a:t>shelley</a:t>
            </a:r>
            <a:r>
              <a:rPr lang="en-US" altLang="en-US" sz="2400" dirty="0">
                <a:solidFill>
                  <a:srgbClr val="0070C0"/>
                </a:solidFill>
              </a:rPr>
              <a:t>, </a:t>
            </a:r>
            <a:r>
              <a:rPr lang="en-US" altLang="en-US" sz="2400" dirty="0" err="1">
                <a:solidFill>
                  <a:srgbClr val="0070C0"/>
                </a:solidFill>
              </a:rPr>
              <a:t>yt</a:t>
            </a:r>
            <a:r>
              <a:rPr lang="en-US" altLang="en-US" sz="2400" dirty="0">
                <a:solidFill>
                  <a:srgbClr val="0070C0"/>
                </a:solidFill>
              </a:rPr>
              <a:t>).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Rules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Right side</a:t>
            </a:r>
            <a:r>
              <a:rPr lang="en-US" altLang="en-US" sz="2000" dirty="0">
                <a:solidFill>
                  <a:schemeClr val="tx1"/>
                </a:solidFill>
              </a:rPr>
              <a:t>: </a:t>
            </a:r>
            <a:r>
              <a:rPr lang="en-US" altLang="en-US" sz="2000" i="1" dirty="0">
                <a:solidFill>
                  <a:schemeClr val="tx1"/>
                </a:solidFill>
              </a:rPr>
              <a:t>antecedent</a:t>
            </a:r>
            <a:r>
              <a:rPr lang="en-US" altLang="en-US" sz="2000" dirty="0">
                <a:solidFill>
                  <a:schemeClr val="tx1"/>
                </a:solidFill>
              </a:rPr>
              <a:t> (</a:t>
            </a:r>
            <a:r>
              <a:rPr lang="en-US" altLang="en-US" sz="2000" b="1" i="1" dirty="0">
                <a:solidFill>
                  <a:srgbClr val="FF0000"/>
                </a:solidFill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part)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May be single term or conjunction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Left side</a:t>
            </a:r>
            <a:r>
              <a:rPr lang="en-US" altLang="en-US" sz="2000" dirty="0">
                <a:solidFill>
                  <a:schemeClr val="tx1"/>
                </a:solidFill>
              </a:rPr>
              <a:t>: </a:t>
            </a:r>
            <a:r>
              <a:rPr lang="en-US" altLang="en-US" sz="2000" i="1" dirty="0">
                <a:solidFill>
                  <a:schemeClr val="tx1"/>
                </a:solidFill>
              </a:rPr>
              <a:t>consequent</a:t>
            </a:r>
            <a:r>
              <a:rPr lang="en-US" altLang="en-US" sz="2000" dirty="0">
                <a:solidFill>
                  <a:schemeClr val="tx1"/>
                </a:solidFill>
              </a:rPr>
              <a:t> (</a:t>
            </a:r>
            <a:r>
              <a:rPr lang="en-US" altLang="en-US" sz="2000" b="1" i="1" dirty="0">
                <a:solidFill>
                  <a:srgbClr val="FF0000"/>
                </a:solidFill>
              </a:rPr>
              <a:t>then</a:t>
            </a:r>
            <a:r>
              <a:rPr lang="en-US" altLang="en-US" sz="2000" dirty="0">
                <a:solidFill>
                  <a:schemeClr val="tx1"/>
                </a:solidFill>
              </a:rPr>
              <a:t> part)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Must be single term</a:t>
            </a:r>
          </a:p>
          <a:p>
            <a:pPr lvl="1" eaLnBrk="1" hangingPunct="1"/>
            <a:endParaRPr lang="en-US" altLang="en-US" dirty="0">
              <a:solidFill>
                <a:schemeClr val="tx1"/>
              </a:solidFill>
            </a:endParaRPr>
          </a:p>
          <a:p>
            <a:pPr lvl="1" eaLnBrk="1" hangingPunct="1"/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D695E2-17C0-1A42-BF2D-03509B0BE1B3}"/>
              </a:ext>
            </a:extLst>
          </p:cNvPr>
          <p:cNvSpPr/>
          <p:nvPr/>
        </p:nvSpPr>
        <p:spPr bwMode="auto">
          <a:xfrm>
            <a:off x="6553200" y="4191000"/>
            <a:ext cx="1676400" cy="1143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 :- 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if B then 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26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Example Rules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altLang="en-US" sz="2400" dirty="0">
                <a:latin typeface="Courier New" pitchFamily="49" charset="0"/>
              </a:rPr>
              <a:t>	</a:t>
            </a:r>
            <a:r>
              <a:rPr lang="en-US" altLang="en-US" sz="2400" dirty="0">
                <a:solidFill>
                  <a:srgbClr val="0070C0"/>
                </a:solidFill>
              </a:rPr>
              <a:t>friend(</a:t>
            </a:r>
            <a:r>
              <a:rPr lang="en-US" altLang="en-US" sz="2400" dirty="0" err="1">
                <a:solidFill>
                  <a:srgbClr val="0070C0"/>
                </a:solidFill>
              </a:rPr>
              <a:t>bill,shelley</a:t>
            </a:r>
            <a:r>
              <a:rPr lang="en-US" altLang="en-US" sz="2400" dirty="0">
                <a:solidFill>
                  <a:srgbClr val="0070C0"/>
                </a:solidFill>
              </a:rPr>
              <a:t>):-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altLang="en-US" sz="2400" dirty="0">
                <a:solidFill>
                  <a:srgbClr val="0070C0"/>
                </a:solidFill>
              </a:rPr>
              <a:t> 	      likes(</a:t>
            </a:r>
            <a:r>
              <a:rPr lang="en-US" altLang="en-US" sz="2400" dirty="0" err="1">
                <a:solidFill>
                  <a:srgbClr val="0070C0"/>
                </a:solidFill>
              </a:rPr>
              <a:t>bill,fb</a:t>
            </a:r>
            <a:r>
              <a:rPr lang="en-US" altLang="en-US" sz="2400" dirty="0">
                <a:solidFill>
                  <a:srgbClr val="0070C0"/>
                </a:solidFill>
              </a:rPr>
              <a:t>), likes(</a:t>
            </a:r>
            <a:r>
              <a:rPr lang="en-US" altLang="en-US" sz="2400" dirty="0" err="1">
                <a:solidFill>
                  <a:srgbClr val="0070C0"/>
                </a:solidFill>
              </a:rPr>
              <a:t>shelley,fb</a:t>
            </a:r>
            <a:r>
              <a:rPr lang="en-US" altLang="en-US" sz="2400" dirty="0">
                <a:solidFill>
                  <a:srgbClr val="0070C0"/>
                </a:solidFill>
              </a:rPr>
              <a:t>).</a:t>
            </a:r>
            <a:endParaRPr lang="en-US" altLang="en-US" sz="2000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endParaRPr lang="en-US" altLang="en-US" sz="3200" dirty="0"/>
          </a:p>
          <a:p>
            <a:pPr eaLnBrk="1" hangingPunct="1">
              <a:lnSpc>
                <a:spcPct val="90000"/>
              </a:lnSpc>
              <a:tabLst>
                <a:tab pos="3195638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Can use variables (</a:t>
            </a:r>
            <a:r>
              <a:rPr lang="en-US" altLang="en-US" sz="2400" i="1" dirty="0">
                <a:solidFill>
                  <a:schemeClr val="tx1"/>
                </a:solidFill>
              </a:rPr>
              <a:t>universal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i="1" dirty="0">
                <a:solidFill>
                  <a:schemeClr val="tx1"/>
                </a:solidFill>
              </a:rPr>
              <a:t>objects</a:t>
            </a:r>
            <a:r>
              <a:rPr lang="en-US" altLang="en-US" sz="2400" dirty="0">
                <a:solidFill>
                  <a:schemeClr val="tx1"/>
                </a:solidFill>
              </a:rPr>
              <a:t>) to generalize meaning: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altLang="en-US" sz="2400" dirty="0">
                <a:latin typeface="Courier New" pitchFamily="49" charset="0"/>
              </a:rPr>
              <a:t>	</a:t>
            </a:r>
            <a:r>
              <a:rPr lang="en-US" altLang="en-US" sz="2000" dirty="0">
                <a:solidFill>
                  <a:srgbClr val="0070C0"/>
                </a:solidFill>
              </a:rPr>
              <a:t>parent(X,Y):- mother(X,Y).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altLang="en-US" sz="2000" dirty="0">
                <a:solidFill>
                  <a:srgbClr val="0070C0"/>
                </a:solidFill>
              </a:rPr>
              <a:t>	parent(X,Y):- father(X,Y).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altLang="en-US" sz="2000" dirty="0">
                <a:solidFill>
                  <a:srgbClr val="0070C0"/>
                </a:solidFill>
              </a:rPr>
              <a:t>	grandparent(X,Z):- parent(X,Y), parent(Y,Z).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altLang="en-US" sz="2000" dirty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32389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Goal Statements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For theorem proving, theorem is in form of proposition </a:t>
            </a:r>
            <a:r>
              <a:rPr lang="en-US" altLang="en-US" dirty="0">
                <a:solidFill>
                  <a:srgbClr val="FF0000"/>
                </a:solidFill>
              </a:rPr>
              <a:t>that we want system to prove or disprove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– </a:t>
            </a:r>
            <a:r>
              <a:rPr lang="en-US" altLang="en-US" i="1" dirty="0">
                <a:solidFill>
                  <a:schemeClr val="tx1"/>
                </a:solidFill>
              </a:rPr>
              <a:t>goal statement</a:t>
            </a:r>
            <a:endParaRPr lang="en-US" alt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Example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</a:t>
            </a:r>
            <a:r>
              <a:rPr lang="en-US" altLang="en-US" dirty="0">
                <a:solidFill>
                  <a:srgbClr val="0070C0"/>
                </a:solidFill>
              </a:rPr>
              <a:t>?- </a:t>
            </a:r>
            <a:r>
              <a:rPr lang="en-US" altLang="en-US" sz="2400" dirty="0">
                <a:solidFill>
                  <a:srgbClr val="0070C0"/>
                </a:solidFill>
              </a:rPr>
              <a:t>friend(</a:t>
            </a:r>
            <a:r>
              <a:rPr lang="en-US" altLang="en-US" sz="2400" dirty="0" err="1">
                <a:solidFill>
                  <a:srgbClr val="0070C0"/>
                </a:solidFill>
              </a:rPr>
              <a:t>bill,shelley</a:t>
            </a:r>
            <a:r>
              <a:rPr lang="en-US" altLang="en-US" sz="2400" dirty="0">
                <a:solidFill>
                  <a:srgbClr val="0070C0"/>
                </a:solidFill>
              </a:rPr>
              <a:t>).  </a:t>
            </a:r>
            <a:r>
              <a:rPr lang="en-US" altLang="en-US" sz="2000" dirty="0">
                <a:solidFill>
                  <a:schemeClr val="tx1"/>
                </a:solidFill>
              </a:rPr>
              <a:t>%are bill and </a:t>
            </a:r>
            <a:r>
              <a:rPr lang="en-US" altLang="en-US" sz="2000" dirty="0" err="1">
                <a:solidFill>
                  <a:schemeClr val="tx1"/>
                </a:solidFill>
              </a:rPr>
              <a:t>shelley</a:t>
            </a:r>
            <a:r>
              <a:rPr lang="en-US" altLang="en-US" sz="2000" dirty="0">
                <a:solidFill>
                  <a:schemeClr val="tx1"/>
                </a:solidFill>
              </a:rPr>
              <a:t> friends?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Conjunctive propositions and propositions with variables also legal goals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</a:t>
            </a:r>
            <a:r>
              <a:rPr lang="en-US" sz="2400" dirty="0">
                <a:solidFill>
                  <a:srgbClr val="0070C0"/>
                </a:solidFill>
              </a:rPr>
              <a:t>?- factorial(3,W). 		</a:t>
            </a:r>
            <a:r>
              <a:rPr lang="en-US" sz="2400" dirty="0">
                <a:solidFill>
                  <a:schemeClr val="tx1"/>
                </a:solidFill>
              </a:rPr>
              <a:t>%W is 3!, what is W?</a:t>
            </a:r>
          </a:p>
          <a:p>
            <a:pPr eaLnBrk="1" hangingPunct="1">
              <a:buFontTx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W=6 		</a:t>
            </a:r>
            <a:r>
              <a:rPr lang="en-US" sz="2400" dirty="0">
                <a:solidFill>
                  <a:schemeClr val="tx1"/>
                </a:solidFill>
              </a:rPr>
              <a:t>%answer by prolog engine 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endParaRPr lang="en-US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798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1A54-CA79-6243-A2ED-AF2C183F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(database) and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9170-4A21-7149-B4F4-0222D0027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father(jack, </a:t>
            </a:r>
            <a:r>
              <a:rPr lang="en-US" sz="1600" dirty="0" err="1">
                <a:solidFill>
                  <a:schemeClr val="tx1"/>
                </a:solidFill>
              </a:rPr>
              <a:t>susan</a:t>
            </a:r>
            <a:r>
              <a:rPr lang="en-US" sz="1600" dirty="0">
                <a:solidFill>
                  <a:schemeClr val="tx1"/>
                </a:solidFill>
              </a:rPr>
              <a:t>).                             /* Fact  1 jack is father of </a:t>
            </a:r>
            <a:r>
              <a:rPr lang="en-US" sz="1600" dirty="0" err="1">
                <a:solidFill>
                  <a:schemeClr val="tx1"/>
                </a:solidFill>
              </a:rPr>
              <a:t>susan</a:t>
            </a:r>
            <a:r>
              <a:rPr lang="en-US" sz="1600" dirty="0">
                <a:solidFill>
                  <a:schemeClr val="tx1"/>
                </a:solidFill>
              </a:rPr>
              <a:t>*/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father(jack, ray).                               /* Fact  2 */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father(</a:t>
            </a:r>
            <a:r>
              <a:rPr lang="en-US" sz="1600" dirty="0" err="1">
                <a:solidFill>
                  <a:schemeClr val="tx1"/>
                </a:solidFill>
              </a:rPr>
              <a:t>david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mary</a:t>
            </a:r>
            <a:r>
              <a:rPr lang="en-US" sz="1600" dirty="0">
                <a:solidFill>
                  <a:schemeClr val="tx1"/>
                </a:solidFill>
              </a:rPr>
              <a:t>).                             /* Fact  3 */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father(</a:t>
            </a:r>
            <a:r>
              <a:rPr lang="en-US" sz="1600" dirty="0" err="1">
                <a:solidFill>
                  <a:schemeClr val="tx1"/>
                </a:solidFill>
              </a:rPr>
              <a:t>david</a:t>
            </a:r>
            <a:r>
              <a:rPr lang="en-US" sz="1600" dirty="0">
                <a:solidFill>
                  <a:schemeClr val="tx1"/>
                </a:solidFill>
              </a:rPr>
              <a:t>, john).                             /* Fact  4 */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mother(</a:t>
            </a:r>
            <a:r>
              <a:rPr lang="en-US" sz="1600" dirty="0" err="1">
                <a:solidFill>
                  <a:schemeClr val="tx1"/>
                </a:solidFill>
              </a:rPr>
              <a:t>karen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susan</a:t>
            </a:r>
            <a:r>
              <a:rPr lang="en-US" sz="1600" dirty="0">
                <a:solidFill>
                  <a:schemeClr val="tx1"/>
                </a:solidFill>
              </a:rPr>
              <a:t>).                            /* Fact  5 */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mother(</a:t>
            </a:r>
            <a:r>
              <a:rPr lang="en-US" sz="1600" dirty="0" err="1">
                <a:solidFill>
                  <a:schemeClr val="tx1"/>
                </a:solidFill>
              </a:rPr>
              <a:t>karen</a:t>
            </a:r>
            <a:r>
              <a:rPr lang="en-US" sz="1600" dirty="0">
                <a:solidFill>
                  <a:schemeClr val="tx1"/>
                </a:solidFill>
              </a:rPr>
              <a:t>, ray).                              /* Fact  6 */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mother(</a:t>
            </a:r>
            <a:r>
              <a:rPr lang="en-US" sz="1600" dirty="0" err="1">
                <a:solidFill>
                  <a:schemeClr val="tx1"/>
                </a:solidFill>
              </a:rPr>
              <a:t>susan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mary</a:t>
            </a:r>
            <a:r>
              <a:rPr lang="en-US" sz="1600" dirty="0">
                <a:solidFill>
                  <a:schemeClr val="tx1"/>
                </a:solidFill>
              </a:rPr>
              <a:t>).                               /* Fact  7 */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mother(</a:t>
            </a:r>
            <a:r>
              <a:rPr lang="en-US" sz="1600" dirty="0" err="1">
                <a:solidFill>
                  <a:schemeClr val="tx1"/>
                </a:solidFill>
              </a:rPr>
              <a:t>susan</a:t>
            </a:r>
            <a:r>
              <a:rPr lang="en-US" sz="1600" dirty="0">
                <a:solidFill>
                  <a:schemeClr val="tx1"/>
                </a:solidFill>
              </a:rPr>
              <a:t>, john).                               /* Fact 8 */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parent(X, Y) :- father(X, Y).                    /* Rule  1 */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parent(X, Y) :- mother(X, Y).                    /* Rule  2 */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grandparent(X, Y) :- parent(X, Z), parent(Z, Y). /* Rule  3 */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?- parent(</a:t>
            </a:r>
            <a:r>
              <a:rPr lang="en-US" sz="1600" dirty="0" err="1">
                <a:solidFill>
                  <a:srgbClr val="FF0000"/>
                </a:solidFill>
              </a:rPr>
              <a:t>susan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mary</a:t>
            </a:r>
            <a:r>
              <a:rPr lang="en-US" sz="1600" dirty="0">
                <a:solidFill>
                  <a:srgbClr val="FF0000"/>
                </a:solidFill>
              </a:rPr>
              <a:t>).	</a:t>
            </a:r>
            <a:r>
              <a:rPr lang="en-US" sz="1600" dirty="0">
                <a:solidFill>
                  <a:schemeClr val="tx1"/>
                </a:solidFill>
              </a:rPr>
              <a:t>/*is </a:t>
            </a:r>
            <a:r>
              <a:rPr lang="en-US" sz="1600" dirty="0" err="1">
                <a:solidFill>
                  <a:schemeClr val="tx1"/>
                </a:solidFill>
              </a:rPr>
              <a:t>susan</a:t>
            </a:r>
            <a:r>
              <a:rPr lang="en-US" sz="1600" dirty="0">
                <a:solidFill>
                  <a:schemeClr val="tx1"/>
                </a:solidFill>
              </a:rPr>
              <a:t> a parent of </a:t>
            </a:r>
            <a:r>
              <a:rPr lang="en-US" sz="1600" dirty="0" err="1">
                <a:solidFill>
                  <a:schemeClr val="tx1"/>
                </a:solidFill>
              </a:rPr>
              <a:t>mary</a:t>
            </a:r>
            <a:r>
              <a:rPr lang="en-US" sz="1600" dirty="0">
                <a:solidFill>
                  <a:schemeClr val="tx1"/>
                </a:solidFill>
              </a:rPr>
              <a:t>? */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yes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?- parent(ray, john).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no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?- parent (X, </a:t>
            </a:r>
            <a:r>
              <a:rPr lang="en-US" sz="1600" dirty="0" err="1">
                <a:solidFill>
                  <a:srgbClr val="FF0000"/>
                </a:solidFill>
              </a:rPr>
              <a:t>susan</a:t>
            </a:r>
            <a:r>
              <a:rPr lang="en-US" sz="1600" dirty="0">
                <a:solidFill>
                  <a:srgbClr val="FF0000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jack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karen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no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81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Inferencing Process of Prolog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Queries are called goals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If a goal is a compound proposition, each of the facts is a </a:t>
            </a:r>
            <a:r>
              <a:rPr lang="en-US" altLang="en-US" sz="2400" dirty="0" err="1">
                <a:solidFill>
                  <a:schemeClr val="tx1"/>
                </a:solidFill>
              </a:rPr>
              <a:t>subgoal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To prove a goal is true, must find a chain of inference rules and/or facts.  For goal Q:</a:t>
            </a:r>
          </a:p>
          <a:p>
            <a:pPr lvl="3" eaLnBrk="1" hangingPunct="1">
              <a:buNone/>
            </a:pPr>
            <a:r>
              <a:rPr lang="en-US" altLang="en-US" sz="2000" dirty="0">
                <a:solidFill>
                  <a:srgbClr val="C00000"/>
                </a:solidFill>
                <a:latin typeface="Courier New" pitchFamily="49" charset="0"/>
              </a:rPr>
              <a:t>P</a:t>
            </a:r>
            <a:r>
              <a:rPr lang="en-US" altLang="en-US" sz="2000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altLang="en-US" sz="2000" dirty="0">
                <a:solidFill>
                  <a:srgbClr val="C00000"/>
                </a:solidFill>
                <a:latin typeface="Courier New" pitchFamily="49" charset="0"/>
              </a:rPr>
              <a:t> :- P</a:t>
            </a:r>
            <a:r>
              <a:rPr lang="en-US" altLang="en-US" sz="2000" baseline="-25000" dirty="0">
                <a:solidFill>
                  <a:srgbClr val="C00000"/>
                </a:solidFill>
                <a:latin typeface="Courier New" pitchFamily="49" charset="0"/>
              </a:rPr>
              <a:t>1</a:t>
            </a:r>
          </a:p>
          <a:p>
            <a:pPr lvl="3" eaLnBrk="1" hangingPunct="1">
              <a:buNone/>
            </a:pPr>
            <a:r>
              <a:rPr lang="en-US" altLang="en-US" sz="2000" dirty="0">
                <a:solidFill>
                  <a:srgbClr val="C00000"/>
                </a:solidFill>
                <a:latin typeface="Courier New" pitchFamily="49" charset="0"/>
              </a:rPr>
              <a:t>P</a:t>
            </a:r>
            <a:r>
              <a:rPr lang="en-US" altLang="en-US" sz="2000" baseline="-25000" dirty="0">
                <a:solidFill>
                  <a:srgbClr val="C00000"/>
                </a:solidFill>
                <a:latin typeface="Courier New" pitchFamily="49" charset="0"/>
              </a:rPr>
              <a:t>3</a:t>
            </a:r>
            <a:r>
              <a:rPr lang="en-US" altLang="en-US" sz="2000" dirty="0">
                <a:solidFill>
                  <a:srgbClr val="C00000"/>
                </a:solidFill>
                <a:latin typeface="Courier New" pitchFamily="49" charset="0"/>
              </a:rPr>
              <a:t> :- P</a:t>
            </a:r>
            <a:r>
              <a:rPr lang="en-US" altLang="en-US" sz="2000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</a:p>
          <a:p>
            <a:pPr lvl="3" eaLnBrk="1" hangingPunct="1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…</a:t>
            </a:r>
            <a:endParaRPr lang="en-US" altLang="en-US" sz="2000" dirty="0">
              <a:solidFill>
                <a:srgbClr val="C00000"/>
              </a:solidFill>
              <a:latin typeface="Courier New" pitchFamily="49" charset="0"/>
            </a:endParaRPr>
          </a:p>
          <a:p>
            <a:pPr lvl="3" eaLnBrk="1" hangingPunct="1">
              <a:buNone/>
            </a:pPr>
            <a:r>
              <a:rPr lang="en-US" altLang="en-US" sz="2000" dirty="0">
                <a:solidFill>
                  <a:srgbClr val="C00000"/>
                </a:solidFill>
                <a:latin typeface="Courier New" pitchFamily="49" charset="0"/>
              </a:rPr>
              <a:t>Q :- </a:t>
            </a:r>
            <a:r>
              <a:rPr lang="en-US" altLang="en-US" sz="2000" dirty="0" err="1">
                <a:solidFill>
                  <a:srgbClr val="C00000"/>
                </a:solidFill>
                <a:latin typeface="Courier New" pitchFamily="49" charset="0"/>
              </a:rPr>
              <a:t>P</a:t>
            </a:r>
            <a:r>
              <a:rPr lang="en-US" altLang="en-US" sz="2000" baseline="-25000" dirty="0" err="1">
                <a:solidFill>
                  <a:srgbClr val="C00000"/>
                </a:solidFill>
                <a:latin typeface="Courier New" pitchFamily="49" charset="0"/>
              </a:rPr>
              <a:t>n</a:t>
            </a:r>
            <a:endParaRPr lang="en-US" altLang="en-US" sz="2000" b="1" baseline="-2500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Process of proving a </a:t>
            </a:r>
            <a:r>
              <a:rPr lang="en-US" altLang="en-US" sz="2400" dirty="0" err="1">
                <a:solidFill>
                  <a:schemeClr val="tx1"/>
                </a:solidFill>
              </a:rPr>
              <a:t>subgoal</a:t>
            </a:r>
            <a:r>
              <a:rPr lang="en-US" altLang="en-US" sz="2400" dirty="0">
                <a:solidFill>
                  <a:schemeClr val="tx1"/>
                </a:solidFill>
              </a:rPr>
              <a:t> called matching, satisfying, or resolution</a:t>
            </a:r>
          </a:p>
        </p:txBody>
      </p:sp>
    </p:spTree>
    <p:extLst>
      <p:ext uri="{BB962C8B-B14F-4D97-AF65-F5344CB8AC3E}">
        <p14:creationId xmlns:p14="http://schemas.microsoft.com/office/powerpoint/2010/main" val="32414585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Approaches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Matching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is the process of proving a proposition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Proving a </a:t>
            </a:r>
            <a:r>
              <a:rPr lang="en-US" altLang="en-US" sz="2400" dirty="0" err="1">
                <a:solidFill>
                  <a:schemeClr val="tx1"/>
                </a:solidFill>
              </a:rPr>
              <a:t>subgoal</a:t>
            </a:r>
            <a:r>
              <a:rPr lang="en-US" altLang="en-US" sz="2400" dirty="0">
                <a:solidFill>
                  <a:schemeClr val="tx1"/>
                </a:solidFill>
              </a:rPr>
              <a:t> is called </a:t>
            </a:r>
            <a:r>
              <a:rPr lang="en-US" altLang="en-US" sz="2400" i="1" dirty="0">
                <a:solidFill>
                  <a:schemeClr val="tx1"/>
                </a:solidFill>
              </a:rPr>
              <a:t>satisfying</a:t>
            </a:r>
            <a:r>
              <a:rPr lang="en-US" altLang="en-US" sz="2400" dirty="0">
                <a:solidFill>
                  <a:schemeClr val="tx1"/>
                </a:solidFill>
              </a:rPr>
              <a:t> the </a:t>
            </a:r>
            <a:r>
              <a:rPr lang="en-US" altLang="en-US" sz="2400" dirty="0" err="1">
                <a:solidFill>
                  <a:schemeClr val="tx1"/>
                </a:solidFill>
              </a:rPr>
              <a:t>subgoal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Bottom-up resolution, forward chaining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Begin with facts and rules of database and attempt to find sequence that leads to goal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Works well with a large set of possibly correct answers</a:t>
            </a:r>
          </a:p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Top-down resolution, backward chaining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Begin with goal and attempt to find sequence that leads to set of facts in database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Works well with a small set of possibly correct answers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Prolog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implementations use </a:t>
            </a:r>
            <a:r>
              <a:rPr lang="en-US" altLang="en-US" sz="2400" dirty="0">
                <a:solidFill>
                  <a:srgbClr val="FF0000"/>
                </a:solidFill>
              </a:rPr>
              <a:t>backward chaining</a:t>
            </a:r>
          </a:p>
        </p:txBody>
      </p:sp>
    </p:spTree>
    <p:extLst>
      <p:ext uri="{BB962C8B-B14F-4D97-AF65-F5344CB8AC3E}">
        <p14:creationId xmlns:p14="http://schemas.microsoft.com/office/powerpoint/2010/main" val="18020349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3599A"/>
                </a:solidFill>
              </a:rPr>
              <a:t>Subgoal</a:t>
            </a:r>
            <a:r>
              <a:rPr lang="en-US" altLang="en-US" dirty="0">
                <a:solidFill>
                  <a:srgbClr val="03599A"/>
                </a:solidFill>
              </a:rPr>
              <a:t> Strategies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Breadth-first search</a:t>
            </a:r>
            <a:r>
              <a:rPr lang="en-US" altLang="en-US" sz="2400" dirty="0"/>
              <a:t>: </a:t>
            </a:r>
            <a:r>
              <a:rPr lang="en-US" altLang="en-US" sz="2400" dirty="0">
                <a:solidFill>
                  <a:schemeClr val="tx1"/>
                </a:solidFill>
              </a:rPr>
              <a:t>work on all </a:t>
            </a:r>
            <a:r>
              <a:rPr lang="en-US" altLang="en-US" sz="2400" dirty="0" err="1">
                <a:solidFill>
                  <a:schemeClr val="tx1"/>
                </a:solidFill>
              </a:rPr>
              <a:t>subgoals</a:t>
            </a:r>
            <a:r>
              <a:rPr lang="en-US" altLang="en-US" sz="2400" dirty="0">
                <a:solidFill>
                  <a:schemeClr val="tx1"/>
                </a:solidFill>
              </a:rPr>
              <a:t> in parallel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Depth-first search:  </a:t>
            </a:r>
            <a:r>
              <a:rPr lang="en-US" altLang="en-US" sz="2400" dirty="0">
                <a:solidFill>
                  <a:schemeClr val="tx1"/>
                </a:solidFill>
              </a:rPr>
              <a:t>find a complete proof for the first </a:t>
            </a:r>
            <a:r>
              <a:rPr lang="en-US" altLang="en-US" sz="2400" dirty="0" err="1">
                <a:solidFill>
                  <a:schemeClr val="tx1"/>
                </a:solidFill>
              </a:rPr>
              <a:t>subgoal</a:t>
            </a:r>
            <a:r>
              <a:rPr lang="en-US" altLang="en-US" sz="2400" dirty="0">
                <a:solidFill>
                  <a:schemeClr val="tx1"/>
                </a:solidFill>
              </a:rPr>
              <a:t> before working on others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Prolog uses depth-first search</a:t>
            </a:r>
          </a:p>
          <a:p>
            <a:pPr lvl="2" eaLnBrk="1" hangingPunct="1"/>
            <a:r>
              <a:rPr lang="en-US" altLang="en-US" sz="1700" dirty="0">
                <a:solidFill>
                  <a:schemeClr val="tx1"/>
                </a:solidFill>
              </a:rPr>
              <a:t>Can be done with fewer computer resources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Backtracking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With a goal with multiple </a:t>
            </a:r>
            <a:r>
              <a:rPr lang="en-US" altLang="en-US" sz="2000" dirty="0" err="1">
                <a:solidFill>
                  <a:schemeClr val="tx1"/>
                </a:solidFill>
              </a:rPr>
              <a:t>subgoals</a:t>
            </a:r>
            <a:r>
              <a:rPr lang="en-US" altLang="en-US" sz="2000" dirty="0">
                <a:solidFill>
                  <a:schemeClr val="tx1"/>
                </a:solidFill>
              </a:rPr>
              <a:t>, if fail to show truth of one of </a:t>
            </a:r>
            <a:r>
              <a:rPr lang="en-US" altLang="en-US" sz="2000" dirty="0" err="1">
                <a:solidFill>
                  <a:schemeClr val="tx1"/>
                </a:solidFill>
              </a:rPr>
              <a:t>subgoals</a:t>
            </a:r>
            <a:r>
              <a:rPr lang="en-US" altLang="en-US" sz="2000" dirty="0">
                <a:solidFill>
                  <a:schemeClr val="tx1"/>
                </a:solidFill>
              </a:rPr>
              <a:t>, reconsider previous </a:t>
            </a:r>
            <a:r>
              <a:rPr lang="en-US" altLang="en-US" sz="2000" dirty="0" err="1">
                <a:solidFill>
                  <a:schemeClr val="tx1"/>
                </a:solidFill>
              </a:rPr>
              <a:t>subgoal</a:t>
            </a:r>
            <a:r>
              <a:rPr lang="en-US" altLang="en-US" sz="2000" dirty="0">
                <a:solidFill>
                  <a:schemeClr val="tx1"/>
                </a:solidFill>
              </a:rPr>
              <a:t> to find an alternative solution.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Begin search where previous search left off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Can </a:t>
            </a:r>
            <a:r>
              <a:rPr lang="en-US" altLang="en-US" sz="2000" dirty="0">
                <a:solidFill>
                  <a:srgbClr val="FF0000"/>
                </a:solidFill>
              </a:rPr>
              <a:t>take lots of time and space </a:t>
            </a:r>
            <a:r>
              <a:rPr lang="en-US" altLang="en-US" sz="2000" dirty="0">
                <a:solidFill>
                  <a:schemeClr val="tx1"/>
                </a:solidFill>
              </a:rPr>
              <a:t>because may find all possible proofs to every </a:t>
            </a:r>
            <a:r>
              <a:rPr lang="en-US" altLang="en-US" sz="2000" dirty="0" err="1">
                <a:solidFill>
                  <a:schemeClr val="tx1"/>
                </a:solidFill>
              </a:rPr>
              <a:t>subgoal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974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Functional Forms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 </a:t>
            </a:r>
            <a:r>
              <a:rPr lang="en-US" altLang="en-US" dirty="0">
                <a:solidFill>
                  <a:srgbClr val="C00000"/>
                </a:solidFill>
              </a:rPr>
              <a:t>higher-order function</a:t>
            </a:r>
            <a:r>
              <a:rPr lang="en-US" altLang="en-US" dirty="0"/>
              <a:t>, or </a:t>
            </a:r>
            <a:r>
              <a:rPr lang="en-US" altLang="en-US" i="1" dirty="0">
                <a:solidFill>
                  <a:srgbClr val="C00000"/>
                </a:solidFill>
              </a:rPr>
              <a:t>functional form</a:t>
            </a:r>
            <a:r>
              <a:rPr lang="en-US" altLang="en-US" dirty="0">
                <a:solidFill>
                  <a:schemeClr val="tx1"/>
                </a:solidFill>
              </a:rPr>
              <a:t>, is one that either takes functions as parameters or yields a function as its result, or both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solidFill>
                  <a:srgbClr val="0070C0"/>
                </a:solidFill>
                <a:cs typeface="Courier New" panose="02070309020205020404" pitchFamily="49" charset="0"/>
              </a:rPr>
              <a:t>HoF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 (f, g, x) 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  <a:sym typeface="Symbol" pitchFamily="18" charset="2"/>
              </a:rPr>
              <a:t>  f (g(x)+5)</a:t>
            </a:r>
            <a:endParaRPr lang="en-US" altLang="en-US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652CFCF-C6A4-F044-90A1-6D7BBCCE8E72}"/>
              </a:ext>
            </a:extLst>
          </p:cNvPr>
          <p:cNvSpPr/>
          <p:nvPr/>
        </p:nvSpPr>
        <p:spPr bwMode="auto">
          <a:xfrm>
            <a:off x="3505200" y="5257800"/>
            <a:ext cx="41910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as parameter</a:t>
            </a:r>
          </a:p>
        </p:txBody>
      </p:sp>
    </p:spTree>
    <p:extLst>
      <p:ext uri="{BB962C8B-B14F-4D97-AF65-F5344CB8AC3E}">
        <p14:creationId xmlns:p14="http://schemas.microsoft.com/office/powerpoint/2010/main" val="37939550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Example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dirty="0">
                <a:latin typeface="Courier New" pitchFamily="49" charset="0"/>
              </a:rPr>
              <a:t>speed(ford,100).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dirty="0">
                <a:latin typeface="Courier New" pitchFamily="49" charset="0"/>
              </a:rPr>
              <a:t>speed(chevy,105).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dirty="0">
                <a:latin typeface="Courier New" pitchFamily="49" charset="0"/>
              </a:rPr>
              <a:t>speed(dodge,95).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dirty="0">
                <a:latin typeface="Courier New" pitchFamily="49" charset="0"/>
              </a:rPr>
              <a:t>speed(volvo,80).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dirty="0">
                <a:latin typeface="Courier New" pitchFamily="49" charset="0"/>
              </a:rPr>
              <a:t>time(ford,20).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dirty="0">
                <a:latin typeface="Courier New" pitchFamily="49" charset="0"/>
              </a:rPr>
              <a:t>time(chevy,21).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dirty="0">
                <a:latin typeface="Courier New" pitchFamily="49" charset="0"/>
              </a:rPr>
              <a:t>time(dodge,24).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dirty="0">
                <a:latin typeface="Courier New" pitchFamily="49" charset="0"/>
              </a:rPr>
              <a:t>time(volvo,24).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dirty="0">
                <a:latin typeface="Courier New" pitchFamily="49" charset="0"/>
              </a:rPr>
              <a:t>distance(X,Y) :- 	speed(</a:t>
            </a:r>
            <a:r>
              <a:rPr lang="en-US" altLang="en-US" sz="2000" dirty="0" err="1">
                <a:latin typeface="Courier New" pitchFamily="49" charset="0"/>
              </a:rPr>
              <a:t>X,Speed</a:t>
            </a:r>
            <a:r>
              <a:rPr lang="en-US" altLang="en-US" sz="2000" dirty="0">
                <a:latin typeface="Courier New" pitchFamily="49" charset="0"/>
              </a:rPr>
              <a:t>),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dirty="0">
                <a:latin typeface="Courier New" pitchFamily="49" charset="0"/>
              </a:rPr>
              <a:t>					time(</a:t>
            </a:r>
            <a:r>
              <a:rPr lang="en-US" altLang="en-US" sz="2000" dirty="0" err="1">
                <a:latin typeface="Courier New" pitchFamily="49" charset="0"/>
              </a:rPr>
              <a:t>X,Time</a:t>
            </a:r>
            <a:r>
              <a:rPr lang="en-US" altLang="en-US" sz="2000" dirty="0">
                <a:latin typeface="Courier New" pitchFamily="49" charset="0"/>
              </a:rPr>
              <a:t>), 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dirty="0">
                <a:latin typeface="Courier New" pitchFamily="49" charset="0"/>
              </a:rPr>
              <a:t>					Y </a:t>
            </a:r>
            <a:r>
              <a:rPr lang="en-US" altLang="en-US" sz="2000" b="1" dirty="0">
                <a:latin typeface="Courier New" pitchFamily="49" charset="0"/>
              </a:rPr>
              <a:t>is</a:t>
            </a:r>
            <a:r>
              <a:rPr lang="en-US" altLang="en-US" sz="2000" dirty="0">
                <a:latin typeface="Courier New" pitchFamily="49" charset="0"/>
              </a:rPr>
              <a:t> Speed * Time.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endParaRPr lang="en-US" altLang="en-US" sz="2000" dirty="0">
              <a:latin typeface="Courier New" pitchFamily="49" charset="0"/>
            </a:endParaRP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A query:</a:t>
            </a:r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</a:rPr>
              <a:t>?- distance(</a:t>
            </a:r>
            <a:r>
              <a:rPr lang="en-US" altLang="en-US" sz="2000" dirty="0" err="1">
                <a:solidFill>
                  <a:srgbClr val="FF0000"/>
                </a:solidFill>
                <a:latin typeface="Courier New" pitchFamily="49" charset="0"/>
              </a:rPr>
              <a:t>chevy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Courier New" pitchFamily="49" charset="0"/>
              </a:rPr>
              <a:t>Chevy_Distance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</a:rPr>
              <a:t>).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9F31A32-413A-F446-8ABD-B0B7E187149C}"/>
              </a:ext>
            </a:extLst>
          </p:cNvPr>
          <p:cNvSpPr/>
          <p:nvPr/>
        </p:nvSpPr>
        <p:spPr bwMode="auto">
          <a:xfrm>
            <a:off x="4495800" y="1728537"/>
            <a:ext cx="41148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Simple unification and instantiation, no backtracking.</a:t>
            </a:r>
          </a:p>
        </p:txBody>
      </p:sp>
    </p:spTree>
    <p:extLst>
      <p:ext uri="{BB962C8B-B14F-4D97-AF65-F5344CB8AC3E}">
        <p14:creationId xmlns:p14="http://schemas.microsoft.com/office/powerpoint/2010/main" val="4146070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1A54-CA79-6243-A2ED-AF2C183F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With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9170-4A21-7149-B4F4-0222D0027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father(jack, </a:t>
            </a:r>
            <a:r>
              <a:rPr lang="en-US" sz="1600" dirty="0" err="1">
                <a:solidFill>
                  <a:srgbClr val="0070C0"/>
                </a:solidFill>
              </a:rPr>
              <a:t>susan</a:t>
            </a:r>
            <a:r>
              <a:rPr lang="en-US" sz="1600" dirty="0">
                <a:solidFill>
                  <a:srgbClr val="0070C0"/>
                </a:solidFill>
              </a:rPr>
              <a:t>).                             /* Fact  1 jack is father of </a:t>
            </a:r>
            <a:r>
              <a:rPr lang="en-US" sz="1600" dirty="0" err="1">
                <a:solidFill>
                  <a:srgbClr val="0070C0"/>
                </a:solidFill>
              </a:rPr>
              <a:t>susan</a:t>
            </a:r>
            <a:r>
              <a:rPr lang="en-US" sz="1600" dirty="0">
                <a:solidFill>
                  <a:srgbClr val="0070C0"/>
                </a:solidFill>
              </a:rPr>
              <a:t>*/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father(jack, ray).                               /* Fact  2 */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father(</a:t>
            </a:r>
            <a:r>
              <a:rPr lang="en-US" sz="1600" dirty="0" err="1">
                <a:solidFill>
                  <a:srgbClr val="0070C0"/>
                </a:solidFill>
              </a:rPr>
              <a:t>david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mary</a:t>
            </a:r>
            <a:r>
              <a:rPr lang="en-US" sz="1600" dirty="0">
                <a:solidFill>
                  <a:srgbClr val="0070C0"/>
                </a:solidFill>
              </a:rPr>
              <a:t>).                             /* Fact  3 */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father(</a:t>
            </a:r>
            <a:r>
              <a:rPr lang="en-US" sz="1600" dirty="0" err="1">
                <a:solidFill>
                  <a:srgbClr val="0070C0"/>
                </a:solidFill>
              </a:rPr>
              <a:t>david</a:t>
            </a:r>
            <a:r>
              <a:rPr lang="en-US" sz="1600" dirty="0">
                <a:solidFill>
                  <a:srgbClr val="0070C0"/>
                </a:solidFill>
              </a:rPr>
              <a:t>, john).                             /* Fact  4 */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mother(</a:t>
            </a:r>
            <a:r>
              <a:rPr lang="en-US" sz="1600" dirty="0" err="1">
                <a:solidFill>
                  <a:srgbClr val="0070C0"/>
                </a:solidFill>
              </a:rPr>
              <a:t>karen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susan</a:t>
            </a:r>
            <a:r>
              <a:rPr lang="en-US" sz="1600" dirty="0">
                <a:solidFill>
                  <a:srgbClr val="0070C0"/>
                </a:solidFill>
              </a:rPr>
              <a:t>).                            /* Fact  5 */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mother(</a:t>
            </a:r>
            <a:r>
              <a:rPr lang="en-US" sz="1600" dirty="0" err="1">
                <a:solidFill>
                  <a:srgbClr val="0070C0"/>
                </a:solidFill>
              </a:rPr>
              <a:t>karen</a:t>
            </a:r>
            <a:r>
              <a:rPr lang="en-US" sz="1600" dirty="0">
                <a:solidFill>
                  <a:srgbClr val="0070C0"/>
                </a:solidFill>
              </a:rPr>
              <a:t>, ray).                              /* Fact  6 */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mother(</a:t>
            </a:r>
            <a:r>
              <a:rPr lang="en-US" sz="1600" dirty="0" err="1">
                <a:solidFill>
                  <a:srgbClr val="0070C0"/>
                </a:solidFill>
              </a:rPr>
              <a:t>susan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mary</a:t>
            </a:r>
            <a:r>
              <a:rPr lang="en-US" sz="1600" dirty="0">
                <a:solidFill>
                  <a:srgbClr val="0070C0"/>
                </a:solidFill>
              </a:rPr>
              <a:t>).                               /* Fact  7 */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mother(</a:t>
            </a:r>
            <a:r>
              <a:rPr lang="en-US" sz="1600" dirty="0" err="1">
                <a:solidFill>
                  <a:srgbClr val="0070C0"/>
                </a:solidFill>
              </a:rPr>
              <a:t>susan</a:t>
            </a:r>
            <a:r>
              <a:rPr lang="en-US" sz="1600" dirty="0">
                <a:solidFill>
                  <a:srgbClr val="0070C0"/>
                </a:solidFill>
              </a:rPr>
              <a:t>, john).                               /* Fact 8 */</a:t>
            </a:r>
            <a:br>
              <a:rPr lang="en-US" sz="1600" dirty="0">
                <a:solidFill>
                  <a:srgbClr val="0070C0"/>
                </a:solidFill>
              </a:rPr>
            </a:b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parent(X, Y) :- father(X, Y).                    /* Rule  1 */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parent(X, Y) :- mother(X, Y).                    /* Rule  2 */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grandparent(X, Y) :- parent(X, Z), parent(Z, Y). /* Rule  3 */</a:t>
            </a:r>
            <a:br>
              <a:rPr lang="en-US" sz="1600" dirty="0">
                <a:solidFill>
                  <a:srgbClr val="0070C0"/>
                </a:solidFill>
              </a:rPr>
            </a:b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?- grandparent (X, </a:t>
            </a:r>
            <a:r>
              <a:rPr lang="en-US" sz="1600" dirty="0" err="1">
                <a:solidFill>
                  <a:srgbClr val="FF0000"/>
                </a:solidFill>
              </a:rPr>
              <a:t>mary</a:t>
            </a:r>
            <a:r>
              <a:rPr lang="en-US" sz="1600" dirty="0">
                <a:solidFill>
                  <a:srgbClr val="FF0000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</a:rPr>
              <a:t>mary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david</a:t>
            </a:r>
            <a:r>
              <a:rPr lang="en-US" sz="1600" dirty="0">
                <a:solidFill>
                  <a:schemeClr val="tx1"/>
                </a:solidFill>
              </a:rPr>
              <a:t> -&gt; no  (now, backtracking)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</a:rPr>
              <a:t>mary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susan</a:t>
            </a:r>
            <a:r>
              <a:rPr lang="en-US" sz="1600" dirty="0">
                <a:solidFill>
                  <a:schemeClr val="tx1"/>
                </a:solidFill>
              </a:rPr>
              <a:t> -&gt; jack (backtracking again)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</a:rPr>
              <a:t>mary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susan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karen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763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Deficiencies of Prolog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81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Resolution order control</a:t>
            </a:r>
          </a:p>
          <a:p>
            <a:pPr lvl="1" eaLnBrk="1" hangingPunct="1"/>
            <a:r>
              <a:rPr lang="en-US" altLang="en-US" sz="2200" dirty="0">
                <a:solidFill>
                  <a:schemeClr val="tx1"/>
                </a:solidFill>
              </a:rPr>
              <a:t>In a pure logic programming environment, the order of attempted matches is nondeterministic and all matches would be attempted concurrently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closed-world assumption</a:t>
            </a:r>
          </a:p>
          <a:p>
            <a:pPr lvl="1" eaLnBrk="1" hangingPunct="1"/>
            <a:r>
              <a:rPr lang="en-US" altLang="en-US" sz="2200" dirty="0">
                <a:solidFill>
                  <a:schemeClr val="tx1"/>
                </a:solidFill>
              </a:rPr>
              <a:t>The only knowledge is what is in the database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negation problem</a:t>
            </a:r>
          </a:p>
          <a:p>
            <a:pPr lvl="1" eaLnBrk="1" hangingPunct="1"/>
            <a:r>
              <a:rPr lang="en-US" altLang="en-US" sz="2200" dirty="0">
                <a:solidFill>
                  <a:schemeClr val="tx1"/>
                </a:solidFill>
              </a:rPr>
              <a:t>Anything not stated in the database is assumed to be false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Intrinsic limitations</a:t>
            </a:r>
          </a:p>
          <a:p>
            <a:pPr lvl="1" eaLnBrk="1" hangingPunct="1"/>
            <a:r>
              <a:rPr lang="en-US" altLang="en-US" sz="2200" dirty="0">
                <a:solidFill>
                  <a:schemeClr val="tx1"/>
                </a:solidFill>
              </a:rPr>
              <a:t>It is easy to state a sort process in logic, but difficult to actually do—it doesn’t know how to sort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186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Applications of Logic Programming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Relational database management systems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Expert systems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Natural language processing</a:t>
            </a:r>
          </a:p>
          <a:p>
            <a:pPr eaLnBrk="1" hangingPunct="1"/>
            <a:endParaRPr lang="en-US" alt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New paradigm: </a:t>
            </a:r>
            <a:r>
              <a:rPr lang="en-US" altLang="en-US">
                <a:solidFill>
                  <a:schemeClr val="tx1"/>
                </a:solidFill>
              </a:rPr>
              <a:t>declarative programming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2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Function Composition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 functional form that takes two functions as parameters and yields a function whose value is the first actual parameter function applied to the application of the second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Form: 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h 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  <a:sym typeface="Symbol" pitchFamily="18" charset="2"/>
              </a:rPr>
              <a:t>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 f ° g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tx1"/>
                </a:solidFill>
              </a:rPr>
              <a:t>which means 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h (x) 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  <a:sym typeface="Symbol" pitchFamily="18" charset="2"/>
              </a:rPr>
              <a:t>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  <a:sym typeface="Math1" pitchFamily="2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f ( g ( x))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tx1"/>
                </a:solidFill>
              </a:rPr>
              <a:t>For </a:t>
            </a:r>
            <a:r>
              <a:rPr lang="en-US" altLang="en-US" sz="2400" dirty="0">
                <a:solidFill>
                  <a:srgbClr val="0070C0"/>
                </a:solidFill>
              </a:rPr>
              <a:t>f (x) </a:t>
            </a:r>
            <a:r>
              <a:rPr lang="en-US" altLang="en-US" sz="2400" dirty="0">
                <a:solidFill>
                  <a:srgbClr val="0070C0"/>
                </a:solidFill>
                <a:sym typeface="Symbol" pitchFamily="18" charset="2"/>
              </a:rPr>
              <a:t></a:t>
            </a:r>
            <a:r>
              <a:rPr lang="en-US" altLang="en-US" sz="2400" dirty="0">
                <a:solidFill>
                  <a:srgbClr val="0070C0"/>
                </a:solidFill>
              </a:rPr>
              <a:t> x + 2</a:t>
            </a:r>
            <a:r>
              <a:rPr lang="en-US" altLang="en-US" dirty="0">
                <a:solidFill>
                  <a:srgbClr val="0070C0"/>
                </a:solidFill>
              </a:rPr>
              <a:t>  </a:t>
            </a:r>
            <a:r>
              <a:rPr lang="en-US" altLang="en-US" dirty="0">
                <a:solidFill>
                  <a:schemeClr val="tx1"/>
                </a:solidFill>
              </a:rPr>
              <a:t>and  </a:t>
            </a:r>
            <a:r>
              <a:rPr lang="en-US" altLang="en-US" sz="2400" dirty="0">
                <a:solidFill>
                  <a:srgbClr val="0070C0"/>
                </a:solidFill>
              </a:rPr>
              <a:t>g (x) </a:t>
            </a:r>
            <a:r>
              <a:rPr lang="en-US" altLang="en-US" sz="2400" dirty="0">
                <a:solidFill>
                  <a:srgbClr val="0070C0"/>
                </a:solidFill>
                <a:sym typeface="Symbol" pitchFamily="18" charset="2"/>
              </a:rPr>
              <a:t></a:t>
            </a:r>
            <a:r>
              <a:rPr lang="en-US" altLang="en-US" sz="2400" dirty="0">
                <a:solidFill>
                  <a:srgbClr val="0070C0"/>
                </a:solidFill>
              </a:rPr>
              <a:t> 3 * x</a:t>
            </a:r>
            <a:r>
              <a:rPr lang="en-US" altLang="en-US" dirty="0">
                <a:solidFill>
                  <a:schemeClr val="tx1"/>
                </a:solidFill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sz="2400" dirty="0">
                <a:solidFill>
                  <a:srgbClr val="0070C0"/>
                </a:solidFill>
              </a:rPr>
              <a:t>h </a:t>
            </a:r>
            <a:r>
              <a:rPr lang="en-US" altLang="en-US" sz="2400" dirty="0">
                <a:solidFill>
                  <a:srgbClr val="0070C0"/>
                </a:solidFill>
                <a:sym typeface="Symbol" pitchFamily="18" charset="2"/>
              </a:rPr>
              <a:t></a:t>
            </a:r>
            <a:r>
              <a:rPr lang="en-US" altLang="en-US" sz="2400" dirty="0">
                <a:solidFill>
                  <a:srgbClr val="0070C0"/>
                </a:solidFill>
              </a:rPr>
              <a:t> f ° g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yields </a:t>
            </a:r>
            <a:r>
              <a:rPr lang="en-US" altLang="en-US" sz="2400" dirty="0">
                <a:solidFill>
                  <a:srgbClr val="0070C0"/>
                </a:solidFill>
              </a:rPr>
              <a:t>(3 * x)+ 2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399810B-CFEE-934B-B979-06A2A3EACA11}"/>
              </a:ext>
            </a:extLst>
          </p:cNvPr>
          <p:cNvSpPr/>
          <p:nvPr/>
        </p:nvSpPr>
        <p:spPr bwMode="auto">
          <a:xfrm>
            <a:off x="2971800" y="5715000"/>
            <a:ext cx="50292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Function composition is one (simple) type of functional form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Apply-to-all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 functional form that takes a single function as a parameter and yields a list of values obtained by applying the given function to each element of a list of parameters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tx1"/>
                </a:solidFill>
              </a:rPr>
              <a:t>Form: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</a:t>
            </a:r>
            <a:endParaRPr lang="en-US" altLang="en-US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tx1"/>
                </a:solidFill>
              </a:rPr>
              <a:t>For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h(x) </a:t>
            </a:r>
            <a:r>
              <a:rPr lang="en-US" altLang="en-US" dirty="0">
                <a:solidFill>
                  <a:srgbClr val="0070C0"/>
                </a:solidFill>
                <a:sym typeface="Symbol" pitchFamily="18" charset="2"/>
              </a:rPr>
              <a:t></a:t>
            </a:r>
            <a:r>
              <a:rPr lang="en-US" altLang="en-US" dirty="0">
                <a:solidFill>
                  <a:srgbClr val="0070C0"/>
                </a:solidFill>
              </a:rPr>
              <a:t> x * x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  <a:sym typeface="Symbol" pitchFamily="18" charset="2"/>
              </a:rPr>
              <a:t>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(h, (2, 3, 4)) 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yields 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(4, 9, 16)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3599A"/>
                </a:solidFill>
              </a:rPr>
              <a:t>Apply-to-all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 functional form that takes a single function as a parameter and yields a list of values obtained by applying the given function to each element of a list of parameters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tx1"/>
                </a:solidFill>
              </a:rPr>
              <a:t>Form: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</a:t>
            </a:r>
            <a:endParaRPr lang="en-US" altLang="en-US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tx1"/>
                </a:solidFill>
              </a:rPr>
              <a:t>For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h(x) </a:t>
            </a:r>
            <a:r>
              <a:rPr lang="en-US" altLang="en-US" dirty="0">
                <a:solidFill>
                  <a:srgbClr val="0070C0"/>
                </a:solidFill>
                <a:sym typeface="Symbol" pitchFamily="18" charset="2"/>
              </a:rPr>
              <a:t></a:t>
            </a:r>
            <a:r>
              <a:rPr lang="en-US" altLang="en-US" dirty="0">
                <a:solidFill>
                  <a:srgbClr val="0070C0"/>
                </a:solidFill>
              </a:rPr>
              <a:t> x * x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  <a:sym typeface="Symbol" pitchFamily="18" charset="2"/>
              </a:rPr>
              <a:t>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(h, (2, 3, 4)) 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yields 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(4, 9, 16)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15FF3C0-0C1B-BB4D-9BAC-3CA19ACB9F59}"/>
              </a:ext>
            </a:extLst>
          </p:cNvPr>
          <p:cNvSpPr/>
          <p:nvPr/>
        </p:nvSpPr>
        <p:spPr bwMode="auto">
          <a:xfrm>
            <a:off x="1066800" y="5410200"/>
            <a:ext cx="6553200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Python map: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map(h, [2,3,4]) =&gt; [4,9,16]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9376132"/>
      </p:ext>
    </p:extLst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3268</TotalTime>
  <Words>4649</Words>
  <Application>Microsoft Macintosh PowerPoint</Application>
  <PresentationFormat>On-screen Show (4:3)</PresentationFormat>
  <Paragraphs>591</Paragraphs>
  <Slides>63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 Unicode MS</vt:lpstr>
      <vt:lpstr>Math1</vt:lpstr>
      <vt:lpstr>Times</vt:lpstr>
      <vt:lpstr>Arial</vt:lpstr>
      <vt:lpstr>Courier</vt:lpstr>
      <vt:lpstr>Courier New</vt:lpstr>
      <vt:lpstr>Lucida Sans Unicode</vt:lpstr>
      <vt:lpstr>Symbol</vt:lpstr>
      <vt:lpstr>1_sebesta</vt:lpstr>
      <vt:lpstr>PowerPoint Presentation</vt:lpstr>
      <vt:lpstr>Introduction</vt:lpstr>
      <vt:lpstr>Mathematical Functions</vt:lpstr>
      <vt:lpstr>Lambda Expressions</vt:lpstr>
      <vt:lpstr>Functional Forms</vt:lpstr>
      <vt:lpstr>Functional Forms</vt:lpstr>
      <vt:lpstr>Function Composition</vt:lpstr>
      <vt:lpstr>Apply-to-all</vt:lpstr>
      <vt:lpstr>Apply-to-all</vt:lpstr>
      <vt:lpstr>Recursion</vt:lpstr>
      <vt:lpstr>Tail Recursion  </vt:lpstr>
      <vt:lpstr> </vt:lpstr>
      <vt:lpstr> </vt:lpstr>
      <vt:lpstr>Are the following tail recursions?</vt:lpstr>
      <vt:lpstr>Are the following tail recursions?</vt:lpstr>
      <vt:lpstr>Fundamentals of Functional Programming Languages</vt:lpstr>
      <vt:lpstr>PowerPoint Presentation</vt:lpstr>
      <vt:lpstr>PowerPoint Presentation</vt:lpstr>
      <vt:lpstr>PowerPoint Presentation</vt:lpstr>
      <vt:lpstr>Characteristics of FP languages</vt:lpstr>
      <vt:lpstr>Introduction to Lisp</vt:lpstr>
      <vt:lpstr>Lisp: Program and Data</vt:lpstr>
      <vt:lpstr>Lisp: Expressions and Program Style</vt:lpstr>
      <vt:lpstr>LAMBDA Expressions</vt:lpstr>
      <vt:lpstr>Output Functions</vt:lpstr>
      <vt:lpstr>Control Flow</vt:lpstr>
      <vt:lpstr>Function Definition</vt:lpstr>
      <vt:lpstr>Using Lisp Interpreter</vt:lpstr>
      <vt:lpstr>Higher order functions  Passing functions as arguments</vt:lpstr>
      <vt:lpstr>Lambda expression as function argument</vt:lpstr>
      <vt:lpstr>Mapping Functions</vt:lpstr>
      <vt:lpstr> Mapcar: More Examples</vt:lpstr>
      <vt:lpstr>Recursive Schemata</vt:lpstr>
      <vt:lpstr>OP-All (operate-all)</vt:lpstr>
      <vt:lpstr>OP-Some (operate-some) </vt:lpstr>
      <vt:lpstr>KEEP-SOME/DELETE-SOME</vt:lpstr>
      <vt:lpstr>Other Functional Languages</vt:lpstr>
      <vt:lpstr>F#</vt:lpstr>
      <vt:lpstr>F# (continued)</vt:lpstr>
      <vt:lpstr>F# (continued)</vt:lpstr>
      <vt:lpstr>F# (continued)</vt:lpstr>
      <vt:lpstr>Multi-Paradigm Languages </vt:lpstr>
      <vt:lpstr>Functional vs. Imperative Languages</vt:lpstr>
      <vt:lpstr>PowerPoint Presentation</vt:lpstr>
      <vt:lpstr>Introduction: Logic Programming Languages</vt:lpstr>
      <vt:lpstr>Example: Sorting a List</vt:lpstr>
      <vt:lpstr>Main Components of Logic Programs</vt:lpstr>
      <vt:lpstr>Example</vt:lpstr>
      <vt:lpstr>Resolution</vt:lpstr>
      <vt:lpstr>Backtracking</vt:lpstr>
      <vt:lpstr>Logic Programming: Summary</vt:lpstr>
      <vt:lpstr>The Origins of Prolog</vt:lpstr>
      <vt:lpstr>Prolog Basic Components</vt:lpstr>
      <vt:lpstr>Example Rules</vt:lpstr>
      <vt:lpstr>Goal Statements</vt:lpstr>
      <vt:lpstr>Facts (database) and Rules</vt:lpstr>
      <vt:lpstr>Inferencing Process of Prolog</vt:lpstr>
      <vt:lpstr>Approaches</vt:lpstr>
      <vt:lpstr>Subgoal Strategies</vt:lpstr>
      <vt:lpstr>Example</vt:lpstr>
      <vt:lpstr>Example: With backtracking</vt:lpstr>
      <vt:lpstr>Deficiencies of Prolog</vt:lpstr>
      <vt:lpstr>Applications of Logic Programming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128</cp:revision>
  <dcterms:created xsi:type="dcterms:W3CDTF">2003-08-01T12:29:19Z</dcterms:created>
  <dcterms:modified xsi:type="dcterms:W3CDTF">2024-04-30T16:47:57Z</dcterms:modified>
</cp:coreProperties>
</file>