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837" r:id="rId2"/>
    <p:sldMasterId id="2147483803" r:id="rId3"/>
  </p:sldMasterIdLst>
  <p:notesMasterIdLst>
    <p:notesMasterId r:id="rId46"/>
  </p:notesMasterIdLst>
  <p:sldIdLst>
    <p:sldId id="327" r:id="rId4"/>
    <p:sldId id="376" r:id="rId5"/>
    <p:sldId id="351" r:id="rId6"/>
    <p:sldId id="329" r:id="rId7"/>
    <p:sldId id="331" r:id="rId8"/>
    <p:sldId id="374" r:id="rId9"/>
    <p:sldId id="375" r:id="rId10"/>
    <p:sldId id="350" r:id="rId11"/>
    <p:sldId id="341" r:id="rId12"/>
    <p:sldId id="334" r:id="rId13"/>
    <p:sldId id="344" r:id="rId14"/>
    <p:sldId id="335" r:id="rId15"/>
    <p:sldId id="336" r:id="rId16"/>
    <p:sldId id="337" r:id="rId17"/>
    <p:sldId id="345" r:id="rId18"/>
    <p:sldId id="346" r:id="rId19"/>
    <p:sldId id="258" r:id="rId20"/>
    <p:sldId id="261" r:id="rId21"/>
    <p:sldId id="347" r:id="rId22"/>
    <p:sldId id="348" r:id="rId23"/>
    <p:sldId id="399" r:id="rId24"/>
    <p:sldId id="364" r:id="rId25"/>
    <p:sldId id="357" r:id="rId26"/>
    <p:sldId id="330" r:id="rId27"/>
    <p:sldId id="358" r:id="rId28"/>
    <p:sldId id="389" r:id="rId29"/>
    <p:sldId id="359" r:id="rId30"/>
    <p:sldId id="393" r:id="rId31"/>
    <p:sldId id="394" r:id="rId32"/>
    <p:sldId id="391" r:id="rId33"/>
    <p:sldId id="398" r:id="rId34"/>
    <p:sldId id="332" r:id="rId35"/>
    <p:sldId id="349" r:id="rId36"/>
    <p:sldId id="360" r:id="rId37"/>
    <p:sldId id="361" r:id="rId38"/>
    <p:sldId id="354" r:id="rId39"/>
    <p:sldId id="363" r:id="rId40"/>
    <p:sldId id="362" r:id="rId41"/>
    <p:sldId id="369" r:id="rId42"/>
    <p:sldId id="373" r:id="rId43"/>
    <p:sldId id="368" r:id="rId44"/>
    <p:sldId id="353" r:id="rId45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EFD1"/>
    <a:srgbClr val="71F0E5"/>
    <a:srgbClr val="993300"/>
    <a:srgbClr val="DDDDDD"/>
    <a:srgbClr val="66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C25DB-A076-9F41-8569-0CB45186C33B}" v="3" dt="2025-01-22T22:38:43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4605" autoAdjust="0"/>
  </p:normalViewPr>
  <p:slideViewPr>
    <p:cSldViewPr>
      <p:cViewPr varScale="1">
        <p:scale>
          <a:sx n="101" d="100"/>
          <a:sy n="101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C7544A8F-81F0-6741-B737-64F243433386}"/>
    <pc:docChg chg="undo custSel addSld delSld modSld">
      <pc:chgData name="Lan Yang" userId="43093da5-77dc-41e1-b856-09bc9a70e0e9" providerId="ADAL" clId="{C7544A8F-81F0-6741-B737-64F243433386}" dt="2024-07-13T17:03:53.984" v="386" actId="207"/>
      <pc:docMkLst>
        <pc:docMk/>
      </pc:docMkLst>
      <pc:sldChg chg="modSp new mod">
        <pc:chgData name="Lan Yang" userId="43093da5-77dc-41e1-b856-09bc9a70e0e9" providerId="ADAL" clId="{C7544A8F-81F0-6741-B737-64F243433386}" dt="2024-07-13T16:56:02.888" v="229" actId="207"/>
        <pc:sldMkLst>
          <pc:docMk/>
          <pc:sldMk cId="579675987" sldId="374"/>
        </pc:sldMkLst>
      </pc:sldChg>
      <pc:sldChg chg="new del">
        <pc:chgData name="Lan Yang" userId="43093da5-77dc-41e1-b856-09bc9a70e0e9" providerId="ADAL" clId="{C7544A8F-81F0-6741-B737-64F243433386}" dt="2024-07-13T16:55:02.788" v="210" actId="680"/>
        <pc:sldMkLst>
          <pc:docMk/>
          <pc:sldMk cId="458596503" sldId="375"/>
        </pc:sldMkLst>
      </pc:sldChg>
      <pc:sldChg chg="modSp new mod">
        <pc:chgData name="Lan Yang" userId="43093da5-77dc-41e1-b856-09bc9a70e0e9" providerId="ADAL" clId="{C7544A8F-81F0-6741-B737-64F243433386}" dt="2024-07-13T17:03:53.984" v="386" actId="207"/>
        <pc:sldMkLst>
          <pc:docMk/>
          <pc:sldMk cId="2723046154" sldId="375"/>
        </pc:sldMkLst>
      </pc:sldChg>
    </pc:docChg>
  </pc:docChgLst>
  <pc:docChgLst>
    <pc:chgData name="Lan Yang" userId="43093da5-77dc-41e1-b856-09bc9a70e0e9" providerId="ADAL" clId="{9C785B10-411C-3349-823E-3B76B6D56165}"/>
    <pc:docChg chg="undo custSel addSld delSld modSld sldOrd">
      <pc:chgData name="Lan Yang" userId="43093da5-77dc-41e1-b856-09bc9a70e0e9" providerId="ADAL" clId="{9C785B10-411C-3349-823E-3B76B6D56165}" dt="2022-05-31T23:39:38.730" v="4337" actId="20577"/>
      <pc:docMkLst>
        <pc:docMk/>
      </pc:docMkLst>
      <pc:sldChg chg="modSp del mod">
        <pc:chgData name="Lan Yang" userId="43093da5-77dc-41e1-b856-09bc9a70e0e9" providerId="ADAL" clId="{9C785B10-411C-3349-823E-3B76B6D56165}" dt="2022-05-27T21:28:49.337" v="476" actId="2696"/>
        <pc:sldMkLst>
          <pc:docMk/>
          <pc:sldMk cId="2294996360" sldId="323"/>
        </pc:sldMkLst>
      </pc:sldChg>
      <pc:sldChg chg="modSp mod">
        <pc:chgData name="Lan Yang" userId="43093da5-77dc-41e1-b856-09bc9a70e0e9" providerId="ADAL" clId="{9C785B10-411C-3349-823E-3B76B6D56165}" dt="2022-05-27T21:24:33.113" v="388" actId="1076"/>
        <pc:sldMkLst>
          <pc:docMk/>
          <pc:sldMk cId="0" sldId="327"/>
        </pc:sldMkLst>
      </pc:sldChg>
      <pc:sldChg chg="add">
        <pc:chgData name="Lan Yang" userId="43093da5-77dc-41e1-b856-09bc9a70e0e9" providerId="ADAL" clId="{9C785B10-411C-3349-823E-3B76B6D56165}" dt="2022-05-27T21:24:10.254" v="362"/>
        <pc:sldMkLst>
          <pc:docMk/>
          <pc:sldMk cId="0" sldId="330"/>
        </pc:sldMkLst>
      </pc:sldChg>
      <pc:sldChg chg="add">
        <pc:chgData name="Lan Yang" userId="43093da5-77dc-41e1-b856-09bc9a70e0e9" providerId="ADAL" clId="{9C785B10-411C-3349-823E-3B76B6D56165}" dt="2022-05-27T21:24:10.254" v="362"/>
        <pc:sldMkLst>
          <pc:docMk/>
          <pc:sldMk cId="0" sldId="332"/>
        </pc:sldMkLst>
      </pc:sldChg>
      <pc:sldChg chg="del">
        <pc:chgData name="Lan Yang" userId="43093da5-77dc-41e1-b856-09bc9a70e0e9" providerId="ADAL" clId="{9C785B10-411C-3349-823E-3B76B6D56165}" dt="2022-05-27T21:27:21.358" v="474" actId="2696"/>
        <pc:sldMkLst>
          <pc:docMk/>
          <pc:sldMk cId="1657917069" sldId="348"/>
        </pc:sldMkLst>
      </pc:sldChg>
      <pc:sldChg chg="modSp add mod">
        <pc:chgData name="Lan Yang" userId="43093da5-77dc-41e1-b856-09bc9a70e0e9" providerId="ADAL" clId="{9C785B10-411C-3349-823E-3B76B6D56165}" dt="2022-05-27T21:31:15.499" v="574" actId="14100"/>
        <pc:sldMkLst>
          <pc:docMk/>
          <pc:sldMk cId="3544073300" sldId="348"/>
        </pc:sldMkLst>
      </pc:sldChg>
      <pc:sldChg chg="add">
        <pc:chgData name="Lan Yang" userId="43093da5-77dc-41e1-b856-09bc9a70e0e9" providerId="ADAL" clId="{9C785B10-411C-3349-823E-3B76B6D56165}" dt="2022-05-27T21:24:10.254" v="362"/>
        <pc:sldMkLst>
          <pc:docMk/>
          <pc:sldMk cId="3866675051" sldId="349"/>
        </pc:sldMkLst>
      </pc:sldChg>
      <pc:sldChg chg="del">
        <pc:chgData name="Lan Yang" userId="43093da5-77dc-41e1-b856-09bc9a70e0e9" providerId="ADAL" clId="{9C785B10-411C-3349-823E-3B76B6D56165}" dt="2022-05-27T21:26:26.420" v="471" actId="2696"/>
        <pc:sldMkLst>
          <pc:docMk/>
          <pc:sldMk cId="2494759393" sldId="352"/>
        </pc:sldMkLst>
      </pc:sldChg>
      <pc:sldChg chg="del">
        <pc:chgData name="Lan Yang" userId="43093da5-77dc-41e1-b856-09bc9a70e0e9" providerId="ADAL" clId="{9C785B10-411C-3349-823E-3B76B6D56165}" dt="2022-05-27T21:26:32.363" v="472" actId="2696"/>
        <pc:sldMkLst>
          <pc:docMk/>
          <pc:sldMk cId="3091053356" sldId="353"/>
        </pc:sldMkLst>
      </pc:sldChg>
      <pc:sldChg chg="modSp add mod">
        <pc:chgData name="Lan Yang" userId="43093da5-77dc-41e1-b856-09bc9a70e0e9" providerId="ADAL" clId="{9C785B10-411C-3349-823E-3B76B6D56165}" dt="2022-05-27T22:11:44.113" v="3635" actId="207"/>
        <pc:sldMkLst>
          <pc:docMk/>
          <pc:sldMk cId="3571732232" sldId="353"/>
        </pc:sldMkLst>
      </pc:sldChg>
      <pc:sldChg chg="addSp modSp del">
        <pc:chgData name="Lan Yang" userId="43093da5-77dc-41e1-b856-09bc9a70e0e9" providerId="ADAL" clId="{9C785B10-411C-3349-823E-3B76B6D56165}" dt="2022-05-27T21:17:27.675" v="86" actId="2696"/>
        <pc:sldMkLst>
          <pc:docMk/>
          <pc:sldMk cId="1510421689" sldId="354"/>
        </pc:sldMkLst>
      </pc:sldChg>
      <pc:sldChg chg="addSp modSp add mod">
        <pc:chgData name="Lan Yang" userId="43093da5-77dc-41e1-b856-09bc9a70e0e9" providerId="ADAL" clId="{9C785B10-411C-3349-823E-3B76B6D56165}" dt="2022-05-27T21:42:37.077" v="1319" actId="20577"/>
        <pc:sldMkLst>
          <pc:docMk/>
          <pc:sldMk cId="3480958803" sldId="354"/>
        </pc:sldMkLst>
      </pc:sldChg>
      <pc:sldChg chg="new del">
        <pc:chgData name="Lan Yang" userId="43093da5-77dc-41e1-b856-09bc9a70e0e9" providerId="ADAL" clId="{9C785B10-411C-3349-823E-3B76B6D56165}" dt="2022-05-27T20:54:27.143" v="1" actId="680"/>
        <pc:sldMkLst>
          <pc:docMk/>
          <pc:sldMk cId="1058047084" sldId="355"/>
        </pc:sldMkLst>
      </pc:sldChg>
      <pc:sldChg chg="addSp modSp new mod">
        <pc:chgData name="Lan Yang" userId="43093da5-77dc-41e1-b856-09bc9a70e0e9" providerId="ADAL" clId="{9C785B10-411C-3349-823E-3B76B6D56165}" dt="2022-05-27T21:44:10.566" v="1465" actId="1076"/>
        <pc:sldMkLst>
          <pc:docMk/>
          <pc:sldMk cId="2753940663" sldId="355"/>
        </pc:sldMkLst>
      </pc:sldChg>
      <pc:sldChg chg="add del">
        <pc:chgData name="Lan Yang" userId="43093da5-77dc-41e1-b856-09bc9a70e0e9" providerId="ADAL" clId="{9C785B10-411C-3349-823E-3B76B6D56165}" dt="2022-05-27T21:26:01.378" v="470" actId="2696"/>
        <pc:sldMkLst>
          <pc:docMk/>
          <pc:sldMk cId="0" sldId="356"/>
        </pc:sldMkLst>
      </pc:sldChg>
      <pc:sldChg chg="add">
        <pc:chgData name="Lan Yang" userId="43093da5-77dc-41e1-b856-09bc9a70e0e9" providerId="ADAL" clId="{9C785B10-411C-3349-823E-3B76B6D56165}" dt="2022-05-27T21:24:10.254" v="362"/>
        <pc:sldMkLst>
          <pc:docMk/>
          <pc:sldMk cId="3158872389" sldId="357"/>
        </pc:sldMkLst>
      </pc:sldChg>
      <pc:sldChg chg="addSp modSp add mod">
        <pc:chgData name="Lan Yang" userId="43093da5-77dc-41e1-b856-09bc9a70e0e9" providerId="ADAL" clId="{9C785B10-411C-3349-823E-3B76B6D56165}" dt="2022-05-27T21:33:57.475" v="804" actId="14100"/>
        <pc:sldMkLst>
          <pc:docMk/>
          <pc:sldMk cId="323395209" sldId="358"/>
        </pc:sldMkLst>
      </pc:sldChg>
      <pc:sldChg chg="addSp delSp modSp add mod">
        <pc:chgData name="Lan Yang" userId="43093da5-77dc-41e1-b856-09bc9a70e0e9" providerId="ADAL" clId="{9C785B10-411C-3349-823E-3B76B6D56165}" dt="2022-05-27T21:44:37.642" v="1467" actId="207"/>
        <pc:sldMkLst>
          <pc:docMk/>
          <pc:sldMk cId="3811647974" sldId="359"/>
        </pc:sldMkLst>
      </pc:sldChg>
      <pc:sldChg chg="add">
        <pc:chgData name="Lan Yang" userId="43093da5-77dc-41e1-b856-09bc9a70e0e9" providerId="ADAL" clId="{9C785B10-411C-3349-823E-3B76B6D56165}" dt="2022-05-27T21:24:10.254" v="362"/>
        <pc:sldMkLst>
          <pc:docMk/>
          <pc:sldMk cId="2152551791" sldId="360"/>
        </pc:sldMkLst>
      </pc:sldChg>
      <pc:sldChg chg="add">
        <pc:chgData name="Lan Yang" userId="43093da5-77dc-41e1-b856-09bc9a70e0e9" providerId="ADAL" clId="{9C785B10-411C-3349-823E-3B76B6D56165}" dt="2022-05-27T21:24:10.254" v="362"/>
        <pc:sldMkLst>
          <pc:docMk/>
          <pc:sldMk cId="1949687629" sldId="361"/>
        </pc:sldMkLst>
      </pc:sldChg>
      <pc:sldChg chg="modSp add mod ord">
        <pc:chgData name="Lan Yang" userId="43093da5-77dc-41e1-b856-09bc9a70e0e9" providerId="ADAL" clId="{9C785B10-411C-3349-823E-3B76B6D56165}" dt="2022-05-27T21:57:07.045" v="2634" actId="20577"/>
        <pc:sldMkLst>
          <pc:docMk/>
          <pc:sldMk cId="744252136" sldId="362"/>
        </pc:sldMkLst>
      </pc:sldChg>
      <pc:sldChg chg="modSp add mod ord">
        <pc:chgData name="Lan Yang" userId="43093da5-77dc-41e1-b856-09bc9a70e0e9" providerId="ADAL" clId="{9C785B10-411C-3349-823E-3B76B6D56165}" dt="2022-05-27T21:44:00.527" v="1464" actId="20577"/>
        <pc:sldMkLst>
          <pc:docMk/>
          <pc:sldMk cId="2577774230" sldId="363"/>
        </pc:sldMkLst>
      </pc:sldChg>
      <pc:sldChg chg="addSp modSp new mod">
        <pc:chgData name="Lan Yang" userId="43093da5-77dc-41e1-b856-09bc9a70e0e9" providerId="ADAL" clId="{9C785B10-411C-3349-823E-3B76B6D56165}" dt="2022-05-27T21:35:15.840" v="838" actId="14100"/>
        <pc:sldMkLst>
          <pc:docMk/>
          <pc:sldMk cId="4097772439" sldId="364"/>
        </pc:sldMkLst>
      </pc:sldChg>
      <pc:sldChg chg="modSp add mod">
        <pc:chgData name="Lan Yang" userId="43093da5-77dc-41e1-b856-09bc9a70e0e9" providerId="ADAL" clId="{9C785B10-411C-3349-823E-3B76B6D56165}" dt="2022-05-27T21:25:55.755" v="469" actId="20577"/>
        <pc:sldMkLst>
          <pc:docMk/>
          <pc:sldMk cId="1925270180" sldId="365"/>
        </pc:sldMkLst>
      </pc:sldChg>
      <pc:sldChg chg="modSp add mod">
        <pc:chgData name="Lan Yang" userId="43093da5-77dc-41e1-b856-09bc9a70e0e9" providerId="ADAL" clId="{9C785B10-411C-3349-823E-3B76B6D56165}" dt="2022-05-27T22:27:40.968" v="3698" actId="14100"/>
        <pc:sldMkLst>
          <pc:docMk/>
          <pc:sldMk cId="2307644620" sldId="366"/>
        </pc:sldMkLst>
      </pc:sldChg>
      <pc:sldChg chg="new del">
        <pc:chgData name="Lan Yang" userId="43093da5-77dc-41e1-b856-09bc9a70e0e9" providerId="ADAL" clId="{9C785B10-411C-3349-823E-3B76B6D56165}" dt="2022-05-27T21:53:52.701" v="2250" actId="2696"/>
        <pc:sldMkLst>
          <pc:docMk/>
          <pc:sldMk cId="94811395" sldId="367"/>
        </pc:sldMkLst>
      </pc:sldChg>
      <pc:sldChg chg="delSp modSp new mod">
        <pc:chgData name="Lan Yang" userId="43093da5-77dc-41e1-b856-09bc9a70e0e9" providerId="ADAL" clId="{9C785B10-411C-3349-823E-3B76B6D56165}" dt="2022-05-27T22:05:30.705" v="2987" actId="20577"/>
        <pc:sldMkLst>
          <pc:docMk/>
          <pc:sldMk cId="2234359871" sldId="368"/>
        </pc:sldMkLst>
      </pc:sldChg>
      <pc:sldChg chg="new del">
        <pc:chgData name="Lan Yang" userId="43093da5-77dc-41e1-b856-09bc9a70e0e9" providerId="ADAL" clId="{9C785B10-411C-3349-823E-3B76B6D56165}" dt="2022-05-27T21:56:28.842" v="2607" actId="680"/>
        <pc:sldMkLst>
          <pc:docMk/>
          <pc:sldMk cId="964896839" sldId="369"/>
        </pc:sldMkLst>
      </pc:sldChg>
      <pc:sldChg chg="modSp new mod">
        <pc:chgData name="Lan Yang" userId="43093da5-77dc-41e1-b856-09bc9a70e0e9" providerId="ADAL" clId="{9C785B10-411C-3349-823E-3B76B6D56165}" dt="2022-05-27T22:00:39.859" v="2798" actId="20577"/>
        <pc:sldMkLst>
          <pc:docMk/>
          <pc:sldMk cId="3522287682" sldId="369"/>
        </pc:sldMkLst>
      </pc:sldChg>
      <pc:sldChg chg="new del">
        <pc:chgData name="Lan Yang" userId="43093da5-77dc-41e1-b856-09bc9a70e0e9" providerId="ADAL" clId="{9C785B10-411C-3349-823E-3B76B6D56165}" dt="2022-05-27T22:08:55.401" v="3297" actId="2696"/>
        <pc:sldMkLst>
          <pc:docMk/>
          <pc:sldMk cId="2057719338" sldId="370"/>
        </pc:sldMkLst>
      </pc:sldChg>
      <pc:sldChg chg="delSp modSp new mod">
        <pc:chgData name="Lan Yang" userId="43093da5-77dc-41e1-b856-09bc9a70e0e9" providerId="ADAL" clId="{9C785B10-411C-3349-823E-3B76B6D56165}" dt="2022-05-27T22:11:14.207" v="3634" actId="20577"/>
        <pc:sldMkLst>
          <pc:docMk/>
          <pc:sldMk cId="4163323561" sldId="370"/>
        </pc:sldMkLst>
      </pc:sldChg>
      <pc:sldChg chg="new del">
        <pc:chgData name="Lan Yang" userId="43093da5-77dc-41e1-b856-09bc9a70e0e9" providerId="ADAL" clId="{9C785B10-411C-3349-823E-3B76B6D56165}" dt="2022-05-27T22:28:11.235" v="3701" actId="2696"/>
        <pc:sldMkLst>
          <pc:docMk/>
          <pc:sldMk cId="223426138" sldId="371"/>
        </pc:sldMkLst>
      </pc:sldChg>
      <pc:sldChg chg="modSp new mod">
        <pc:chgData name="Lan Yang" userId="43093da5-77dc-41e1-b856-09bc9a70e0e9" providerId="ADAL" clId="{9C785B10-411C-3349-823E-3B76B6D56165}" dt="2022-05-27T22:31:23.803" v="4291" actId="207"/>
        <pc:sldMkLst>
          <pc:docMk/>
          <pc:sldMk cId="3464146132" sldId="372"/>
        </pc:sldMkLst>
      </pc:sldChg>
      <pc:sldChg chg="modSp add mod">
        <pc:chgData name="Lan Yang" userId="43093da5-77dc-41e1-b856-09bc9a70e0e9" providerId="ADAL" clId="{9C785B10-411C-3349-823E-3B76B6D56165}" dt="2022-05-31T23:39:38.730" v="4337" actId="20577"/>
        <pc:sldMkLst>
          <pc:docMk/>
          <pc:sldMk cId="236049368" sldId="373"/>
        </pc:sldMkLst>
      </pc:sldChg>
    </pc:docChg>
  </pc:docChgLst>
  <pc:docChgLst>
    <pc:chgData name="Lan Yang" userId="43093da5-77dc-41e1-b856-09bc9a70e0e9" providerId="ADAL" clId="{F651F290-9684-A24C-9CBB-D3F014D5308B}"/>
    <pc:docChg chg="modSld">
      <pc:chgData name="Lan Yang" userId="43093da5-77dc-41e1-b856-09bc9a70e0e9" providerId="ADAL" clId="{F651F290-9684-A24C-9CBB-D3F014D5308B}" dt="2024-01-24T18:56:32.573" v="20" actId="13926"/>
      <pc:docMkLst>
        <pc:docMk/>
      </pc:docMkLst>
      <pc:sldChg chg="modSp mod">
        <pc:chgData name="Lan Yang" userId="43093da5-77dc-41e1-b856-09bc9a70e0e9" providerId="ADAL" clId="{F651F290-9684-A24C-9CBB-D3F014D5308B}" dt="2024-01-24T18:56:01.478" v="19" actId="13926"/>
        <pc:sldMkLst>
          <pc:docMk/>
          <pc:sldMk cId="0" sldId="341"/>
        </pc:sldMkLst>
      </pc:sldChg>
      <pc:sldChg chg="modSp mod">
        <pc:chgData name="Lan Yang" userId="43093da5-77dc-41e1-b856-09bc9a70e0e9" providerId="ADAL" clId="{F651F290-9684-A24C-9CBB-D3F014D5308B}" dt="2024-01-24T18:56:32.573" v="20" actId="13926"/>
        <pc:sldMkLst>
          <pc:docMk/>
          <pc:sldMk cId="1956210696" sldId="351"/>
        </pc:sldMkLst>
      </pc:sldChg>
    </pc:docChg>
  </pc:docChgLst>
  <pc:docChgLst>
    <pc:chgData name="Lan Yang" userId="43093da5-77dc-41e1-b856-09bc9a70e0e9" providerId="ADAL" clId="{075C25DB-A076-9F41-8569-0CB45186C33B}"/>
    <pc:docChg chg="addSld delSld modSld">
      <pc:chgData name="Lan Yang" userId="43093da5-77dc-41e1-b856-09bc9a70e0e9" providerId="ADAL" clId="{075C25DB-A076-9F41-8569-0CB45186C33B}" dt="2025-01-22T22:38:46.815" v="2" actId="2696"/>
      <pc:docMkLst>
        <pc:docMk/>
      </pc:docMkLst>
      <pc:sldChg chg="del">
        <pc:chgData name="Lan Yang" userId="43093da5-77dc-41e1-b856-09bc9a70e0e9" providerId="ADAL" clId="{075C25DB-A076-9F41-8569-0CB45186C33B}" dt="2025-01-22T22:38:46.815" v="2" actId="2696"/>
        <pc:sldMkLst>
          <pc:docMk/>
          <pc:sldMk cId="2294996360" sldId="323"/>
        </pc:sldMkLst>
      </pc:sldChg>
      <pc:sldChg chg="addSp modSp">
        <pc:chgData name="Lan Yang" userId="43093da5-77dc-41e1-b856-09bc9a70e0e9" providerId="ADAL" clId="{075C25DB-A076-9F41-8569-0CB45186C33B}" dt="2025-01-22T22:38:22.890" v="0"/>
        <pc:sldMkLst>
          <pc:docMk/>
          <pc:sldMk cId="3544073300" sldId="348"/>
        </pc:sldMkLst>
        <pc:spChg chg="add mod">
          <ac:chgData name="Lan Yang" userId="43093da5-77dc-41e1-b856-09bc9a70e0e9" providerId="ADAL" clId="{075C25DB-A076-9F41-8569-0CB45186C33B}" dt="2025-01-22T22:38:22.890" v="0"/>
          <ac:spMkLst>
            <pc:docMk/>
            <pc:sldMk cId="3544073300" sldId="348"/>
            <ac:spMk id="4" creationId="{10E52C1B-971B-7B5E-A2A7-CB38B02AEB8A}"/>
          </ac:spMkLst>
        </pc:spChg>
      </pc:sldChg>
      <pc:sldChg chg="add">
        <pc:chgData name="Lan Yang" userId="43093da5-77dc-41e1-b856-09bc9a70e0e9" providerId="ADAL" clId="{075C25DB-A076-9F41-8569-0CB45186C33B}" dt="2025-01-22T22:38:43.997" v="1"/>
        <pc:sldMkLst>
          <pc:docMk/>
          <pc:sldMk cId="674971078" sldId="399"/>
        </pc:sldMkLst>
      </pc:sldChg>
    </pc:docChg>
  </pc:docChgLst>
  <pc:docChgLst>
    <pc:chgData name="Lan Yang" userId="43093da5-77dc-41e1-b856-09bc9a70e0e9" providerId="ADAL" clId="{6FDED3AE-9641-BD4C-949F-0A7E3D48F48C}"/>
    <pc:docChg chg="custSel addSld delSld modSld sldOrd">
      <pc:chgData name="Lan Yang" userId="43093da5-77dc-41e1-b856-09bc9a70e0e9" providerId="ADAL" clId="{6FDED3AE-9641-BD4C-949F-0A7E3D48F48C}" dt="2024-09-04T17:01:01.497" v="468" actId="20577"/>
      <pc:docMkLst>
        <pc:docMk/>
      </pc:docMkLst>
      <pc:sldChg chg="ord">
        <pc:chgData name="Lan Yang" userId="43093da5-77dc-41e1-b856-09bc9a70e0e9" providerId="ADAL" clId="{6FDED3AE-9641-BD4C-949F-0A7E3D48F48C}" dt="2024-08-26T19:29:23.407" v="0" actId="20578"/>
        <pc:sldMkLst>
          <pc:docMk/>
          <pc:sldMk cId="3544073300" sldId="348"/>
        </pc:sldMkLst>
      </pc:sldChg>
      <pc:sldChg chg="del">
        <pc:chgData name="Lan Yang" userId="43093da5-77dc-41e1-b856-09bc9a70e0e9" providerId="ADAL" clId="{6FDED3AE-9641-BD4C-949F-0A7E3D48F48C}" dt="2024-08-27T21:17:32.535" v="3" actId="2696"/>
        <pc:sldMkLst>
          <pc:docMk/>
          <pc:sldMk cId="2753940663" sldId="355"/>
        </pc:sldMkLst>
      </pc:sldChg>
      <pc:sldChg chg="modSp mod">
        <pc:chgData name="Lan Yang" userId="43093da5-77dc-41e1-b856-09bc9a70e0e9" providerId="ADAL" clId="{6FDED3AE-9641-BD4C-949F-0A7E3D48F48C}" dt="2024-08-28T17:39:39.250" v="187" actId="20577"/>
        <pc:sldMkLst>
          <pc:docMk/>
          <pc:sldMk cId="3158872389" sldId="357"/>
        </pc:sldMkLst>
      </pc:sldChg>
      <pc:sldChg chg="delSp mod">
        <pc:chgData name="Lan Yang" userId="43093da5-77dc-41e1-b856-09bc9a70e0e9" providerId="ADAL" clId="{6FDED3AE-9641-BD4C-949F-0A7E3D48F48C}" dt="2024-08-27T21:17:01.945" v="1" actId="21"/>
        <pc:sldMkLst>
          <pc:docMk/>
          <pc:sldMk cId="3811647974" sldId="359"/>
        </pc:sldMkLst>
      </pc:sldChg>
      <pc:sldChg chg="addSp delSp modSp add del mod">
        <pc:chgData name="Lan Yang" userId="43093da5-77dc-41e1-b856-09bc9a70e0e9" providerId="ADAL" clId="{6FDED3AE-9641-BD4C-949F-0A7E3D48F48C}" dt="2024-08-29T20:29:42.360" v="231" actId="1076"/>
        <pc:sldMkLst>
          <pc:docMk/>
          <pc:sldMk cId="4097772439" sldId="364"/>
        </pc:sldMkLst>
      </pc:sldChg>
      <pc:sldChg chg="del">
        <pc:chgData name="Lan Yang" userId="43093da5-77dc-41e1-b856-09bc9a70e0e9" providerId="ADAL" clId="{6FDED3AE-9641-BD4C-949F-0A7E3D48F48C}" dt="2024-08-29T20:27:08.692" v="191" actId="2696"/>
        <pc:sldMkLst>
          <pc:docMk/>
          <pc:sldMk cId="1925270180" sldId="365"/>
        </pc:sldMkLst>
      </pc:sldChg>
      <pc:sldChg chg="del">
        <pc:chgData name="Lan Yang" userId="43093da5-77dc-41e1-b856-09bc9a70e0e9" providerId="ADAL" clId="{6FDED3AE-9641-BD4C-949F-0A7E3D48F48C}" dt="2024-08-27T21:17:27.153" v="2" actId="2696"/>
        <pc:sldMkLst>
          <pc:docMk/>
          <pc:sldMk cId="2307644620" sldId="366"/>
        </pc:sldMkLst>
      </pc:sldChg>
      <pc:sldChg chg="new del">
        <pc:chgData name="Lan Yang" userId="43093da5-77dc-41e1-b856-09bc9a70e0e9" providerId="ADAL" clId="{6FDED3AE-9641-BD4C-949F-0A7E3D48F48C}" dt="2024-08-27T21:18:04.050" v="17" actId="2696"/>
        <pc:sldMkLst>
          <pc:docMk/>
          <pc:sldMk cId="2967216737" sldId="376"/>
        </pc:sldMkLst>
      </pc:sldChg>
      <pc:sldChg chg="add">
        <pc:chgData name="Lan Yang" userId="43093da5-77dc-41e1-b856-09bc9a70e0e9" providerId="ADAL" clId="{6FDED3AE-9641-BD4C-949F-0A7E3D48F48C}" dt="2024-08-29T20:26:12.862" v="188"/>
        <pc:sldMkLst>
          <pc:docMk/>
          <pc:sldMk cId="3766022455" sldId="376"/>
        </pc:sldMkLst>
      </pc:sldChg>
      <pc:sldChg chg="modSp new del mod">
        <pc:chgData name="Lan Yang" userId="43093da5-77dc-41e1-b856-09bc9a70e0e9" providerId="ADAL" clId="{6FDED3AE-9641-BD4C-949F-0A7E3D48F48C}" dt="2024-08-27T21:19:58.783" v="184" actId="2696"/>
        <pc:sldMkLst>
          <pc:docMk/>
          <pc:sldMk cId="451356555" sldId="377"/>
        </pc:sldMkLst>
      </pc:sldChg>
      <pc:sldChg chg="delSp add mod">
        <pc:chgData name="Lan Yang" userId="43093da5-77dc-41e1-b856-09bc9a70e0e9" providerId="ADAL" clId="{6FDED3AE-9641-BD4C-949F-0A7E3D48F48C}" dt="2024-08-29T20:31:19.795" v="233" actId="21"/>
        <pc:sldMkLst>
          <pc:docMk/>
          <pc:sldMk cId="541674098" sldId="389"/>
        </pc:sldMkLst>
      </pc:sldChg>
      <pc:sldChg chg="addSp modSp add mod">
        <pc:chgData name="Lan Yang" userId="43093da5-77dc-41e1-b856-09bc9a70e0e9" providerId="ADAL" clId="{6FDED3AE-9641-BD4C-949F-0A7E3D48F48C}" dt="2024-09-04T17:01:01.497" v="468" actId="20577"/>
        <pc:sldMkLst>
          <pc:docMk/>
          <pc:sldMk cId="3529253318" sldId="391"/>
        </pc:sldMkLst>
      </pc:sldChg>
      <pc:sldChg chg="add">
        <pc:chgData name="Lan Yang" userId="43093da5-77dc-41e1-b856-09bc9a70e0e9" providerId="ADAL" clId="{6FDED3AE-9641-BD4C-949F-0A7E3D48F48C}" dt="2024-08-29T20:31:53.206" v="234"/>
        <pc:sldMkLst>
          <pc:docMk/>
          <pc:sldMk cId="577355643" sldId="393"/>
        </pc:sldMkLst>
      </pc:sldChg>
      <pc:sldChg chg="add">
        <pc:chgData name="Lan Yang" userId="43093da5-77dc-41e1-b856-09bc9a70e0e9" providerId="ADAL" clId="{6FDED3AE-9641-BD4C-949F-0A7E3D48F48C}" dt="2024-08-29T20:32:06.282" v="235"/>
        <pc:sldMkLst>
          <pc:docMk/>
          <pc:sldMk cId="2621649097" sldId="394"/>
        </pc:sldMkLst>
      </pc:sldChg>
      <pc:sldChg chg="modSp add mod">
        <pc:chgData name="Lan Yang" userId="43093da5-77dc-41e1-b856-09bc9a70e0e9" providerId="ADAL" clId="{6FDED3AE-9641-BD4C-949F-0A7E3D48F48C}" dt="2024-08-29T20:37:43.626" v="466" actId="20577"/>
        <pc:sldMkLst>
          <pc:docMk/>
          <pc:sldMk cId="409711529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9F73C6-CB04-4C1C-A9D0-F7D936531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59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846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D8EAE82-1B01-4C30-9753-E3D8296CB7E7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7652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5AF46158-9DA3-4D0B-8BF0-875AD12603E8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58859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39686979-B136-4769-947E-EA0F3DA84B51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278793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F73C6-CB04-4C1C-A9D0-F7D9365310C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525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46CAEC74-B97D-440F-A5B0-9389FE21838D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712516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F73C6-CB04-4C1C-A9D0-F7D9365310CC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5AF46158-9DA3-4D0B-8BF0-875AD12603E8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58859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5AF46158-9DA3-4D0B-8BF0-875AD12603E8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9285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6062C7F6-1F88-48DB-BF6A-CB864433A3B0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87474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D3A2E81-835E-4E56-84A4-0DF386AC122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75460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8C3E458-F940-4214-83BA-AB1145EE5AB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938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B7CEFED-761C-45CF-9FB0-379D7F95796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55791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5BBB7A5-899B-4469-B260-5533B020FD2C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413962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DCB5468-3C31-4F89-88D3-31DB62D2D37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64436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76398C3-66DA-4B6D-A704-E34B252CA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69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EB68D-2B21-4292-BB3C-8EB6C3A71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22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B9D49-4D94-4CA1-A561-7F7849392D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087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A86C1-7F14-4EA3-A34F-8902584BD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32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1BDF6-A104-4F88-AAAF-5DB6C55CD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923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57A14-55AD-447C-BA0D-07321C219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9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374AA-59AB-4CFE-B3EC-A80188C2E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343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5D785-5416-466D-987C-97DE8CF77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415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935A3-B84F-492D-A187-718B82B96D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7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7B88B-036C-499A-B09A-BE814B76CB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7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C1CB04B-6031-4ECB-A6B0-A7E0C9117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003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16291-528D-4E3D-85FC-F359DF2DC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834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09A92-F7F4-44F1-9331-2C2D92649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26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FBC95-A292-4D81-BA4B-E801B80DB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063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D89EC-DB01-4B2B-AFE9-FABDA4089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281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D6BC4-6C9B-4894-9CE1-4287352C1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281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E1DF-1937-4D1F-83EC-E221E975E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331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5B626-9AA6-4FA6-B821-57EAA1F08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172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A514E-6F39-4A07-AF37-512C3587C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112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D4491-4EC6-4E26-98D7-2E237BB28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981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7B669-E82E-461C-8F80-42B33AD4B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69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C82256A-CD66-4C21-8125-7868257EF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3053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9362D-1BE3-46BF-BE83-EF6F21D450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5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36EC5-E445-4AFD-9C41-33BBFCADE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77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D9FBC-893B-4F36-A15A-DF46D72BF2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2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60E0C73-324B-4EE7-BF39-61BDC7F50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48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D343760-4E17-4A10-9318-A0E90EAD6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2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64762C6-1858-4E03-91E1-EEFB1CF67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39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B833D6F-A82C-453E-9E63-D6E255338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4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3754DF0-A1C3-457E-B1AB-F384FDBCF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8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5F148AC-2A54-4024-9195-08FB28259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EEB848CA-4DC2-4331-8517-4C1AD442CF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 i="0" u="none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 u="none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33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F352933-F6C2-4AB4-8DC8-E8F05D86E2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566B218-70D2-4FC5-A97F-8AA7D4C74C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L_(programming_language)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puterhistory.org/blog/the-apl-programming-language-source-code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13/html/index.html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36787"/>
            <a:ext cx="7772400" cy="1470025"/>
          </a:xfrm>
        </p:spPr>
        <p:txBody>
          <a:bodyPr/>
          <a:lstStyle/>
          <a:p>
            <a:pPr algn="ctr"/>
            <a:r>
              <a:rPr lang="en-US" altLang="en-US" sz="3200" dirty="0">
                <a:solidFill>
                  <a:srgbClr val="FF0000"/>
                </a:solidFill>
              </a:rPr>
              <a:t>Lecture 1: Overview and Evaluation Criteria of Programming Languages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/>
              <a:t>CS4080</a:t>
            </a:r>
          </a:p>
          <a:p>
            <a:pPr marL="0" indent="0" algn="ctr">
              <a:buFontTx/>
              <a:buNone/>
            </a:pPr>
            <a:r>
              <a:rPr lang="en-US" altLang="en-US" dirty="0"/>
              <a:t>(Chapter 1 &amp; Chapter 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Methods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953000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Compilation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Translate source code to object/machine code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Main modules</a:t>
            </a:r>
          </a:p>
          <a:p>
            <a:pPr lvl="2"/>
            <a:r>
              <a:rPr lang="en-US" altLang="en-US" sz="2000" dirty="0">
                <a:solidFill>
                  <a:schemeClr val="tx1"/>
                </a:solidFill>
              </a:rPr>
              <a:t>Syntax analysis, semantics analysis, code generation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Executable user code and system code are linked together and loaded to system before execution</a:t>
            </a:r>
          </a:p>
          <a:p>
            <a:pPr lvl="2"/>
            <a:r>
              <a:rPr lang="en-US" altLang="en-US" sz="2000" dirty="0">
                <a:solidFill>
                  <a:schemeClr val="tx1"/>
                </a:solidFill>
              </a:rPr>
              <a:t>Linking and loading process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Pure interpretation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 software, called interpreter, acts as a software simulation of a machine</a:t>
            </a:r>
          </a:p>
          <a:p>
            <a:pPr lvl="2"/>
            <a:r>
              <a:rPr lang="en-US" altLang="en-US" sz="1700" dirty="0">
                <a:solidFill>
                  <a:schemeClr val="tx1"/>
                </a:solidFill>
              </a:rPr>
              <a:t>Provides a virtual machine for the language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Hybrid implementation system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Translate into intermediate code that allows easy interpretation</a:t>
            </a:r>
          </a:p>
          <a:p>
            <a:pPr lvl="1"/>
            <a:endParaRPr lang="en-US" altLang="en-US" sz="2300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Layered View of Computer</a:t>
            </a:r>
          </a:p>
        </p:txBody>
      </p:sp>
      <p:pic>
        <p:nvPicPr>
          <p:cNvPr id="14341" name="Picture 4" descr="layered view of computer" title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729163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s-MX" alt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69925" y="1412875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s-MX" alt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699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s-MX" altLang="en-US"/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69925" y="1260475"/>
            <a:ext cx="3216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Lucida Sans Unicode" pitchFamily="34" charset="0"/>
              </a:rPr>
              <a:t>The operating system and language implementation are layered over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Lucida Sans Unicode" pitchFamily="34" charset="0"/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Compilation process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5310188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827D57-3403-954C-9B41-A43A30610DAE}"/>
              </a:ext>
            </a:extLst>
          </p:cNvPr>
          <p:cNvSpPr txBox="1"/>
          <p:nvPr/>
        </p:nvSpPr>
        <p:spPr>
          <a:xfrm>
            <a:off x="1066800" y="41910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Compilation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Interpreter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1655763"/>
            <a:ext cx="4803775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15063-AEBE-1849-8513-39B4CA639CF0}"/>
              </a:ext>
            </a:extLst>
          </p:cNvPr>
          <p:cNvSpPr txBox="1"/>
          <p:nvPr/>
        </p:nvSpPr>
        <p:spPr>
          <a:xfrm>
            <a:off x="1066800" y="41910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Pure Interpretation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Hybrid" title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000"/>
            <a:ext cx="4645025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1A2C3-9AA3-E442-AB87-1F2E49A26727}"/>
              </a:ext>
            </a:extLst>
          </p:cNvPr>
          <p:cNvSpPr txBox="1"/>
          <p:nvPr/>
        </p:nvSpPr>
        <p:spPr>
          <a:xfrm>
            <a:off x="990600" y="4343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Hybrid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Just-in-Time</a:t>
            </a:r>
            <a:r>
              <a:rPr lang="en-US" altLang="en-US" sz="3200" dirty="0"/>
              <a:t> Implementation Systems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Initially translate programs to an intermediate language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Then compile the intermediate language of the subprograms into machine code when they are called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Machine code version is kept for subsequent calls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JIT systems are widely used for Java programs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.NET languages are implemented with a JIT system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 essence, JIT systems are delayed compilers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Environment	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 collection of tools used in the development of software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Tools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file system, text editor, compiler/linker, … 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Could also be a large collection of integrated tools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Examples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Unix environment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Borland </a:t>
            </a:r>
            <a:r>
              <a:rPr lang="en-US" altLang="en-US" dirty="0" err="1">
                <a:solidFill>
                  <a:schemeClr val="tx1"/>
                </a:solidFill>
              </a:rPr>
              <a:t>Jbuilder</a:t>
            </a:r>
            <a:r>
              <a:rPr lang="en-US" altLang="en-US" dirty="0">
                <a:solidFill>
                  <a:schemeClr val="tx1"/>
                </a:solidFill>
              </a:rPr>
              <a:t> (for Java development)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NetBeans (for Java applications but also support JavaScript, Ruby, and PHP)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Microsoft Visual Studio </a:t>
            </a:r>
            <a:r>
              <a:rPr lang="en-US" altLang="en-US" dirty="0" err="1">
                <a:solidFill>
                  <a:schemeClr val="tx1"/>
                </a:solidFill>
              </a:rPr>
              <a:t>.Net</a:t>
            </a:r>
            <a:endParaRPr lang="en-US" altLang="en-US" dirty="0">
              <a:solidFill>
                <a:schemeClr val="tx1"/>
              </a:solidFill>
            </a:endParaRP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1600200" cy="1828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Genealogy of Common Languages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20484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3008313" cy="4691063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pic>
        <p:nvPicPr>
          <p:cNvPr id="4" name="Picture 3" descr="Genealogy" title="Figure">
            <a:extLst>
              <a:ext uri="{FF2B5EF4-FFF2-40B4-BE49-F238E27FC236}">
                <a16:creationId xmlns:a16="http://schemas.microsoft.com/office/drawing/2014/main" id="{F69C2876-C5FB-824C-9917-A55EAFC5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3050"/>
            <a:ext cx="4819602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E1C55-8420-4D44-982C-3AF6F1C071D8}"/>
              </a:ext>
            </a:extLst>
          </p:cNvPr>
          <p:cNvSpPr txBox="1"/>
          <p:nvPr/>
        </p:nvSpPr>
        <p:spPr>
          <a:xfrm>
            <a:off x="900907" y="5514945"/>
            <a:ext cx="161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2.1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Why “high-level” programming languages?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223" y="1447800"/>
            <a:ext cx="8153400" cy="32004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What was wrong with using machine code?</a:t>
            </a:r>
          </a:p>
          <a:p>
            <a:pPr lvl="1" eaLnBrk="1" hangingPunct="1"/>
            <a:r>
              <a:rPr lang="en-US" altLang="en-US" sz="2300" dirty="0">
                <a:solidFill>
                  <a:schemeClr val="tx1"/>
                </a:solidFill>
              </a:rPr>
              <a:t>Poor readability</a:t>
            </a:r>
          </a:p>
          <a:p>
            <a:pPr lvl="1" eaLnBrk="1" hangingPunct="1"/>
            <a:r>
              <a:rPr lang="en-US" altLang="en-US" sz="2300" dirty="0">
                <a:solidFill>
                  <a:schemeClr val="tx1"/>
                </a:solidFill>
              </a:rPr>
              <a:t>Poor modifiability</a:t>
            </a:r>
          </a:p>
          <a:p>
            <a:pPr lvl="1" eaLnBrk="1" hangingPunct="1"/>
            <a:r>
              <a:rPr lang="en-US" altLang="en-US" sz="2300" dirty="0">
                <a:solidFill>
                  <a:schemeClr val="tx1"/>
                </a:solidFill>
              </a:rPr>
              <a:t>Expression coding was tedious</a:t>
            </a:r>
          </a:p>
          <a:p>
            <a:pPr lvl="1" eaLnBrk="1" hangingPunct="1"/>
            <a:r>
              <a:rPr lang="en-US" altLang="en-US" sz="2300" dirty="0">
                <a:solidFill>
                  <a:schemeClr val="tx1"/>
                </a:solidFill>
              </a:rPr>
              <a:t>Machine deficiencies--no indexing or floating point</a:t>
            </a:r>
          </a:p>
          <a:p>
            <a:pPr lvl="1" eaLnBrk="1" hangingPunct="1"/>
            <a:r>
              <a:rPr lang="en-US" altLang="en-US" sz="2300" dirty="0">
                <a:solidFill>
                  <a:schemeClr val="tx1"/>
                </a:solidFill>
              </a:rPr>
              <a:t>Example; x86 instruction set </a:t>
            </a:r>
            <a:r>
              <a:rPr lang="en-US" altLang="en-US" sz="2300" dirty="0">
                <a:solidFill>
                  <a:srgbClr val="FF0000"/>
                </a:solidFill>
              </a:rPr>
              <a:t>machine code for GCD program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09344" y="4800600"/>
            <a:ext cx="6744056" cy="122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 descr="Machine code" title="Box"/>
          <p:cNvSpPr txBox="1"/>
          <p:nvPr/>
        </p:nvSpPr>
        <p:spPr>
          <a:xfrm>
            <a:off x="1600200" y="4876800"/>
            <a:ext cx="714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55 89 e5 53   83 </a:t>
            </a:r>
            <a:r>
              <a:rPr lang="en-US" sz="1800" dirty="0" err="1"/>
              <a:t>ec</a:t>
            </a:r>
            <a:r>
              <a:rPr lang="en-US" sz="1800" dirty="0"/>
              <a:t> 04 89    e4 f0 e8 31   00 00 00 90   c3 e8 2a 00</a:t>
            </a:r>
          </a:p>
          <a:p>
            <a:r>
              <a:rPr lang="en-US" sz="1800" dirty="0"/>
              <a:t>00 00 39 c3   74 10 8d b6   00 00 00 00  39 c3 7e 13    29 c3 39 c3</a:t>
            </a:r>
          </a:p>
          <a:p>
            <a:r>
              <a:rPr lang="en-US" sz="1800" dirty="0"/>
              <a:t>75 f6 89 1c    24 e8 6e 00   00 00 8b 5d  fc c9  c3 29    d8 </a:t>
            </a:r>
            <a:r>
              <a:rPr lang="en-US" sz="1800" dirty="0" err="1"/>
              <a:t>eb</a:t>
            </a:r>
            <a:r>
              <a:rPr lang="en-US" sz="1800" dirty="0"/>
              <a:t> </a:t>
            </a:r>
            <a:r>
              <a:rPr lang="en-US" sz="1800" dirty="0" err="1"/>
              <a:t>eb</a:t>
            </a:r>
            <a:r>
              <a:rPr lang="en-US" sz="1800" dirty="0"/>
              <a:t> 90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Machine code, assembly, high-level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GCD program in x86 assembly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first few lines of the </a:t>
            </a:r>
            <a:r>
              <a:rPr lang="en-US" dirty="0">
                <a:solidFill>
                  <a:srgbClr val="FF0000"/>
                </a:solidFill>
              </a:rPr>
              <a:t>GCD assembly code 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/>
              <a:t>pushl</a:t>
            </a:r>
            <a:r>
              <a:rPr lang="en-US" sz="1800" dirty="0"/>
              <a:t> 	%</a:t>
            </a:r>
            <a:r>
              <a:rPr lang="en-US" sz="1800" dirty="0" err="1"/>
              <a:t>ebp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movl</a:t>
            </a:r>
            <a:r>
              <a:rPr lang="en-US" sz="1800" dirty="0"/>
              <a:t> 	%</a:t>
            </a:r>
            <a:r>
              <a:rPr lang="en-US" sz="1800" dirty="0" err="1"/>
              <a:t>esp</a:t>
            </a:r>
            <a:r>
              <a:rPr lang="en-US" sz="1800" dirty="0"/>
              <a:t>, %</a:t>
            </a:r>
            <a:r>
              <a:rPr lang="en-US" sz="1800" dirty="0" err="1"/>
              <a:t>ebp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pushl</a:t>
            </a:r>
            <a:r>
              <a:rPr lang="en-US" sz="1800" dirty="0"/>
              <a:t>	%</a:t>
            </a:r>
            <a:r>
              <a:rPr lang="en-US" sz="1800" dirty="0" err="1"/>
              <a:t>ebx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subl</a:t>
            </a:r>
            <a:r>
              <a:rPr lang="en-US" sz="1800" dirty="0"/>
              <a:t>	$4, %</a:t>
            </a:r>
            <a:r>
              <a:rPr lang="en-US" sz="1800" dirty="0" err="1"/>
              <a:t>esp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andl</a:t>
            </a:r>
            <a:r>
              <a:rPr lang="en-US" sz="1800" dirty="0"/>
              <a:t> 	$-16, %</a:t>
            </a:r>
            <a:r>
              <a:rPr lang="en-US" sz="1800" dirty="0" err="1"/>
              <a:t>esp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Can you write a </a:t>
            </a:r>
            <a:r>
              <a:rPr lang="en-US" sz="2400" dirty="0">
                <a:solidFill>
                  <a:srgbClr val="FF0000"/>
                </a:solidFill>
              </a:rPr>
              <a:t>GCD program in Java/C++/Python</a:t>
            </a:r>
            <a:r>
              <a:rPr lang="en-US" sz="2400" dirty="0">
                <a:solidFill>
                  <a:schemeClr val="tx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12589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E19DE40-EE2E-66A9-6263-04A9A1590F47}"/>
              </a:ext>
            </a:extLst>
          </p:cNvPr>
          <p:cNvSpPr/>
          <p:nvPr/>
        </p:nvSpPr>
        <p:spPr bwMode="auto">
          <a:xfrm>
            <a:off x="1033059" y="4419600"/>
            <a:ext cx="6248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defTabSz="914400" latinLnBrk="0">
              <a:lnSpc>
                <a:spcPct val="9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Part 1: </a:t>
            </a:r>
            <a:b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Overview of Programming Languages (PLs)</a:t>
            </a:r>
          </a:p>
        </p:txBody>
      </p:sp>
      <p:pic>
        <p:nvPicPr>
          <p:cNvPr id="2050" name="Picture 2" descr="Computer Programming Languages">
            <a:extLst>
              <a:ext uri="{FF2B5EF4-FFF2-40B4-BE49-F238E27FC236}">
                <a16:creationId xmlns:a16="http://schemas.microsoft.com/office/drawing/2014/main" id="{9297C4F4-4C2E-BE9A-40FD-407F589C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861253"/>
            <a:ext cx="4992688" cy="31011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6602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382000" cy="876300"/>
          </a:xfrm>
        </p:spPr>
        <p:txBody>
          <a:bodyPr/>
          <a:lstStyle/>
          <a:p>
            <a:r>
              <a:rPr lang="en-US" sz="3400" dirty="0"/>
              <a:t>What could we learn from the history?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Understand </a:t>
            </a:r>
            <a:r>
              <a:rPr lang="en-US" sz="2400" dirty="0">
                <a:solidFill>
                  <a:srgbClr val="FF0000"/>
                </a:solidFill>
              </a:rPr>
              <a:t>obscure features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E.g. C++: union type, multiple inheritance, * operator (in pointers) …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Why they’re gone?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Choose among </a:t>
            </a:r>
            <a:r>
              <a:rPr lang="en-US" sz="2400" dirty="0">
                <a:solidFill>
                  <a:srgbClr val="FF0000"/>
                </a:solidFill>
              </a:rPr>
              <a:t>alternative ways </a:t>
            </a:r>
            <a:r>
              <a:rPr lang="en-US" sz="2400" dirty="0">
                <a:solidFill>
                  <a:schemeClr val="tx1"/>
                </a:solidFill>
              </a:rPr>
              <a:t>to express things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E.g. copy constructor vs. extra assignment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Simulate </a:t>
            </a:r>
            <a:r>
              <a:rPr lang="en-US" sz="2400" dirty="0">
                <a:solidFill>
                  <a:srgbClr val="FF0000"/>
                </a:solidFill>
              </a:rPr>
              <a:t>useful features </a:t>
            </a:r>
            <a:r>
              <a:rPr lang="en-US" sz="2400" dirty="0">
                <a:solidFill>
                  <a:schemeClr val="tx1"/>
                </a:solidFill>
              </a:rPr>
              <a:t>in languages that lack them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E.g. iterator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Make better use of </a:t>
            </a:r>
            <a:r>
              <a:rPr lang="en-US" sz="2400" dirty="0">
                <a:solidFill>
                  <a:srgbClr val="FF0000"/>
                </a:solidFill>
              </a:rPr>
              <a:t>technology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Web-based language such as XML, etc.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54407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1: Learning Objectives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85800" y="13716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studying the Part 1 of Lecture 1, you should be able to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Describe the history and development of programming language design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Discuss what could we learn from the history? 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Classify Languages based on language features and application domains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Language categories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Discuss the perspectives and current issues in language design</a:t>
            </a:r>
          </a:p>
        </p:txBody>
      </p:sp>
    </p:spTree>
    <p:extLst>
      <p:ext uri="{BB962C8B-B14F-4D97-AF65-F5344CB8AC3E}">
        <p14:creationId xmlns:p14="http://schemas.microsoft.com/office/powerpoint/2010/main" val="674971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E19DE40-EE2E-66A9-6263-04A9A1590F47}"/>
              </a:ext>
            </a:extLst>
          </p:cNvPr>
          <p:cNvSpPr/>
          <p:nvPr/>
        </p:nvSpPr>
        <p:spPr bwMode="auto">
          <a:xfrm>
            <a:off x="1033059" y="4419600"/>
            <a:ext cx="6248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defTabSz="914400" latinLnBrk="0">
              <a:lnSpc>
                <a:spcPct val="9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Part 2: </a:t>
            </a:r>
            <a:b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Language Evaluation Criteria</a:t>
            </a:r>
          </a:p>
        </p:txBody>
      </p:sp>
      <p:pic>
        <p:nvPicPr>
          <p:cNvPr id="1026" name="Picture 2" descr="Why study Programming Languages? - ppt ...">
            <a:extLst>
              <a:ext uri="{FF2B5EF4-FFF2-40B4-BE49-F238E27FC236}">
                <a16:creationId xmlns:a16="http://schemas.microsoft.com/office/drawing/2014/main" id="{2D36D492-9868-9A97-0E82-E79E99234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6" t="13402"/>
          <a:stretch/>
        </p:blipFill>
        <p:spPr bwMode="auto">
          <a:xfrm>
            <a:off x="4605403" y="1468820"/>
            <a:ext cx="3810000" cy="295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72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Which programming language is the “best”?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8001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No “best”, but look for </a:t>
            </a:r>
            <a:r>
              <a:rPr lang="en-US" altLang="en-US" sz="2400" dirty="0">
                <a:solidFill>
                  <a:srgbClr val="FF0000"/>
                </a:solidFill>
              </a:rPr>
              <a:t>“better”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Programming domain specific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E.g. Business vs. System programming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Bad design or good design?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Many </a:t>
            </a:r>
            <a:r>
              <a:rPr lang="en-US" altLang="en-US" sz="1800" dirty="0">
                <a:solidFill>
                  <a:srgbClr val="FF0000"/>
                </a:solidFill>
              </a:rPr>
              <a:t>design choices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 dirty="0">
                <a:solidFill>
                  <a:schemeClr val="tx1"/>
                </a:solidFill>
              </a:rPr>
              <a:t>E.g. case sensitive vs. case insensitive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Not wrong or right, but which one is better?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Language features </a:t>
            </a:r>
            <a:r>
              <a:rPr lang="en-US" altLang="en-US" sz="2400" dirty="0">
                <a:solidFill>
                  <a:schemeClr val="tx1"/>
                </a:solidFill>
              </a:rPr>
              <a:t>are important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Languages of different category </a:t>
            </a:r>
            <a:r>
              <a:rPr lang="en-US" altLang="en-US" sz="1800">
                <a:solidFill>
                  <a:schemeClr val="tx1"/>
                </a:solidFill>
              </a:rPr>
              <a:t>may offer </a:t>
            </a:r>
            <a:r>
              <a:rPr lang="en-US" altLang="en-US" sz="1800" dirty="0">
                <a:solidFill>
                  <a:schemeClr val="tx1"/>
                </a:solidFill>
              </a:rPr>
              <a:t>different features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>
                <a:solidFill>
                  <a:schemeClr val="tx1"/>
                </a:solidFill>
              </a:rPr>
              <a:t>E.g. functional languages vs. mark-up languages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We will focus on </a:t>
            </a:r>
            <a:r>
              <a:rPr lang="en-US" altLang="en-US" sz="1800" dirty="0">
                <a:solidFill>
                  <a:srgbClr val="FF0000"/>
                </a:solidFill>
              </a:rPr>
              <a:t>feature comparisons </a:t>
            </a:r>
            <a:r>
              <a:rPr lang="en-US" altLang="en-US" sz="1800" dirty="0">
                <a:solidFill>
                  <a:schemeClr val="tx1"/>
                </a:solidFill>
              </a:rPr>
              <a:t>of similar languages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 dirty="0">
                <a:solidFill>
                  <a:schemeClr val="tx1"/>
                </a:solidFill>
              </a:rPr>
              <a:t>E.g. lists. vs. arrays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 dirty="0">
                <a:solidFill>
                  <a:schemeClr val="tx1"/>
                </a:solidFill>
              </a:rPr>
              <a:t>E.g. should we have a switch statement or not?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7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Evaluation Criteria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Readability</a:t>
            </a:r>
            <a:r>
              <a:rPr lang="en-US" altLang="en-US" sz="2400" dirty="0">
                <a:solidFill>
                  <a:schemeClr val="tx1"/>
                </a:solidFill>
              </a:rPr>
              <a:t>: the ease with which programs can be read and understood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Syntax, data types,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err="1">
                <a:solidFill>
                  <a:srgbClr val="FF0000"/>
                </a:solidFill>
              </a:rPr>
              <a:t>Writability</a:t>
            </a:r>
            <a:r>
              <a:rPr lang="en-US" altLang="en-US" sz="2400" dirty="0">
                <a:solidFill>
                  <a:schemeClr val="tx1"/>
                </a:solidFill>
              </a:rPr>
              <a:t>: the ease with which a language can be used to create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Support for abstraction, expressivity (operators, predefined functions,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Reliability</a:t>
            </a:r>
            <a:r>
              <a:rPr lang="en-US" altLang="en-US" sz="2400" dirty="0">
                <a:solidFill>
                  <a:schemeClr val="tx1"/>
                </a:solidFill>
              </a:rPr>
              <a:t>: conformance to specifications (i.e., performs to its specifications)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Type checking, exception handling,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Cost</a:t>
            </a:r>
            <a:r>
              <a:rPr lang="en-US" altLang="en-US" sz="2400" dirty="0">
                <a:solidFill>
                  <a:schemeClr val="tx1"/>
                </a:solidFill>
              </a:rPr>
              <a:t>: the ultimate total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Training programmers, compiling/executing programs, implementation,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Portability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generality</a:t>
            </a:r>
            <a:r>
              <a:rPr lang="en-US" altLang="en-US" sz="2400" dirty="0">
                <a:solidFill>
                  <a:schemeClr val="tx1"/>
                </a:solidFill>
              </a:rPr>
              <a:t>, 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has better readability?</a:t>
            </a:r>
          </a:p>
        </p:txBody>
      </p:sp>
      <p:sp>
        <p:nvSpPr>
          <p:cNvPr id="5" name="TextBox 4" descr="C code" title="Box"/>
          <p:cNvSpPr txBox="1"/>
          <p:nvPr/>
        </p:nvSpPr>
        <p:spPr>
          <a:xfrm>
            <a:off x="762000" y="1600200"/>
            <a:ext cx="259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//C: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gcd</a:t>
            </a:r>
            <a:r>
              <a:rPr lang="en-US" sz="1800" dirty="0">
                <a:solidFill>
                  <a:srgbClr val="C00000"/>
                </a:solidFill>
              </a:rPr>
              <a:t> (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a, 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b) {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if (a == b) return a;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else if (a &gt; b)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          return </a:t>
            </a:r>
            <a:r>
              <a:rPr lang="en-US" sz="1800" dirty="0" err="1">
                <a:solidFill>
                  <a:srgbClr val="C00000"/>
                </a:solidFill>
              </a:rPr>
              <a:t>gcd</a:t>
            </a:r>
            <a:r>
              <a:rPr lang="en-US" sz="1800" dirty="0">
                <a:solidFill>
                  <a:srgbClr val="C00000"/>
                </a:solidFill>
              </a:rPr>
              <a:t>(a-b, b);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       else return (a, b-a); </a:t>
            </a:r>
          </a:p>
          <a:p>
            <a:r>
              <a:rPr lang="en-US" sz="180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sz="1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62000" y="1600200"/>
            <a:ext cx="2590800" cy="2895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 descr="Scheme code" title="Box"/>
          <p:cNvSpPr txBox="1"/>
          <p:nvPr/>
        </p:nvSpPr>
        <p:spPr>
          <a:xfrm>
            <a:off x="3810000" y="1600200"/>
            <a:ext cx="396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#Scheme: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(define 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(lambda (a b)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   (</a:t>
            </a:r>
            <a:r>
              <a:rPr lang="en-US" sz="1800" dirty="0" err="1">
                <a:solidFill>
                  <a:srgbClr val="7030A0"/>
                </a:solidFill>
              </a:rPr>
              <a:t>cond</a:t>
            </a:r>
            <a:r>
              <a:rPr lang="en-US" sz="1800" dirty="0">
                <a:solidFill>
                  <a:srgbClr val="7030A0"/>
                </a:solidFill>
              </a:rPr>
              <a:t> ((= a b) a)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             ((&gt; a b) (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(- a b) b))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             (else (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a (- b a))))))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676400"/>
            <a:ext cx="3810000" cy="213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TextBox 9" descr="Prolog Code" title="Box"/>
          <p:cNvSpPr txBox="1"/>
          <p:nvPr/>
        </p:nvSpPr>
        <p:spPr>
          <a:xfrm>
            <a:off x="3962400" y="4038600"/>
            <a:ext cx="4343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%Prolog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(A,B,G) :- A = B, G=A.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(A,B,G) :- A&gt;B, C is A-B, </a:t>
            </a:r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(C,B,G).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(A,B,G) :- B&gt;A, C is B-A, </a:t>
            </a:r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(C,A,G).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0" y="4114800"/>
            <a:ext cx="4419600" cy="1752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F7E22-EABB-0066-3CF0-C8159E7DEC14}"/>
              </a:ext>
            </a:extLst>
          </p:cNvPr>
          <p:cNvSpPr txBox="1"/>
          <p:nvPr/>
        </p:nvSpPr>
        <p:spPr>
          <a:xfrm>
            <a:off x="152400" y="55626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Answers may be subjective, but here, the ”readability” criterion attempts to set a common ground.</a:t>
            </a:r>
          </a:p>
        </p:txBody>
      </p:sp>
    </p:spTree>
    <p:extLst>
      <p:ext uri="{BB962C8B-B14F-4D97-AF65-F5344CB8AC3E}">
        <p14:creationId xmlns:p14="http://schemas.microsoft.com/office/powerpoint/2010/main" val="32339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A6F6D-E190-9836-D2C4-2634B305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89C8-ECB0-12FA-705B-2828EE91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has better writability?</a:t>
            </a:r>
          </a:p>
        </p:txBody>
      </p:sp>
      <p:sp>
        <p:nvSpPr>
          <p:cNvPr id="5" name="TextBox 4" descr="C code" title="Box">
            <a:extLst>
              <a:ext uri="{FF2B5EF4-FFF2-40B4-BE49-F238E27FC236}">
                <a16:creationId xmlns:a16="http://schemas.microsoft.com/office/drawing/2014/main" id="{5499956B-4BC6-1559-5D39-245D5F91A695}"/>
              </a:ext>
            </a:extLst>
          </p:cNvPr>
          <p:cNvSpPr txBox="1"/>
          <p:nvPr/>
        </p:nvSpPr>
        <p:spPr>
          <a:xfrm>
            <a:off x="762000" y="1600200"/>
            <a:ext cx="259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//C: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gcd</a:t>
            </a:r>
            <a:r>
              <a:rPr lang="en-US" sz="1800" dirty="0">
                <a:solidFill>
                  <a:srgbClr val="C00000"/>
                </a:solidFill>
              </a:rPr>
              <a:t> (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a, 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b) {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if (a == b) return a;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else if (a &gt; b)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          return </a:t>
            </a:r>
            <a:r>
              <a:rPr lang="en-US" sz="1800" dirty="0" err="1">
                <a:solidFill>
                  <a:srgbClr val="C00000"/>
                </a:solidFill>
              </a:rPr>
              <a:t>gcd</a:t>
            </a:r>
            <a:r>
              <a:rPr lang="en-US" sz="1800" dirty="0">
                <a:solidFill>
                  <a:srgbClr val="C00000"/>
                </a:solidFill>
              </a:rPr>
              <a:t>(a-b, b);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       else return (a, b-a);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}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46807-016B-0801-08F9-4D03B3A95C32}"/>
              </a:ext>
            </a:extLst>
          </p:cNvPr>
          <p:cNvSpPr/>
          <p:nvPr/>
        </p:nvSpPr>
        <p:spPr bwMode="auto">
          <a:xfrm>
            <a:off x="762000" y="1600200"/>
            <a:ext cx="2590800" cy="2895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 descr="Scheme code" title="Box">
            <a:extLst>
              <a:ext uri="{FF2B5EF4-FFF2-40B4-BE49-F238E27FC236}">
                <a16:creationId xmlns:a16="http://schemas.microsoft.com/office/drawing/2014/main" id="{3407309F-179A-540F-498A-DB1C912D3822}"/>
              </a:ext>
            </a:extLst>
          </p:cNvPr>
          <p:cNvSpPr txBox="1"/>
          <p:nvPr/>
        </p:nvSpPr>
        <p:spPr>
          <a:xfrm>
            <a:off x="3810000" y="1600200"/>
            <a:ext cx="396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#Scheme: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(define 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(lambda (a b)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   (</a:t>
            </a:r>
            <a:r>
              <a:rPr lang="en-US" sz="1800" dirty="0" err="1">
                <a:solidFill>
                  <a:srgbClr val="7030A0"/>
                </a:solidFill>
              </a:rPr>
              <a:t>cond</a:t>
            </a:r>
            <a:r>
              <a:rPr lang="en-US" sz="1800" dirty="0">
                <a:solidFill>
                  <a:srgbClr val="7030A0"/>
                </a:solidFill>
              </a:rPr>
              <a:t> ((= a b) a)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             ((&gt; a b) (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(- a b) b))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             (else (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a (- b a))))))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63DBE-DC19-7F09-AD6B-D4E0FD056984}"/>
              </a:ext>
            </a:extLst>
          </p:cNvPr>
          <p:cNvSpPr/>
          <p:nvPr/>
        </p:nvSpPr>
        <p:spPr bwMode="auto">
          <a:xfrm>
            <a:off x="3886200" y="1676400"/>
            <a:ext cx="3810000" cy="213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TextBox 9" descr="Prolog Code" title="Box">
            <a:extLst>
              <a:ext uri="{FF2B5EF4-FFF2-40B4-BE49-F238E27FC236}">
                <a16:creationId xmlns:a16="http://schemas.microsoft.com/office/drawing/2014/main" id="{AA619426-30EF-D1EA-A047-E41797F647EE}"/>
              </a:ext>
            </a:extLst>
          </p:cNvPr>
          <p:cNvSpPr txBox="1"/>
          <p:nvPr/>
        </p:nvSpPr>
        <p:spPr>
          <a:xfrm>
            <a:off x="3962400" y="4038600"/>
            <a:ext cx="4343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%Prolog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(A,B,G) :- A = B, G=A.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(A,B,G) :- A&gt;B, C is A-B, </a:t>
            </a:r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(C,B,G).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(A,B,G) :- B&gt;A, C is B-A, </a:t>
            </a:r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(C,A,G).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F4B93A7-BED1-6863-34BF-BA00F7B8B9DC}"/>
              </a:ext>
            </a:extLst>
          </p:cNvPr>
          <p:cNvSpPr/>
          <p:nvPr/>
        </p:nvSpPr>
        <p:spPr bwMode="auto">
          <a:xfrm>
            <a:off x="3810000" y="4114800"/>
            <a:ext cx="4419600" cy="1752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74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017D-4FA4-4548-BADB-8A95E6F0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 (which? why?)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7407-A581-9143-A2B5-041AC94D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Which one has better writability?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Java, JavaScript, Ruby, Python, …?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Which one is more reliable? 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Java, C++, C#, Ada, …?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Which one has better (execution) performance?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Java, C, Python, Ruby, …?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Which language is the best to learn as the 1</a:t>
            </a:r>
            <a:r>
              <a:rPr lang="en-US" sz="2400" baseline="30000" dirty="0">
                <a:solidFill>
                  <a:schemeClr val="tx1"/>
                </a:solidFill>
              </a:rPr>
              <a:t>st</a:t>
            </a:r>
            <a:r>
              <a:rPr lang="en-US" sz="2400" dirty="0">
                <a:solidFill>
                  <a:schemeClr val="tx1"/>
                </a:solidFill>
              </a:rPr>
              <a:t> programming language? 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Java, Python, Visual Basic, 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Assume you took CS4110 and you’re assigned to write a compiler for a PL, which task is the easiest?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Java, FORTRAN, Ada, Pascal, …</a:t>
            </a:r>
          </a:p>
        </p:txBody>
      </p:sp>
    </p:spTree>
    <p:extLst>
      <p:ext uri="{BB962C8B-B14F-4D97-AF65-F5344CB8AC3E}">
        <p14:creationId xmlns:p14="http://schemas.microsoft.com/office/powerpoint/2010/main" val="3811647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EE23-AF9B-C935-81E2-D579D2E8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382000" cy="1143000"/>
          </a:xfrm>
        </p:spPr>
        <p:txBody>
          <a:bodyPr/>
          <a:lstStyle/>
          <a:p>
            <a:r>
              <a:rPr lang="en-US" sz="3200" dirty="0"/>
              <a:t>Readability &amp; Writability: </a:t>
            </a:r>
            <a:r>
              <a:rPr lang="en-US" sz="2800" dirty="0"/>
              <a:t>which one better?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B400-44E6-C41C-4F6C-CF7E36083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if (</a:t>
            </a:r>
            <a:r>
              <a:rPr lang="en-US" sz="2400" dirty="0" err="1">
                <a:solidFill>
                  <a:srgbClr val="A02E74"/>
                </a:solidFill>
              </a:rPr>
              <a:t>ans</a:t>
            </a:r>
            <a:r>
              <a:rPr lang="en-US" sz="2400" dirty="0">
                <a:solidFill>
                  <a:srgbClr val="A02E74"/>
                </a:solidFill>
              </a:rPr>
              <a:t> == ‘A’)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    … call fa();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else if (</a:t>
            </a:r>
            <a:r>
              <a:rPr lang="en-US" sz="2400" dirty="0" err="1">
                <a:solidFill>
                  <a:srgbClr val="A02E74"/>
                </a:solidFill>
              </a:rPr>
              <a:t>ans</a:t>
            </a:r>
            <a:r>
              <a:rPr lang="en-US" sz="2400" dirty="0">
                <a:solidFill>
                  <a:srgbClr val="A02E74"/>
                </a:solidFill>
              </a:rPr>
              <a:t> == ‘B’)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     … call fb();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else if (</a:t>
            </a:r>
            <a:r>
              <a:rPr lang="en-US" sz="2400" dirty="0" err="1">
                <a:solidFill>
                  <a:srgbClr val="A02E74"/>
                </a:solidFill>
              </a:rPr>
              <a:t>ans</a:t>
            </a:r>
            <a:r>
              <a:rPr lang="en-US" sz="2400" dirty="0">
                <a:solidFill>
                  <a:srgbClr val="A02E74"/>
                </a:solidFill>
              </a:rPr>
              <a:t> == ‘C’)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     … call fc();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     … call ff();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6BE8B-D41C-8886-8005-1636F10A6D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switch (</a:t>
            </a:r>
            <a:r>
              <a:rPr lang="en-US" dirty="0" err="1">
                <a:solidFill>
                  <a:srgbClr val="00B050"/>
                </a:solidFill>
              </a:rPr>
              <a:t>ans</a:t>
            </a:r>
            <a:r>
              <a:rPr lang="en-US" dirty="0">
                <a:solidFill>
                  <a:srgbClr val="00B05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case ‘A’ : fa();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case ‘B’ : fb();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case ‘C’ : fc();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default:  ff();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4482E9-5462-1D54-A08C-B73AE62119DD}"/>
              </a:ext>
            </a:extLst>
          </p:cNvPr>
          <p:cNvSpPr/>
          <p:nvPr/>
        </p:nvSpPr>
        <p:spPr bwMode="auto">
          <a:xfrm>
            <a:off x="609600" y="1371600"/>
            <a:ext cx="3429000" cy="5029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735CCA-D710-80D1-1CE7-D79C8E64D8B8}"/>
              </a:ext>
            </a:extLst>
          </p:cNvPr>
          <p:cNvSpPr/>
          <p:nvPr/>
        </p:nvSpPr>
        <p:spPr bwMode="auto">
          <a:xfrm>
            <a:off x="4760154" y="1371600"/>
            <a:ext cx="4000499" cy="5029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55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ED5D6-B772-9A85-75F1-57DAC1D2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C334-978B-7008-1891-9B99835B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382000" cy="1143000"/>
          </a:xfrm>
        </p:spPr>
        <p:txBody>
          <a:bodyPr/>
          <a:lstStyle/>
          <a:p>
            <a:r>
              <a:rPr lang="en-US" sz="3200" dirty="0"/>
              <a:t>Readability &amp; Writability: </a:t>
            </a:r>
            <a:r>
              <a:rPr lang="en-US" sz="2800" dirty="0"/>
              <a:t>which one better?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ABA5-392F-D1BA-7479-A9C68A9DA0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if (</a:t>
            </a:r>
            <a:r>
              <a:rPr lang="en-US" sz="2400" dirty="0" err="1">
                <a:solidFill>
                  <a:srgbClr val="A02E74"/>
                </a:solidFill>
              </a:rPr>
              <a:t>ans</a:t>
            </a:r>
            <a:r>
              <a:rPr lang="en-US" sz="2400" dirty="0">
                <a:solidFill>
                  <a:srgbClr val="A02E74"/>
                </a:solidFill>
              </a:rPr>
              <a:t> == ‘A’)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    … call fa();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else if (</a:t>
            </a:r>
            <a:r>
              <a:rPr lang="en-US" sz="2400" dirty="0" err="1">
                <a:solidFill>
                  <a:srgbClr val="A02E74"/>
                </a:solidFill>
              </a:rPr>
              <a:t>ans</a:t>
            </a:r>
            <a:r>
              <a:rPr lang="en-US" sz="2400" dirty="0">
                <a:solidFill>
                  <a:srgbClr val="A02E74"/>
                </a:solidFill>
              </a:rPr>
              <a:t> == ‘B’)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     … call fb();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else if (</a:t>
            </a:r>
            <a:r>
              <a:rPr lang="en-US" sz="2400" dirty="0" err="1">
                <a:solidFill>
                  <a:srgbClr val="A02E74"/>
                </a:solidFill>
              </a:rPr>
              <a:t>ans</a:t>
            </a:r>
            <a:r>
              <a:rPr lang="en-US" sz="2400" dirty="0">
                <a:solidFill>
                  <a:srgbClr val="A02E74"/>
                </a:solidFill>
              </a:rPr>
              <a:t> == ‘C’)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     … call fc();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     … call ff();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02E74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DB32-C45B-7EB8-07D7-31DA64002B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if </a:t>
            </a:r>
            <a:r>
              <a:rPr lang="en-US" dirty="0" err="1">
                <a:solidFill>
                  <a:srgbClr val="00B050"/>
                </a:solidFill>
              </a:rPr>
              <a:t>ans</a:t>
            </a:r>
            <a:r>
              <a:rPr lang="en-US" dirty="0">
                <a:solidFill>
                  <a:srgbClr val="00B050"/>
                </a:solidFill>
              </a:rPr>
              <a:t> == ‘A’ 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… call fa();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elif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ans</a:t>
            </a:r>
            <a:r>
              <a:rPr lang="en-US" dirty="0">
                <a:solidFill>
                  <a:srgbClr val="00B050"/>
                </a:solidFill>
              </a:rPr>
              <a:t> == ‘B’ 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… call fb();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elif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ans</a:t>
            </a:r>
            <a:r>
              <a:rPr lang="en-US" dirty="0">
                <a:solidFill>
                  <a:srgbClr val="00B050"/>
                </a:solidFill>
              </a:rPr>
              <a:t> == ‘C’ 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… call fc();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else 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…call ff();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FFE76B-F7A9-66A4-FA54-682476C7D828}"/>
              </a:ext>
            </a:extLst>
          </p:cNvPr>
          <p:cNvSpPr/>
          <p:nvPr/>
        </p:nvSpPr>
        <p:spPr bwMode="auto">
          <a:xfrm>
            <a:off x="609600" y="1371600"/>
            <a:ext cx="3429000" cy="5029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944274-2739-7DA8-4568-2EACBFE93048}"/>
              </a:ext>
            </a:extLst>
          </p:cNvPr>
          <p:cNvSpPr/>
          <p:nvPr/>
        </p:nvSpPr>
        <p:spPr bwMode="auto">
          <a:xfrm>
            <a:off x="4572000" y="1447800"/>
            <a:ext cx="3429000" cy="5029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4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study the “concepts </a:t>
            </a:r>
            <a:r>
              <a:rPr lang="en-US" altLang="en-US"/>
              <a:t>of PLs”?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8001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Increased ability to express ideas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Use appropriate language features in program development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Improved background for choosing appropriate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e.g. what language to use for an AI application?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Increased ability to learn new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 Yes, everyone will learn a new language this semester.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Better understanding of the significance of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How recursion implemented?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Which implementation more efficiency?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Overall advancement of computing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History will teach us “a lot of things”.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Looking back the languages used in the past you’d much appreciate the ones we’re using now.</a:t>
            </a:r>
          </a:p>
        </p:txBody>
      </p:sp>
    </p:spTree>
    <p:extLst>
      <p:ext uri="{BB962C8B-B14F-4D97-AF65-F5344CB8AC3E}">
        <p14:creationId xmlns:p14="http://schemas.microsoft.com/office/powerpoint/2010/main" val="1956210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CF7F-5F56-7E38-6FA9-568CA473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Feature comparison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D029-8D45-480D-C325-08F6E71B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language features embedded/inherent in coding</a:t>
            </a:r>
          </a:p>
          <a:p>
            <a:r>
              <a:rPr lang="en-US" dirty="0"/>
              <a:t>Java vs. C++</a:t>
            </a:r>
          </a:p>
          <a:p>
            <a:pPr marL="0" indent="0">
              <a:buNone/>
            </a:pPr>
            <a:r>
              <a:rPr lang="en-US" dirty="0"/>
              <a:t>	array index checking</a:t>
            </a:r>
          </a:p>
          <a:p>
            <a:pPr marL="0" indent="0">
              <a:buNone/>
            </a:pPr>
            <a:r>
              <a:rPr lang="en-US" dirty="0"/>
              <a:t>	which one has better reliability?</a:t>
            </a:r>
          </a:p>
          <a:p>
            <a:pPr marL="0" indent="0">
              <a:buNone/>
            </a:pPr>
            <a:r>
              <a:rPr lang="en-US" dirty="0"/>
              <a:t>	which one costs more?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42ECD-AF35-EB91-456C-2753DDA1B769}"/>
              </a:ext>
            </a:extLst>
          </p:cNvPr>
          <p:cNvSpPr/>
          <p:nvPr/>
        </p:nvSpPr>
        <p:spPr bwMode="auto">
          <a:xfrm>
            <a:off x="609600" y="4800600"/>
            <a:ext cx="35052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//Java – observe the execution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int[] a = new int[5];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(int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&lt;=5;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= 100;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4AA83-7CDE-3030-12CD-7723BE20CB55}"/>
              </a:ext>
            </a:extLst>
          </p:cNvPr>
          <p:cNvSpPr/>
          <p:nvPr/>
        </p:nvSpPr>
        <p:spPr bwMode="auto">
          <a:xfrm>
            <a:off x="4419600" y="4777636"/>
            <a:ext cx="4114800" cy="1371600"/>
          </a:xfrm>
          <a:prstGeom prst="rect">
            <a:avLst/>
          </a:prstGeom>
          <a:solidFill>
            <a:srgbClr val="ACE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//C++ – observe the execution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 a [5]; //or int *a  = new int[5];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(int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&lt;=5;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= 100;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53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26AF-4DE3-13E4-31B0-B02FA989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Introducing a new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3DC6-F900-6ADC-319E-9CBCAB95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980_000_000    a valid Java numeric literal?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if no, why Java avoids such format?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if yes, why Java supports such format?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98_    _98    valid?</a:t>
            </a:r>
          </a:p>
        </p:txBody>
      </p:sp>
    </p:spTree>
    <p:extLst>
      <p:ext uri="{BB962C8B-B14F-4D97-AF65-F5344CB8AC3E}">
        <p14:creationId xmlns:p14="http://schemas.microsoft.com/office/powerpoint/2010/main" val="409711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Design Trade-Offs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Reliability vs. cost of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Example: Java demands all references to array elements be checked for proper indexing, which leads to increased execution costs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Readability vs. </a:t>
            </a:r>
            <a:r>
              <a:rPr lang="en-US" altLang="en-US" dirty="0" err="1">
                <a:solidFill>
                  <a:srgbClr val="FF0000"/>
                </a:solidFill>
              </a:rPr>
              <a:t>writability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Example: APL provides many powerful operators (and a large number of new symbols), allowing complex computations to be written in a compact program but at the cost of poor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readability </a:t>
            </a:r>
            <a:r>
              <a:rPr lang="en-US" altLang="en-US" sz="2000" dirty="0">
                <a:solidFill>
                  <a:srgbClr val="00B050"/>
                </a:solidFill>
              </a:rPr>
              <a:t>(attachment: APL keyboard image)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Writability</a:t>
            </a:r>
            <a:r>
              <a:rPr lang="en-US" altLang="en-US" dirty="0">
                <a:solidFill>
                  <a:srgbClr val="FF0000"/>
                </a:solidFill>
              </a:rPr>
              <a:t> (flexibility) vs. reliability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Example: C++ pointers are powerful and very flexible but are unreliable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APL keyboard</a:t>
            </a:r>
          </a:p>
        </p:txBody>
      </p:sp>
      <p:pic>
        <p:nvPicPr>
          <p:cNvPr id="4" name="Content Placeholder 3" descr="APL keyboard" title="Figur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69342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2B9217-6CB0-0A49-A2D3-B08E6158AC98}"/>
              </a:ext>
            </a:extLst>
          </p:cNvPr>
          <p:cNvSpPr txBox="1"/>
          <p:nvPr/>
        </p:nvSpPr>
        <p:spPr>
          <a:xfrm>
            <a:off x="304800" y="4300537"/>
            <a:ext cx="8458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Discussion question: Pros and Cons of APL’s design philosophy?  </a:t>
            </a:r>
          </a:p>
          <a:p>
            <a:endParaRPr lang="en-US" dirty="0"/>
          </a:p>
          <a:p>
            <a:r>
              <a:rPr lang="en-US" sz="2000" dirty="0"/>
              <a:t>APL references: </a:t>
            </a:r>
          </a:p>
          <a:p>
            <a:r>
              <a:rPr lang="en-US" sz="2000" dirty="0"/>
              <a:t>	</a:t>
            </a:r>
            <a:r>
              <a:rPr lang="en-US" sz="1800" dirty="0">
                <a:hlinkClick r:id="rId3"/>
              </a:rPr>
              <a:t>https://en.wikipedia.org/wiki/APL_(programming_language)</a:t>
            </a:r>
            <a:endParaRPr lang="en-US" sz="1800" dirty="0"/>
          </a:p>
          <a:p>
            <a:r>
              <a:rPr lang="en-US" sz="1800" dirty="0"/>
              <a:t>	</a:t>
            </a:r>
            <a:r>
              <a:rPr lang="en-US" sz="1800" dirty="0">
                <a:hlinkClick r:id="rId4"/>
              </a:rPr>
              <a:t>https://computerhistory.org/blog/the-apl-programming-language-source-code/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6675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D2CC-A30A-1F42-9163-4692739B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applying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955F-7150-934D-A1A6-7CE46DEA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Subjective/Objective?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Which of the following codes you like more?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Or, which of the following codes you think better?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//Java or C++	</a:t>
            </a:r>
            <a:r>
              <a:rPr lang="en-US" sz="2400" dirty="0">
                <a:solidFill>
                  <a:schemeClr val="tx1"/>
                </a:solidFill>
              </a:rPr>
              <a:t>		</a:t>
            </a:r>
            <a:r>
              <a:rPr lang="en-US" sz="2400" dirty="0">
                <a:solidFill>
                  <a:srgbClr val="00B0F0"/>
                </a:solidFill>
              </a:rPr>
              <a:t>#Python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if (a &lt; b) {				if a &lt; b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sum  += a;				sum += 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less++				less +=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2551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CDD00-86CD-A64B-8F18-DA9A4E63F4C4}"/>
              </a:ext>
            </a:extLst>
          </p:cNvPr>
          <p:cNvSpPr txBox="1"/>
          <p:nvPr/>
        </p:nvSpPr>
        <p:spPr>
          <a:xfrm>
            <a:off x="1066800" y="1828800"/>
            <a:ext cx="701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Restating the question:</a:t>
            </a:r>
          </a:p>
          <a:p>
            <a:endParaRPr lang="en-US" dirty="0"/>
          </a:p>
          <a:p>
            <a:r>
              <a:rPr lang="en-US" dirty="0"/>
              <a:t>	(a) Which code has better readability?</a:t>
            </a:r>
          </a:p>
          <a:p>
            <a:endParaRPr lang="en-US" dirty="0"/>
          </a:p>
          <a:p>
            <a:r>
              <a:rPr lang="en-US" dirty="0"/>
              <a:t>	(b) Which code has better writability?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that change your vote? </a:t>
            </a:r>
          </a:p>
        </p:txBody>
      </p:sp>
    </p:spTree>
    <p:extLst>
      <p:ext uri="{BB962C8B-B14F-4D97-AF65-F5344CB8AC3E}">
        <p14:creationId xmlns:p14="http://schemas.microsoft.com/office/powerpoint/2010/main" val="1949687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C034-3287-C74F-84A0-3C55732A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Criterion more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187-3DC6-B941-B735-89114DD2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“</a:t>
            </a:r>
            <a:r>
              <a:rPr lang="en-US" sz="2400" dirty="0">
                <a:solidFill>
                  <a:srgbClr val="FF0000"/>
                </a:solidFill>
              </a:rPr>
              <a:t>readability</a:t>
            </a:r>
            <a:r>
              <a:rPr lang="en-US" sz="2400" dirty="0">
                <a:solidFill>
                  <a:schemeClr val="tx1"/>
                </a:solidFill>
              </a:rPr>
              <a:t>” more important than “</a:t>
            </a:r>
            <a:r>
              <a:rPr lang="en-US" sz="2400" dirty="0">
                <a:solidFill>
                  <a:srgbClr val="FF0000"/>
                </a:solidFill>
              </a:rPr>
              <a:t>writability</a:t>
            </a:r>
            <a:r>
              <a:rPr lang="en-US" sz="2400" dirty="0">
                <a:solidFill>
                  <a:schemeClr val="tx1"/>
                </a:solidFill>
              </a:rPr>
              <a:t>”?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Should the “</a:t>
            </a:r>
            <a:r>
              <a:rPr lang="en-US" sz="2400" dirty="0">
                <a:solidFill>
                  <a:srgbClr val="FF0000"/>
                </a:solidFill>
              </a:rPr>
              <a:t>cost</a:t>
            </a:r>
            <a:r>
              <a:rPr lang="en-US" sz="2400" dirty="0">
                <a:solidFill>
                  <a:schemeClr val="tx1"/>
                </a:solidFill>
              </a:rPr>
              <a:t>” the No. 1 criterion?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Should we enforce high “</a:t>
            </a:r>
            <a:r>
              <a:rPr lang="en-US" sz="2400" dirty="0">
                <a:solidFill>
                  <a:srgbClr val="FF0000"/>
                </a:solidFill>
              </a:rPr>
              <a:t>reliability</a:t>
            </a:r>
            <a:r>
              <a:rPr lang="en-US" sz="2400" dirty="0">
                <a:solidFill>
                  <a:schemeClr val="tx1"/>
                </a:solidFill>
              </a:rPr>
              <a:t>” in every language?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Are “</a:t>
            </a:r>
            <a:r>
              <a:rPr lang="en-US" sz="2400" dirty="0">
                <a:solidFill>
                  <a:srgbClr val="FF0000"/>
                </a:solidFill>
              </a:rPr>
              <a:t>portability</a:t>
            </a:r>
            <a:r>
              <a:rPr lang="en-US" sz="2400" dirty="0">
                <a:solidFill>
                  <a:schemeClr val="tx1"/>
                </a:solidFill>
              </a:rPr>
              <a:t>” or “</a:t>
            </a:r>
            <a:r>
              <a:rPr lang="en-US" sz="2400" dirty="0">
                <a:solidFill>
                  <a:srgbClr val="FF0000"/>
                </a:solidFill>
              </a:rPr>
              <a:t>generality</a:t>
            </a:r>
            <a:r>
              <a:rPr lang="en-US" sz="2400" dirty="0">
                <a:solidFill>
                  <a:schemeClr val="tx1"/>
                </a:solidFill>
              </a:rPr>
              <a:t>” less important?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392E4-C8E7-9C98-862A-B49BBBCB2CD4}"/>
              </a:ext>
            </a:extLst>
          </p:cNvPr>
          <p:cNvSpPr txBox="1"/>
          <p:nvPr/>
        </p:nvSpPr>
        <p:spPr>
          <a:xfrm>
            <a:off x="1143000" y="44196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Answer may vary with specific applications/usages, …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course, we focus on the criteria “readability”, “writability”, and “reliability” equally, also with some consideration to “cost”.  </a:t>
            </a:r>
          </a:p>
        </p:txBody>
      </p:sp>
    </p:spTree>
    <p:extLst>
      <p:ext uri="{BB962C8B-B14F-4D97-AF65-F5344CB8AC3E}">
        <p14:creationId xmlns:p14="http://schemas.microsoft.com/office/powerpoint/2010/main" val="3480958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19E4-9F9C-A04C-8A2A-149A882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7AD0-3184-1F42-AABB-F678D67C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After studying the Part 2 of Lecture 1, you should be able to: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Apply a set of language evaluation criteria such as readability, writability, … in an attempt to provide a non-biased, objective way of evaluation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Describe and discuss the trade-offs among the evaluation criteria</a:t>
            </a:r>
          </a:p>
        </p:txBody>
      </p:sp>
    </p:spTree>
    <p:extLst>
      <p:ext uri="{BB962C8B-B14F-4D97-AF65-F5344CB8AC3E}">
        <p14:creationId xmlns:p14="http://schemas.microsoft.com/office/powerpoint/2010/main" val="2577774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45EB-92D0-3A42-89B0-DA76A7B4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Activity 1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Introduction of Group’s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69C1-4052-5141-9826-7BC50CA0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0263"/>
            <a:ext cx="8153400" cy="4724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is a group-based assignment.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Each of you should join a language group.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you don’t have a group yet, please contact me.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Each group will make a presentation (3-5 minutes) to introduce your language.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Activity 1 covers two parts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Part A: Form groups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Part B: Language introduction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52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357C-09AF-4548-5030-08B3D6AA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0550"/>
            <a:ext cx="8153400" cy="4953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Part B of Activity 1: </a:t>
            </a:r>
            <a:r>
              <a:rPr lang="en-US" sz="2800" dirty="0"/>
              <a:t>Language Introduction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7770-05DF-FD99-8DC3-37B7D7A1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r>
              <a:rPr lang="en-US" sz="2300" dirty="0">
                <a:solidFill>
                  <a:schemeClr val="tx1"/>
                </a:solidFill>
              </a:rPr>
              <a:t>History, Origin, and any fun facts about the language </a:t>
            </a:r>
          </a:p>
          <a:p>
            <a:r>
              <a:rPr lang="en-US" sz="2300" dirty="0">
                <a:solidFill>
                  <a:schemeClr val="tx1"/>
                </a:solidFill>
              </a:rPr>
              <a:t>Suggested Part A presentation topics: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Who designed this language?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What is the design goal of this language?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What languages are its ancestors?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What it differs from its ancestors?</a:t>
            </a:r>
            <a:endParaRPr lang="en-US" sz="1700" dirty="0">
              <a:solidFill>
                <a:schemeClr val="tx1"/>
              </a:solidFill>
            </a:endParaRP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What it learned from the history? 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In which way your language is better than its ancestors?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What new feature (by the time of its first publication) did this language introduce, if any?</a:t>
            </a:r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Why are you interested in this language?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How widely used is the language?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Don’t have to answer all the questions exactly as listed.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Feel free to introduce your language in your own way. 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Programming Domains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Scientific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Large numbers of floating point computations; use of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Fortran, C++, C,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Business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Produce reports, use decimal numbers and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COBOL, SQL, PL/B, Java, C#(.NET)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Artificial intelligence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Symbols rather than numbers manipulated; use of linked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LISP, Prolog, C++,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Systems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Need efficiency because of continuous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C, C++, PL/I, GO (google),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Web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Collection of languages: markup (e.g., XHTML), scripting (e.g., PHP), general-purpose (e.g., Java)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9976-8251-854F-A8C1-33B31C76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 Group – </a:t>
            </a:r>
            <a:r>
              <a:rPr lang="en-US">
                <a:solidFill>
                  <a:srgbClr val="FF0000"/>
                </a:solidFill>
              </a:rPr>
              <a:t>short version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E060-DBD2-8346-8BDA-C1A58230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Members: Lan &amp; Charlotte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Java: originally developed by </a:t>
            </a:r>
            <a:r>
              <a:rPr lang="en-US" sz="2400" dirty="0">
                <a:solidFill>
                  <a:srgbClr val="00B050"/>
                </a:solidFill>
              </a:rPr>
              <a:t>James Gosling</a:t>
            </a:r>
            <a:r>
              <a:rPr lang="en-US" sz="2400" dirty="0">
                <a:solidFill>
                  <a:schemeClr val="tx1"/>
                </a:solidFill>
              </a:rPr>
              <a:t> at Sun Microsystems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Initially to meet a need for a reliable language for communication in embedded devices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first released in 1995 </a:t>
            </a:r>
            <a:r>
              <a:rPr lang="en-US" sz="1800" dirty="0">
                <a:solidFill>
                  <a:schemeClr val="tx1"/>
                </a:solidFill>
              </a:rPr>
              <a:t>as </a:t>
            </a:r>
            <a:r>
              <a:rPr lang="en-US" sz="2000" dirty="0">
                <a:solidFill>
                  <a:schemeClr val="tx1"/>
                </a:solidFill>
              </a:rPr>
              <a:t>a general purpose language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Now acquired and maintained by Oracle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Strongly influenced by C/C++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Java is more reliable than its ancestors, 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Better OOP features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Interested in learning Java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Java is hot!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Popularly used in industry.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Java creator" title="Figure">
            <a:extLst>
              <a:ext uri="{FF2B5EF4-FFF2-40B4-BE49-F238E27FC236}">
                <a16:creationId xmlns:a16="http://schemas.microsoft.com/office/drawing/2014/main" id="{DA7DB995-3F3A-FC45-8877-75B04D1B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289810"/>
            <a:ext cx="952500" cy="952500"/>
          </a:xfrm>
          <a:prstGeom prst="rect">
            <a:avLst/>
          </a:prstGeom>
        </p:spPr>
      </p:pic>
      <p:pic>
        <p:nvPicPr>
          <p:cNvPr id="6" name="Picture 5" title="Figure">
            <a:extLst>
              <a:ext uri="{FF2B5EF4-FFF2-40B4-BE49-F238E27FC236}">
                <a16:creationId xmlns:a16="http://schemas.microsoft.com/office/drawing/2014/main" id="{5ED9FDD2-10D5-8F4D-AFC0-8ECF6201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4800600"/>
            <a:ext cx="723900" cy="13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9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6A91-956E-A560-AC88-E671A9F0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B of Activity 1: Language’s syntax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details to be discussed next lecture</a:t>
            </a: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site with formal syntax/grammar description for your language (note: there may be multiple sites, try to find one with EBNF like description.)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 (assume I’m the Java group),  the site I found is: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https://docs.oracle.com/javase/specs/jls/se13/html/index.html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59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556E-7553-4A4F-B068-78561A88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 A1 –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A310-BC61-734E-8812-3096E67E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Presentation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Penalty taken for absences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One-time absence may be excused given for reasonable (and prior unless emergency) justification</a:t>
            </a:r>
          </a:p>
          <a:p>
            <a:r>
              <a:rPr lang="en-US" dirty="0">
                <a:solidFill>
                  <a:schemeClr val="tx1"/>
                </a:solidFill>
              </a:rPr>
              <a:t>Slides submission on Canvas assignment</a:t>
            </a:r>
          </a:p>
          <a:p>
            <a:r>
              <a:rPr lang="en-US">
                <a:solidFill>
                  <a:schemeClr val="tx1"/>
                </a:solidFill>
              </a:rPr>
              <a:t>Due date(s): see Canvas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Categories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Imperative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Central features are variables, assignment statements, and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Include languages that support object-oriented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Include scripting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Include the visual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Examples: C, Java, Perl, JavaScript, Visual BASIC .NET, C++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Functional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Main means of making computations is by applying functions to given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Examples: LISP, Scheme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Rule-based (rules are specified in no particular 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Example: Prolog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Markup/programming hybrid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Markup languages extended to support some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Examples: JSTL, XSLT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B856-887F-D3B8-3C5B-A08CBF11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Languages (DSLs)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55D8-357D-5E03-E4B9-D38707D2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domain-specific language </a:t>
            </a:r>
            <a:r>
              <a:rPr lang="en-US" sz="2400" dirty="0">
                <a:solidFill>
                  <a:schemeClr val="tx1"/>
                </a:solidFill>
              </a:rPr>
              <a:t>(DSL) is a computer language specialized to a particular application domain. </a:t>
            </a:r>
            <a:r>
              <a:rPr lang="en-US" sz="2000" dirty="0">
                <a:solidFill>
                  <a:schemeClr val="tx1"/>
                </a:solidFill>
              </a:rPr>
              <a:t>[Wikipedia]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General-purpose languages (GPLs): broadly applicable across domains.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Varieties of DSLs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domain-specific </a:t>
            </a:r>
            <a:r>
              <a:rPr lang="en-US" sz="2000" dirty="0">
                <a:solidFill>
                  <a:srgbClr val="FF0000"/>
                </a:solidFill>
              </a:rPr>
              <a:t>markup</a:t>
            </a:r>
            <a:r>
              <a:rPr lang="en-US" sz="2000" dirty="0">
                <a:solidFill>
                  <a:schemeClr val="tx1"/>
                </a:solidFill>
              </a:rPr>
              <a:t> languages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widely used languages for common domains, such as HTML for web pages</a:t>
            </a:r>
          </a:p>
          <a:p>
            <a:pPr lvl="1"/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domain-specific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modeling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 languages</a:t>
            </a:r>
          </a:p>
          <a:p>
            <a:pPr lvl="2"/>
            <a:r>
              <a:rPr lang="en-US" sz="17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specification languages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domain-specific </a:t>
            </a:r>
            <a:r>
              <a:rPr lang="en-US" sz="2000" dirty="0">
                <a:solidFill>
                  <a:srgbClr val="FF0000"/>
                </a:solidFill>
              </a:rPr>
              <a:t>programming</a:t>
            </a:r>
            <a:r>
              <a:rPr lang="en-US" sz="2000" dirty="0">
                <a:solidFill>
                  <a:schemeClr val="tx1"/>
                </a:solidFill>
              </a:rPr>
              <a:t> languages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used by only one or a few pieces of software </a:t>
            </a:r>
          </a:p>
        </p:txBody>
      </p:sp>
    </p:spTree>
    <p:extLst>
      <p:ext uri="{BB962C8B-B14F-4D97-AF65-F5344CB8AC3E}">
        <p14:creationId xmlns:p14="http://schemas.microsoft.com/office/powerpoint/2010/main" val="57967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A6C8-3643-F34B-9030-3BDBFA43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Languages (DSLs)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0B6D-9F95-B234-5F65-D574EF59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Case Studies</a:t>
            </a:r>
          </a:p>
          <a:p>
            <a:pPr lvl="1">
              <a:buClr>
                <a:schemeClr val="tx1"/>
              </a:buClr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P4</a:t>
            </a:r>
            <a:r>
              <a:rPr lang="en-US" sz="2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 is 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programming language for controlling packet forwarding planes in networking devices, such as routers and switches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Others? </a:t>
            </a:r>
          </a:p>
          <a:p>
            <a:pPr lvl="2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Discussion</a:t>
            </a:r>
          </a:p>
          <a:p>
            <a:pPr>
              <a:buClr>
                <a:schemeClr val="tx1"/>
              </a:buClr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The line between general-purpose languages and domain-specific languages is not always sharp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Perl</a:t>
            </a:r>
            <a:r>
              <a:rPr lang="en-US" sz="2000" dirty="0">
                <a:solidFill>
                  <a:schemeClr val="tx1"/>
                </a:solidFill>
              </a:rPr>
              <a:t>: designed for text processing but later used as a GPL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postscripts</a:t>
            </a:r>
            <a:r>
              <a:rPr lang="en-US" sz="2000" dirty="0">
                <a:solidFill>
                  <a:schemeClr val="tx1"/>
                </a:solidFill>
              </a:rPr>
              <a:t>: in principle can be used for any task, but in practice is narrowly used as a page description language.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4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families: contrast</a:t>
            </a:r>
          </a:p>
        </p:txBody>
      </p:sp>
      <p:sp>
        <p:nvSpPr>
          <p:cNvPr id="5" name="TextBox 4" descr="C-code" title="Box"/>
          <p:cNvSpPr txBox="1"/>
          <p:nvPr/>
        </p:nvSpPr>
        <p:spPr>
          <a:xfrm>
            <a:off x="762000" y="1600200"/>
            <a:ext cx="2667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//C -- imperative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gcd</a:t>
            </a:r>
            <a:r>
              <a:rPr lang="en-US" sz="1800" dirty="0">
                <a:solidFill>
                  <a:srgbClr val="C00000"/>
                </a:solidFill>
              </a:rPr>
              <a:t> (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a, 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b) {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if (a == b) return a;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else if (a &gt; b)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           return </a:t>
            </a:r>
            <a:r>
              <a:rPr lang="en-US" sz="1800" dirty="0" err="1">
                <a:solidFill>
                  <a:srgbClr val="C00000"/>
                </a:solidFill>
              </a:rPr>
              <a:t>gcd</a:t>
            </a:r>
            <a:r>
              <a:rPr lang="en-US" sz="1800" dirty="0">
                <a:solidFill>
                  <a:srgbClr val="C00000"/>
                </a:solidFill>
              </a:rPr>
              <a:t>(a-b, b);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 else return (a, b-a</a:t>
            </a:r>
            <a:r>
              <a:rPr lang="en-US" sz="1800">
                <a:solidFill>
                  <a:srgbClr val="C00000"/>
                </a:solidFill>
              </a:rPr>
              <a:t>); </a:t>
            </a:r>
          </a:p>
          <a:p>
            <a:r>
              <a:rPr lang="en-US" sz="180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62000" y="1600200"/>
            <a:ext cx="2819400" cy="2895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 descr="Scheme-Code" title="Box"/>
          <p:cNvSpPr txBox="1"/>
          <p:nvPr/>
        </p:nvSpPr>
        <p:spPr>
          <a:xfrm>
            <a:off x="3810000" y="1600200"/>
            <a:ext cx="396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#Scheme -- functional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(define 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(lambda (a b)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   (</a:t>
            </a:r>
            <a:r>
              <a:rPr lang="en-US" sz="1800" dirty="0" err="1">
                <a:solidFill>
                  <a:srgbClr val="7030A0"/>
                </a:solidFill>
              </a:rPr>
              <a:t>cond</a:t>
            </a:r>
            <a:r>
              <a:rPr lang="en-US" sz="1800" dirty="0">
                <a:solidFill>
                  <a:srgbClr val="7030A0"/>
                </a:solidFill>
              </a:rPr>
              <a:t> ((= a b) a)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             ((&gt; a b) (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(- a b) b)) 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             (else (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a (- b a))))))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676400"/>
            <a:ext cx="3810000" cy="213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TextBox 9" descr="Prolog Code" title="Box"/>
          <p:cNvSpPr txBox="1"/>
          <p:nvPr/>
        </p:nvSpPr>
        <p:spPr>
          <a:xfrm>
            <a:off x="3898232" y="4344769"/>
            <a:ext cx="4343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%Prolog – logic 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(A,B,G) :- A = B, G=A.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(A,B,G) :- A&gt;B, C is A-B, </a:t>
            </a:r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(C,B,G).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(A,B,G) :- B&gt;A, C is B-A, </a:t>
            </a:r>
            <a:r>
              <a:rPr lang="en-US" sz="1800" dirty="0" err="1">
                <a:solidFill>
                  <a:srgbClr val="00B050"/>
                </a:solidFill>
              </a:rPr>
              <a:t>gcd</a:t>
            </a:r>
            <a:r>
              <a:rPr lang="en-US" sz="1800" dirty="0">
                <a:solidFill>
                  <a:srgbClr val="00B050"/>
                </a:solidFill>
              </a:rPr>
              <a:t>(C,A,G).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0" y="4114800"/>
            <a:ext cx="4419600" cy="1752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Influences on Language Design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Lucida Sans Unicode" pitchFamily="34" charset="0"/>
              </a:rPr>
              <a:t>Computer Architecture</a:t>
            </a:r>
          </a:p>
          <a:p>
            <a:pPr lvl="1" eaLnBrk="1" hangingPunct="1">
              <a:spcBef>
                <a:spcPts val="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von Neumann architecture</a:t>
            </a:r>
          </a:p>
          <a:p>
            <a:pPr lvl="2" eaLnBrk="1" hangingPunct="1">
              <a:spcBef>
                <a:spcPts val="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Stored program concepts</a:t>
            </a:r>
          </a:p>
          <a:p>
            <a:pPr lvl="2" eaLnBrk="1" hangingPunct="1">
              <a:spcBef>
                <a:spcPts val="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Variables model memory cells</a:t>
            </a:r>
          </a:p>
          <a:p>
            <a:pPr lvl="1" eaLnBrk="1" hangingPunct="1">
              <a:spcBef>
                <a:spcPts val="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Parallel computers and multicores</a:t>
            </a:r>
          </a:p>
          <a:p>
            <a:pPr lvl="2" eaLnBrk="1" hangingPunct="1">
              <a:spcBef>
                <a:spcPts val="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Concurrency, multithreading, …</a:t>
            </a:r>
          </a:p>
          <a:p>
            <a:pPr lvl="2" eaLnBrk="1" hangingPunct="1">
              <a:spcBef>
                <a:spcPts val="0"/>
              </a:spcBef>
              <a:buFontTx/>
              <a:buChar char="•"/>
            </a:pPr>
            <a:r>
              <a:rPr lang="en-US" altLang="en-US" sz="2800" dirty="0">
                <a:highlight>
                  <a:srgbClr val="FFFF00"/>
                </a:highlight>
                <a:latin typeface="Lucida Sans Unicode" pitchFamily="34" charset="0"/>
              </a:rPr>
              <a:t>Quantum computing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Lucida Sans Unicode" pitchFamily="34" charset="0"/>
              </a:rPr>
              <a:t>Programming design methodologies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Object-oriented programming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Data-oriented vs. procedure oriented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333399"/>
                </a:solidFill>
                <a:latin typeface="Lucida Sans Unicode" pitchFamily="34" charset="0"/>
              </a:rPr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 &amp;quot;&quot;/&gt;&lt;property id=&quot;20307&quot; value=&quot;338&quot;/&gt;&lt;/object&gt;&lt;object type=&quot;3&quot; unique_id=&quot;10004&quot;&gt;&lt;property id=&quot;20148&quot; value=&quot;5&quot;/&gt;&lt;property id=&quot;20300&quot; value=&quot;Slide 2 - &amp;quot;Lecture 1: Overview of Programming Languages&amp;quot;&quot;/&gt;&lt;property id=&quot;20307&quot; value=&quot;327&quot;/&gt;&lt;/object&gt;&lt;object type=&quot;3&quot; unique_id=&quot;10005&quot;&gt;&lt;property id=&quot;20148&quot; value=&quot;5&quot;/&gt;&lt;property id=&quot;20300&quot; value=&quot;Slide 3 - &amp;quot;Programming Domains&amp;quot;&quot;/&gt;&lt;property id=&quot;20307&quot; value=&quot;329&quot;/&gt;&lt;/object&gt;&lt;object type=&quot;3&quot; unique_id=&quot;10006&quot;&gt;&lt;property id=&quot;20148&quot; value=&quot;5&quot;/&gt;&lt;property id=&quot;20300&quot; value=&quot;Slide 4 - &amp;quot;Language Categories&amp;quot;&quot;/&gt;&lt;property id=&quot;20307&quot; value=&quot;331&quot;/&gt;&lt;/object&gt;&lt;object type=&quot;3&quot; unique_id=&quot;10007&quot;&gt;&lt;property id=&quot;20148&quot; value=&quot;5&quot;/&gt;&lt;property id=&quot;20300&quot; value=&quot;Slide 5 - &amp;quot;Language Evaluation Criteria&amp;quot;&quot;/&gt;&lt;property id=&quot;20307&quot; value=&quot;330&quot;/&gt;&lt;/object&gt;&lt;object type=&quot;3&quot; unique_id=&quot;10008&quot;&gt;&lt;property id=&quot;20148&quot; value=&quot;5&quot;/&gt;&lt;property id=&quot;20300&quot; value=&quot;Slide 6 - &amp;quot;Language families: contrast&amp;quot;&quot;/&gt;&lt;property id=&quot;20307&quot; value=&quot;350&quot;/&gt;&lt;/object&gt;&lt;object type=&quot;3&quot; unique_id=&quot;10009&quot;&gt;&lt;property id=&quot;20148&quot; value=&quot;5&quot;/&gt;&lt;property id=&quot;20300&quot; value=&quot;Slide 7 - &amp;quot;Language Design Trade-Offs&amp;quot;&quot;/&gt;&lt;property id=&quot;20307&quot; value=&quot;332&quot;/&gt;&lt;/object&gt;&lt;object type=&quot;3&quot; unique_id=&quot;10010&quot;&gt;&lt;property id=&quot;20148&quot; value=&quot;5&quot;/&gt;&lt;property id=&quot;20300&quot; value=&quot;Slide 9 - &amp;quot;Influences on Language Design&amp;quot;&quot;/&gt;&lt;property id=&quot;20307&quot; value=&quot;341&quot;/&gt;&lt;/object&gt;&lt;object type=&quot;3&quot; unique_id=&quot;10011&quot;&gt;&lt;property id=&quot;20148&quot; value=&quot;5&quot;/&gt;&lt;property id=&quot;20300&quot; value=&quot;Slide 8 - &amp;quot;APL keyboard&amp;quot;&quot;/&gt;&lt;property id=&quot;20307&quot; value=&quot;349&quot;/&gt;&lt;/object&gt;&lt;object type=&quot;3&quot; unique_id=&quot;10012&quot;&gt;&lt;property id=&quot;20148&quot; value=&quot;5&quot;/&gt;&lt;property id=&quot;20300&quot; value=&quot;Slide 10 - &amp;quot;Implementation Methods&amp;quot;&quot;/&gt;&lt;property id=&quot;20307&quot; value=&quot;334&quot;/&gt;&lt;/object&gt;&lt;object type=&quot;3&quot; unique_id=&quot;10013&quot;&gt;&lt;property id=&quot;20148&quot; value=&quot;5&quot;/&gt;&lt;property id=&quot;20300&quot; value=&quot;Slide 11 - &amp;quot;Layered View of Computer&amp;quot;&quot;/&gt;&lt;property id=&quot;20307&quot; value=&quot;344&quot;/&gt;&lt;/object&gt;&lt;object type=&quot;3&quot; unique_id=&quot;10014&quot;&gt;&lt;property id=&quot;20148&quot; value=&quot;5&quot;/&gt;&lt;property id=&quot;20300&quot; value=&quot;Slide 12&quot;/&gt;&lt;property id=&quot;20307&quot; value=&quot;335&quot;/&gt;&lt;/object&gt;&lt;object type=&quot;3&quot; unique_id=&quot;10015&quot;&gt;&lt;property id=&quot;20148&quot; value=&quot;5&quot;/&gt;&lt;property id=&quot;20300&quot; value=&quot;Slide 13&quot;/&gt;&lt;property id=&quot;20307&quot; value=&quot;336&quot;/&gt;&lt;/object&gt;&lt;object type=&quot;3&quot; unique_id=&quot;10016&quot;&gt;&lt;property id=&quot;20148&quot; value=&quot;5&quot;/&gt;&lt;property id=&quot;20300&quot; value=&quot;Slide 14&quot;/&gt;&lt;property id=&quot;20307&quot; value=&quot;337&quot;/&gt;&lt;/object&gt;&lt;object type=&quot;3&quot; unique_id=&quot;10017&quot;&gt;&lt;property id=&quot;20148&quot; value=&quot;5&quot;/&gt;&lt;property id=&quot;20300&quot; value=&quot;Slide 15 - &amp;quot;Just-in-Time Implementation Systems&amp;quot;&quot;/&gt;&lt;property id=&quot;20307&quot; value=&quot;345&quot;/&gt;&lt;/object&gt;&lt;object type=&quot;3&quot; unique_id=&quot;10018&quot;&gt;&lt;property id=&quot;20148&quot; value=&quot;5&quot;/&gt;&lt;property id=&quot;20300&quot; value=&quot;Slide 16 - &amp;quot;Programming Environment&amp;amp;#x09;&amp;quot;&quot;/&gt;&lt;property id=&quot;20307&quot; value=&quot;346&quot;/&gt;&lt;/object&gt;&lt;object type=&quot;3&quot; unique_id=&quot;10019&quot;&gt;&lt;property id=&quot;20148&quot; value=&quot;5&quot;/&gt;&lt;property id=&quot;20300&quot; value=&quot;Slide 17 - &amp;quot;Genealogy of Common Languages&amp;quot;&quot;/&gt;&lt;property id=&quot;20307&quot; value=&quot;258&quot;/&gt;&lt;/object&gt;&lt;object type=&quot;3&quot; unique_id=&quot;10020&quot;&gt;&lt;property id=&quot;20148&quot; value=&quot;5&quot;/&gt;&lt;property id=&quot;20300&quot; value=&quot;Slide 18 - &amp;quot;Why “high-level” programming languages?  &amp;quot;&quot;/&gt;&lt;property id=&quot;20307&quot; value=&quot;261&quot;/&gt;&lt;/object&gt;&lt;object type=&quot;3&quot; unique_id=&quot;10021&quot;&gt;&lt;property id=&quot;20148&quot; value=&quot;5&quot;/&gt;&lt;property id=&quot;20300&quot; value=&quot;Slide 19 - &amp;quot;Machine code, assembly, high-level programs&amp;quot;&quot;/&gt;&lt;property id=&quot;20307&quot; value=&quot;347&quot;/&gt;&lt;/object&gt;&lt;object type=&quot;3&quot; unique_id=&quot;10022&quot;&gt;&lt;property id=&quot;20148&quot; value=&quot;5&quot;/&gt;&lt;property id=&quot;20300&quot; value=&quot;Slide 20 - &amp;quot;Fortran&amp;quot;&quot;/&gt;&lt;property id=&quot;20307&quot; value=&quot;265&quot;/&gt;&lt;/object&gt;&lt;object type=&quot;3&quot; unique_id=&quot;10023&quot;&gt;&lt;property id=&quot;20148&quot; value=&quot;5&quot;/&gt;&lt;property id=&quot;20300&quot; value=&quot;Slide 21 - &amp;quot;Fortran  &amp;quot;&quot;/&gt;&lt;property id=&quot;20307&quot; value=&quot;269&quot;/&gt;&lt;/object&gt;&lt;object type=&quot;3&quot; unique_id=&quot;10024&quot;&gt;&lt;property id=&quot;20148&quot; value=&quot;5&quot;/&gt;&lt;property id=&quot;20300&quot; value=&quot;Slide 22 - &amp;quot;Fortran Evaluation&amp;quot;&quot;/&gt;&lt;property id=&quot;20307&quot; value=&quot;273&quot;/&gt;&lt;/object&gt;&lt;object type=&quot;3&quot; unique_id=&quot;10025&quot;&gt;&lt;property id=&quot;20148&quot; value=&quot;5&quot;/&gt;&lt;property id=&quot;20300&quot; value=&quot;Slide 23 - &amp;quot;Functional Programming: LISP&amp;quot;&quot;/&gt;&lt;property id=&quot;20307&quot; value=&quot;274&quot;/&gt;&lt;/object&gt;&lt;object type=&quot;3&quot; unique_id=&quot;10026&quot;&gt;&lt;property id=&quot;20148&quot; value=&quot;5&quot;/&gt;&lt;property id=&quot;20300&quot; value=&quot;Slide 24 - &amp;quot;Representation of Two LISP Lists&amp;quot;&quot;/&gt;&lt;property id=&quot;20307&quot; value=&quot;275&quot;/&gt;&lt;/object&gt;&lt;object type=&quot;3&quot; unique_id=&quot;10027&quot;&gt;&lt;property id=&quot;20148&quot; value=&quot;5&quot;/&gt;&lt;property id=&quot;20300&quot; value=&quot;Slide 25 - &amp;quot;LISP Evaluation&amp;quot;&quot;/&gt;&lt;property id=&quot;20307&quot; value=&quot;276&quot;/&gt;&lt;/object&gt;&lt;object type=&quot;3&quot; unique_id=&quot;10028&quot;&gt;&lt;property id=&quot;20148&quot; value=&quot;5&quot;/&gt;&lt;property id=&quot;20300&quot; value=&quot;Slide 26 - &amp;quot;The First Step Toward Sophistication: ALGOL 60&amp;quot;&quot;/&gt;&lt;property id=&quot;20307&quot; value=&quot;277&quot;/&gt;&lt;/object&gt;&lt;object type=&quot;3&quot; unique_id=&quot;10029&quot;&gt;&lt;property id=&quot;20148&quot; value=&quot;5&quot;/&gt;&lt;property id=&quot;20300&quot; value=&quot;Slide 27 - &amp;quot;Early Design Process&amp;quot;&quot;/&gt;&lt;property id=&quot;20307&quot; value=&quot;278&quot;/&gt;&lt;/object&gt;&lt;object type=&quot;3&quot; unique_id=&quot;10030&quot;&gt;&lt;property id=&quot;20148&quot; value=&quot;5&quot;/&gt;&lt;property id=&quot;20300&quot; value=&quot;Slide 28 - &amp;quot;ALGOL 60 Overview&amp;quot;&quot;/&gt;&lt;property id=&quot;20307&quot; value=&quot;281&quot;/&gt;&lt;/object&gt;&lt;object type=&quot;3&quot; unique_id=&quot;10031&quot;&gt;&lt;property id=&quot;20148&quot; value=&quot;5&quot;/&gt;&lt;property id=&quot;20300&quot; value=&quot;Slide 29 - &amp;quot;ALGOL 60 Evaluation&amp;quot;&quot;/&gt;&lt;property id=&quot;20307&quot; value=&quot;282&quot;/&gt;&lt;/object&gt;&lt;object type=&quot;3&quot; unique_id=&quot;10032&quot;&gt;&lt;property id=&quot;20148&quot; value=&quot;5&quot;/&gt;&lt;property id=&quot;20300&quot; value=&quot;Slide 30 - &amp;quot;Computerizing Business Records: COBOL&amp;quot;&quot;/&gt;&lt;property id=&quot;20307&quot; value=&quot;284&quot;/&gt;&lt;/object&gt;&lt;object type=&quot;3&quot; unique_id=&quot;10033&quot;&gt;&lt;property id=&quot;20148&quot; value=&quot;5&quot;/&gt;&lt;property id=&quot;20300&quot; value=&quot;Slide 31 - &amp;quot;The Beginning of Timesharing: BASIC&amp;quot;&quot;/&gt;&lt;property id=&quot;20307&quot; value=&quot;289&quot;/&gt;&lt;/object&gt;&lt;object type=&quot;3&quot; unique_id=&quot;10034&quot;&gt;&lt;property id=&quot;20148&quot; value=&quot;5&quot;/&gt;&lt;property id=&quot;20300&quot; value=&quot;Slide 32 - &amp;quot;The Beginning of Data Abstraction: SIMULA 67&amp;quot;&quot;/&gt;&lt;property id=&quot;20307&quot; value=&quot;296&quot;/&gt;&lt;/object&gt;&lt;object type=&quot;3&quot; unique_id=&quot;10035&quot;&gt;&lt;property id=&quot;20148&quot; value=&quot;5&quot;/&gt;&lt;property id=&quot;20300&quot; value=&quot;Slide 33 - &amp;quot; ALGOL 68&amp;quot;&quot;/&gt;&lt;property id=&quot;20307&quot; value=&quot;297&quot;/&gt;&lt;/object&gt;&lt;object type=&quot;3&quot; unique_id=&quot;10036&quot;&gt;&lt;property id=&quot;20148&quot; value=&quot;5&quot;/&gt;&lt;property id=&quot;20300&quot; value=&quot;Slide 34 - &amp;quot;Pascal - 1971&amp;quot;&quot;/&gt;&lt;property id=&quot;20307&quot; value=&quot;319&quot;/&gt;&lt;/object&gt;&lt;object type=&quot;3&quot; unique_id=&quot;10037&quot;&gt;&lt;property id=&quot;20148&quot; value=&quot;5&quot;/&gt;&lt;property id=&quot;20300&quot; value=&quot;Slide 35 - &amp;quot;C - 1972&amp;quot;&quot;/&gt;&lt;property id=&quot;20307&quot; value=&quot;300&quot;/&gt;&lt;/object&gt;&lt;object type=&quot;3&quot; unique_id=&quot;10038&quot;&gt;&lt;property id=&quot;20148&quot; value=&quot;5&quot;/&gt;&lt;property id=&quot;20300&quot; value=&quot;Slide 36 - &amp;quot;Programming Based on Logic: Prolog&amp;quot;&quot;/&gt;&lt;property id=&quot;20307&quot; value=&quot;303&quot;/&gt;&lt;/object&gt;&lt;object type=&quot;3&quot; unique_id=&quot;10039&quot;&gt;&lt;property id=&quot;20148&quot; value=&quot;5&quot;/&gt;&lt;property id=&quot;20300&quot; value=&quot;Slide 37 - &amp;quot;History’s Largest Design Effort: Ada&amp;quot;&quot;/&gt;&lt;property id=&quot;20307&quot; value=&quot;304&quot;/&gt;&lt;/object&gt;&lt;object type=&quot;3&quot; unique_id=&quot;10040&quot;&gt;&lt;property id=&quot;20148&quot; value=&quot;5&quot;/&gt;&lt;property id=&quot;20300&quot; value=&quot;Slide 38 - &amp;quot;Object-Oriented Programming: Smalltalk&amp;quot;&quot;/&gt;&lt;property id=&quot;20307&quot; value=&quot;307&quot;/&gt;&lt;/object&gt;&lt;object type=&quot;3&quot; unique_id=&quot;10041&quot;&gt;&lt;property id=&quot;20148&quot; value=&quot;5&quot;/&gt;&lt;property id=&quot;20300&quot; value=&quot;Slide 39 - &amp;quot;Combining Imperative and Object-Oriented Programming: C++&amp;quot;&quot;/&gt;&lt;property id=&quot;20307&quot; value=&quot;308&quot;/&gt;&lt;/object&gt;&lt;object type=&quot;3&quot; unique_id=&quot;10042&quot;&gt;&lt;property id=&quot;20148&quot; value=&quot;5&quot;/&gt;&lt;property id=&quot;20300&quot; value=&quot;Slide 40 - &amp;quot;Related OOP Languages&amp;quot;&quot;/&gt;&lt;property id=&quot;20307&quot; value=&quot;309&quot;/&gt;&lt;/object&gt;&lt;object type=&quot;3&quot; unique_id=&quot;10043&quot;&gt;&lt;property id=&quot;20148&quot; value=&quot;5&quot;/&gt;&lt;property id=&quot;20300&quot; value=&quot;Slide 41 - &amp;quot;An Imperative-Based Object-Oriented Language: Java&amp;quot;&quot;/&gt;&lt;property id=&quot;20307&quot; value=&quot;310&quot;/&gt;&lt;/object&gt;&lt;object type=&quot;3&quot; unique_id=&quot;10044&quot;&gt;&lt;property id=&quot;20148&quot; value=&quot;5&quot;/&gt;&lt;property id=&quot;20300&quot; value=&quot;Slide 42 - &amp;quot;Java Evaluation&amp;quot;&quot;/&gt;&lt;property id=&quot;20307&quot; value=&quot;321&quot;/&gt;&lt;/object&gt;&lt;object type=&quot;3&quot; unique_id=&quot;10045&quot;&gt;&lt;property id=&quot;20148&quot; value=&quot;5&quot;/&gt;&lt;property id=&quot;20300&quot; value=&quot;Slide 43 - &amp;quot;Scripting Languages for the Web&amp;quot;&quot;/&gt;&lt;property id=&quot;20307&quot; value=&quot;311&quot;/&gt;&lt;/object&gt;&lt;object type=&quot;3&quot; unique_id=&quot;10046&quot;&gt;&lt;property id=&quot;20148&quot; value=&quot;5&quot;/&gt;&lt;property id=&quot;20300&quot; value=&quot;Slide 44 - &amp;quot;Scripting Languages for the Web&amp;quot;&quot;/&gt;&lt;property id=&quot;20307&quot; value=&quot;326&quot;/&gt;&lt;/object&gt;&lt;object type=&quot;3&quot; unique_id=&quot;10047&quot;&gt;&lt;property id=&quot;20148&quot; value=&quot;5&quot;/&gt;&lt;property id=&quot;20300&quot; value=&quot;Slide 45 - &amp;quot;A C-Based Language for the New Millennium: C#&amp;quot;&quot;/&gt;&lt;property id=&quot;20307&quot; value=&quot;312&quot;/&gt;&lt;/object&gt;&lt;object type=&quot;3&quot; unique_id=&quot;10048&quot;&gt;&lt;property id=&quot;20148&quot; value=&quot;5&quot;/&gt;&lt;property id=&quot;20300&quot; value=&quot;Slide 46 - &amp;quot;Markup/Programming Hybrid Languages&amp;quot;&quot;/&gt;&lt;property id=&quot;20307&quot; value=&quot;322&quot;/&gt;&lt;/object&gt;&lt;object type=&quot;3&quot; unique_id=&quot;10049&quot;&gt;&lt;property id=&quot;20148&quot; value=&quot;5&quot;/&gt;&lt;property id=&quot;20300&quot; value=&quot;Slide 47 - &amp;quot;What we will learn from the history?&amp;quot;&quot;/&gt;&lt;property id=&quot;20307&quot; value=&quot;348&quot;/&gt;&lt;/object&gt;&lt;object type=&quot;3&quot; unique_id=&quot;10050&quot;&gt;&lt;property id=&quot;20148&quot; value=&quot;5&quot;/&gt;&lt;property id=&quot;20300&quot; value=&quot;Slide 48 - &amp;quot;Summary&amp;quot;&quot;/&gt;&lt;property id=&quot;20307&quot; value=&quot;323&quot;/&gt;&lt;/object&gt;&lt;/object&gt;&lt;object type=&quot;8&quot; unique_id=&quot;101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1451</TotalTime>
  <Words>3053</Words>
  <Application>Microsoft Macintosh PowerPoint</Application>
  <PresentationFormat>On-screen Show (4:3)</PresentationFormat>
  <Paragraphs>427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Times</vt:lpstr>
      <vt:lpstr>Arial</vt:lpstr>
      <vt:lpstr>Calibri</vt:lpstr>
      <vt:lpstr>Lucida Sans Unicode</vt:lpstr>
      <vt:lpstr>1_sebesta</vt:lpstr>
      <vt:lpstr>1_Custom Design</vt:lpstr>
      <vt:lpstr>Custom Design</vt:lpstr>
      <vt:lpstr>Lecture 1: Overview and Evaluation Criteria of Programming Languages</vt:lpstr>
      <vt:lpstr>PowerPoint Presentation</vt:lpstr>
      <vt:lpstr>Why study the “concepts of PLs”?</vt:lpstr>
      <vt:lpstr>Programming Domains</vt:lpstr>
      <vt:lpstr>Language Categories</vt:lpstr>
      <vt:lpstr>Domain Specific Languages (DSLs)</vt:lpstr>
      <vt:lpstr>Domain Specific Languages (DSLs)</vt:lpstr>
      <vt:lpstr>Language families: contrast</vt:lpstr>
      <vt:lpstr>Influences on Language Design</vt:lpstr>
      <vt:lpstr>Implementation Methods</vt:lpstr>
      <vt:lpstr>Layered View of Computer</vt:lpstr>
      <vt:lpstr>PowerPoint Presentation</vt:lpstr>
      <vt:lpstr>PowerPoint Presentation</vt:lpstr>
      <vt:lpstr>PowerPoint Presentation</vt:lpstr>
      <vt:lpstr>Just-in-Time Implementation Systems</vt:lpstr>
      <vt:lpstr>Programming Environment </vt:lpstr>
      <vt:lpstr>Genealogy of Common Languages</vt:lpstr>
      <vt:lpstr>Why “high-level” programming languages?  </vt:lpstr>
      <vt:lpstr>Machine code, assembly, high-level programs</vt:lpstr>
      <vt:lpstr>What could we learn from the history?</vt:lpstr>
      <vt:lpstr>Part 1: Learning Objectives</vt:lpstr>
      <vt:lpstr>PowerPoint Presentation</vt:lpstr>
      <vt:lpstr>Which programming language is the “best”?</vt:lpstr>
      <vt:lpstr>Language Evaluation Criteria</vt:lpstr>
      <vt:lpstr>Which one has better readability?</vt:lpstr>
      <vt:lpstr>Which one has better writability?</vt:lpstr>
      <vt:lpstr>Discussion Questions (which? why?)</vt:lpstr>
      <vt:lpstr>Readability &amp; Writability: which one better?</vt:lpstr>
      <vt:lpstr>Readability &amp; Writability: which one better?</vt:lpstr>
      <vt:lpstr>Feature comparison  </vt:lpstr>
      <vt:lpstr>Introducing a new feature</vt:lpstr>
      <vt:lpstr>Language Design Trade-Offs</vt:lpstr>
      <vt:lpstr>APL keyboard</vt:lpstr>
      <vt:lpstr>Pitfalls in applying criteria</vt:lpstr>
      <vt:lpstr>PowerPoint Presentation</vt:lpstr>
      <vt:lpstr>Which Criterion more important?</vt:lpstr>
      <vt:lpstr>Learning Objectives</vt:lpstr>
      <vt:lpstr>Activity 1 Introduction of Group’s Language</vt:lpstr>
      <vt:lpstr>Part B of Activity 1: Language Introduction</vt:lpstr>
      <vt:lpstr>Java Group – short version</vt:lpstr>
      <vt:lpstr>PowerPoint Presentation</vt:lpstr>
      <vt:lpstr>Activity A1 – Deliverables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89</cp:revision>
  <dcterms:created xsi:type="dcterms:W3CDTF">2003-08-01T12:29:19Z</dcterms:created>
  <dcterms:modified xsi:type="dcterms:W3CDTF">2025-01-22T22:38:50Z</dcterms:modified>
</cp:coreProperties>
</file>