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4"/>
  </p:notesMasterIdLst>
  <p:sldIdLst>
    <p:sldId id="327" r:id="rId2"/>
    <p:sldId id="392" r:id="rId3"/>
    <p:sldId id="259" r:id="rId4"/>
    <p:sldId id="258" r:id="rId5"/>
    <p:sldId id="328" r:id="rId6"/>
    <p:sldId id="335" r:id="rId7"/>
    <p:sldId id="311" r:id="rId8"/>
    <p:sldId id="265" r:id="rId9"/>
    <p:sldId id="267" r:id="rId10"/>
    <p:sldId id="276" r:id="rId11"/>
    <p:sldId id="390" r:id="rId12"/>
    <p:sldId id="277" r:id="rId13"/>
    <p:sldId id="313" r:id="rId14"/>
    <p:sldId id="337" r:id="rId15"/>
    <p:sldId id="376" r:id="rId16"/>
    <p:sldId id="377" r:id="rId17"/>
    <p:sldId id="378" r:id="rId18"/>
    <p:sldId id="371" r:id="rId19"/>
    <p:sldId id="391" r:id="rId20"/>
    <p:sldId id="372" r:id="rId21"/>
    <p:sldId id="373" r:id="rId22"/>
    <p:sldId id="338" r:id="rId23"/>
    <p:sldId id="399" r:id="rId24"/>
    <p:sldId id="312" r:id="rId25"/>
    <p:sldId id="393" r:id="rId26"/>
    <p:sldId id="394" r:id="rId27"/>
    <p:sldId id="286" r:id="rId28"/>
    <p:sldId id="329" r:id="rId29"/>
    <p:sldId id="280" r:id="rId30"/>
    <p:sldId id="282" r:id="rId31"/>
    <p:sldId id="395" r:id="rId32"/>
    <p:sldId id="396" r:id="rId33"/>
    <p:sldId id="316" r:id="rId34"/>
    <p:sldId id="339" r:id="rId35"/>
    <p:sldId id="340" r:id="rId36"/>
    <p:sldId id="336" r:id="rId37"/>
    <p:sldId id="341" r:id="rId38"/>
    <p:sldId id="342" r:id="rId39"/>
    <p:sldId id="317" r:id="rId40"/>
    <p:sldId id="289" r:id="rId41"/>
    <p:sldId id="397" r:id="rId42"/>
    <p:sldId id="39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5F"/>
    <a:srgbClr val="0000FF"/>
    <a:srgbClr val="666699"/>
    <a:srgbClr val="CC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1360" autoAdjust="0"/>
  </p:normalViewPr>
  <p:slideViewPr>
    <p:cSldViewPr>
      <p:cViewPr varScale="1">
        <p:scale>
          <a:sx n="98" d="100"/>
          <a:sy n="98" d="100"/>
        </p:scale>
        <p:origin x="21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E275684A-895D-E84C-84F2-288C54BA77BC}"/>
    <pc:docChg chg="custSel addSld delSld modSld sldOrd">
      <pc:chgData name="Lan Yang" userId="43093da5-77dc-41e1-b856-09bc9a70e0e9" providerId="ADAL" clId="{E275684A-895D-E84C-84F2-288C54BA77BC}" dt="2022-09-13T02:21:12.337" v="652" actId="14100"/>
      <pc:docMkLst>
        <pc:docMk/>
      </pc:docMkLst>
      <pc:sldChg chg="ord">
        <pc:chgData name="Lan Yang" userId="43093da5-77dc-41e1-b856-09bc9a70e0e9" providerId="ADAL" clId="{E275684A-895D-E84C-84F2-288C54BA77BC}" dt="2022-09-13T02:11:35.224" v="136" actId="20578"/>
        <pc:sldMkLst>
          <pc:docMk/>
          <pc:sldMk cId="0" sldId="327"/>
        </pc:sldMkLst>
      </pc:sldChg>
      <pc:sldChg chg="modSp mod">
        <pc:chgData name="Lan Yang" userId="43093da5-77dc-41e1-b856-09bc9a70e0e9" providerId="ADAL" clId="{E275684A-895D-E84C-84F2-288C54BA77BC}" dt="2022-09-07T22:24:58.329" v="12" actId="20577"/>
        <pc:sldMkLst>
          <pc:docMk/>
          <pc:sldMk cId="2376407289" sldId="377"/>
        </pc:sldMkLst>
        <pc:spChg chg="mod">
          <ac:chgData name="Lan Yang" userId="43093da5-77dc-41e1-b856-09bc9a70e0e9" providerId="ADAL" clId="{E275684A-895D-E84C-84F2-288C54BA77BC}" dt="2022-09-07T22:24:58.329" v="12" actId="20577"/>
          <ac:spMkLst>
            <pc:docMk/>
            <pc:sldMk cId="2376407289" sldId="377"/>
            <ac:spMk id="3" creationId="{3DA9ACBF-A895-9B40-847A-6060BE3904E6}"/>
          </ac:spMkLst>
        </pc:spChg>
      </pc:sldChg>
      <pc:sldChg chg="modSp mod">
        <pc:chgData name="Lan Yang" userId="43093da5-77dc-41e1-b856-09bc9a70e0e9" providerId="ADAL" clId="{E275684A-895D-E84C-84F2-288C54BA77BC}" dt="2022-09-06T18:30:04.093" v="0" actId="207"/>
        <pc:sldMkLst>
          <pc:docMk/>
          <pc:sldMk cId="1394259000" sldId="399"/>
        </pc:sldMkLst>
        <pc:spChg chg="mod">
          <ac:chgData name="Lan Yang" userId="43093da5-77dc-41e1-b856-09bc9a70e0e9" providerId="ADAL" clId="{E275684A-895D-E84C-84F2-288C54BA77BC}" dt="2022-09-06T18:30:04.093" v="0" actId="207"/>
          <ac:spMkLst>
            <pc:docMk/>
            <pc:sldMk cId="1394259000" sldId="399"/>
            <ac:spMk id="3" creationId="{133B19A3-E576-CA0A-8F27-7AF1AC4A27AA}"/>
          </ac:spMkLst>
        </pc:spChg>
      </pc:sldChg>
      <pc:sldChg chg="modSp del mod">
        <pc:chgData name="Lan Yang" userId="43093da5-77dc-41e1-b856-09bc9a70e0e9" providerId="ADAL" clId="{E275684A-895D-E84C-84F2-288C54BA77BC}" dt="2022-09-13T02:11:16.680" v="132" actId="2696"/>
        <pc:sldMkLst>
          <pc:docMk/>
          <pc:sldMk cId="341765607" sldId="400"/>
        </pc:sldMkLst>
        <pc:spChg chg="mod">
          <ac:chgData name="Lan Yang" userId="43093da5-77dc-41e1-b856-09bc9a70e0e9" providerId="ADAL" clId="{E275684A-895D-E84C-84F2-288C54BA77BC}" dt="2022-09-08T21:23:01.114" v="131" actId="20577"/>
          <ac:spMkLst>
            <pc:docMk/>
            <pc:sldMk cId="341765607" sldId="400"/>
            <ac:spMk id="3" creationId="{6EA7B0CC-3C77-4CD3-B528-853EFB412D89}"/>
          </ac:spMkLst>
        </pc:spChg>
      </pc:sldChg>
      <pc:sldChg chg="new del">
        <pc:chgData name="Lan Yang" userId="43093da5-77dc-41e1-b856-09bc9a70e0e9" providerId="ADAL" clId="{E275684A-895D-E84C-84F2-288C54BA77BC}" dt="2022-09-13T02:11:41.101" v="137" actId="2696"/>
        <pc:sldMkLst>
          <pc:docMk/>
          <pc:sldMk cId="1114060619" sldId="400"/>
        </pc:sldMkLst>
      </pc:sldChg>
      <pc:sldChg chg="new del">
        <pc:chgData name="Lan Yang" userId="43093da5-77dc-41e1-b856-09bc9a70e0e9" providerId="ADAL" clId="{E275684A-895D-E84C-84F2-288C54BA77BC}" dt="2022-09-07T22:33:18.576" v="98" actId="2696"/>
        <pc:sldMkLst>
          <pc:docMk/>
          <pc:sldMk cId="2257554603" sldId="401"/>
        </pc:sldMkLst>
      </pc:sldChg>
      <pc:sldChg chg="modSp new mod">
        <pc:chgData name="Lan Yang" userId="43093da5-77dc-41e1-b856-09bc9a70e0e9" providerId="ADAL" clId="{E275684A-895D-E84C-84F2-288C54BA77BC}" dt="2022-09-13T02:21:12.337" v="652" actId="14100"/>
        <pc:sldMkLst>
          <pc:docMk/>
          <pc:sldMk cId="3335240418" sldId="401"/>
        </pc:sldMkLst>
        <pc:spChg chg="mod">
          <ac:chgData name="Lan Yang" userId="43093da5-77dc-41e1-b856-09bc9a70e0e9" providerId="ADAL" clId="{E275684A-895D-E84C-84F2-288C54BA77BC}" dt="2022-09-13T02:17:44.167" v="580" actId="20577"/>
          <ac:spMkLst>
            <pc:docMk/>
            <pc:sldMk cId="3335240418" sldId="401"/>
            <ac:spMk id="2" creationId="{2463D70C-9721-3385-9F3B-FD451376B8B2}"/>
          </ac:spMkLst>
        </pc:spChg>
        <pc:spChg chg="mod">
          <ac:chgData name="Lan Yang" userId="43093da5-77dc-41e1-b856-09bc9a70e0e9" providerId="ADAL" clId="{E275684A-895D-E84C-84F2-288C54BA77BC}" dt="2022-09-13T02:21:12.337" v="652" actId="14100"/>
          <ac:spMkLst>
            <pc:docMk/>
            <pc:sldMk cId="3335240418" sldId="401"/>
            <ac:spMk id="3" creationId="{C8BD285F-E408-70D9-5E53-6BAF0053389B}"/>
          </ac:spMkLst>
        </pc:spChg>
      </pc:sldChg>
      <pc:sldChg chg="new del">
        <pc:chgData name="Lan Yang" userId="43093da5-77dc-41e1-b856-09bc9a70e0e9" providerId="ADAL" clId="{E275684A-895D-E84C-84F2-288C54BA77BC}" dt="2022-09-07T21:38:09.575" v="3" actId="2696"/>
        <pc:sldMkLst>
          <pc:docMk/>
          <pc:sldMk cId="2548525387" sldId="402"/>
        </pc:sldMkLst>
      </pc:sldChg>
    </pc:docChg>
  </pc:docChgLst>
  <pc:docChgLst>
    <pc:chgData name="Lan Yang" userId="43093da5-77dc-41e1-b856-09bc9a70e0e9" providerId="ADAL" clId="{41754A27-C526-4EFA-9EEE-AB43F05A37BA}"/>
    <pc:docChg chg="custSel addSld modSld sldOrd">
      <pc:chgData name="Lan Yang" userId="43093da5-77dc-41e1-b856-09bc9a70e0e9" providerId="ADAL" clId="{41754A27-C526-4EFA-9EEE-AB43F05A37BA}" dt="2022-09-07T18:47:58.979" v="300" actId="207"/>
      <pc:docMkLst>
        <pc:docMk/>
      </pc:docMkLst>
      <pc:sldChg chg="ord">
        <pc:chgData name="Lan Yang" userId="43093da5-77dc-41e1-b856-09bc9a70e0e9" providerId="ADAL" clId="{41754A27-C526-4EFA-9EEE-AB43F05A37BA}" dt="2022-09-07T18:35:51.794" v="68"/>
        <pc:sldMkLst>
          <pc:docMk/>
          <pc:sldMk cId="0" sldId="327"/>
        </pc:sldMkLst>
      </pc:sldChg>
      <pc:sldChg chg="modSp">
        <pc:chgData name="Lan Yang" userId="43093da5-77dc-41e1-b856-09bc9a70e0e9" providerId="ADAL" clId="{41754A27-C526-4EFA-9EEE-AB43F05A37BA}" dt="2022-09-06T17:31:30.548" v="64" actId="20577"/>
        <pc:sldMkLst>
          <pc:docMk/>
          <pc:sldMk cId="4235932622" sldId="338"/>
        </pc:sldMkLst>
        <pc:spChg chg="mod">
          <ac:chgData name="Lan Yang" userId="43093da5-77dc-41e1-b856-09bc9a70e0e9" providerId="ADAL" clId="{41754A27-C526-4EFA-9EEE-AB43F05A37BA}" dt="2022-09-06T17:31:30.548" v="64" actId="20577"/>
          <ac:spMkLst>
            <pc:docMk/>
            <pc:sldMk cId="4235932622" sldId="338"/>
            <ac:spMk id="2" creationId="{5C1F1730-CC27-FB4D-88F7-D367DDFEBAC0}"/>
          </ac:spMkLst>
        </pc:spChg>
      </pc:sldChg>
      <pc:sldChg chg="modSp">
        <pc:chgData name="Lan Yang" userId="43093da5-77dc-41e1-b856-09bc9a70e0e9" providerId="ADAL" clId="{41754A27-C526-4EFA-9EEE-AB43F05A37BA}" dt="2022-09-06T17:30:42.256" v="13" actId="20577"/>
        <pc:sldMkLst>
          <pc:docMk/>
          <pc:sldMk cId="1028652168" sldId="371"/>
        </pc:sldMkLst>
        <pc:spChg chg="mod">
          <ac:chgData name="Lan Yang" userId="43093da5-77dc-41e1-b856-09bc9a70e0e9" providerId="ADAL" clId="{41754A27-C526-4EFA-9EEE-AB43F05A37BA}" dt="2022-09-06T17:30:42.256" v="13" actId="20577"/>
          <ac:spMkLst>
            <pc:docMk/>
            <pc:sldMk cId="1028652168" sldId="371"/>
            <ac:spMk id="2" creationId="{C7DDD066-2221-4C4E-8DA8-BC407BA6E315}"/>
          </ac:spMkLst>
        </pc:spChg>
      </pc:sldChg>
      <pc:sldChg chg="modSp">
        <pc:chgData name="Lan Yang" userId="43093da5-77dc-41e1-b856-09bc9a70e0e9" providerId="ADAL" clId="{41754A27-C526-4EFA-9EEE-AB43F05A37BA}" dt="2022-09-06T17:30:59.884" v="35" actId="20577"/>
        <pc:sldMkLst>
          <pc:docMk/>
          <pc:sldMk cId="2823764307" sldId="372"/>
        </pc:sldMkLst>
        <pc:spChg chg="mod">
          <ac:chgData name="Lan Yang" userId="43093da5-77dc-41e1-b856-09bc9a70e0e9" providerId="ADAL" clId="{41754A27-C526-4EFA-9EEE-AB43F05A37BA}" dt="2022-09-06T17:30:59.884" v="35" actId="20577"/>
          <ac:spMkLst>
            <pc:docMk/>
            <pc:sldMk cId="2823764307" sldId="372"/>
            <ac:spMk id="2" creationId="{C7DDD066-2221-4C4E-8DA8-BC407BA6E315}"/>
          </ac:spMkLst>
        </pc:spChg>
      </pc:sldChg>
      <pc:sldChg chg="modSp">
        <pc:chgData name="Lan Yang" userId="43093da5-77dc-41e1-b856-09bc9a70e0e9" providerId="ADAL" clId="{41754A27-C526-4EFA-9EEE-AB43F05A37BA}" dt="2022-09-06T17:30:29.553" v="7" actId="20577"/>
        <pc:sldMkLst>
          <pc:docMk/>
          <pc:sldMk cId="1974154290" sldId="373"/>
        </pc:sldMkLst>
        <pc:spChg chg="mod">
          <ac:chgData name="Lan Yang" userId="43093da5-77dc-41e1-b856-09bc9a70e0e9" providerId="ADAL" clId="{41754A27-C526-4EFA-9EEE-AB43F05A37BA}" dt="2022-09-06T17:30:29.553" v="7" actId="20577"/>
          <ac:spMkLst>
            <pc:docMk/>
            <pc:sldMk cId="1974154290" sldId="373"/>
            <ac:spMk id="2" creationId="{C7DDD066-2221-4C4E-8DA8-BC407BA6E315}"/>
          </ac:spMkLst>
        </pc:spChg>
      </pc:sldChg>
      <pc:sldChg chg="modSp">
        <pc:chgData name="Lan Yang" userId="43093da5-77dc-41e1-b856-09bc9a70e0e9" providerId="ADAL" clId="{41754A27-C526-4EFA-9EEE-AB43F05A37BA}" dt="2022-09-06T17:30:49.996" v="19" actId="20577"/>
        <pc:sldMkLst>
          <pc:docMk/>
          <pc:sldMk cId="1232130938" sldId="391"/>
        </pc:sldMkLst>
        <pc:spChg chg="mod">
          <ac:chgData name="Lan Yang" userId="43093da5-77dc-41e1-b856-09bc9a70e0e9" providerId="ADAL" clId="{41754A27-C526-4EFA-9EEE-AB43F05A37BA}" dt="2022-09-06T17:30:49.996" v="19" actId="20577"/>
          <ac:spMkLst>
            <pc:docMk/>
            <pc:sldMk cId="1232130938" sldId="391"/>
            <ac:spMk id="2" creationId="{C7DDD066-2221-4C4E-8DA8-BC407BA6E315}"/>
          </ac:spMkLst>
        </pc:spChg>
      </pc:sldChg>
      <pc:sldChg chg="modSp">
        <pc:chgData name="Lan Yang" userId="43093da5-77dc-41e1-b856-09bc9a70e0e9" providerId="ADAL" clId="{41754A27-C526-4EFA-9EEE-AB43F05A37BA}" dt="2022-09-06T17:32:32.997" v="66" actId="207"/>
        <pc:sldMkLst>
          <pc:docMk/>
          <pc:sldMk cId="1917502050" sldId="398"/>
        </pc:sldMkLst>
        <pc:spChg chg="mod">
          <ac:chgData name="Lan Yang" userId="43093da5-77dc-41e1-b856-09bc9a70e0e9" providerId="ADAL" clId="{41754A27-C526-4EFA-9EEE-AB43F05A37BA}" dt="2022-09-06T17:32:32.997" v="66" actId="207"/>
          <ac:spMkLst>
            <pc:docMk/>
            <pc:sldMk cId="1917502050" sldId="398"/>
            <ac:spMk id="3" creationId="{C6BA2AC9-305F-3DCF-D002-648D0D0DA8EC}"/>
          </ac:spMkLst>
        </pc:spChg>
      </pc:sldChg>
      <pc:sldChg chg="ord">
        <pc:chgData name="Lan Yang" userId="43093da5-77dc-41e1-b856-09bc9a70e0e9" providerId="ADAL" clId="{41754A27-C526-4EFA-9EEE-AB43F05A37BA}" dt="2022-09-06T17:31:48.382" v="65"/>
        <pc:sldMkLst>
          <pc:docMk/>
          <pc:sldMk cId="1394259000" sldId="399"/>
        </pc:sldMkLst>
      </pc:sldChg>
      <pc:sldChg chg="modSp add">
        <pc:chgData name="Lan Yang" userId="43093da5-77dc-41e1-b856-09bc9a70e0e9" providerId="ADAL" clId="{41754A27-C526-4EFA-9EEE-AB43F05A37BA}" dt="2022-09-07T18:47:58.979" v="300" actId="207"/>
        <pc:sldMkLst>
          <pc:docMk/>
          <pc:sldMk cId="341765607" sldId="400"/>
        </pc:sldMkLst>
        <pc:spChg chg="mod">
          <ac:chgData name="Lan Yang" userId="43093da5-77dc-41e1-b856-09bc9a70e0e9" providerId="ADAL" clId="{41754A27-C526-4EFA-9EEE-AB43F05A37BA}" dt="2022-09-07T18:35:54.862" v="73" actId="20577"/>
          <ac:spMkLst>
            <pc:docMk/>
            <pc:sldMk cId="341765607" sldId="400"/>
            <ac:spMk id="2" creationId="{00DCD582-3042-4717-BF42-EC22DD36015D}"/>
          </ac:spMkLst>
        </pc:spChg>
        <pc:spChg chg="mod">
          <ac:chgData name="Lan Yang" userId="43093da5-77dc-41e1-b856-09bc9a70e0e9" providerId="ADAL" clId="{41754A27-C526-4EFA-9EEE-AB43F05A37BA}" dt="2022-09-07T18:47:58.979" v="300" actId="207"/>
          <ac:spMkLst>
            <pc:docMk/>
            <pc:sldMk cId="341765607" sldId="400"/>
            <ac:spMk id="3" creationId="{6EA7B0CC-3C77-4CD3-B528-853EFB412D89}"/>
          </ac:spMkLst>
        </pc:spChg>
      </pc:sldChg>
    </pc:docChg>
  </pc:docChgLst>
  <pc:docChgLst>
    <pc:chgData name="Lan Yang" userId="43093da5-77dc-41e1-b856-09bc9a70e0e9" providerId="ADAL" clId="{C1CBE8FF-AC9D-9D4D-8958-D84F906AC96B}"/>
    <pc:docChg chg="modSld">
      <pc:chgData name="Lan Yang" userId="43093da5-77dc-41e1-b856-09bc9a70e0e9" providerId="ADAL" clId="{C1CBE8FF-AC9D-9D4D-8958-D84F906AC96B}" dt="2022-07-15T22:49:22.925" v="9" actId="20577"/>
      <pc:docMkLst>
        <pc:docMk/>
      </pc:docMkLst>
      <pc:sldChg chg="modSp mod">
        <pc:chgData name="Lan Yang" userId="43093da5-77dc-41e1-b856-09bc9a70e0e9" providerId="ADAL" clId="{C1CBE8FF-AC9D-9D4D-8958-D84F906AC96B}" dt="2022-07-15T22:49:10.063" v="4" actId="20577"/>
        <pc:sldMkLst>
          <pc:docMk/>
          <pc:sldMk cId="0" sldId="327"/>
        </pc:sldMkLst>
        <pc:spChg chg="mod">
          <ac:chgData name="Lan Yang" userId="43093da5-77dc-41e1-b856-09bc9a70e0e9" providerId="ADAL" clId="{C1CBE8FF-AC9D-9D4D-8958-D84F906AC96B}" dt="2022-07-15T22:49:10.063" v="4" actId="20577"/>
          <ac:spMkLst>
            <pc:docMk/>
            <pc:sldMk cId="0" sldId="327"/>
            <ac:spMk id="3074" creationId="{00000000-0000-0000-0000-000000000000}"/>
          </ac:spMkLst>
        </pc:spChg>
      </pc:sldChg>
      <pc:sldChg chg="modSp mod">
        <pc:chgData name="Lan Yang" userId="43093da5-77dc-41e1-b856-09bc9a70e0e9" providerId="ADAL" clId="{C1CBE8FF-AC9D-9D4D-8958-D84F906AC96B}" dt="2022-07-15T22:49:14.527" v="6" actId="20577"/>
        <pc:sldMkLst>
          <pc:docMk/>
          <pc:sldMk cId="3555794717" sldId="392"/>
        </pc:sldMkLst>
        <pc:spChg chg="mod">
          <ac:chgData name="Lan Yang" userId="43093da5-77dc-41e1-b856-09bc9a70e0e9" providerId="ADAL" clId="{C1CBE8FF-AC9D-9D4D-8958-D84F906AC96B}" dt="2022-07-15T22:49:14.527" v="6" actId="20577"/>
          <ac:spMkLst>
            <pc:docMk/>
            <pc:sldMk cId="3555794717" sldId="392"/>
            <ac:spMk id="3074" creationId="{00000000-0000-0000-0000-000000000000}"/>
          </ac:spMkLst>
        </pc:spChg>
      </pc:sldChg>
      <pc:sldChg chg="modSp mod">
        <pc:chgData name="Lan Yang" userId="43093da5-77dc-41e1-b856-09bc9a70e0e9" providerId="ADAL" clId="{C1CBE8FF-AC9D-9D4D-8958-D84F906AC96B}" dt="2022-07-15T22:49:22.925" v="9" actId="20577"/>
        <pc:sldMkLst>
          <pc:docMk/>
          <pc:sldMk cId="3587024830" sldId="393"/>
        </pc:sldMkLst>
        <pc:spChg chg="mod">
          <ac:chgData name="Lan Yang" userId="43093da5-77dc-41e1-b856-09bc9a70e0e9" providerId="ADAL" clId="{C1CBE8FF-AC9D-9D4D-8958-D84F906AC96B}" dt="2022-07-15T22:49:22.925" v="9" actId="20577"/>
          <ac:spMkLst>
            <pc:docMk/>
            <pc:sldMk cId="3587024830" sldId="393"/>
            <ac:spMk id="3074" creationId="{00000000-0000-0000-0000-000000000000}"/>
          </ac:spMkLst>
        </pc:spChg>
      </pc:sldChg>
    </pc:docChg>
  </pc:docChgLst>
  <pc:docChgLst>
    <pc:chgData name="Lan Yang" userId="43093da5-77dc-41e1-b856-09bc9a70e0e9" providerId="ADAL" clId="{ED50F478-4427-CD4C-8F49-8050D93B452B}"/>
    <pc:docChg chg="delSld modSld">
      <pc:chgData name="Lan Yang" userId="43093da5-77dc-41e1-b856-09bc9a70e0e9" providerId="ADAL" clId="{ED50F478-4427-CD4C-8F49-8050D93B452B}" dt="2024-02-06T17:31:54.410" v="4" actId="20577"/>
      <pc:docMkLst>
        <pc:docMk/>
      </pc:docMkLst>
      <pc:sldChg chg="modSp mod">
        <pc:chgData name="Lan Yang" userId="43093da5-77dc-41e1-b856-09bc9a70e0e9" providerId="ADAL" clId="{ED50F478-4427-CD4C-8F49-8050D93B452B}" dt="2024-02-06T17:31:30.972" v="2" actId="20577"/>
        <pc:sldMkLst>
          <pc:docMk/>
          <pc:sldMk cId="1941757182" sldId="336"/>
        </pc:sldMkLst>
        <pc:spChg chg="mod">
          <ac:chgData name="Lan Yang" userId="43093da5-77dc-41e1-b856-09bc9a70e0e9" providerId="ADAL" clId="{ED50F478-4427-CD4C-8F49-8050D93B452B}" dt="2024-02-06T17:31:30.972" v="2" actId="20577"/>
          <ac:spMkLst>
            <pc:docMk/>
            <pc:sldMk cId="1941757182" sldId="336"/>
            <ac:spMk id="23555" creationId="{00000000-0000-0000-0000-000000000000}"/>
          </ac:spMkLst>
        </pc:spChg>
      </pc:sldChg>
      <pc:sldChg chg="modSp mod">
        <pc:chgData name="Lan Yang" userId="43093da5-77dc-41e1-b856-09bc9a70e0e9" providerId="ADAL" clId="{ED50F478-4427-CD4C-8F49-8050D93B452B}" dt="2024-02-06T17:31:54.410" v="4" actId="20577"/>
        <pc:sldMkLst>
          <pc:docMk/>
          <pc:sldMk cId="1150263246" sldId="340"/>
        </pc:sldMkLst>
        <pc:spChg chg="mod">
          <ac:chgData name="Lan Yang" userId="43093da5-77dc-41e1-b856-09bc9a70e0e9" providerId="ADAL" clId="{ED50F478-4427-CD4C-8F49-8050D93B452B}" dt="2024-02-06T17:31:54.410" v="4" actId="20577"/>
          <ac:spMkLst>
            <pc:docMk/>
            <pc:sldMk cId="1150263246" sldId="340"/>
            <ac:spMk id="23555" creationId="{00000000-0000-0000-0000-000000000000}"/>
          </ac:spMkLst>
        </pc:spChg>
      </pc:sldChg>
      <pc:sldChg chg="del">
        <pc:chgData name="Lan Yang" userId="43093da5-77dc-41e1-b856-09bc9a70e0e9" providerId="ADAL" clId="{ED50F478-4427-CD4C-8F49-8050D93B452B}" dt="2024-02-01T17:21:59.920" v="0" actId="2696"/>
        <pc:sldMkLst>
          <pc:docMk/>
          <pc:sldMk cId="3335240418" sldId="4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D41DEB-9CC4-4269-BE1B-9B8FD97D41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946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BE400C6-86EF-4BE3-AEC8-9874DD6E5D3B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30A8178-A542-4B98-A336-B0A2BF4AD8A8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494317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6A06080-CAD6-4B3C-B380-79D2B7BAA78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95667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5F25733-8A02-4981-AF1C-3791FED7EE69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142338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C2EE78B-5660-40BC-BB3C-A8816800967E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802042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6FD7A02-0ADA-4593-9514-6B9861D60D0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722820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1AD95F7-1F9E-4C52-98CA-54FE7364998A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116096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30A8178-A542-4B98-A336-B0A2BF4AD8A8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6CA16B7-B26A-423E-A5D2-1D04CCDD36C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42CEDB1-39DA-4374-9848-E844DF141A6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E4FBBFF-79F3-4E13-BCDF-AACC77C85874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F868D48-F25B-4D68-966A-E640FA9CB8B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C557FBC-FB18-420A-A90B-E6D0BF75A3D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25F72A4-A541-314B-90A6-69136BF03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B1D8E1A-3D85-704D-B5F8-C255D62B14C6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09C9EF7-A6A7-3448-A46E-A19855E95C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0E39BBB-D972-7E4B-AADA-8257B21B9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1AD95F7-1F9E-4C52-98CA-54FE7364998A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472A749-B543-401C-ABDB-FB133596A3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28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DAC6055-4874-43DE-ABDF-2C94E1080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56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04448F3-0BE8-40DC-9934-8CF6E8830C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33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9EA6EEC-16C2-48D2-804A-21B406AFA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49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E5044ED-2192-4AE9-889E-069562B29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42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A886424-DE79-40FE-9FDE-D6E106BFCF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45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A710CD8-6433-41E6-8ABF-F2536B56C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88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56DEF62-9C5B-4EF5-99FF-3C52F26E1A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43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6A66DB3-4D7D-41A6-AE83-AB0BAD7DBC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40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C515210-7164-4D11-A57B-ED7DD6E4B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38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A06B112-091E-452C-9FB5-854774AC82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0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DBB4D76-E18B-441C-B86C-9526DA0396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25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r>
              <a:rPr lang="en-US" altLang="en-US"/>
              <a:t>1-</a:t>
            </a:r>
            <a:fld id="{9FE8044B-5A5E-4B57-B2AC-CAEB41A8BC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ui.unige.ch/isi/bnf/JAVA/BNFindex.html" TargetMode="External"/><Relationship Id="rId2" Type="http://schemas.openxmlformats.org/officeDocument/2006/relationships/hyperlink" Target="https://docs.oracle.com/javase/specs/jls/se7/htm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ython.org/3/reference/grammar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ui.unige.ch/isi/bnf/JAVA/BNFindex.html" TargetMode="External"/><Relationship Id="rId2" Type="http://schemas.openxmlformats.org/officeDocument/2006/relationships/hyperlink" Target="https://docs.oracle.com/javase/specs/jls/se7/html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ui.unige.ch/isi/bnf/JAVA/statement.html" TargetMode="External"/><Relationship Id="rId4" Type="http://schemas.openxmlformats.org/officeDocument/2006/relationships/hyperlink" Target="http://cui.unige.ch/isi/bnf/JAVA/expression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28359_01/server.111/b28286/ap_syntx001.htm#SQLRF553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searchgate.net/figure/Syntax-diagrams-for-part-of-Java-EBNF_fig6_3768488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Lecture 2: Syntax and Semantics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Part A: Describing Syntax  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	Part B: Describing Semantics 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685800"/>
          </a:xfrm>
        </p:spPr>
        <p:txBody>
          <a:bodyPr/>
          <a:lstStyle/>
          <a:p>
            <a:r>
              <a:rPr lang="en-US" altLang="en-US" dirty="0"/>
              <a:t> Chapter 3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Extended BNF (EBNF)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z="2500" dirty="0">
                <a:solidFill>
                  <a:schemeClr val="tx1"/>
                </a:solidFill>
              </a:rPr>
              <a:t>Optional parts are placed in brackets </a:t>
            </a:r>
            <a:r>
              <a:rPr lang="en-US" altLang="en-US" sz="2500" dirty="0">
                <a:solidFill>
                  <a:srgbClr val="FF0000"/>
                </a:solidFill>
              </a:rPr>
              <a:t>[ ]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Arial" charset="0"/>
              </a:rPr>
              <a:t>	</a:t>
            </a:r>
            <a:r>
              <a:rPr lang="en-US" altLang="en-US" sz="2400" dirty="0">
                <a:latin typeface="Courier New" pitchFamily="49" charset="0"/>
              </a:rPr>
              <a:t>&lt;</a:t>
            </a:r>
            <a:r>
              <a:rPr lang="en-US" altLang="en-US" sz="2400" dirty="0" err="1">
                <a:latin typeface="Courier New" pitchFamily="49" charset="0"/>
              </a:rPr>
              <a:t>fun_call</a:t>
            </a:r>
            <a:r>
              <a:rPr lang="en-US" altLang="en-US" sz="2400" dirty="0">
                <a:latin typeface="Courier New" pitchFamily="49" charset="0"/>
              </a:rPr>
              <a:t>&gt; -&gt; ident ‘(‘[&lt;</a:t>
            </a:r>
            <a:r>
              <a:rPr lang="en-US" altLang="en-US" sz="2400" dirty="0" err="1">
                <a:latin typeface="Courier New" pitchFamily="49" charset="0"/>
              </a:rPr>
              <a:t>expr_list</a:t>
            </a:r>
            <a:r>
              <a:rPr lang="en-US" altLang="en-US" sz="2400" dirty="0">
                <a:latin typeface="Courier New" pitchFamily="49" charset="0"/>
              </a:rPr>
              <a:t>&gt;]’)’</a:t>
            </a:r>
          </a:p>
          <a:p>
            <a:pPr eaLnBrk="1" hangingPunct="1"/>
            <a:r>
              <a:rPr lang="en-US" altLang="en-US" sz="2500" dirty="0">
                <a:solidFill>
                  <a:schemeClr val="tx1"/>
                </a:solidFill>
              </a:rPr>
              <a:t>Alternative parts of RHSs are placed inside parentheses </a:t>
            </a:r>
            <a:r>
              <a:rPr lang="en-US" altLang="en-US" sz="2500" dirty="0">
                <a:solidFill>
                  <a:srgbClr val="FF0000"/>
                </a:solidFill>
              </a:rPr>
              <a:t>() </a:t>
            </a:r>
            <a:r>
              <a:rPr lang="en-US" altLang="en-US" sz="2500" dirty="0">
                <a:solidFill>
                  <a:schemeClr val="tx1"/>
                </a:solidFill>
              </a:rPr>
              <a:t>and separated via vertical bars</a:t>
            </a:r>
            <a:r>
              <a:rPr lang="en-US" altLang="en-US" sz="2500" dirty="0"/>
              <a:t> </a:t>
            </a:r>
            <a:r>
              <a:rPr lang="en-US" altLang="en-US" sz="2500" dirty="0">
                <a:solidFill>
                  <a:srgbClr val="FF0000"/>
                </a:solidFill>
              </a:rPr>
              <a:t>|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Arial" charset="0"/>
              </a:rPr>
              <a:t>	</a:t>
            </a:r>
            <a:r>
              <a:rPr lang="en-US" altLang="en-US" sz="2400" dirty="0">
                <a:latin typeface="Courier New" pitchFamily="49" charset="0"/>
              </a:rPr>
              <a:t>&lt;term&gt; → &lt;term&gt;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>
                <a:latin typeface="Courier New" pitchFamily="49" charset="0"/>
              </a:rPr>
              <a:t>(+|-) </a:t>
            </a:r>
            <a:r>
              <a:rPr lang="en-US" altLang="en-US" sz="2400" dirty="0" err="1">
                <a:latin typeface="Courier New" pitchFamily="49" charset="0"/>
              </a:rPr>
              <a:t>const</a:t>
            </a:r>
            <a:endParaRPr lang="en-US" altLang="en-US" sz="2400" dirty="0">
              <a:latin typeface="Courier New" pitchFamily="49" charset="0"/>
            </a:endParaRPr>
          </a:p>
          <a:p>
            <a:pPr eaLnBrk="1" hangingPunct="1"/>
            <a:r>
              <a:rPr lang="en-US" altLang="en-US" sz="2500" dirty="0">
                <a:solidFill>
                  <a:schemeClr val="tx1"/>
                </a:solidFill>
              </a:rPr>
              <a:t>Repetitions (0 or more) are placed inside braces </a:t>
            </a:r>
            <a:r>
              <a:rPr lang="en-US" altLang="en-US" sz="2500" dirty="0">
                <a:solidFill>
                  <a:srgbClr val="FF0000"/>
                </a:solidFill>
              </a:rPr>
              <a:t>{ }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Arial" charset="0"/>
              </a:rPr>
              <a:t>	</a:t>
            </a:r>
            <a:r>
              <a:rPr lang="en-US" altLang="en-US" sz="2400" dirty="0">
                <a:latin typeface="Courier New" pitchFamily="49" charset="0"/>
              </a:rPr>
              <a:t>&lt;ident&gt; → letter {</a:t>
            </a:r>
            <a:r>
              <a:rPr lang="en-US" altLang="en-US" sz="2400" dirty="0" err="1">
                <a:latin typeface="Courier New" pitchFamily="49" charset="0"/>
              </a:rPr>
              <a:t>letter|digit</a:t>
            </a:r>
            <a:r>
              <a:rPr lang="en-US" altLang="en-US" sz="2400" dirty="0">
                <a:latin typeface="Courier New" pitchFamily="49" charset="0"/>
              </a:rPr>
              <a:t>}</a:t>
            </a:r>
          </a:p>
          <a:p>
            <a:pPr eaLnBrk="1" hangingPunct="1"/>
            <a:endParaRPr lang="en-US" altLang="en-US" sz="2400" dirty="0">
              <a:latin typeface="Courier New" pitchFamily="49" charset="0"/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Note: similar to regular expression notation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DD9D-2FD2-7043-9926-3C32AA27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5E44-04E7-B242-85FF-712ACF6F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following are a few examples of function calls or a Java-like static method calls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</a:t>
            </a:r>
            <a:r>
              <a:rPr lang="en-US" altLang="en-US" sz="2000" dirty="0">
                <a:solidFill>
                  <a:srgbClr val="0070C0"/>
                </a:solidFill>
              </a:rPr>
              <a:t>f();	f(a, </a:t>
            </a:r>
            <a:r>
              <a:rPr lang="en-US" altLang="en-US" sz="2000" dirty="0" err="1">
                <a:solidFill>
                  <a:srgbClr val="0070C0"/>
                </a:solidFill>
              </a:rPr>
              <a:t>a+b</a:t>
            </a:r>
            <a:r>
              <a:rPr lang="en-US" altLang="en-US" sz="2000" dirty="0">
                <a:solidFill>
                  <a:srgbClr val="0070C0"/>
                </a:solidFill>
              </a:rPr>
              <a:t>);    f(x*y, 3*x, 4);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 From above we summarize the function call as: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solidFill>
                  <a:schemeClr val="tx1"/>
                </a:solidFill>
              </a:rPr>
              <a:t>A function name followed by (), or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A function name followed by a list of parameters inside 	the () where each parameter could be an expression.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Thus, the EBNF syntax rule for the function call could be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&lt;</a:t>
            </a:r>
            <a:r>
              <a:rPr lang="en-US" altLang="en-US" sz="2400" dirty="0" err="1">
                <a:solidFill>
                  <a:srgbClr val="0070C0"/>
                </a:solidFill>
              </a:rPr>
              <a:t>fun_call</a:t>
            </a:r>
            <a:r>
              <a:rPr lang="en-US" altLang="en-US" sz="2400" dirty="0">
                <a:solidFill>
                  <a:srgbClr val="0070C0"/>
                </a:solidFill>
              </a:rPr>
              <a:t>&gt; -&gt; id ‘(‘[&lt;</a:t>
            </a:r>
            <a:r>
              <a:rPr lang="en-US" altLang="en-US" sz="2400" dirty="0" err="1">
                <a:solidFill>
                  <a:srgbClr val="0070C0"/>
                </a:solidFill>
              </a:rPr>
              <a:t>expr_list</a:t>
            </a:r>
            <a:r>
              <a:rPr lang="en-US" altLang="en-US" sz="2400" dirty="0">
                <a:solidFill>
                  <a:srgbClr val="0070C0"/>
                </a:solidFill>
              </a:rPr>
              <a:t>&gt;]’)’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Optional parts are placed in brackets </a:t>
            </a:r>
            <a:r>
              <a:rPr lang="en-US" altLang="en-US" dirty="0">
                <a:solidFill>
                  <a:srgbClr val="FF0000"/>
                </a:solidFill>
              </a:rPr>
              <a:t>[ ]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Parameters are optional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Arial" charset="0"/>
              </a:rPr>
              <a:t>	</a:t>
            </a:r>
            <a:endParaRPr lang="en-US" alt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3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BNF and EBNF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BNF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</a:t>
            </a:r>
            <a:r>
              <a:rPr lang="en-US" altLang="en-US" sz="2400" dirty="0">
                <a:latin typeface="Courier New" pitchFamily="49" charset="0"/>
              </a:rPr>
              <a:t>&lt;expr&gt; </a:t>
            </a:r>
            <a:r>
              <a:rPr lang="en-US" altLang="en-US" sz="2400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latin typeface="Courier New" pitchFamily="49" charset="0"/>
              </a:rPr>
              <a:t> &lt;expr&gt; +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  	| &lt;expr&gt; -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  	|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&lt;term&gt; </a:t>
            </a:r>
            <a:r>
              <a:rPr lang="en-US" altLang="en-US" sz="2400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latin typeface="Courier New" pitchFamily="49" charset="0"/>
              </a:rPr>
              <a:t> &lt;term&gt; * &lt;factor&gt;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  	| &lt;term&gt; / &lt;factor&gt;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  | &lt;factor&gt;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EBNF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altLang="en-US" sz="2400" dirty="0">
                <a:latin typeface="Courier New" pitchFamily="49" charset="0"/>
              </a:rPr>
              <a:t>&lt;expr&gt; </a:t>
            </a:r>
            <a:r>
              <a:rPr lang="en-US" altLang="en-US" sz="2400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latin typeface="Courier New" pitchFamily="49" charset="0"/>
              </a:rPr>
              <a:t> &lt;term&gt; </a:t>
            </a:r>
            <a:r>
              <a:rPr lang="en-US" altLang="en-US" sz="2400" dirty="0">
                <a:solidFill>
                  <a:srgbClr val="FF925F"/>
                </a:solidFill>
                <a:latin typeface="Courier New" pitchFamily="49" charset="0"/>
              </a:rPr>
              <a:t>{</a:t>
            </a:r>
            <a:r>
              <a:rPr lang="en-US" altLang="en-US" sz="2400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altLang="en-US" sz="2400" dirty="0">
                <a:latin typeface="Courier New" pitchFamily="49" charset="0"/>
              </a:rPr>
              <a:t>+ | -</a:t>
            </a:r>
            <a:r>
              <a:rPr lang="en-US" altLang="en-US" sz="2400" dirty="0">
                <a:solidFill>
                  <a:srgbClr val="00B050"/>
                </a:solidFill>
                <a:latin typeface="Courier New" pitchFamily="49" charset="0"/>
              </a:rPr>
              <a:t>)</a:t>
            </a:r>
            <a:r>
              <a:rPr lang="en-US" altLang="en-US" sz="2400" dirty="0">
                <a:latin typeface="Courier New" pitchFamily="49" charset="0"/>
              </a:rPr>
              <a:t> &lt;term&gt;</a:t>
            </a:r>
            <a:r>
              <a:rPr lang="en-US" altLang="en-US" sz="2400" dirty="0">
                <a:solidFill>
                  <a:srgbClr val="FFC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	&lt;term&gt; </a:t>
            </a:r>
            <a:r>
              <a:rPr lang="en-US" altLang="en-US" sz="2400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latin typeface="Courier New" pitchFamily="49" charset="0"/>
              </a:rPr>
              <a:t> &lt;factor&gt; </a:t>
            </a:r>
            <a:r>
              <a:rPr lang="en-US" altLang="en-US" sz="2400" dirty="0">
                <a:solidFill>
                  <a:srgbClr val="FFC000"/>
                </a:solidFill>
                <a:latin typeface="Courier New" pitchFamily="49" charset="0"/>
              </a:rPr>
              <a:t>{</a:t>
            </a:r>
            <a:r>
              <a:rPr lang="en-US" altLang="en-US" sz="2400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altLang="en-US" sz="2400" dirty="0">
                <a:latin typeface="Courier New" pitchFamily="49" charset="0"/>
              </a:rPr>
              <a:t>* | /</a:t>
            </a:r>
            <a:r>
              <a:rPr lang="en-US" altLang="en-US" sz="2400" dirty="0">
                <a:solidFill>
                  <a:srgbClr val="00B050"/>
                </a:solidFill>
                <a:latin typeface="Courier New" pitchFamily="49" charset="0"/>
              </a:rPr>
              <a:t>)</a:t>
            </a:r>
            <a:r>
              <a:rPr lang="en-US" altLang="en-US" sz="2400" dirty="0">
                <a:latin typeface="Courier New" pitchFamily="49" charset="0"/>
              </a:rPr>
              <a:t> &lt;factor&gt;</a:t>
            </a:r>
            <a:r>
              <a:rPr lang="en-US" altLang="en-US" sz="2400" dirty="0">
                <a:solidFill>
                  <a:srgbClr val="FFC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77440285-AA07-EB41-9F2E-E99B063C0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Recent Variations in EBNF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ECDEC236-C464-DB42-930C-630A7C757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n-US" dirty="0">
                <a:solidFill>
                  <a:schemeClr val="tx1"/>
                </a:solidFill>
              </a:rPr>
              <a:t>Alternative right-hand sides are put on separate lines</a:t>
            </a:r>
          </a:p>
          <a:p>
            <a:pPr lvl="1" eaLnBrk="1" hangingPunct="1"/>
            <a:r>
              <a:rPr lang="es-MX" altLang="en-US" dirty="0">
                <a:solidFill>
                  <a:schemeClr val="tx1"/>
                </a:solidFill>
              </a:rPr>
              <a:t>Note: we have followed this convention</a:t>
            </a:r>
          </a:p>
          <a:p>
            <a:pPr eaLnBrk="1" hangingPunct="1"/>
            <a:r>
              <a:rPr lang="es-MX" altLang="en-US" dirty="0">
                <a:solidFill>
                  <a:schemeClr val="tx1"/>
                </a:solidFill>
              </a:rPr>
              <a:t>Use of a colon </a:t>
            </a:r>
            <a:r>
              <a:rPr lang="es-MX" altLang="en-US" dirty="0">
                <a:solidFill>
                  <a:srgbClr val="FF0000"/>
                </a:solidFill>
              </a:rPr>
              <a:t>:</a:t>
            </a:r>
            <a:r>
              <a:rPr lang="es-MX" altLang="en-US" dirty="0">
                <a:solidFill>
                  <a:schemeClr val="tx1"/>
                </a:solidFill>
              </a:rPr>
              <a:t> instead of </a:t>
            </a:r>
            <a:r>
              <a:rPr lang="es-MX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=&gt;</a:t>
            </a:r>
          </a:p>
          <a:p>
            <a:pPr marL="0" indent="0" eaLnBrk="1" hangingPunct="1">
              <a:buNone/>
            </a:pPr>
            <a:r>
              <a:rPr lang="es-MX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&lt;expr&gt; 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: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&lt;term&gt; {(+ | -)</a:t>
            </a:r>
            <a:r>
              <a:rPr lang="es-MX" altLang="en-US" sz="2000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oneof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&lt;term&gt;}</a:t>
            </a:r>
            <a:endParaRPr lang="es-MX" altLang="en-US" sz="20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s-MX" altLang="en-US" dirty="0">
                <a:solidFill>
                  <a:schemeClr val="tx1"/>
                </a:solidFill>
              </a:rPr>
              <a:t>Use of </a:t>
            </a:r>
            <a:r>
              <a:rPr lang="es-MX" altLang="en-US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opt</a:t>
            </a:r>
            <a:r>
              <a:rPr lang="es-MX" altLang="en-US" dirty="0">
                <a:solidFill>
                  <a:schemeClr val="tx1"/>
                </a:solidFill>
              </a:rPr>
              <a:t> for optional parts</a:t>
            </a:r>
          </a:p>
          <a:p>
            <a:pPr eaLnBrk="1" hangingPunct="1"/>
            <a:r>
              <a:rPr lang="es-MX" altLang="en-US" dirty="0">
                <a:solidFill>
                  <a:schemeClr val="tx1"/>
                </a:solidFill>
              </a:rPr>
              <a:t>Use of </a:t>
            </a:r>
            <a:r>
              <a:rPr lang="es-MX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oneof</a:t>
            </a:r>
            <a:r>
              <a:rPr lang="es-MX" altLang="en-US" dirty="0">
                <a:solidFill>
                  <a:schemeClr val="tx1"/>
                </a:solidFill>
              </a:rPr>
              <a:t> for choices</a:t>
            </a:r>
          </a:p>
          <a:p>
            <a:pPr eaLnBrk="1" hangingPunct="1"/>
            <a:endParaRPr lang="es-MX" altLang="en-US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s-MX" altLang="en-US" sz="2400" dirty="0">
                <a:solidFill>
                  <a:srgbClr val="00B050"/>
                </a:solidFill>
              </a:rPr>
              <a:t>(For information only.)</a:t>
            </a:r>
          </a:p>
        </p:txBody>
      </p:sp>
    </p:spTree>
    <p:extLst>
      <p:ext uri="{BB962C8B-B14F-4D97-AF65-F5344CB8AC3E}">
        <p14:creationId xmlns:p14="http://schemas.microsoft.com/office/powerpoint/2010/main" val="348245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A127-1F92-40BA-B423-0317922A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587D-A5DB-434C-89EB-26EE70E9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Syntax Rules</a:t>
            </a:r>
          </a:p>
          <a:p>
            <a:pPr lvl="1"/>
            <a:r>
              <a:rPr lang="en-US" sz="1800" dirty="0">
                <a:hlinkClick r:id="rId2"/>
              </a:rPr>
              <a:t>Java Syntax by Oracle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Java Syntax Diagram and EBNF</a:t>
            </a:r>
            <a:r>
              <a:rPr lang="en-US" sz="2000" dirty="0"/>
              <a:t> </a:t>
            </a:r>
          </a:p>
          <a:p>
            <a:endParaRPr lang="en-US" dirty="0"/>
          </a:p>
          <a:p>
            <a:r>
              <a:rPr lang="en-US" dirty="0"/>
              <a:t>Python Syntax Rules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hlinkClick r:id="rId4"/>
              </a:rPr>
              <a:t>Python 3 Syntax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Note: Since BNF no longer practically used, we now often use BNF referring to EBNF syntax description</a:t>
            </a:r>
            <a:r>
              <a:rPr lang="en-US" sz="2000" dirty="0"/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A127-1F92-40BA-B423-0317922A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Syntax Rules: if-</a:t>
            </a:r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587D-A5DB-434C-89EB-26EE70E9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194816"/>
            <a:ext cx="8116824" cy="497738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Java Syntax Rules</a:t>
            </a:r>
          </a:p>
          <a:p>
            <a:pPr lvl="1"/>
            <a:r>
              <a:rPr lang="en-US" sz="1800" dirty="0">
                <a:hlinkClick r:id="rId2"/>
              </a:rPr>
              <a:t>Java Syntax by Oracle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Java Syntax Diagram and EBNF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Oracle:</a:t>
            </a:r>
          </a:p>
          <a:p>
            <a:pPr marL="400050" lvl="1" indent="0">
              <a:buNone/>
            </a:pPr>
            <a:r>
              <a:rPr lang="en-US" sz="1400" dirty="0" err="1"/>
              <a:t>IfThenStatement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    if ( Expression ) Statement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IfThenElseStatement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    if ( Expression ) </a:t>
            </a:r>
            <a:r>
              <a:rPr lang="en-US" sz="1400" dirty="0" err="1"/>
              <a:t>StatementNoShortIf</a:t>
            </a:r>
            <a:r>
              <a:rPr lang="en-US" sz="1400" dirty="0"/>
              <a:t> else Statement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IfThenElseStatementNoShortIf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    if ( Expression ) </a:t>
            </a:r>
            <a:r>
              <a:rPr lang="en-US" sz="1400" dirty="0" err="1"/>
              <a:t>StatementNoShortIf</a:t>
            </a:r>
            <a:r>
              <a:rPr lang="en-US" sz="1400" dirty="0"/>
              <a:t> else </a:t>
            </a:r>
            <a:r>
              <a:rPr lang="en-US" sz="1400" dirty="0" err="1"/>
              <a:t>StatementNoShortIf</a:t>
            </a: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Cui: </a:t>
            </a:r>
          </a:p>
          <a:p>
            <a:pPr marL="0" indent="0">
              <a:buNone/>
            </a:pPr>
            <a:r>
              <a:rPr lang="en-US" sz="1800" dirty="0" err="1"/>
              <a:t>if_statement</a:t>
            </a:r>
            <a:r>
              <a:rPr lang="en-US" sz="1800" dirty="0"/>
              <a:t> ::= </a:t>
            </a:r>
            <a:r>
              <a:rPr lang="en-US" sz="1800" b="1" dirty="0"/>
              <a:t>"if"</a:t>
            </a:r>
            <a:r>
              <a:rPr lang="en-US" sz="1800" dirty="0"/>
              <a:t> </a:t>
            </a:r>
            <a:r>
              <a:rPr lang="en-US" sz="1800" b="1" dirty="0"/>
              <a:t>"("</a:t>
            </a:r>
            <a:r>
              <a:rPr lang="en-US" sz="1800" dirty="0"/>
              <a:t> </a:t>
            </a:r>
            <a:r>
              <a:rPr lang="en-US" sz="1800" dirty="0">
                <a:hlinkClick r:id="rId4"/>
              </a:rPr>
              <a:t>expression</a:t>
            </a:r>
            <a:r>
              <a:rPr lang="en-US" sz="1800" dirty="0"/>
              <a:t> </a:t>
            </a:r>
            <a:r>
              <a:rPr lang="en-US" sz="1800" b="1" dirty="0"/>
              <a:t>")"</a:t>
            </a:r>
            <a:r>
              <a:rPr lang="en-US" sz="1800" dirty="0"/>
              <a:t> </a:t>
            </a:r>
            <a:r>
              <a:rPr lang="en-US" sz="1800" dirty="0">
                <a:hlinkClick r:id="rId5"/>
              </a:rPr>
              <a:t>statement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/>
              <a:t> </a:t>
            </a:r>
            <a:r>
              <a:rPr lang="en-US" sz="1800" b="1" dirty="0"/>
              <a:t>"else"</a:t>
            </a:r>
            <a:r>
              <a:rPr lang="en-US" sz="1800" dirty="0"/>
              <a:t> </a:t>
            </a:r>
            <a:r>
              <a:rPr lang="en-US" sz="1800" dirty="0">
                <a:hlinkClick r:id="rId5"/>
              </a:rPr>
              <a:t>statement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] </a:t>
            </a:r>
            <a:br>
              <a:rPr lang="en-US" sz="18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7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ACBF-A895-9B40-847A-6060BE390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876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if (temperature &gt;= 90) { </a:t>
            </a:r>
          </a:p>
          <a:p>
            <a:pPr marL="0" indent="0">
              <a:buNone/>
            </a:pPr>
            <a:r>
              <a:rPr lang="en-US" sz="2400" dirty="0"/>
              <a:t>		if (</a:t>
            </a:r>
            <a:r>
              <a:rPr lang="en-US" sz="2400" dirty="0" err="1"/>
              <a:t>isSunny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System.out.println</a:t>
            </a:r>
            <a:r>
              <a:rPr lang="en-US" sz="2400" dirty="0"/>
              <a:t>(“Beach”);</a:t>
            </a:r>
          </a:p>
          <a:p>
            <a:pPr marL="0" indent="0">
              <a:buNone/>
            </a:pPr>
            <a:r>
              <a:rPr lang="en-US" sz="2400"/>
              <a:t>	}  else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(“Game”);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Today’s temperature is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80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sym typeface="Wingdings" pitchFamily="2" charset="2"/>
              </a:rPr>
              <a:t>isSunny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is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True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, what do you do?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	A. Beach	B. Game	C. Nothing 	D. Other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Today’s temperature is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95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sym typeface="Wingdings" pitchFamily="2" charset="2"/>
              </a:rPr>
              <a:t>isSunny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is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False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, what do you do?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640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85E2-CE7B-554E-8981-72AB5E26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Wrong" title="Parse Tree">
            <a:extLst>
              <a:ext uri="{FF2B5EF4-FFF2-40B4-BE49-F238E27FC236}">
                <a16:creationId xmlns:a16="http://schemas.microsoft.com/office/drawing/2014/main" id="{A8F8BED7-3CAB-B54B-8BD4-C9430AA20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5824"/>
            <a:ext cx="5715000" cy="3160776"/>
          </a:xfrm>
        </p:spPr>
      </p:pic>
      <p:pic>
        <p:nvPicPr>
          <p:cNvPr id="7" name="Picture 6" title="Parse Tree">
            <a:extLst>
              <a:ext uri="{FF2B5EF4-FFF2-40B4-BE49-F238E27FC236}">
                <a16:creationId xmlns:a16="http://schemas.microsoft.com/office/drawing/2014/main" id="{FA7A5FD2-D8EF-9340-A1AD-35E590F58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72" y="3276600"/>
            <a:ext cx="575524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D066-2221-4C4E-8DA8-BC407BA6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Strategies for resolving “dangling else”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DEF2-4F08-7E4B-B847-A521D4CB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1371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Adding additional keyword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Ruby, VB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Pseudo code for demonstrating the 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0AE79-9B4F-234E-8425-32978D70F04A}"/>
              </a:ext>
            </a:extLst>
          </p:cNvPr>
          <p:cNvSpPr txBox="1"/>
          <p:nvPr/>
        </p:nvSpPr>
        <p:spPr>
          <a:xfrm>
            <a:off x="762000" y="3048000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if (temperature &gt;= 90) 			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if (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isSunny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)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		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	“Beach”;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end if;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else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“Game”;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end if;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8F676-B255-684F-B1E2-8D8011D86215}"/>
              </a:ext>
            </a:extLst>
          </p:cNvPr>
          <p:cNvSpPr txBox="1"/>
          <p:nvPr/>
        </p:nvSpPr>
        <p:spPr>
          <a:xfrm>
            <a:off x="4343400" y="3047999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if (temperature &gt;= 90) 			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if (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isSunny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)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		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	“Beach”;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else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	“Game”;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end if;</a:t>
            </a:r>
            <a:endParaRPr lang="en-US" sz="1800" dirty="0">
              <a:solidFill>
                <a:srgbClr val="0070C0"/>
              </a:solidFill>
              <a:latin typeface="+mn-lt"/>
            </a:endParaRP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end if;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17C473-3ED7-9544-8C37-87FF70859F61}"/>
              </a:ext>
            </a:extLst>
          </p:cNvPr>
          <p:cNvSpPr/>
          <p:nvPr/>
        </p:nvSpPr>
        <p:spPr bwMode="auto">
          <a:xfrm>
            <a:off x="609600" y="2743200"/>
            <a:ext cx="3276600" cy="3200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44938B-9326-D649-A3D3-F1687F8AC206}"/>
              </a:ext>
            </a:extLst>
          </p:cNvPr>
          <p:cNvSpPr/>
          <p:nvPr/>
        </p:nvSpPr>
        <p:spPr bwMode="auto">
          <a:xfrm>
            <a:off x="4343400" y="2743200"/>
            <a:ext cx="3352800" cy="3200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5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D066-2221-4C4E-8DA8-BC407BA6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Strategies for resolving “dangling else”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DEF2-4F08-7E4B-B847-A521D4CB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1371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Using indentation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Python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Pseudo code for demonstrating the 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0AE79-9B4F-234E-8425-32978D70F04A}"/>
              </a:ext>
            </a:extLst>
          </p:cNvPr>
          <p:cNvSpPr txBox="1"/>
          <p:nvPr/>
        </p:nvSpPr>
        <p:spPr>
          <a:xfrm>
            <a:off x="762000" y="30480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if temperature &gt;= 90: 			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if 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isSunny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: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		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	“Beach”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else: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“Game”;</a:t>
            </a:r>
          </a:p>
          <a:p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8F676-B255-684F-B1E2-8D8011D86215}"/>
              </a:ext>
            </a:extLst>
          </p:cNvPr>
          <p:cNvSpPr txBox="1"/>
          <p:nvPr/>
        </p:nvSpPr>
        <p:spPr>
          <a:xfrm>
            <a:off x="4343400" y="3047999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if temperature &gt;= 90: 			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if 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isSunny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: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		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	“Beach”;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else: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	“Game”;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</a:t>
            </a:r>
          </a:p>
          <a:p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17C473-3ED7-9544-8C37-87FF70859F61}"/>
              </a:ext>
            </a:extLst>
          </p:cNvPr>
          <p:cNvSpPr/>
          <p:nvPr/>
        </p:nvSpPr>
        <p:spPr bwMode="auto">
          <a:xfrm>
            <a:off x="609600" y="2743200"/>
            <a:ext cx="3276600" cy="3200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44938B-9326-D649-A3D3-F1687F8AC206}"/>
              </a:ext>
            </a:extLst>
          </p:cNvPr>
          <p:cNvSpPr/>
          <p:nvPr/>
        </p:nvSpPr>
        <p:spPr bwMode="auto">
          <a:xfrm>
            <a:off x="4343400" y="2743200"/>
            <a:ext cx="3352800" cy="3200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3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2552099"/>
            <a:ext cx="6019800" cy="147002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Part A: Describing Syntax 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685800"/>
          </a:xfrm>
        </p:spPr>
        <p:txBody>
          <a:bodyPr/>
          <a:lstStyle/>
          <a:p>
            <a:r>
              <a:rPr lang="en-US" altLang="en-US" dirty="0"/>
              <a:t> 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5794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D066-2221-4C4E-8DA8-BC407BA6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Strategies for resolving “dangling else”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DEF2-4F08-7E4B-B847-A521D4CB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1371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Requiring { } (block) for then &amp; else branch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Go, Rust, Swift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Pseudo code for demonstrating the 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0AE79-9B4F-234E-8425-32978D70F04A}"/>
              </a:ext>
            </a:extLst>
          </p:cNvPr>
          <p:cNvSpPr txBox="1"/>
          <p:nvPr/>
        </p:nvSpPr>
        <p:spPr>
          <a:xfrm>
            <a:off x="762000" y="3048000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if (temperature &gt;= 90) 	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	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      if (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isSunny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)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{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“Beach”;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      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      else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{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    “Game”;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       }    </a:t>
            </a:r>
            <a:r>
              <a:rPr lang="en-US" sz="1800" dirty="0">
                <a:latin typeface="+mn-lt"/>
              </a:rPr>
              <a:t>//end of inside if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; 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8F676-B255-684F-B1E2-8D8011D86215}"/>
              </a:ext>
            </a:extLst>
          </p:cNvPr>
          <p:cNvSpPr txBox="1"/>
          <p:nvPr/>
        </p:nvSpPr>
        <p:spPr>
          <a:xfrm>
            <a:off x="4343400" y="3047999"/>
            <a:ext cx="312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if (temperature &gt;= 90)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{	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		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if (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isSunny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)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{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		“Beach”;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            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} </a:t>
            </a:r>
            <a:r>
              <a:rPr lang="en-US" sz="1800" dirty="0">
                <a:latin typeface="+mn-lt"/>
              </a:rPr>
              <a:t>//end of inside if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else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{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 	“Game”;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}; </a:t>
            </a:r>
            <a:r>
              <a:rPr lang="en-US" sz="1800" dirty="0">
                <a:latin typeface="+mn-lt"/>
              </a:rPr>
              <a:t> </a:t>
            </a:r>
          </a:p>
          <a:p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17C473-3ED7-9544-8C37-87FF70859F61}"/>
              </a:ext>
            </a:extLst>
          </p:cNvPr>
          <p:cNvSpPr/>
          <p:nvPr/>
        </p:nvSpPr>
        <p:spPr bwMode="auto">
          <a:xfrm>
            <a:off x="609600" y="2743200"/>
            <a:ext cx="3276600" cy="3200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44938B-9326-D649-A3D3-F1687F8AC206}"/>
              </a:ext>
            </a:extLst>
          </p:cNvPr>
          <p:cNvSpPr/>
          <p:nvPr/>
        </p:nvSpPr>
        <p:spPr bwMode="auto">
          <a:xfrm>
            <a:off x="4343400" y="2743200"/>
            <a:ext cx="3352800" cy="3200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6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D066-2221-4C4E-8DA8-BC407BA6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Strategies for resolving “dangling else”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DEF2-4F08-7E4B-B847-A521D4CB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66023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Writing unambiguous grammar or additional rule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Kotlin, C#, JavaScript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Same as Java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Syntax rule (e.g. Kotlin)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ifExpression</a:t>
            </a:r>
            <a:r>
              <a:rPr lang="en-US" sz="1400" dirty="0"/>
              <a:t> (used by </a:t>
            </a:r>
            <a:r>
              <a:rPr lang="en-US" sz="1400" dirty="0" err="1"/>
              <a:t>primaryExpression</a:t>
            </a:r>
            <a:r>
              <a:rPr lang="en-US" sz="1400" dirty="0"/>
              <a:t>) :  </a:t>
            </a:r>
          </a:p>
          <a:p>
            <a:pPr marL="457200" lvl="1" indent="0">
              <a:buNone/>
            </a:pPr>
            <a:r>
              <a:rPr lang="en-US" sz="1400" dirty="0"/>
              <a:t>	'if' '(' expression ')’ (</a:t>
            </a:r>
            <a:r>
              <a:rPr lang="en-US" sz="1400" dirty="0" err="1"/>
              <a:t>controlStructureBody</a:t>
            </a:r>
            <a:r>
              <a:rPr lang="en-US" sz="1400" dirty="0"/>
              <a:t> | ';’)</a:t>
            </a:r>
            <a:br>
              <a:rPr lang="en-US" sz="1400" dirty="0"/>
            </a:br>
            <a:r>
              <a:rPr lang="en-US" sz="1400" dirty="0"/>
              <a:t>	| 'if' '(' expression ')’ </a:t>
            </a:r>
            <a:r>
              <a:rPr lang="en-US" sz="1400" dirty="0" err="1"/>
              <a:t>controlStructureBody</a:t>
            </a:r>
            <a:r>
              <a:rPr lang="en-US" sz="1400" dirty="0"/>
              <a:t>? ';'? 'else' (</a:t>
            </a:r>
            <a:r>
              <a:rPr lang="en-US" sz="1400" dirty="0" err="1"/>
              <a:t>controlStructureBody</a:t>
            </a:r>
            <a:r>
              <a:rPr lang="en-US" sz="1400" dirty="0"/>
              <a:t> | ';’)</a:t>
            </a:r>
            <a:br>
              <a:rPr lang="en-US" sz="1400" dirty="0"/>
            </a:b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en-US" sz="2000" dirty="0">
                <a:solidFill>
                  <a:srgbClr val="FF0000"/>
                </a:solidFill>
              </a:rPr>
              <a:t>else matches the closest if” or similar sentence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--Did you find it in language documentation?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--Some languages take this as de facto, not good.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--If </a:t>
            </a:r>
            <a:r>
              <a:rPr lang="en-US" sz="2000" dirty="0">
                <a:solidFill>
                  <a:srgbClr val="FF0000"/>
                </a:solidFill>
              </a:rPr>
              <a:t>part (2) syntax rule </a:t>
            </a:r>
            <a:r>
              <a:rPr lang="en-US" sz="2000" dirty="0">
                <a:solidFill>
                  <a:schemeClr val="tx1"/>
                </a:solidFill>
              </a:rPr>
              <a:t>is an ambiguous grammar, must 		add additional note/rule to resolve the ambiguity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</a:t>
            </a:r>
            <a:r>
              <a:rPr lang="en-US" sz="1800" dirty="0">
                <a:solidFill>
                  <a:srgbClr val="C00000"/>
                </a:solidFill>
              </a:rPr>
              <a:t>some may consider this addition as a semantic rule</a:t>
            </a:r>
          </a:p>
        </p:txBody>
      </p:sp>
    </p:spTree>
    <p:extLst>
      <p:ext uri="{BB962C8B-B14F-4D97-AF65-F5344CB8AC3E}">
        <p14:creationId xmlns:p14="http://schemas.microsoft.com/office/powerpoint/2010/main" val="197415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1730-CC27-FB4D-88F7-D367DDFE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0AB6-A060-0F4B-A0EF-DCF68C56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3" y="1371600"/>
            <a:ext cx="8153400" cy="45720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Find a (formal/trustable) document that describe the syntax of your group’s language in a EBNF or similar way (give a link to the document.)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Show the syntax rule for the if statement in your language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Rewrite the Java-like if statement (see next slide) in your group’s language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Check if your language’s syntax for if statement is ambiguous or not (i.e. able to produce two parse trees for the given if statement or not.)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If ambiguous, discuss how the language resolves the ambiguity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If not, discuss how the Java-like ambiguity is avoided</a:t>
            </a:r>
            <a:endParaRPr lang="en-US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3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272D-9F32-2027-D47F-4CC206E8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Java-like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19A3-E576-CA0A-8F27-7AF1AC4A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if (temperature &gt;= 90) if (</a:t>
            </a:r>
            <a:r>
              <a:rPr lang="en-US" sz="2000" dirty="0" err="1">
                <a:solidFill>
                  <a:srgbClr val="0070C0"/>
                </a:solidFill>
              </a:rPr>
              <a:t>isSunny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 err="1">
                <a:solidFill>
                  <a:srgbClr val="0070C0"/>
                </a:solidFill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</a:rPr>
              <a:t>(“Beach”); else </a:t>
            </a:r>
            <a:r>
              <a:rPr lang="en-US" sz="2000" dirty="0" err="1">
                <a:solidFill>
                  <a:srgbClr val="0070C0"/>
                </a:solidFill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</a:rPr>
              <a:t>(“Game”);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59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Syntax diagram </a:t>
            </a:r>
            <a:r>
              <a:rPr lang="en-US" altLang="en-US" sz="2400" dirty="0">
                <a:solidFill>
                  <a:schemeClr val="tx1"/>
                </a:solidFill>
              </a:rPr>
              <a:t>is an easy, graphical method to describe syntax of ”simple” programming languages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BNF and context-free grammars are equivalent meta-languages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Well-suited for describing the syntax of programming languages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EBNF</a:t>
            </a:r>
            <a:r>
              <a:rPr lang="en-US" altLang="en-US" sz="2400" dirty="0">
                <a:solidFill>
                  <a:schemeClr val="tx1"/>
                </a:solidFill>
              </a:rPr>
              <a:t> (now often simply referred to as </a:t>
            </a:r>
            <a:r>
              <a:rPr lang="en-US" altLang="en-US" sz="2400" dirty="0">
                <a:solidFill>
                  <a:srgbClr val="FF0000"/>
                </a:solidFill>
              </a:rPr>
              <a:t>BNF</a:t>
            </a:r>
            <a:r>
              <a:rPr lang="en-US" altLang="en-US" sz="2400" dirty="0">
                <a:solidFill>
                  <a:schemeClr val="tx1"/>
                </a:solidFill>
              </a:rPr>
              <a:t>) is the method now popularly used to describe the syntax of programming languages.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993775"/>
          </a:xfrm>
        </p:spPr>
        <p:txBody>
          <a:bodyPr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Part B:  </a:t>
            </a:r>
            <a:r>
              <a:rPr lang="en-US" altLang="en-US" dirty="0">
                <a:solidFill>
                  <a:srgbClr val="FF0000"/>
                </a:solidFill>
              </a:rPr>
              <a:t>Describing Semantics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/>
          <a:p>
            <a:r>
              <a:rPr lang="en-US" altLang="en-US" dirty="0"/>
              <a:t> 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702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684" y="1471863"/>
            <a:ext cx="8153400" cy="4572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Introduction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Attribute grammars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Syntax + semantics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Semantics descriptions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Operational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Denotational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Axiomatic semantics </a:t>
            </a:r>
          </a:p>
        </p:txBody>
      </p:sp>
    </p:spTree>
    <p:extLst>
      <p:ext uri="{BB962C8B-B14F-4D97-AF65-F5344CB8AC3E}">
        <p14:creationId xmlns:p14="http://schemas.microsoft.com/office/powerpoint/2010/main" val="2245096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80147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Semantics: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the meaning of the expressions,  statements, and program units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There is no single widely acceptable notation or formalism for describing semantics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Several needs for a methodology and notation for semantics: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Programmers need to know what statements mean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Compiler writers must know exactly what language constructs do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Correctness proofs would be possible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Compiler generators would be possible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Designers could detect ambiguities and inconsistencies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927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Describing Semantics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Attribute grammar</a:t>
            </a:r>
          </a:p>
          <a:p>
            <a:pPr lvl="1"/>
            <a:r>
              <a:rPr lang="en-US" altLang="en-US"/>
              <a:t>Syntax-directed translations</a:t>
            </a:r>
          </a:p>
          <a:p>
            <a:r>
              <a:rPr lang="en-US" altLang="en-US">
                <a:solidFill>
                  <a:srgbClr val="FF0000"/>
                </a:solidFill>
              </a:rPr>
              <a:t>Operational semantics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Informal way of describing the semantics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Popularly used</a:t>
            </a:r>
          </a:p>
          <a:p>
            <a:r>
              <a:rPr lang="en-US" altLang="en-US"/>
              <a:t>Denotational semantics</a:t>
            </a:r>
          </a:p>
          <a:p>
            <a:pPr lvl="1"/>
            <a:r>
              <a:rPr lang="en-US" altLang="en-US"/>
              <a:t>Formal description of semantics</a:t>
            </a:r>
          </a:p>
          <a:p>
            <a:r>
              <a:rPr lang="en-US" altLang="en-US"/>
              <a:t>Axiomatic Semantics</a:t>
            </a:r>
          </a:p>
          <a:p>
            <a:pPr lvl="1"/>
            <a:r>
              <a:rPr lang="en-US" altLang="en-US"/>
              <a:t>Based on formal logic</a:t>
            </a:r>
          </a:p>
          <a:p>
            <a:pPr lvl="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97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Attribute Grammars:</a:t>
            </a:r>
            <a:r>
              <a:rPr lang="en-US" altLang="en-US" sz="3200" dirty="0"/>
              <a:t> Concept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Semantic meanings (i.e. actions) associated with CFG rules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Limited power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Commonly used cases  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Arithmetic expression evaluation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Type checking of expressions and statements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CS4110: Compilers and Interpreters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Discusses details of “syntax-directed translation”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In this class, we will give an example to illustrate the idea behind.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6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What is syntax? What does syntax describe?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Syntax</a:t>
            </a:r>
            <a:r>
              <a:rPr lang="en-US" altLang="en-US" sz="2000" b="1" dirty="0">
                <a:solidFill>
                  <a:srgbClr val="FF0000"/>
                </a:solidFill>
              </a:rPr>
              <a:t>:</a:t>
            </a:r>
            <a:r>
              <a:rPr lang="en-US" altLang="en-US" sz="2000" dirty="0">
                <a:solidFill>
                  <a:srgbClr val="0070C0"/>
                </a:solidFill>
              </a:rPr>
              <a:t> the form or structure of the expressions, statements, and program units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Syntax vs.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What is semantics? What does semantics describe?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Semantics</a:t>
            </a:r>
            <a:r>
              <a:rPr lang="en-US" altLang="en-US" sz="2000" b="1" dirty="0">
                <a:solidFill>
                  <a:srgbClr val="FF0000"/>
                </a:solidFill>
              </a:rPr>
              <a:t>:</a:t>
            </a:r>
            <a:r>
              <a:rPr lang="en-US" altLang="en-US" sz="2000" dirty="0">
                <a:solidFill>
                  <a:srgbClr val="0070C0"/>
                </a:solidFill>
              </a:rPr>
              <a:t> the meaning of the expressions,  statements, and program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Syntax and semantics provide </a:t>
            </a:r>
            <a:r>
              <a:rPr lang="en-US" altLang="en-US" sz="2000" dirty="0">
                <a:solidFill>
                  <a:srgbClr val="FF0000"/>
                </a:solidFill>
              </a:rPr>
              <a:t>a language’s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Users of a language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Other language designers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Implementers</a:t>
            </a:r>
            <a:endParaRPr lang="en-US" altLang="en-US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Programmers (the users of the language)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Example: Attribute Grammar for (simple) Arithmetic Expressions</a:t>
            </a:r>
            <a:endParaRPr lang="en-US" altLang="en-US" sz="2400" dirty="0"/>
          </a:p>
        </p:txBody>
      </p:sp>
      <p:graphicFrame>
        <p:nvGraphicFramePr>
          <p:cNvPr id="2" name="Table 1" descr="attribute grammar: Example" title="table">
            <a:extLst>
              <a:ext uri="{FF2B5EF4-FFF2-40B4-BE49-F238E27FC236}">
                <a16:creationId xmlns:a16="http://schemas.microsoft.com/office/drawing/2014/main" id="{9145EE73-9DB4-E04A-8222-11BC58C798CA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676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668400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34153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1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-&gt; E1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E.v</a:t>
                      </a:r>
                      <a:r>
                        <a:rPr lang="en-US" dirty="0"/>
                        <a:t>  = E1.v + </a:t>
                      </a:r>
                      <a:r>
                        <a:rPr lang="en-US" dirty="0" err="1"/>
                        <a:t>T.v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8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 -&gt;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E.v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T.v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3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-&gt; T1 *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T.v</a:t>
                      </a:r>
                      <a:r>
                        <a:rPr lang="en-US" dirty="0"/>
                        <a:t> = T1.v * </a:t>
                      </a:r>
                      <a:r>
                        <a:rPr lang="en-US" dirty="0" err="1"/>
                        <a:t>F.v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5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-&gt;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T.v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F.v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 -&gt; </a:t>
                      </a:r>
                      <a:r>
                        <a:rPr lang="en-US" dirty="0" err="1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F.v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num.lexval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999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55D2E-2CA5-8046-97F1-CB9DD513D5D3}"/>
              </a:ext>
            </a:extLst>
          </p:cNvPr>
          <p:cNvSpPr txBox="1"/>
          <p:nvPr/>
        </p:nvSpPr>
        <p:spPr>
          <a:xfrm>
            <a:off x="762000" y="4053840"/>
            <a:ext cx="75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Notes: </a:t>
            </a:r>
          </a:p>
          <a:p>
            <a:pPr marL="457200" indent="-457200">
              <a:buAutoNum type="arabicParenBoth"/>
            </a:pPr>
            <a:r>
              <a:rPr lang="en-US" sz="2000" dirty="0"/>
              <a:t>For simplicity we use E, T, F instead of &lt;Expr&gt;, &lt;Term&gt;, &lt;Factor&gt; </a:t>
            </a:r>
          </a:p>
          <a:p>
            <a:pPr marL="457200" indent="-457200">
              <a:buAutoNum type="arabicParenBoth"/>
            </a:pPr>
            <a:r>
              <a:rPr lang="en-US" sz="2000" dirty="0"/>
              <a:t>E, E1 are same symbols in syntax, but need to distinguish them semantically (e.g. 3+4+8, 4+8 syntactically both are expressions, semantically they’re different, one means 15, the other 12.)</a:t>
            </a:r>
          </a:p>
          <a:p>
            <a:pPr marL="457200" indent="-457200">
              <a:buAutoNum type="arabicParenBoth"/>
            </a:pPr>
            <a:r>
              <a:rPr lang="en-US" sz="2000" dirty="0" err="1"/>
              <a:t>E.v</a:t>
            </a:r>
            <a:r>
              <a:rPr lang="en-US" sz="2000" dirty="0"/>
              <a:t> here v is the attribute for symbol E. </a:t>
            </a:r>
            <a:r>
              <a:rPr lang="en-US" sz="2000" dirty="0" err="1"/>
              <a:t>num.lexval</a:t>
            </a:r>
            <a:r>
              <a:rPr lang="en-US" sz="2000" dirty="0"/>
              <a:t> refers to the lexical value of a number, e.g. 3 and 4 syntactically both are </a:t>
            </a:r>
            <a:r>
              <a:rPr lang="en-US" sz="2000" dirty="0" err="1"/>
              <a:t>num</a:t>
            </a:r>
            <a:r>
              <a:rPr lang="en-US" sz="2000" dirty="0"/>
              <a:t> but their lexical values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2166824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A80E-AC68-2348-AD37-807AE09F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Attributed Grammar: Semantics Analysis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4CAD-02D8-5443-AB2E-4AD399E18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Syntax Directed Translation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Evaluate semantic meaning/values along parse tree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Example: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Expression: </a:t>
            </a:r>
            <a:r>
              <a:rPr lang="en-US" sz="2000" dirty="0">
                <a:solidFill>
                  <a:srgbClr val="FF0000"/>
                </a:solidFill>
              </a:rPr>
              <a:t>3 + 4 * 2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After lexical analysis:  </a:t>
            </a:r>
            <a:r>
              <a:rPr lang="en-US" sz="2000" dirty="0" err="1">
                <a:solidFill>
                  <a:srgbClr val="00B0F0"/>
                </a:solidFill>
              </a:rPr>
              <a:t>num</a:t>
            </a:r>
            <a:r>
              <a:rPr lang="en-US" sz="2000" dirty="0">
                <a:solidFill>
                  <a:srgbClr val="00B0F0"/>
                </a:solidFill>
              </a:rPr>
              <a:t> + </a:t>
            </a:r>
            <a:r>
              <a:rPr lang="en-US" sz="2000" dirty="0" err="1">
                <a:solidFill>
                  <a:srgbClr val="00B0F0"/>
                </a:solidFill>
              </a:rPr>
              <a:t>num</a:t>
            </a:r>
            <a:r>
              <a:rPr lang="en-US" sz="2000" dirty="0">
                <a:solidFill>
                  <a:srgbClr val="00B0F0"/>
                </a:solidFill>
              </a:rPr>
              <a:t> * </a:t>
            </a:r>
            <a:r>
              <a:rPr lang="en-US" sz="2000" dirty="0" err="1">
                <a:solidFill>
                  <a:srgbClr val="00B0F0"/>
                </a:solidFill>
              </a:rPr>
              <a:t>num</a:t>
            </a:r>
            <a:endParaRPr lang="en-US" sz="2000" dirty="0">
              <a:solidFill>
                <a:srgbClr val="00B0F0"/>
              </a:solidFill>
            </a:endParaRP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For semantic analysis, we need to distinguish the symbols, so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FF0000"/>
                </a:solidFill>
              </a:rPr>
              <a:t>	num1 + num2 * num3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Here we simply use </a:t>
            </a:r>
            <a:r>
              <a:rPr lang="en-US" sz="1700" dirty="0" err="1">
                <a:solidFill>
                  <a:schemeClr val="tx1"/>
                </a:solidFill>
              </a:rPr>
              <a:t>num.v</a:t>
            </a:r>
            <a:r>
              <a:rPr lang="en-US" sz="1700" dirty="0">
                <a:solidFill>
                  <a:schemeClr val="tx1"/>
                </a:solidFill>
              </a:rPr>
              <a:t> to refer to a  number’s lexical value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>
                <a:solidFill>
                  <a:srgbClr val="FF0000"/>
                </a:solidFill>
              </a:rPr>
              <a:t>num1.v = 3	num2.v = 4 	num3.v = 2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Now we build a parse tree for </a:t>
            </a:r>
            <a:r>
              <a:rPr lang="en-US" sz="2000" dirty="0" err="1">
                <a:solidFill>
                  <a:srgbClr val="00B0F0"/>
                </a:solidFill>
              </a:rPr>
              <a:t>num</a:t>
            </a:r>
            <a:r>
              <a:rPr lang="en-US" sz="2000" dirty="0">
                <a:solidFill>
                  <a:srgbClr val="00B0F0"/>
                </a:solidFill>
              </a:rPr>
              <a:t> + </a:t>
            </a:r>
            <a:r>
              <a:rPr lang="en-US" sz="2000" dirty="0" err="1">
                <a:solidFill>
                  <a:srgbClr val="00B0F0"/>
                </a:solidFill>
              </a:rPr>
              <a:t>num</a:t>
            </a:r>
            <a:r>
              <a:rPr lang="en-US" sz="2000" dirty="0">
                <a:solidFill>
                  <a:srgbClr val="00B0F0"/>
                </a:solidFill>
              </a:rPr>
              <a:t> * </a:t>
            </a:r>
            <a:r>
              <a:rPr lang="en-US" sz="2000" dirty="0" err="1">
                <a:solidFill>
                  <a:srgbClr val="00B0F0"/>
                </a:solidFill>
              </a:rPr>
              <a:t>num</a:t>
            </a:r>
            <a:endParaRPr lang="en-US" sz="2000" dirty="0">
              <a:solidFill>
                <a:srgbClr val="00B0F0"/>
              </a:solidFill>
            </a:endParaRP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And evaluate the semantic values along the parse tree</a:t>
            </a:r>
          </a:p>
        </p:txBody>
      </p:sp>
    </p:spTree>
    <p:extLst>
      <p:ext uri="{BB962C8B-B14F-4D97-AF65-F5344CB8AC3E}">
        <p14:creationId xmlns:p14="http://schemas.microsoft.com/office/powerpoint/2010/main" val="1819710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yntax-directed translation: Example" title="Figure">
            <a:extLst>
              <a:ext uri="{FF2B5EF4-FFF2-40B4-BE49-F238E27FC236}">
                <a16:creationId xmlns:a16="http://schemas.microsoft.com/office/drawing/2014/main" id="{4BF1E31A-089D-2A48-BBE2-204B0F29E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4578434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7FE4B1-9625-7344-B794-E4943F0824B6}"/>
              </a:ext>
            </a:extLst>
          </p:cNvPr>
          <p:cNvSpPr txBox="1"/>
          <p:nvPr/>
        </p:nvSpPr>
        <p:spPr>
          <a:xfrm>
            <a:off x="6172200" y="2667000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illustrates that based on semantic rules defined in the attribute grammar, the meaning of </a:t>
            </a:r>
            <a:r>
              <a:rPr lang="en-US" sz="2000" dirty="0">
                <a:solidFill>
                  <a:srgbClr val="FF0000"/>
                </a:solidFill>
              </a:rPr>
              <a:t>3+4*2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11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291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Operational Semantics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17621" y="1511968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Operational Semantics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Describe the meaning of a program by executing its statements on a machine, either simulated or actual.  The change in the state of the machine (memory, registers, etc.) defines the meaning of the statement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Levels of uses</a:t>
            </a:r>
          </a:p>
          <a:p>
            <a:pPr lvl="1" eaLnBrk="1" hangingPunct="1"/>
            <a:r>
              <a:rPr lang="en-US" sz="2000" dirty="0">
                <a:solidFill>
                  <a:schemeClr val="tx1"/>
                </a:solidFill>
              </a:rPr>
              <a:t>At the highest level, the interest is in the final result of the execution of a complete program, called </a:t>
            </a:r>
            <a:r>
              <a:rPr lang="en-US" sz="2000" i="1" dirty="0">
                <a:solidFill>
                  <a:srgbClr val="FF0000"/>
                </a:solidFill>
              </a:rPr>
              <a:t>natural operational semantics. </a:t>
            </a:r>
          </a:p>
          <a:p>
            <a:pPr lvl="1" eaLnBrk="1" hangingPunct="1"/>
            <a:r>
              <a:rPr lang="en-US" sz="2000" dirty="0">
                <a:solidFill>
                  <a:schemeClr val="tx1"/>
                </a:solidFill>
              </a:rPr>
              <a:t>At the lowest level, operational semantics can be used to determine the precise meaning of a program through an examination of the complete sequence of state changes that occur when the program is executed, called </a:t>
            </a:r>
            <a:r>
              <a:rPr lang="en-US" sz="2000" i="1" dirty="0">
                <a:solidFill>
                  <a:srgbClr val="FF0000"/>
                </a:solidFill>
              </a:rPr>
              <a:t>structural operational semantics.</a:t>
            </a:r>
            <a:endParaRPr lang="en-US" alt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90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DCFB-2E0D-F546-982C-7AB8210D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C398-CF60-3648-BA54-5D4CD36D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design an appropriate intermediate language</a:t>
            </a:r>
          </a:p>
          <a:p>
            <a:pPr marL="914400" lvl="1" indent="-514350"/>
            <a:r>
              <a:rPr lang="en-US" sz="2000" dirty="0">
                <a:solidFill>
                  <a:schemeClr val="tx1"/>
                </a:solidFill>
              </a:rPr>
              <a:t>Here we use assembly like pseudo code as intermediate language, e.g.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>
                <a:solidFill>
                  <a:srgbClr val="FF0000"/>
                </a:solidFill>
              </a:rPr>
              <a:t>a = b + c;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//corresponds to an add instruction</a:t>
            </a:r>
            <a:endParaRPr lang="en-US" sz="20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>
                <a:solidFill>
                  <a:srgbClr val="FF0000"/>
                </a:solidFill>
              </a:rPr>
              <a:t>if a &lt; b </a:t>
            </a:r>
            <a:r>
              <a:rPr lang="en-US" sz="2000" dirty="0" err="1">
                <a:solidFill>
                  <a:srgbClr val="FF0000"/>
                </a:solidFill>
              </a:rPr>
              <a:t>goto</a:t>
            </a:r>
            <a:r>
              <a:rPr lang="en-US" sz="2000" dirty="0">
                <a:solidFill>
                  <a:srgbClr val="FF0000"/>
                </a:solidFill>
              </a:rPr>
              <a:t> L </a:t>
            </a:r>
            <a:r>
              <a:rPr lang="en-US" sz="1800" dirty="0">
                <a:solidFill>
                  <a:schemeClr val="tx1"/>
                </a:solidFill>
              </a:rPr>
              <a:t>//corresponds to branch less than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rgbClr val="FF0000"/>
                </a:solidFill>
              </a:rPr>
              <a:t>goto</a:t>
            </a:r>
            <a:r>
              <a:rPr lang="en-US" sz="2000" dirty="0">
                <a:solidFill>
                  <a:srgbClr val="FF0000"/>
                </a:solidFill>
              </a:rPr>
              <a:t> L	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//corresponds to jump instruction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Translate HL program to low-level program</a:t>
            </a:r>
          </a:p>
          <a:p>
            <a:pPr marL="857250" lvl="1" indent="-457200"/>
            <a:r>
              <a:rPr lang="en-US" sz="2000" dirty="0">
                <a:solidFill>
                  <a:schemeClr val="tx1"/>
                </a:solidFill>
              </a:rPr>
              <a:t>See next slide for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meaning of low-level program (as executed on an ideal machine) 	is the meaning/semantics of the high-level program</a:t>
            </a:r>
          </a:p>
        </p:txBody>
      </p:sp>
    </p:spTree>
    <p:extLst>
      <p:ext uri="{BB962C8B-B14F-4D97-AF65-F5344CB8AC3E}">
        <p14:creationId xmlns:p14="http://schemas.microsoft.com/office/powerpoint/2010/main" val="3488175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Operational Semantics – 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953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Translate </a:t>
            </a:r>
            <a:r>
              <a:rPr lang="en-US" altLang="en-US" dirty="0">
                <a:solidFill>
                  <a:schemeClr val="tx1"/>
                </a:solidFill>
              </a:rPr>
              <a:t>the following for-statement </a:t>
            </a:r>
            <a:r>
              <a:rPr lang="en-US" altLang="en-US" dirty="0">
                <a:solidFill>
                  <a:srgbClr val="FF0000"/>
                </a:solidFill>
              </a:rPr>
              <a:t>into assembly (pseudo-code)</a:t>
            </a:r>
          </a:p>
          <a:p>
            <a:pPr lvl="1">
              <a:buFontTx/>
              <a:buNone/>
            </a:pPr>
            <a:r>
              <a:rPr lang="en-US" altLang="en-US" dirty="0"/>
              <a:t>HL code:		</a:t>
            </a:r>
            <a:r>
              <a:rPr lang="en-US" altLang="en-US" sz="2000" dirty="0">
                <a:solidFill>
                  <a:schemeClr val="tx1"/>
                </a:solidFill>
              </a:rPr>
              <a:t>count = 0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			  	while (++count &lt; max) 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				cost = cost +count * </a:t>
            </a:r>
            <a:r>
              <a:rPr lang="en-US" altLang="en-US" sz="2000" dirty="0" err="1">
                <a:solidFill>
                  <a:schemeClr val="tx1"/>
                </a:solidFill>
              </a:rPr>
              <a:t>unit_price</a:t>
            </a:r>
            <a:r>
              <a:rPr lang="en-US" altLang="en-US" sz="2000" dirty="0">
                <a:solidFill>
                  <a:schemeClr val="tx1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/>
              <a:t>LL equivalence: </a:t>
            </a:r>
            <a:r>
              <a:rPr lang="en-US" altLang="en-US" sz="1800" dirty="0"/>
              <a:t>(for illustration of basic idea, not optimized)</a:t>
            </a:r>
          </a:p>
          <a:p>
            <a:pPr lvl="1">
              <a:buFontTx/>
              <a:buNone/>
            </a:pPr>
            <a:r>
              <a:rPr lang="en-US" altLang="en-US" dirty="0"/>
              <a:t>				</a:t>
            </a:r>
            <a:r>
              <a:rPr lang="en-US" altLang="en-US" sz="1800" dirty="0">
                <a:solidFill>
                  <a:schemeClr val="tx1"/>
                </a:solidFill>
              </a:rPr>
              <a:t>count = 0</a:t>
            </a:r>
          </a:p>
          <a:p>
            <a:pPr lvl="1"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		Loop:	count = count + 1</a:t>
            </a:r>
          </a:p>
          <a:p>
            <a:pPr lvl="1"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			if count &gt;= max </a:t>
            </a:r>
            <a:r>
              <a:rPr lang="en-US" altLang="en-US" sz="1800" dirty="0" err="1">
                <a:solidFill>
                  <a:schemeClr val="tx1"/>
                </a:solidFill>
              </a:rPr>
              <a:t>goto</a:t>
            </a:r>
            <a:r>
              <a:rPr lang="en-US" altLang="en-US" sz="1800" dirty="0">
                <a:solidFill>
                  <a:schemeClr val="tx1"/>
                </a:solidFill>
              </a:rPr>
              <a:t> Exit</a:t>
            </a:r>
          </a:p>
          <a:p>
            <a:pPr lvl="1"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			temp = count * </a:t>
            </a:r>
            <a:r>
              <a:rPr lang="en-US" altLang="en-US" sz="1800" dirty="0" err="1">
                <a:solidFill>
                  <a:schemeClr val="tx1"/>
                </a:solidFill>
              </a:rPr>
              <a:t>unit_price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			cost = cost + temp</a:t>
            </a:r>
          </a:p>
          <a:p>
            <a:pPr lvl="1"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			</a:t>
            </a:r>
            <a:r>
              <a:rPr lang="en-US" altLang="en-US" sz="1800" dirty="0" err="1">
                <a:solidFill>
                  <a:schemeClr val="tx1"/>
                </a:solidFill>
              </a:rPr>
              <a:t>goto</a:t>
            </a:r>
            <a:r>
              <a:rPr lang="en-US" altLang="en-US" sz="1800" dirty="0">
                <a:solidFill>
                  <a:schemeClr val="tx1"/>
                </a:solidFill>
              </a:rPr>
              <a:t> Loop</a:t>
            </a:r>
          </a:p>
          <a:p>
            <a:pPr lvl="1"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		Exit:	 </a:t>
            </a:r>
          </a:p>
        </p:txBody>
      </p:sp>
    </p:spTree>
    <p:extLst>
      <p:ext uri="{BB962C8B-B14F-4D97-AF65-F5344CB8AC3E}">
        <p14:creationId xmlns:p14="http://schemas.microsoft.com/office/powerpoint/2010/main" val="1150263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Operational Semantics – Practice 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Translate </a:t>
            </a:r>
            <a:r>
              <a:rPr lang="en-US" altLang="en-US" dirty="0">
                <a:solidFill>
                  <a:schemeClr val="tx1"/>
                </a:solidFill>
              </a:rPr>
              <a:t>the following for-statement </a:t>
            </a:r>
            <a:r>
              <a:rPr lang="en-US" altLang="en-US" dirty="0">
                <a:solidFill>
                  <a:srgbClr val="FF0000"/>
                </a:solidFill>
              </a:rPr>
              <a:t>into assembly (pseudo-code)</a:t>
            </a:r>
          </a:p>
          <a:p>
            <a:pPr lvl="1">
              <a:buFontTx/>
              <a:buNone/>
            </a:pPr>
            <a:r>
              <a:rPr lang="en-US" altLang="en-US" dirty="0"/>
              <a:t>	for (count = 0; count &lt; max; count ++)</a:t>
            </a:r>
          </a:p>
          <a:p>
            <a:pPr lvl="1">
              <a:buFontTx/>
              <a:buNone/>
            </a:pPr>
            <a:r>
              <a:rPr lang="en-US" altLang="en-US" dirty="0"/>
              <a:t>		cost = cost + count * </a:t>
            </a:r>
            <a:r>
              <a:rPr lang="en-US" altLang="en-US" dirty="0" err="1"/>
              <a:t>unit_price</a:t>
            </a:r>
            <a:r>
              <a:rPr lang="en-US" altLang="en-US" dirty="0"/>
              <a:t>;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(note: knowledge of CS2640 very helpful.)</a:t>
            </a:r>
          </a:p>
        </p:txBody>
      </p:sp>
    </p:spTree>
    <p:extLst>
      <p:ext uri="{BB962C8B-B14F-4D97-AF65-F5344CB8AC3E}">
        <p14:creationId xmlns:p14="http://schemas.microsoft.com/office/powerpoint/2010/main" val="1941757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40DA-3B9B-3941-9803-A31AA3A2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of 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F99B-BFD1-EE47-9ED4-A0A23FB1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teaching programming languages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Particularly for 1</a:t>
            </a:r>
            <a:r>
              <a:rPr lang="en-US" sz="2000" baseline="30000" dirty="0">
                <a:solidFill>
                  <a:schemeClr val="tx1"/>
                </a:solidFill>
              </a:rPr>
              <a:t>st</a:t>
            </a:r>
            <a:r>
              <a:rPr lang="en-US" sz="2000" dirty="0">
                <a:solidFill>
                  <a:schemeClr val="tx1"/>
                </a:solidFill>
              </a:rPr>
              <a:t> programming language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E.g. in explaining the </a:t>
            </a:r>
            <a:r>
              <a:rPr lang="en-US" sz="2000" dirty="0">
                <a:solidFill>
                  <a:srgbClr val="FF0000"/>
                </a:solidFill>
              </a:rPr>
              <a:t>meaning of a C++ for loop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 descr="Operatioonal semantics: Example" title="Table">
            <a:extLst>
              <a:ext uri="{FF2B5EF4-FFF2-40B4-BE49-F238E27FC236}">
                <a16:creationId xmlns:a16="http://schemas.microsoft.com/office/drawing/2014/main" id="{3B51EE33-C401-3449-9212-E57C4760FF8E}"/>
              </a:ext>
            </a:extLst>
          </p:cNvPr>
          <p:cNvGraphicFramePr>
            <a:graphicFrameLocks noGrp="1"/>
          </p:cNvGraphicFramePr>
          <p:nvPr/>
        </p:nvGraphicFramePr>
        <p:xfrm>
          <a:off x="1638300" y="3144520"/>
          <a:ext cx="6096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711755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4048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42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for (expr1; expr2; expr3)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 { …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stmts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… 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expr1</a:t>
                      </a:r>
                    </a:p>
                    <a:p>
                      <a:r>
                        <a:rPr lang="en-US" dirty="0"/>
                        <a:t>Loop:   v= expr2</a:t>
                      </a:r>
                    </a:p>
                    <a:p>
                      <a:r>
                        <a:rPr lang="en-US" dirty="0"/>
                        <a:t>           if v == 0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Out</a:t>
                      </a:r>
                    </a:p>
                    <a:p>
                      <a:r>
                        <a:rPr lang="en-US" dirty="0"/>
                        <a:t>           … </a:t>
                      </a:r>
                      <a:r>
                        <a:rPr lang="en-US" dirty="0" err="1"/>
                        <a:t>stmts</a:t>
                      </a:r>
                      <a:r>
                        <a:rPr lang="en-US" dirty="0"/>
                        <a:t> …</a:t>
                      </a:r>
                    </a:p>
                    <a:p>
                      <a:r>
                        <a:rPr lang="en-US" dirty="0"/>
                        <a:t>           expr3</a:t>
                      </a:r>
                    </a:p>
                    <a:p>
                      <a:r>
                        <a:rPr lang="en-US" dirty="0"/>
                        <a:t>          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Loop</a:t>
                      </a:r>
                    </a:p>
                    <a:p>
                      <a:r>
                        <a:rPr lang="en-US" dirty="0"/>
                        <a:t>Out: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19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435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1C8A-7B05-4644-AECA-B80792F3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Semantics: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A0B5-E67A-3F47-8229-4F159427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Please define the meaning of a C++ if statement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rgbClr val="0070C0"/>
                </a:solidFill>
              </a:rPr>
              <a:t>if (a &lt;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count--;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sum += count * b;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else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a *= b;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b /= count;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1552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Denotational Semantics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Originally developed by Scott and Strachey (1970)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Based on recursive function theory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Provides a rigorous way to think about programs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most abstract semantics description method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basic idea is to recursively map the syntactic units to semantic domain which mimics memory states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Because of its complexity, of little use to language users</a:t>
            </a:r>
          </a:p>
          <a:p>
            <a:pPr eaLnBrk="1" hangingPunct="1"/>
            <a:r>
              <a:rPr lang="en-US" altLang="en-US" sz="2400" dirty="0">
                <a:solidFill>
                  <a:srgbClr val="00B050"/>
                </a:solidFill>
              </a:rPr>
              <a:t>Details omitted here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094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Methods for Describing Syntax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Syntax Diagrams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Informal, used in early days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Formal descriptions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Context Free Grammar (CFG)</a:t>
            </a:r>
          </a:p>
          <a:p>
            <a:pPr marL="1333500" lvl="2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CS3110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Backus-Naur Form (BNF)</a:t>
            </a:r>
          </a:p>
          <a:p>
            <a:pPr marL="1333500" lvl="2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Equivalent to CFG</a:t>
            </a:r>
          </a:p>
          <a:p>
            <a:pPr marL="1333500" lvl="2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More readable notations</a:t>
            </a:r>
          </a:p>
          <a:p>
            <a:pPr marL="1790700" lvl="3" indent="-533400" eaLnBrk="1" hangingPunct="1">
              <a:lnSpc>
                <a:spcPct val="90000"/>
              </a:lnSpc>
            </a:pPr>
            <a:r>
              <a:rPr lang="en-US" altLang="en-US" sz="1700" dirty="0">
                <a:solidFill>
                  <a:schemeClr val="tx1"/>
                </a:solidFill>
              </a:rPr>
              <a:t>E.g.  E -&gt; </a:t>
            </a:r>
            <a:r>
              <a:rPr lang="en-US" altLang="en-US" sz="1700" dirty="0" err="1">
                <a:solidFill>
                  <a:schemeClr val="tx1"/>
                </a:solidFill>
              </a:rPr>
              <a:t>EaT</a:t>
            </a:r>
            <a:r>
              <a:rPr lang="en-US" altLang="en-US" sz="1700" dirty="0">
                <a:solidFill>
                  <a:schemeClr val="tx1"/>
                </a:solidFill>
              </a:rPr>
              <a:t>   | T  in CFG could be described in BNF as:</a:t>
            </a:r>
          </a:p>
          <a:p>
            <a:pPr marL="1257300" lvl="3" indent="0" eaLnBrk="1" hangingPunct="1">
              <a:lnSpc>
                <a:spcPct val="90000"/>
              </a:lnSpc>
              <a:buNone/>
            </a:pPr>
            <a:r>
              <a:rPr lang="en-US" altLang="en-US" sz="1700" dirty="0">
                <a:solidFill>
                  <a:schemeClr val="tx1"/>
                </a:solidFill>
              </a:rPr>
              <a:t>	  &lt;Expr&gt; -&gt; &lt;Expr&gt; + &lt;Term&gt; | &lt;Term&gt;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Extended BNF (EBNF)</a:t>
            </a:r>
          </a:p>
          <a:p>
            <a:pPr marL="1333500" lvl="2" indent="-53340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 non-recursive way (iterative way) to express CFG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marL="933450" lvl="1" indent="-533400"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Axiomatic Semantics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3894"/>
            <a:ext cx="8153400" cy="484070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Based on formal logic (predicate calculus)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Original purpose: formal program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Axioms or inference rules are defined for each statement type in the language (to allow transformations of logic expressions into more formal logic expressions)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Recall inference rules from CS1300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The logic expressions are called </a:t>
            </a:r>
            <a:r>
              <a:rPr lang="en-US" altLang="en-US" sz="2400" i="1" dirty="0">
                <a:solidFill>
                  <a:schemeClr val="tx1"/>
                </a:solidFill>
              </a:rPr>
              <a:t>assertions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tx1"/>
                </a:solidFill>
              </a:rPr>
              <a:t>Preconditions: prior to the assertion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tx1"/>
                </a:solidFill>
              </a:rPr>
              <a:t>Postconditions: after the assertion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The semantics of a program is a mapping from preconditions to postconditions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B050"/>
                </a:solidFill>
              </a:rPr>
              <a:t>Details omitted here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i="1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3557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An </a:t>
            </a:r>
            <a:r>
              <a:rPr lang="en-US" altLang="en-US" dirty="0">
                <a:solidFill>
                  <a:srgbClr val="FF0000"/>
                </a:solidFill>
              </a:rPr>
              <a:t>attribute grammar </a:t>
            </a:r>
            <a:r>
              <a:rPr lang="en-US" altLang="en-US" dirty="0">
                <a:solidFill>
                  <a:schemeClr val="tx1"/>
                </a:solidFill>
              </a:rPr>
              <a:t>is a descriptive formalism that can describe both the syntax and the semantics of a language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Limited power in semantics description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Three primary methods of semantics description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Operational, denotational, axiomatic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Operational semantics </a:t>
            </a:r>
            <a:r>
              <a:rPr lang="en-US" altLang="en-US" dirty="0">
                <a:solidFill>
                  <a:schemeClr val="tx1"/>
                </a:solidFill>
              </a:rPr>
              <a:t>widely used to (informally) describe the meaning of program constructs</a:t>
            </a:r>
          </a:p>
        </p:txBody>
      </p:sp>
    </p:spTree>
    <p:extLst>
      <p:ext uri="{BB962C8B-B14F-4D97-AF65-F5344CB8AC3E}">
        <p14:creationId xmlns:p14="http://schemas.microsoft.com/office/powerpoint/2010/main" val="1087064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9531-95F7-EDDD-E3C7-AB1F8688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2AC9-305F-3DCF-D002-648D0D0D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After Lecture 3, you should be able to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Name the methods used to describe syntax and semantics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Explain the meaning of a BNF or EBNF rule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Write EBNF rules for simple language constructs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Discuss the ambiguity issues in language constructs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Translate simple Java-like statements into intermediate codes with equivalency in semantics</a:t>
            </a:r>
          </a:p>
        </p:txBody>
      </p:sp>
    </p:spTree>
    <p:extLst>
      <p:ext uri="{BB962C8B-B14F-4D97-AF65-F5344CB8AC3E}">
        <p14:creationId xmlns:p14="http://schemas.microsoft.com/office/powerpoint/2010/main" val="191750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Describing the syntax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Syntax diagram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Simple graphical representation, easy to read but not powerful enough to describe complexity in syntax, not support for compiler generator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diagram: Example</a:t>
            </a:r>
          </a:p>
        </p:txBody>
      </p:sp>
      <p:pic>
        <p:nvPicPr>
          <p:cNvPr id="7171" name="Content Placeholder 3" descr="syntax_diagram.jpg" title="Figur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7924800" cy="29718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ECF94B-A6BD-AF43-8E30-5CCEC7C08561}"/>
              </a:ext>
            </a:extLst>
          </p:cNvPr>
          <p:cNvSpPr/>
          <p:nvPr/>
        </p:nvSpPr>
        <p:spPr>
          <a:xfrm>
            <a:off x="1752600" y="49530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en-US" dirty="0">
                <a:solidFill>
                  <a:srgbClr val="FF0000"/>
                </a:solidFill>
              </a:rPr>
              <a:t>More examples</a:t>
            </a:r>
          </a:p>
          <a:p>
            <a:pPr lvl="2"/>
            <a:r>
              <a:rPr lang="en-US" dirty="0">
                <a:hlinkClick r:id="rId3"/>
              </a:rPr>
              <a:t>Database SQL</a:t>
            </a:r>
            <a:endParaRPr lang="en-US" dirty="0"/>
          </a:p>
          <a:p>
            <a:pPr lvl="2"/>
            <a:r>
              <a:rPr lang="en-US" altLang="en-US" dirty="0">
                <a:hlinkClick r:id="rId4"/>
              </a:rPr>
              <a:t>Java syntax diagrams</a:t>
            </a:r>
            <a:endParaRPr lang="en-US" altLang="en-US" dirty="0"/>
          </a:p>
          <a:p>
            <a:pPr lvl="3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BNF and Context-Free Grammars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609600" y="1544053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Context-Free Grammars (CFG)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Developed by Noam Chomsky in the mid-1950s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Language generators, meant to describe the syntax of natural languages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Define a class of languages called context-free languages</a:t>
            </a:r>
          </a:p>
          <a:p>
            <a:pPr lvl="1" eaLnBrk="1" hangingPunct="1"/>
            <a:r>
              <a:rPr lang="en-US" altLang="en-US" sz="2000" dirty="0">
                <a:solidFill>
                  <a:srgbClr val="0070C0"/>
                </a:solidFill>
              </a:rPr>
              <a:t>CS3110: Formal Languages and Automata</a:t>
            </a:r>
          </a:p>
          <a:p>
            <a:pPr eaLnBrk="1" hangingPunct="1"/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Backus-Naur Form BNF 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Invented by John Backus to describe Algol 58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Published in 1959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BNF is equivalent to context-free grammars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Sample </a:t>
            </a:r>
            <a:r>
              <a:rPr lang="en-US" altLang="en-US">
                <a:solidFill>
                  <a:srgbClr val="FF0000"/>
                </a:solidFill>
              </a:rPr>
              <a:t>BNF Rules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An abstraction (or nonterminal symbol) can have more than one RHS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  </a:t>
            </a:r>
            <a:r>
              <a:rPr lang="en-US" altLang="en-US" sz="2400" dirty="0">
                <a:latin typeface="Courier New" pitchFamily="49" charset="0"/>
              </a:rPr>
              <a:t>&lt;</a:t>
            </a:r>
            <a:r>
              <a:rPr lang="en-US" altLang="en-US" sz="2400" dirty="0" err="1">
                <a:latin typeface="Courier New" pitchFamily="49" charset="0"/>
              </a:rPr>
              <a:t>stmt</a:t>
            </a:r>
            <a:r>
              <a:rPr lang="en-US" altLang="en-US" sz="2400" dirty="0">
                <a:latin typeface="Courier New" pitchFamily="49" charset="0"/>
              </a:rPr>
              <a:t>&gt; </a:t>
            </a:r>
            <a:r>
              <a:rPr lang="en-US" altLang="en-US" sz="2400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latin typeface="Courier New" pitchFamily="49" charset="0"/>
              </a:rPr>
              <a:t> &lt;</a:t>
            </a:r>
            <a:r>
              <a:rPr lang="en-US" altLang="en-US" sz="2400" dirty="0" err="1">
                <a:latin typeface="Courier New" pitchFamily="49" charset="0"/>
              </a:rPr>
              <a:t>single_stmt</a:t>
            </a:r>
            <a:r>
              <a:rPr lang="en-US" altLang="en-US" sz="2400" dirty="0">
                <a:latin typeface="Courier New" pitchFamily="49" charset="0"/>
              </a:rPr>
              <a:t>&gt;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     | begin &lt;</a:t>
            </a:r>
            <a:r>
              <a:rPr lang="en-US" altLang="en-US" sz="2400" dirty="0" err="1">
                <a:latin typeface="Courier New" pitchFamily="49" charset="0"/>
              </a:rPr>
              <a:t>stmt_list</a:t>
            </a:r>
            <a:r>
              <a:rPr lang="en-US" altLang="en-US" sz="2400" dirty="0">
                <a:latin typeface="Courier New" pitchFamily="49" charset="0"/>
              </a:rPr>
              <a:t>&gt; end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		 &lt;</a:t>
            </a:r>
            <a:r>
              <a:rPr lang="en-US" altLang="en-US" sz="2400" dirty="0" err="1">
                <a:latin typeface="Courier New" pitchFamily="49" charset="0"/>
              </a:rPr>
              <a:t>single_stmt</a:t>
            </a:r>
            <a:r>
              <a:rPr lang="en-US" altLang="en-US" sz="2400" dirty="0">
                <a:latin typeface="Courier New" pitchFamily="49" charset="0"/>
              </a:rPr>
              <a:t>&gt; </a:t>
            </a:r>
            <a:r>
              <a:rPr lang="en-US" altLang="en-US" sz="2400" dirty="0">
                <a:latin typeface="Courier New" pitchFamily="49" charset="0"/>
                <a:sym typeface="Symbol" pitchFamily="18" charset="2"/>
              </a:rPr>
              <a:t> …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  <a:sym typeface="Symbol" pitchFamily="18" charset="2"/>
              </a:rPr>
              <a:t>	</a:t>
            </a:r>
            <a:r>
              <a:rPr lang="en-US" altLang="en-US" sz="2400" dirty="0">
                <a:latin typeface="Courier New" pitchFamily="49" charset="0"/>
              </a:rPr>
              <a:t> 	 &lt;</a:t>
            </a:r>
            <a:r>
              <a:rPr lang="en-US" altLang="en-US" sz="2400" dirty="0" err="1">
                <a:latin typeface="Courier New" pitchFamily="49" charset="0"/>
              </a:rPr>
              <a:t>stmt_list</a:t>
            </a:r>
            <a:r>
              <a:rPr lang="en-US" altLang="en-US" sz="2400" dirty="0">
                <a:latin typeface="Courier New" pitchFamily="49" charset="0"/>
              </a:rPr>
              <a:t>&gt; </a:t>
            </a:r>
            <a:r>
              <a:rPr lang="en-US" altLang="en-US" sz="2400" dirty="0">
                <a:latin typeface="Courier New" pitchFamily="49" charset="0"/>
                <a:sym typeface="Symbol" pitchFamily="18" charset="2"/>
              </a:rPr>
              <a:t> … 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itchFamily="49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itchFamily="18" charset="2"/>
              </a:rPr>
              <a:t>A name inside &lt;&gt;, e.g. &lt;</a:t>
            </a:r>
            <a:r>
              <a:rPr lang="en-US" altLang="en-US" sz="2400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altLang="en-US" sz="2400" dirty="0">
                <a:solidFill>
                  <a:schemeClr val="tx1"/>
                </a:solidFill>
                <a:sym typeface="Symbol" pitchFamily="18" charset="2"/>
              </a:rPr>
              <a:t>&gt; is a nonterminal symbol to be defined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An Example Grammar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&lt;program&gt; 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&lt;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stmts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&lt;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stmts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&gt; 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&lt;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stmt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&gt; | &lt;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stmt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&gt; ; &lt;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stmts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&lt;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stmt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&gt; 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&lt;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var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&gt; = &lt;expr&gt;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&lt;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var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&gt; 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a | b | c | d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&lt;expr&gt; 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&lt;term&gt; + &lt;term&gt; | &lt;term&gt; - &lt;term&gt;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  &lt;term&gt; 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 &lt;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var</a:t>
            </a:r>
            <a:r>
              <a:rPr lang="en-US" altLang="en-US" sz="2000" dirty="0">
                <a:solidFill>
                  <a:srgbClr val="002060"/>
                </a:solidFill>
                <a:latin typeface="Courier New" pitchFamily="49" charset="0"/>
              </a:rPr>
              <a:t>&gt; | </a:t>
            </a:r>
            <a:r>
              <a:rPr lang="en-US" altLang="en-US" sz="2000" dirty="0" err="1">
                <a:solidFill>
                  <a:srgbClr val="002060"/>
                </a:solidFill>
                <a:latin typeface="Courier New" pitchFamily="49" charset="0"/>
              </a:rPr>
              <a:t>const</a:t>
            </a:r>
            <a:endParaRPr lang="en-US" altLang="en-US" sz="2000" dirty="0">
              <a:solidFill>
                <a:srgbClr val="00206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Ambiguous and unambiguous grammars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The above is an ambiguous grammar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Details discussed in CS3110, omitted here.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3517</TotalTime>
  <Words>2854</Words>
  <Application>Microsoft Macintosh PowerPoint</Application>
  <PresentationFormat>On-screen Show (4:3)</PresentationFormat>
  <Paragraphs>400</Paragraphs>
  <Slides>42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Times</vt:lpstr>
      <vt:lpstr>Arial</vt:lpstr>
      <vt:lpstr>Courier New</vt:lpstr>
      <vt:lpstr>Lucida Sans Unicode</vt:lpstr>
      <vt:lpstr>Symbol</vt:lpstr>
      <vt:lpstr>Wingdings</vt:lpstr>
      <vt:lpstr>1_sebesta</vt:lpstr>
      <vt:lpstr>Lecture 2: Syntax and Semantics  Part A: Describing Syntax    Part B: Describing Semantics </vt:lpstr>
      <vt:lpstr>Part A: Describing Syntax     </vt:lpstr>
      <vt:lpstr>Introduction</vt:lpstr>
      <vt:lpstr> Methods for Describing Syntax</vt:lpstr>
      <vt:lpstr>Describing the syntax</vt:lpstr>
      <vt:lpstr>Syntax diagram: Example</vt:lpstr>
      <vt:lpstr>BNF and Context-Free Grammars</vt:lpstr>
      <vt:lpstr>Sample BNF Rules</vt:lpstr>
      <vt:lpstr>An Example Grammar</vt:lpstr>
      <vt:lpstr>Extended BNF (EBNF)</vt:lpstr>
      <vt:lpstr>Example</vt:lpstr>
      <vt:lpstr>BNF and EBNF</vt:lpstr>
      <vt:lpstr>Recent Variations in EBNF</vt:lpstr>
      <vt:lpstr>Examples</vt:lpstr>
      <vt:lpstr>Interpreting Syntax Rules: if-stmt</vt:lpstr>
      <vt:lpstr>PowerPoint Presentation</vt:lpstr>
      <vt:lpstr>PowerPoint Presentation</vt:lpstr>
      <vt:lpstr>Strategies for resolving “dangling else”</vt:lpstr>
      <vt:lpstr>Strategies for resolving “dangling else”</vt:lpstr>
      <vt:lpstr>Strategies for resolving “dangling else”</vt:lpstr>
      <vt:lpstr>Strategies for resolving “dangling else”</vt:lpstr>
      <vt:lpstr>Group Activity and Discussion</vt:lpstr>
      <vt:lpstr>Java-like if statement</vt:lpstr>
      <vt:lpstr>Summary</vt:lpstr>
      <vt:lpstr>Part B:  Describing Semantics</vt:lpstr>
      <vt:lpstr> Topics</vt:lpstr>
      <vt:lpstr>Introduction</vt:lpstr>
      <vt:lpstr>Describing Semantics</vt:lpstr>
      <vt:lpstr>Attribute Grammars: Concept</vt:lpstr>
      <vt:lpstr>Example: Attribute Grammar for (simple) Arithmetic Expressions</vt:lpstr>
      <vt:lpstr>Attributed Grammar: Semantics Analysis  </vt:lpstr>
      <vt:lpstr>PowerPoint Presentation</vt:lpstr>
      <vt:lpstr>Operational Semantics </vt:lpstr>
      <vt:lpstr>Basic Process</vt:lpstr>
      <vt:lpstr>Operational Semantics – Example</vt:lpstr>
      <vt:lpstr>Operational Semantics – Practice </vt:lpstr>
      <vt:lpstr>Use case of operational semantics</vt:lpstr>
      <vt:lpstr>Operational Semantics: Practice</vt:lpstr>
      <vt:lpstr>Denotational Semantics</vt:lpstr>
      <vt:lpstr>Axiomatic Semantics</vt:lpstr>
      <vt:lpstr>Summary</vt:lpstr>
      <vt:lpstr>Learning Objectives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82</cp:revision>
  <dcterms:created xsi:type="dcterms:W3CDTF">2003-08-01T12:29:19Z</dcterms:created>
  <dcterms:modified xsi:type="dcterms:W3CDTF">2024-02-06T17:31:57Z</dcterms:modified>
</cp:coreProperties>
</file>