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43"/>
  </p:notesMasterIdLst>
  <p:handoutMasterIdLst>
    <p:handoutMasterId r:id="rId44"/>
  </p:handoutMasterIdLst>
  <p:sldIdLst>
    <p:sldId id="361" r:id="rId2"/>
    <p:sldId id="258" r:id="rId3"/>
    <p:sldId id="260" r:id="rId4"/>
    <p:sldId id="261" r:id="rId5"/>
    <p:sldId id="362" r:id="rId6"/>
    <p:sldId id="265" r:id="rId7"/>
    <p:sldId id="364" r:id="rId8"/>
    <p:sldId id="266" r:id="rId9"/>
    <p:sldId id="267" r:id="rId10"/>
    <p:sldId id="269" r:id="rId11"/>
    <p:sldId id="270" r:id="rId12"/>
    <p:sldId id="369" r:id="rId13"/>
    <p:sldId id="272" r:id="rId14"/>
    <p:sldId id="273" r:id="rId15"/>
    <p:sldId id="274" r:id="rId16"/>
    <p:sldId id="275" r:id="rId17"/>
    <p:sldId id="304" r:id="rId18"/>
    <p:sldId id="370" r:id="rId19"/>
    <p:sldId id="366" r:id="rId20"/>
    <p:sldId id="371" r:id="rId21"/>
    <p:sldId id="372" r:id="rId22"/>
    <p:sldId id="277" r:id="rId23"/>
    <p:sldId id="278" r:id="rId24"/>
    <p:sldId id="373" r:id="rId25"/>
    <p:sldId id="280" r:id="rId26"/>
    <p:sldId id="367" r:id="rId27"/>
    <p:sldId id="289" r:id="rId28"/>
    <p:sldId id="290" r:id="rId29"/>
    <p:sldId id="374" r:id="rId30"/>
    <p:sldId id="368" r:id="rId31"/>
    <p:sldId id="375" r:id="rId32"/>
    <p:sldId id="376" r:id="rId33"/>
    <p:sldId id="292" r:id="rId34"/>
    <p:sldId id="306" r:id="rId35"/>
    <p:sldId id="377" r:id="rId36"/>
    <p:sldId id="308" r:id="rId37"/>
    <p:sldId id="297" r:id="rId38"/>
    <p:sldId id="298" r:id="rId39"/>
    <p:sldId id="299" r:id="rId40"/>
    <p:sldId id="302" r:id="rId41"/>
    <p:sldId id="378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4" autoAdjust="0"/>
    <p:restoredTop sz="68095" autoAdjust="0"/>
  </p:normalViewPr>
  <p:slideViewPr>
    <p:cSldViewPr>
      <p:cViewPr varScale="1">
        <p:scale>
          <a:sx n="32" d="100"/>
          <a:sy n="32" d="100"/>
        </p:scale>
        <p:origin x="21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76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521C9A21-B6E5-4621-92C7-4CC59FC8BCBA}"/>
    <pc:docChg chg="custSel addSld delSld modSld sldOrd">
      <pc:chgData name="Lan Yang" userId="43093da5-77dc-41e1-b856-09bc9a70e0e9" providerId="ADAL" clId="{521C9A21-B6E5-4621-92C7-4CC59FC8BCBA}" dt="2022-09-21T18:33:33.703" v="552" actId="20577"/>
      <pc:docMkLst>
        <pc:docMk/>
      </pc:docMkLst>
      <pc:sldChg chg="modSp">
        <pc:chgData name="Lan Yang" userId="43093da5-77dc-41e1-b856-09bc9a70e0e9" providerId="ADAL" clId="{521C9A21-B6E5-4621-92C7-4CC59FC8BCBA}" dt="2022-09-06T17:35:22.416" v="9" actId="20577"/>
        <pc:sldMkLst>
          <pc:docMk/>
          <pc:sldMk cId="0" sldId="260"/>
        </pc:sldMkLst>
        <pc:spChg chg="mod">
          <ac:chgData name="Lan Yang" userId="43093da5-77dc-41e1-b856-09bc9a70e0e9" providerId="ADAL" clId="{521C9A21-B6E5-4621-92C7-4CC59FC8BCBA}" dt="2022-09-06T17:35:22.416" v="9" actId="20577"/>
          <ac:spMkLst>
            <pc:docMk/>
            <pc:sldMk cId="0" sldId="260"/>
            <ac:spMk id="9220" creationId="{B0B95EE4-F1D3-964F-8010-0C8A517FBFD3}"/>
          </ac:spMkLst>
        </pc:spChg>
      </pc:sldChg>
      <pc:sldChg chg="ord">
        <pc:chgData name="Lan Yang" userId="43093da5-77dc-41e1-b856-09bc9a70e0e9" providerId="ADAL" clId="{521C9A21-B6E5-4621-92C7-4CC59FC8BCBA}" dt="2022-09-19T20:19:09.337" v="260"/>
        <pc:sldMkLst>
          <pc:docMk/>
          <pc:sldMk cId="3562787879" sldId="361"/>
        </pc:sldMkLst>
      </pc:sldChg>
      <pc:sldChg chg="modSp">
        <pc:chgData name="Lan Yang" userId="43093da5-77dc-41e1-b856-09bc9a70e0e9" providerId="ADAL" clId="{521C9A21-B6E5-4621-92C7-4CC59FC8BCBA}" dt="2022-09-19T20:17:59.196" v="257" actId="20577"/>
        <pc:sldMkLst>
          <pc:docMk/>
          <pc:sldMk cId="1995212067" sldId="369"/>
        </pc:sldMkLst>
        <pc:spChg chg="mod">
          <ac:chgData name="Lan Yang" userId="43093da5-77dc-41e1-b856-09bc9a70e0e9" providerId="ADAL" clId="{521C9A21-B6E5-4621-92C7-4CC59FC8BCBA}" dt="2022-09-19T20:17:59.196" v="257" actId="20577"/>
          <ac:spMkLst>
            <pc:docMk/>
            <pc:sldMk cId="1995212067" sldId="369"/>
            <ac:spMk id="3" creationId="{9EC63E99-D925-7248-B512-F91D9642EE24}"/>
          </ac:spMkLst>
        </pc:spChg>
      </pc:sldChg>
      <pc:sldChg chg="modSp add del">
        <pc:chgData name="Lan Yang" userId="43093da5-77dc-41e1-b856-09bc9a70e0e9" providerId="ADAL" clId="{521C9A21-B6E5-4621-92C7-4CC59FC8BCBA}" dt="2022-09-21T18:32:38.265" v="505" actId="14"/>
        <pc:sldMkLst>
          <pc:docMk/>
          <pc:sldMk cId="2675789132" sldId="380"/>
        </pc:sldMkLst>
        <pc:spChg chg="mod">
          <ac:chgData name="Lan Yang" userId="43093da5-77dc-41e1-b856-09bc9a70e0e9" providerId="ADAL" clId="{521C9A21-B6E5-4621-92C7-4CC59FC8BCBA}" dt="2022-09-19T19:39:32.836" v="87" actId="20577"/>
          <ac:spMkLst>
            <pc:docMk/>
            <pc:sldMk cId="2675789132" sldId="380"/>
            <ac:spMk id="2" creationId="{33946722-FA21-47CB-A745-5012CD7B5E8F}"/>
          </ac:spMkLst>
        </pc:spChg>
        <pc:spChg chg="mod">
          <ac:chgData name="Lan Yang" userId="43093da5-77dc-41e1-b856-09bc9a70e0e9" providerId="ADAL" clId="{521C9A21-B6E5-4621-92C7-4CC59FC8BCBA}" dt="2022-09-21T18:32:38.265" v="505" actId="14"/>
          <ac:spMkLst>
            <pc:docMk/>
            <pc:sldMk cId="2675789132" sldId="380"/>
            <ac:spMk id="3" creationId="{6B509D1E-B340-41AD-8592-42A5867CD75E}"/>
          </ac:spMkLst>
        </pc:spChg>
      </pc:sldChg>
      <pc:sldChg chg="del">
        <pc:chgData name="Lan Yang" userId="43093da5-77dc-41e1-b856-09bc9a70e0e9" providerId="ADAL" clId="{521C9A21-B6E5-4621-92C7-4CC59FC8BCBA}" dt="2022-09-21T18:32:46.968" v="506" actId="2696"/>
        <pc:sldMkLst>
          <pc:docMk/>
          <pc:sldMk cId="190333295" sldId="381"/>
        </pc:sldMkLst>
      </pc:sldChg>
      <pc:sldChg chg="modSp">
        <pc:chgData name="Lan Yang" userId="43093da5-77dc-41e1-b856-09bc9a70e0e9" providerId="ADAL" clId="{521C9A21-B6E5-4621-92C7-4CC59FC8BCBA}" dt="2022-09-21T18:33:33.703" v="552" actId="20577"/>
        <pc:sldMkLst>
          <pc:docMk/>
          <pc:sldMk cId="1600160033" sldId="382"/>
        </pc:sldMkLst>
        <pc:spChg chg="mod">
          <ac:chgData name="Lan Yang" userId="43093da5-77dc-41e1-b856-09bc9a70e0e9" providerId="ADAL" clId="{521C9A21-B6E5-4621-92C7-4CC59FC8BCBA}" dt="2022-09-21T18:33:33.703" v="552" actId="20577"/>
          <ac:spMkLst>
            <pc:docMk/>
            <pc:sldMk cId="1600160033" sldId="382"/>
            <ac:spMk id="3" creationId="{11F47CB5-6328-A071-DD4B-64760FA2C8A9}"/>
          </ac:spMkLst>
        </pc:spChg>
      </pc:sldChg>
    </pc:docChg>
  </pc:docChgLst>
  <pc:docChgLst>
    <pc:chgData name="Lan Yang" userId="43093da5-77dc-41e1-b856-09bc9a70e0e9" providerId="ADAL" clId="{827BE017-3873-D948-9C00-83BCABE06E14}"/>
    <pc:docChg chg="custSel addSld modSld">
      <pc:chgData name="Lan Yang" userId="43093da5-77dc-41e1-b856-09bc9a70e0e9" providerId="ADAL" clId="{827BE017-3873-D948-9C00-83BCABE06E14}" dt="2022-09-21T19:48:27.509" v="600" actId="20577"/>
      <pc:docMkLst>
        <pc:docMk/>
      </pc:docMkLst>
      <pc:sldChg chg="modSp mod">
        <pc:chgData name="Lan Yang" userId="43093da5-77dc-41e1-b856-09bc9a70e0e9" providerId="ADAL" clId="{827BE017-3873-D948-9C00-83BCABE06E14}" dt="2022-09-19T22:06:01.024" v="0" actId="207"/>
        <pc:sldMkLst>
          <pc:docMk/>
          <pc:sldMk cId="0" sldId="269"/>
        </pc:sldMkLst>
        <pc:spChg chg="mod">
          <ac:chgData name="Lan Yang" userId="43093da5-77dc-41e1-b856-09bc9a70e0e9" providerId="ADAL" clId="{827BE017-3873-D948-9C00-83BCABE06E14}" dt="2022-09-19T22:06:01.024" v="0" actId="207"/>
          <ac:spMkLst>
            <pc:docMk/>
            <pc:sldMk cId="0" sldId="269"/>
            <ac:spMk id="24581" creationId="{3AE0E3A0-D8A8-F442-BCD8-420031B79AA3}"/>
          </ac:spMkLst>
        </pc:spChg>
      </pc:sldChg>
      <pc:sldChg chg="modSp mod">
        <pc:chgData name="Lan Yang" userId="43093da5-77dc-41e1-b856-09bc9a70e0e9" providerId="ADAL" clId="{827BE017-3873-D948-9C00-83BCABE06E14}" dt="2022-09-21T19:48:27.509" v="600" actId="20577"/>
        <pc:sldMkLst>
          <pc:docMk/>
          <pc:sldMk cId="2675789132" sldId="380"/>
        </pc:sldMkLst>
        <pc:spChg chg="mod">
          <ac:chgData name="Lan Yang" userId="43093da5-77dc-41e1-b856-09bc9a70e0e9" providerId="ADAL" clId="{827BE017-3873-D948-9C00-83BCABE06E14}" dt="2022-09-21T19:48:27.509" v="600" actId="20577"/>
          <ac:spMkLst>
            <pc:docMk/>
            <pc:sldMk cId="2675789132" sldId="380"/>
            <ac:spMk id="3" creationId="{6B509D1E-B340-41AD-8592-42A5867CD75E}"/>
          </ac:spMkLst>
        </pc:spChg>
      </pc:sldChg>
      <pc:sldChg chg="modSp new mod">
        <pc:chgData name="Lan Yang" userId="43093da5-77dc-41e1-b856-09bc9a70e0e9" providerId="ADAL" clId="{827BE017-3873-D948-9C00-83BCABE06E14}" dt="2022-09-19T22:53:57.512" v="177" actId="207"/>
        <pc:sldMkLst>
          <pc:docMk/>
          <pc:sldMk cId="190333295" sldId="381"/>
        </pc:sldMkLst>
        <pc:spChg chg="mod">
          <ac:chgData name="Lan Yang" userId="43093da5-77dc-41e1-b856-09bc9a70e0e9" providerId="ADAL" clId="{827BE017-3873-D948-9C00-83BCABE06E14}" dt="2022-09-19T22:53:15.116" v="43" actId="207"/>
          <ac:spMkLst>
            <pc:docMk/>
            <pc:sldMk cId="190333295" sldId="381"/>
            <ac:spMk id="2" creationId="{92AB98D0-1ECA-DB1C-2F98-1C311BC7C810}"/>
          </ac:spMkLst>
        </pc:spChg>
        <pc:spChg chg="mod">
          <ac:chgData name="Lan Yang" userId="43093da5-77dc-41e1-b856-09bc9a70e0e9" providerId="ADAL" clId="{827BE017-3873-D948-9C00-83BCABE06E14}" dt="2022-09-19T22:53:57.512" v="177" actId="207"/>
          <ac:spMkLst>
            <pc:docMk/>
            <pc:sldMk cId="190333295" sldId="381"/>
            <ac:spMk id="3" creationId="{15CA75D3-9A70-B686-B941-69ECCB4E021B}"/>
          </ac:spMkLst>
        </pc:spChg>
      </pc:sldChg>
      <pc:sldChg chg="modSp new mod">
        <pc:chgData name="Lan Yang" userId="43093da5-77dc-41e1-b856-09bc9a70e0e9" providerId="ADAL" clId="{827BE017-3873-D948-9C00-83BCABE06E14}" dt="2022-09-19T22:57:32.947" v="563" actId="207"/>
        <pc:sldMkLst>
          <pc:docMk/>
          <pc:sldMk cId="1600160033" sldId="382"/>
        </pc:sldMkLst>
        <pc:spChg chg="mod">
          <ac:chgData name="Lan Yang" userId="43093da5-77dc-41e1-b856-09bc9a70e0e9" providerId="ADAL" clId="{827BE017-3873-D948-9C00-83BCABE06E14}" dt="2022-09-19T22:54:08.124" v="189" actId="20577"/>
          <ac:spMkLst>
            <pc:docMk/>
            <pc:sldMk cId="1600160033" sldId="382"/>
            <ac:spMk id="2" creationId="{CB869B57-32B8-06AF-3AE0-8969BD05BD01}"/>
          </ac:spMkLst>
        </pc:spChg>
        <pc:spChg chg="mod">
          <ac:chgData name="Lan Yang" userId="43093da5-77dc-41e1-b856-09bc9a70e0e9" providerId="ADAL" clId="{827BE017-3873-D948-9C00-83BCABE06E14}" dt="2022-09-19T22:57:32.947" v="563" actId="207"/>
          <ac:spMkLst>
            <pc:docMk/>
            <pc:sldMk cId="1600160033" sldId="382"/>
            <ac:spMk id="3" creationId="{11F47CB5-6328-A071-DD4B-64760FA2C8A9}"/>
          </ac:spMkLst>
        </pc:spChg>
      </pc:sldChg>
    </pc:docChg>
  </pc:docChgLst>
  <pc:docChgLst>
    <pc:chgData name="Lan Yang" userId="43093da5-77dc-41e1-b856-09bc9a70e0e9" providerId="ADAL" clId="{1AD70F25-1C0E-9D44-BC71-20D3892475B5}"/>
    <pc:docChg chg="delSld">
      <pc:chgData name="Lan Yang" userId="43093da5-77dc-41e1-b856-09bc9a70e0e9" providerId="ADAL" clId="{1AD70F25-1C0E-9D44-BC71-20D3892475B5}" dt="2022-10-13T21:22:31.380" v="1" actId="2696"/>
      <pc:docMkLst>
        <pc:docMk/>
      </pc:docMkLst>
      <pc:sldChg chg="del">
        <pc:chgData name="Lan Yang" userId="43093da5-77dc-41e1-b856-09bc9a70e0e9" providerId="ADAL" clId="{1AD70F25-1C0E-9D44-BC71-20D3892475B5}" dt="2022-10-13T21:22:27.593" v="0" actId="2696"/>
        <pc:sldMkLst>
          <pc:docMk/>
          <pc:sldMk cId="2675789132" sldId="380"/>
        </pc:sldMkLst>
      </pc:sldChg>
      <pc:sldChg chg="del">
        <pc:chgData name="Lan Yang" userId="43093da5-77dc-41e1-b856-09bc9a70e0e9" providerId="ADAL" clId="{1AD70F25-1C0E-9D44-BC71-20D3892475B5}" dt="2022-10-13T21:22:31.380" v="1" actId="2696"/>
        <pc:sldMkLst>
          <pc:docMk/>
          <pc:sldMk cId="1600160033" sldId="3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7179FC-D4B6-5246-9075-5A19AA98DF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9B4BF-15CF-3F47-9339-E43D13888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9EA7D1F-6BB3-8B4A-8A49-7EBB73AD1853}" type="datetimeFigureOut">
              <a:rPr lang="en-US"/>
              <a:pPr>
                <a:defRPr/>
              </a:pPr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11701-4F47-3246-8C40-2BAA4F8C1B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D488A-F341-344A-9B54-8B50350A66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0E067268-809D-DE40-AFC6-4854F00DA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4ACA3F-64BA-8C4F-AE96-101911DE94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EDD0034-D8B2-3E46-9A8D-DB0B2162F5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079BFF-04AB-E241-AD45-8E889A8558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9E4B9E3-C51B-DC4E-A4A9-D715634C2B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2DD1B37-F0F3-BB4F-9BD9-BAF54685A5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50B3FC3-08E2-0347-BBCC-92742E0E6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A8C81AB2-9A7E-0449-B1EA-98B9CCC846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B9AE5D8-2ADE-274E-B576-4ED036432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3419850-B459-A649-9E4C-0B1992EF676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0B1CB5A-40E9-1B46-ADCA-E8F80C928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DBF042F-5245-3C4E-A3E2-D81F202DD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7BA706F-7820-A54E-9BC9-C6D319C42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89ED155-C6B8-D644-BDE4-E3635B737180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ABE17FE-4808-3245-B396-13CCF61AC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59B0EBD-B2E1-DB4A-8A3B-7DE804026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2DE65A4-D93F-FA48-9E39-9F5F6E0A0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13663BE-1E35-0741-B6DC-18DC5E355253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99CE3C2-9520-6D44-8920-8FC33C36E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07471CF-E456-054A-9EA5-E94DC8CF0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B8AD8DA-2914-2140-831E-E8FCB1448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6CE338-F99E-1946-8163-431A0BC51D1E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F6D062F-92CB-CF4D-AB1B-39C0E76EC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C7FF3B5-7DC5-514E-A2F2-4E9B5F0E9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8A729C7-2F26-814D-AB35-B069CC848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2C795F0-93CE-A04B-98C4-5FB2E66C273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97932E5-6E9C-2445-A12C-028C0D241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9E2EF02-663E-0440-A8F0-788AF7DFD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EB5D94A-FDE1-234C-AD10-89053258F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13BBECF-1601-8145-AA28-A1337DCB9BE1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9044E75-03BA-C547-9F14-7484F5DF0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3876D00-9CA2-E848-9841-4358749A0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6E707FB-7885-8F45-8BB1-DE42EB507E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840FF4-CF06-8642-8DF2-D89BCDC83C7E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B6AE805-476D-CA4F-AACA-78753F222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76F74B0-C1A6-D344-ADF9-11C448ADB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13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BE284722-FBA7-CB4D-BAAA-E0D980E6C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EA1B9A8-BC8B-B74C-956C-32BAE0C07042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36E9DA8-995E-BE4D-AECC-13103A5DC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ABB0012-44CC-BA44-886C-79DDE155D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F9D0681-BDCD-0546-8A09-1C8FAD141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BB87991-52E7-774B-8DBD-D3E5EC3C547A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BF6925B-92AF-FE49-80DA-B873B8D704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D086265-6E62-2748-9723-64A87AF34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8ACF5AC-3B07-1043-AFB0-4910A8F5A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DEFC028-8802-014E-BBAE-02FC4D465C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0B42D44-E0DE-2B47-B746-0BCFB5BC5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1FF9467-F981-B947-B0E4-C399FBC18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2BC078D-7E39-AD45-BFD9-E7FECECBB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18B20EA-BF9D-F249-A897-068F977DE47F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3902440-9DD3-EE43-8F62-C6A1AFA93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089E668-1D45-F94C-86A1-64A9D4C22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6E707FB-7885-8F45-8BB1-DE42EB507E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840FF4-CF06-8642-8DF2-D89BCDC83C7E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B6AE805-476D-CA4F-AACA-78753F222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76F74B0-C1A6-D344-ADF9-11C448ADB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441A176-AA24-EA40-9484-081CC6465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46F8D94-EBA7-7E43-9C27-1BBE1C35D53A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FF1A0F7-2700-C541-AD8B-370934EE2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F595D31-6D5A-D449-AA31-8407FAE7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6469757-6D7A-F44D-A5E3-D00F05A6F5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077EA1E-7B83-7640-9B2D-377F158A78FA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C6E39ED-2F2E-A540-ACE5-4EBFE8599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BFED71D-09F5-DC4F-8454-30375CE9E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7542925-2894-2F43-9D93-288D403E3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8DECC1-5139-0445-9F18-24C4D209270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45BAB13-8893-C04B-8F47-59EB3EFFF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FADEE1F-D751-6845-BF7D-0BBD70D52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9D0CB2A-B483-FE49-B04B-780CF33C6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9191F38-836D-2F49-A288-73146984FD9D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4042B15-80E1-FE4A-A27C-875D4D7E6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C818795-E4C8-C84D-95CB-010B42E04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E0B227E-1304-244D-A6D1-D4E3CECB8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729768D-648F-3943-90AD-029496678F89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E0758E5-D60C-9F42-9841-C75928029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43838A8-5644-1646-8222-DCB35767B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A87BBE03-6252-C74E-AAED-9CE45DE43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8836346-5538-F848-B79C-7608808332C1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425AD13-2173-5747-A225-3E054CB5F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12CD1AD-5B92-6C41-9DF4-59164CB60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89C0F06-EC25-C444-9D13-7BE6D68E9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BB824A6-1161-D848-8DB9-E4CE92F78D09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41CBA088-33AD-4A4D-8359-A639A4497F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A852866-653C-434B-AFFB-F141A2FA1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6796B5C-3BC0-E042-97D6-487B3F7589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F9B4CCA-7185-EB49-8680-005B80452A7A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D2B841A-0A79-8945-8D74-CC966968C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06DAA64-90AD-6944-8797-8ABCA902D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39ADF46-CE25-1047-A577-89CA1F52C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B5601D2-DC1D-DC42-B893-B09002624DAA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E1E9616-0AB5-2842-9A0C-2AEFC47FE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D9416B0-95ED-D740-8C5B-EF2EBCFA7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7D98FD0-3B53-674D-8EAE-42A6BBE7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374B025-7EA3-2D42-AF4A-B1A600CA9F1E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C01FEB1-A014-4D48-824E-04ABC6601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15748DF-C93A-694D-8D1D-728916283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88753E4-A05F-4344-BB31-0FE960A7E0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4E39D2C-AFB4-064B-8737-28671B352BA2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A7D6577-99F7-4242-B314-C8D487CCB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2822811-54AA-504C-A6D1-F1F012D0F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EB91250-D5F3-2E4B-A76D-598B3012EE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7030862-B87B-D04D-AA0A-39BF10E5024E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E907354-F3B5-3649-93AA-A98E9E999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EB0E9C2-B2F2-C54C-A8FA-696159395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AFCE897-61BC-A442-A8F6-69F489E9D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4EA8190-67A3-BB42-80A6-FF0E59CDAAED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CDF02AD-015C-EE4D-A913-475535CAD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03300F9-B020-054F-8DF8-E88F053D8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C81AB2-9A7E-0449-B1EA-98B9CCC8466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54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27D1F3C-6C9B-1D4C-A7D6-C4F78388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BB7BCFE-1263-9D45-9916-15A68117C5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0"/>
            <a:ext cx="5545137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68A95D5-B60E-B844-BD3F-D913CE39DF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081A466-9ADB-3244-BA86-6E920F184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952BC07-3DCD-654D-B740-7A77700F1D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407C7-5AA2-2449-AFC4-C351AAFDB0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FBCB37-A660-934B-93EB-671E4FE1F0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C04FC33-B288-C54B-9D05-1661322BF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D6D599-5A68-0541-BFAE-FB1087C620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4A82D-56A1-A047-A197-22113B18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EA9A3DA-7C91-C14D-9A5F-BE0450D17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33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5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15800-E3C4-3E41-ADB5-11C936DCD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4634EA-1ACB-C14C-BCC2-D468B768EB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AEAD0FD-A5FA-304C-B0EA-C90AE94EFA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38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2EBD5-0FB2-8943-BFA4-5458E64753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3ED77-4884-D741-A2FD-2449CC296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4E0FFB1-152D-D146-9729-0A055257C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63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06EE87-FDD3-0A45-9E07-444296E42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4A84D8-A9E9-C348-8F93-E5064076AC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8EC2E86-41FF-8E4B-AD1B-88FAE9B6B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4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5A52D0-B6A4-6E43-9025-814AB2E46D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DA7B94-B978-F340-A1F8-D07156ED8D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EA0843B-5D4F-824C-BB48-DF0CEBF9C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1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55C914-177F-E345-ABC5-B43722A71F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2A82F6-E7E2-FF49-9FAB-DC1CE6676A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01436F7-18AE-F449-B3D9-092CDC3729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F6630-277B-B64D-8E47-DD915AE834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CDF04-C30E-504B-88E9-09C85F106F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2FEC449-A538-5E42-BB96-C42201836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08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66AEA-D475-6244-A12F-A86A8DA08C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CDC46-2C21-EE4F-B7CF-49BD66D9A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6C4F32B-01D0-C147-8316-44FB05F0B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8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34F8DF-2FD6-DF40-97C7-D63281A51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64DAE9-A863-9544-BC51-DE38EF8B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AA531D9C-73AE-174F-AC5C-74B6773A18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FE39A16-E787-3845-8BAB-1FC3FC2696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D66D2AB0-653B-144E-A0A9-67D41848A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F209A15-7683-D14C-8226-70DD5CE0F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4BFCA1B0-B0C3-474C-8D61-6B816B5E2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D8A62-EF53-A347-A805-EDA74D98C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A01436F7-18AE-F449-B3D9-092CDC37295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060A9-7A5C-0F4F-831B-E855F74CB0D7}"/>
              </a:ext>
            </a:extLst>
          </p:cNvPr>
          <p:cNvSpPr txBox="1"/>
          <p:nvPr/>
        </p:nvSpPr>
        <p:spPr>
          <a:xfrm>
            <a:off x="838200" y="25908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+mn-lt"/>
              </a:rPr>
              <a:t>Lecture 3: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Names, Bindings, and Scope</a:t>
            </a:r>
          </a:p>
          <a:p>
            <a:pPr algn="ctr"/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56278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73AF8C61-7F6D-6945-87AC-65C80181F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Attributes (continued)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3AE0E3A0-D8A8-F442-BCD8-420031B7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Type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- determines the </a:t>
            </a:r>
            <a:r>
              <a:rPr lang="en-US" altLang="en-US" sz="2400" dirty="0">
                <a:solidFill>
                  <a:srgbClr val="00B0F0"/>
                </a:solidFill>
              </a:rPr>
              <a:t>range of values </a:t>
            </a:r>
            <a:r>
              <a:rPr lang="en-US" altLang="en-US" sz="2400" dirty="0">
                <a:solidFill>
                  <a:schemeClr val="tx1"/>
                </a:solidFill>
              </a:rPr>
              <a:t>of variables and the </a:t>
            </a:r>
            <a:r>
              <a:rPr lang="en-US" altLang="en-US" sz="2400" dirty="0">
                <a:solidFill>
                  <a:srgbClr val="00B0F0"/>
                </a:solidFill>
              </a:rPr>
              <a:t>set of operations </a:t>
            </a:r>
            <a:r>
              <a:rPr lang="en-US" altLang="en-US" sz="2400" dirty="0">
                <a:solidFill>
                  <a:schemeClr val="tx1"/>
                </a:solidFill>
              </a:rPr>
              <a:t>that are defined for values of that type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Chapter 6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Value</a:t>
            </a:r>
            <a:r>
              <a:rPr lang="en-US" altLang="en-US" sz="2400" dirty="0">
                <a:solidFill>
                  <a:schemeClr val="tx1"/>
                </a:solidFill>
              </a:rPr>
              <a:t> - the contents of the location with which the variable is associated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- The </a:t>
            </a:r>
            <a:r>
              <a:rPr lang="en-US" altLang="en-US" sz="2400" dirty="0">
                <a:solidFill>
                  <a:srgbClr val="00B0F0"/>
                </a:solidFill>
              </a:rPr>
              <a:t>l-value</a:t>
            </a:r>
            <a:r>
              <a:rPr lang="en-US" altLang="en-US" sz="2400" dirty="0">
                <a:solidFill>
                  <a:schemeClr val="tx1"/>
                </a:solidFill>
              </a:rPr>
              <a:t> of a variable is its address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- The </a:t>
            </a:r>
            <a:r>
              <a:rPr lang="en-US" altLang="en-US" sz="2400" dirty="0" err="1">
                <a:solidFill>
                  <a:srgbClr val="00B0F0"/>
                </a:solidFill>
              </a:rPr>
              <a:t>r-value</a:t>
            </a:r>
            <a:r>
              <a:rPr lang="en-US" altLang="en-US" sz="2400" dirty="0">
                <a:solidFill>
                  <a:schemeClr val="tx1"/>
                </a:solidFill>
              </a:rPr>
              <a:t> of a variable is its value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Abstract memory cell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 memory location or a collection of locations associated with a variable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Abstraction of physical memory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831285A4-EE7C-4743-B4E4-AB251CE1B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Binding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DAB9988-A08B-8A43-80AE-B8E9AC9BE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i="1" dirty="0">
                <a:solidFill>
                  <a:srgbClr val="FF0000"/>
                </a:solidFill>
              </a:rPr>
              <a:t>binding</a:t>
            </a:r>
            <a:r>
              <a:rPr lang="en-US" altLang="en-US" sz="2200" dirty="0">
                <a:solidFill>
                  <a:schemeClr val="tx1"/>
                </a:solidFill>
              </a:rPr>
              <a:t> is an association between an entity and an attribute such as between a variable and its type or value, or between an operation and a symbol</a:t>
            </a:r>
          </a:p>
          <a:p>
            <a:pPr eaLnBrk="1" hangingPunct="1"/>
            <a:r>
              <a:rPr lang="en-US" altLang="en-US" sz="2200" i="1" dirty="0">
                <a:solidFill>
                  <a:srgbClr val="FF0000"/>
                </a:solidFill>
              </a:rPr>
              <a:t>Binding time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is the time at which a binding takes place.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Language design time</a:t>
            </a:r>
          </a:p>
          <a:p>
            <a:pPr lvl="2" eaLnBrk="1" hangingPunct="1"/>
            <a:r>
              <a:rPr lang="en-US" altLang="en-US" sz="1700" dirty="0">
                <a:solidFill>
                  <a:schemeClr val="tx2"/>
                </a:solidFill>
              </a:rPr>
              <a:t>e.g. </a:t>
            </a:r>
            <a:r>
              <a:rPr lang="en-US" altLang="en-US" sz="1700" dirty="0"/>
              <a:t>bind operator symbols to operations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Language implementation time</a:t>
            </a:r>
          </a:p>
          <a:p>
            <a:pPr lvl="2" eaLnBrk="1" hangingPunct="1"/>
            <a:r>
              <a:rPr lang="en-US" altLang="en-US" sz="1700" dirty="0">
                <a:solidFill>
                  <a:schemeClr val="tx2"/>
                </a:solidFill>
              </a:rPr>
              <a:t>e.g. </a:t>
            </a:r>
            <a:r>
              <a:rPr lang="en-US" altLang="en-US" sz="1700" dirty="0"/>
              <a:t>bind floating point type to a representation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Compile time</a:t>
            </a:r>
          </a:p>
          <a:p>
            <a:pPr lvl="2" eaLnBrk="1" hangingPunct="1"/>
            <a:r>
              <a:rPr lang="en-US" altLang="en-US" sz="1700" dirty="0">
                <a:solidFill>
                  <a:schemeClr val="tx2"/>
                </a:solidFill>
              </a:rPr>
              <a:t>e.g. </a:t>
            </a:r>
            <a:r>
              <a:rPr lang="en-US" altLang="en-US" sz="1700" dirty="0"/>
              <a:t>bind a variable to a type in C or Java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Load time</a:t>
            </a:r>
          </a:p>
          <a:p>
            <a:pPr lvl="2" eaLnBrk="1" hangingPunct="1"/>
            <a:r>
              <a:rPr lang="en-US" altLang="en-US" sz="1700" dirty="0">
                <a:solidFill>
                  <a:schemeClr val="tx2"/>
                </a:solidFill>
              </a:rPr>
              <a:t>e.g. </a:t>
            </a:r>
            <a:r>
              <a:rPr lang="en-US" altLang="en-US" sz="1700" dirty="0"/>
              <a:t>bind a C or C++ </a:t>
            </a:r>
            <a:r>
              <a:rPr lang="en-US" altLang="en-US" sz="1700" dirty="0">
                <a:latin typeface="Courier New" panose="02070309020205020404" pitchFamily="49" charset="0"/>
              </a:rPr>
              <a:t>static</a:t>
            </a:r>
            <a:r>
              <a:rPr lang="en-US" altLang="en-US" sz="1700" dirty="0"/>
              <a:t> variable to a memory cell</a:t>
            </a:r>
          </a:p>
          <a:p>
            <a:pPr lvl="1" eaLnBrk="1" hangingPunct="1"/>
            <a:r>
              <a:rPr lang="en-US" altLang="en-US" sz="2000" dirty="0">
                <a:solidFill>
                  <a:schemeClr val="tx2"/>
                </a:solidFill>
              </a:rPr>
              <a:t>Runtime</a:t>
            </a:r>
          </a:p>
          <a:p>
            <a:pPr lvl="2" eaLnBrk="1" hangingPunct="1"/>
            <a:r>
              <a:rPr lang="en-US" altLang="en-US" sz="1700" dirty="0">
                <a:solidFill>
                  <a:schemeClr val="tx2"/>
                </a:solidFill>
              </a:rPr>
              <a:t>e.g. </a:t>
            </a:r>
            <a:r>
              <a:rPr lang="en-US" altLang="en-US" sz="1700" dirty="0"/>
              <a:t>bind a non-static local variable to a memory cell</a:t>
            </a:r>
          </a:p>
          <a:p>
            <a:pPr lvl="1" eaLnBrk="1" hangingPunct="1"/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3E99-D925-7248-B512-F91D9642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What is the binding time for each of the following?</a:t>
            </a:r>
            <a:endParaRPr lang="en-US" sz="2400" dirty="0"/>
          </a:p>
          <a:p>
            <a:pPr marL="914400" lvl="1" indent="-514350"/>
            <a:r>
              <a:rPr lang="en-US" sz="2000" dirty="0">
                <a:solidFill>
                  <a:srgbClr val="0070C0"/>
                </a:solidFill>
              </a:rPr>
              <a:t>In C++, only the first 12 characters of an identifier are significant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914400" lvl="1" indent="-514350"/>
            <a:r>
              <a:rPr lang="en-US" sz="2000" dirty="0">
                <a:solidFill>
                  <a:srgbClr val="0070C0"/>
                </a:solidFill>
              </a:rPr>
              <a:t>In Python, ** refers to the exponent operation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914400" lvl="1" indent="-514350"/>
            <a:r>
              <a:rPr lang="en-US" sz="2000" dirty="0">
                <a:solidFill>
                  <a:srgbClr val="0070C0"/>
                </a:solidFill>
              </a:rPr>
              <a:t>In Java, String s1 = new String (“hi”); s1 String reference type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914400" lvl="1" indent="-514350"/>
            <a:r>
              <a:rPr lang="en-US" sz="2000" dirty="0">
                <a:solidFill>
                  <a:srgbClr val="0070C0"/>
                </a:solidFill>
              </a:rPr>
              <a:t>In Java, String s1 = new String (“hi”); s1 reference to a specific memory location storing “hi”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</a:t>
            </a:r>
          </a:p>
          <a:p>
            <a:pPr marL="914400" lvl="1" indent="-514350"/>
            <a:endParaRPr lang="en-US" dirty="0"/>
          </a:p>
          <a:p>
            <a:pPr marL="914400" lvl="1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1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59CC33CB-D39F-1C4A-A60F-2E852C4AE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and Dynamic Binding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E38BB17E-67BB-3C47-A4BE-63FE3FB0B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binding is </a:t>
            </a:r>
            <a:r>
              <a:rPr lang="en-US" altLang="en-US" sz="2400" i="1" dirty="0">
                <a:solidFill>
                  <a:srgbClr val="FF0000"/>
                </a:solidFill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</a:rPr>
              <a:t> if it first occurs before run time and remains unchanged throughout program execution.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e.g. static variables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binding is </a:t>
            </a:r>
            <a:r>
              <a:rPr lang="en-US" altLang="en-US" sz="2400" i="1" dirty="0">
                <a:solidFill>
                  <a:srgbClr val="FF0000"/>
                </a:solidFill>
              </a:rPr>
              <a:t>dynamic</a:t>
            </a:r>
            <a:r>
              <a:rPr lang="en-US" altLang="en-US" sz="2400" dirty="0">
                <a:solidFill>
                  <a:schemeClr val="tx1"/>
                </a:solidFill>
              </a:rPr>
              <a:t> if it first occurs during execution or can change during execution of the program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e.g. a local variable defined inside a function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1C7B38DB-0537-2843-AE7A-4E74DF73F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34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4874EC0-93DB-2B4A-9237-B4BBED65BF92}" type="slidenum">
              <a:rPr lang="en-US" altLang="en-US" sz="10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2D595448-2509-494E-95EE-401FAFB06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Binding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E04C4F0-D484-0A47-BC4D-757FD7C3B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Design Issues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How is a type (for a variable) specified?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Should we mandate </a:t>
            </a:r>
            <a:r>
              <a:rPr lang="en-US" altLang="en-US" i="1" dirty="0">
                <a:solidFill>
                  <a:srgbClr val="FF0000"/>
                </a:solidFill>
              </a:rPr>
              <a:t>type declaration </a:t>
            </a:r>
            <a:r>
              <a:rPr lang="en-US" altLang="en-US" dirty="0">
                <a:solidFill>
                  <a:schemeClr val="tx1"/>
                </a:solidFill>
              </a:rPr>
              <a:t>in languages? 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When does the binding take place?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Static vs. dynamic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If static, the type may be specified by either an </a:t>
            </a:r>
            <a:r>
              <a:rPr lang="en-US" altLang="en-US" dirty="0">
                <a:solidFill>
                  <a:srgbClr val="FF0000"/>
                </a:solidFill>
              </a:rPr>
              <a:t>explicit</a:t>
            </a:r>
            <a:r>
              <a:rPr lang="en-US" altLang="en-US" dirty="0">
                <a:solidFill>
                  <a:schemeClr val="tx1"/>
                </a:solidFill>
              </a:rPr>
              <a:t> or an </a:t>
            </a:r>
            <a:r>
              <a:rPr lang="en-US" altLang="en-US" dirty="0">
                <a:solidFill>
                  <a:srgbClr val="FF0000"/>
                </a:solidFill>
              </a:rPr>
              <a:t>implicit declaration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What is an implicit type declaration?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594EA4CF-9FAC-A54A-8C19-F539ED1FF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Explicit/Implicit Declaration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608BD5F-851D-EC49-A0BE-1B4A69AE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explicit declaration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a program statement used for declaring the types of variables.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</a:t>
            </a:r>
            <a:r>
              <a:rPr lang="en-US" altLang="en-US" sz="1800" dirty="0" err="1">
                <a:solidFill>
                  <a:srgbClr val="00B0F0"/>
                </a:solidFill>
              </a:rPr>
              <a:t>int</a:t>
            </a:r>
            <a:r>
              <a:rPr lang="en-US" altLang="en-US" sz="1800" dirty="0">
                <a:solidFill>
                  <a:srgbClr val="00B0F0"/>
                </a:solidFill>
              </a:rPr>
              <a:t> sum;		</a:t>
            </a:r>
            <a:r>
              <a:rPr lang="en-US" altLang="en-US" sz="1800" dirty="0">
                <a:solidFill>
                  <a:schemeClr val="tx1"/>
                </a:solidFill>
              </a:rPr>
              <a:t>//C++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implicit declaration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a default mechanism for specifying types of variables through default conventions, rather than declaration statements.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</a:t>
            </a:r>
            <a:r>
              <a:rPr lang="en-US" altLang="en-US" sz="2000" dirty="0">
                <a:solidFill>
                  <a:srgbClr val="00B0F0"/>
                </a:solidFill>
              </a:rPr>
              <a:t>sum = 30	</a:t>
            </a:r>
            <a:r>
              <a:rPr lang="en-US" altLang="en-US" sz="2000" dirty="0">
                <a:solidFill>
                  <a:schemeClr val="tx1"/>
                </a:solidFill>
              </a:rPr>
              <a:t>#Python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Basic, Perl, Ruby, JavaScript, and PHP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Pros &amp; Cons? Readability vs. Writability?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Some languages use type inferencing to determine types of variables (context).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		</a:t>
            </a:r>
            <a:r>
              <a:rPr lang="en-US" altLang="en-US" sz="2000" dirty="0" err="1">
                <a:solidFill>
                  <a:srgbClr val="00B0F0"/>
                </a:solidFill>
              </a:rPr>
              <a:t>var</a:t>
            </a:r>
            <a:r>
              <a:rPr lang="en-US" altLang="en-US" sz="2000" dirty="0">
                <a:solidFill>
                  <a:srgbClr val="00B0F0"/>
                </a:solidFill>
              </a:rPr>
              <a:t> sum = 30 </a:t>
            </a:r>
            <a:r>
              <a:rPr lang="en-US" altLang="en-US" sz="2000" dirty="0">
                <a:solidFill>
                  <a:schemeClr val="tx1"/>
                </a:solidFill>
              </a:rPr>
              <a:t>//C#  </a:t>
            </a:r>
            <a:endParaRPr lang="en-US" altLang="en-US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Visual Basic 9.0+, ML, Haskell, and F#  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2E08F6AA-8DE8-F941-B6C7-343B38D41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Type Binding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B5A6959-0FCE-124D-B337-819E935A4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How to perform type checking with respect to implicit type declaration?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Dynamic Type Binding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JavaScript, Python, Ruby, PHP, and C# (limited)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Specified through an assignment statemen</a:t>
            </a:r>
            <a:r>
              <a:rPr lang="en-US" altLang="en-US" dirty="0">
                <a:solidFill>
                  <a:schemeClr val="tx1"/>
                </a:solidFill>
              </a:rPr>
              <a:t>t          </a:t>
            </a:r>
          </a:p>
          <a:p>
            <a:pPr lvl="1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			</a:t>
            </a:r>
            <a:r>
              <a:rPr lang="en-US" altLang="en-US" sz="1600" dirty="0">
                <a:solidFill>
                  <a:srgbClr val="00B0F0"/>
                </a:solidFill>
              </a:rPr>
              <a:t>list = [2, 4.33, 6, 8];	</a:t>
            </a:r>
            <a:r>
              <a:rPr lang="en-US" altLang="en-US" sz="1600" dirty="0">
                <a:solidFill>
                  <a:schemeClr val="tx1"/>
                </a:solidFill>
              </a:rPr>
              <a:t>//JavaScript</a:t>
            </a:r>
          </a:p>
          <a:p>
            <a:pPr lvl="1" eaLnBrk="1" hangingPunct="1">
              <a:buNone/>
            </a:pPr>
            <a:r>
              <a:rPr lang="en-US" altLang="en-US" sz="1600" dirty="0">
                <a:solidFill>
                  <a:srgbClr val="00B0F0"/>
                </a:solidFill>
              </a:rPr>
              <a:t>			list = 17.3;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Advantage: flexibility (generic program units)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Disadvantages: 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High cost (dynamic type checking and interpretation)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Type error detection by the compiler is difficult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>
            <a:extLst>
              <a:ext uri="{FF2B5EF4-FFF2-40B4-BE49-F238E27FC236}">
                <a16:creationId xmlns:a16="http://schemas.microsoft.com/office/drawing/2014/main" id="{94E946CA-E10C-3F45-BC45-7DC6D22A6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 – Part A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83E66F86-3F63-0B47-8A7E-621698341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Case sensitivity and the relationship of names to special words represent design issues of </a:t>
            </a:r>
            <a:r>
              <a:rPr lang="en-US" altLang="en-US" sz="2400" dirty="0">
                <a:solidFill>
                  <a:srgbClr val="FF0000"/>
                </a:solidFill>
              </a:rPr>
              <a:t>names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Variables</a:t>
            </a:r>
            <a:r>
              <a:rPr lang="en-US" altLang="en-US" sz="2400" dirty="0">
                <a:solidFill>
                  <a:schemeClr val="tx1"/>
                </a:solidFill>
              </a:rPr>
              <a:t> are characterized by the sextuples: name, address, value, type, lifetime, scope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Binding</a:t>
            </a:r>
            <a:r>
              <a:rPr lang="en-US" altLang="en-US" sz="2400" dirty="0">
                <a:solidFill>
                  <a:schemeClr val="tx1"/>
                </a:solidFill>
              </a:rPr>
              <a:t> is the association of attributes with program entities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Static binding and dynamic binding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Binding types to variables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B0B95EE4-F1D3-964F-8010-0C8A517FB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 B: Lifetime and Scope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29F4003E-7BB1-7F46-AB79-71D014263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lifetime</a:t>
            </a:r>
            <a:r>
              <a:rPr lang="en-US" altLang="en-US" sz="2400" dirty="0">
                <a:solidFill>
                  <a:schemeClr val="tx1"/>
                </a:solidFill>
              </a:rPr>
              <a:t> of a variable is the time during which it is bound to a particular memory cell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Storage Bindings &amp; Lifetime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Allocation - getting a cell from some pool of available cells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Deallocation - putting a cell back into the pool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 dirty="0">
                <a:solidFill>
                  <a:schemeClr val="tx1"/>
                </a:solidFill>
              </a:rPr>
              <a:t>Lifetime: from allocation to deallocation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en-US" sz="1700" dirty="0">
                <a:solidFill>
                  <a:schemeClr val="tx1"/>
                </a:solidFill>
              </a:rPr>
              <a:t>	(Memory organization: a quick review)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altLang="en-US" sz="17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scope</a:t>
            </a:r>
            <a:r>
              <a:rPr lang="en-US" altLang="en-US" sz="2400" dirty="0">
                <a:solidFill>
                  <a:schemeClr val="tx1"/>
                </a:solidFill>
              </a:rPr>
              <a:t> of a variable is the range of statements over which it is visible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Lifetime is the </a:t>
            </a:r>
            <a:r>
              <a:rPr lang="en-US" altLang="en-US" sz="2400" i="1" dirty="0">
                <a:solidFill>
                  <a:srgbClr val="00B0F0"/>
                </a:solidFill>
              </a:rPr>
              <a:t>dynamic</a:t>
            </a:r>
            <a:r>
              <a:rPr lang="en-US" altLang="en-US" sz="2400" dirty="0">
                <a:solidFill>
                  <a:schemeClr val="tx1"/>
                </a:solidFill>
              </a:rPr>
              <a:t> feature of a variable while scope describe the </a:t>
            </a:r>
            <a:r>
              <a:rPr lang="en-US" altLang="en-US" sz="2400" i="1" dirty="0">
                <a:solidFill>
                  <a:srgbClr val="00B0F0"/>
                </a:solidFill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</a:rPr>
              <a:t> span of a variable. </a:t>
            </a:r>
          </a:p>
        </p:txBody>
      </p:sp>
    </p:spTree>
    <p:extLst>
      <p:ext uri="{BB962C8B-B14F-4D97-AF65-F5344CB8AC3E}">
        <p14:creationId xmlns:p14="http://schemas.microsoft.com/office/powerpoint/2010/main" val="327691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mory org" title="Figure">
            <a:extLst>
              <a:ext uri="{FF2B5EF4-FFF2-40B4-BE49-F238E27FC236}">
                <a16:creationId xmlns:a16="http://schemas.microsoft.com/office/drawing/2014/main" id="{FEA0BA37-7CA3-8147-B1E6-DE7E8425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80" y="457200"/>
            <a:ext cx="6753520" cy="5901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955026-B207-B141-871C-C274BEDF5CB0}"/>
              </a:ext>
            </a:extLst>
          </p:cNvPr>
          <p:cNvSpPr txBox="1"/>
          <p:nvPr/>
        </p:nvSpPr>
        <p:spPr>
          <a:xfrm>
            <a:off x="609600" y="3962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heap space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B2ECF3-13BC-CD40-9174-AD61FA25D7D6}"/>
              </a:ext>
            </a:extLst>
          </p:cNvPr>
          <p:cNvSpPr/>
          <p:nvPr/>
        </p:nvSpPr>
        <p:spPr bwMode="auto">
          <a:xfrm>
            <a:off x="2209800" y="4114800"/>
            <a:ext cx="7620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579DB-B152-7545-82F9-047333AEB444}"/>
              </a:ext>
            </a:extLst>
          </p:cNvPr>
          <p:cNvSpPr txBox="1"/>
          <p:nvPr/>
        </p:nvSpPr>
        <p:spPr>
          <a:xfrm>
            <a:off x="5715000" y="6358924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Figure source: </a:t>
            </a:r>
            <a:r>
              <a:rPr lang="en-US" sz="1200" dirty="0" err="1">
                <a:latin typeface="+mn-lt"/>
              </a:rPr>
              <a:t>it.uu.se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485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0A3FED01-234D-EE4D-B18F-25A80060F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3 Topics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061630B8-09F3-E44D-8535-1F458FB8B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Part A: Names and Variables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Introduction 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Names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Variables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Concept of Binding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Part B: Scope and Lifetime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Scope 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Scope and Lifetime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Referencing Environments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Named Constants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 dirty="0"/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85887-AB17-8446-BCE4-388E9BC3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 to objects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String foo = new String (“hello”)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tring demo" title="Figure">
            <a:extLst>
              <a:ext uri="{FF2B5EF4-FFF2-40B4-BE49-F238E27FC236}">
                <a16:creationId xmlns:a16="http://schemas.microsoft.com/office/drawing/2014/main" id="{61C960B0-D684-5D4A-A293-66D6A41C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16723"/>
            <a:ext cx="5233510" cy="1560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00BD4-295E-DB4C-9B5F-9A38F615FBD5}"/>
              </a:ext>
            </a:extLst>
          </p:cNvPr>
          <p:cNvSpPr txBox="1"/>
          <p:nvPr/>
        </p:nvSpPr>
        <p:spPr>
          <a:xfrm>
            <a:off x="762000" y="577209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C++ or Java-like object; illustration only; details may vary.</a:t>
            </a:r>
          </a:p>
        </p:txBody>
      </p:sp>
      <p:graphicFrame>
        <p:nvGraphicFramePr>
          <p:cNvPr id="6" name="Table 5" descr="descriptor" title="Figure">
            <a:extLst>
              <a:ext uri="{FF2B5EF4-FFF2-40B4-BE49-F238E27FC236}">
                <a16:creationId xmlns:a16="http://schemas.microsoft.com/office/drawing/2014/main" id="{09C284A2-F473-D34F-B0CA-256D20584728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862608"/>
          <a:ext cx="14478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709305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descriptor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648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5787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sz="1200" dirty="0"/>
                        <a:t>(“foo”, String ref,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=0100)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77095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28991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01110"/>
                  </a:ext>
                </a:extLst>
              </a:tr>
            </a:tbl>
          </a:graphicData>
        </a:graphic>
      </p:graphicFrame>
      <p:graphicFrame>
        <p:nvGraphicFramePr>
          <p:cNvPr id="7" name="Table 6" descr="ref" title="Figure">
            <a:extLst>
              <a:ext uri="{FF2B5EF4-FFF2-40B4-BE49-F238E27FC236}">
                <a16:creationId xmlns:a16="http://schemas.microsoft.com/office/drawing/2014/main" id="{21EF44F5-DB34-FF43-9C87-956A0B0D0223}"/>
              </a:ext>
            </a:extLst>
          </p:cNvPr>
          <p:cNvGraphicFramePr>
            <a:graphicFrameLocks noGrp="1"/>
          </p:cNvGraphicFramePr>
          <p:nvPr/>
        </p:nvGraphicFramePr>
        <p:xfrm>
          <a:off x="7103529" y="455394"/>
          <a:ext cx="1600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76068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7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4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4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3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'h’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018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‘e’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739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54BF5B-9F22-064D-BA91-0C05266D5230}"/>
              </a:ext>
            </a:extLst>
          </p:cNvPr>
          <p:cNvSpPr txBox="1"/>
          <p:nvPr/>
        </p:nvSpPr>
        <p:spPr>
          <a:xfrm>
            <a:off x="6483784" y="127852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AA1F7-7E95-4D4B-A806-6E284B913868}"/>
              </a:ext>
            </a:extLst>
          </p:cNvPr>
          <p:cNvSpPr txBox="1"/>
          <p:nvPr/>
        </p:nvSpPr>
        <p:spPr>
          <a:xfrm>
            <a:off x="6400800" y="199508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1702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34367-77F7-704B-87F3-0E62407C3052}"/>
              </a:ext>
            </a:extLst>
          </p:cNvPr>
          <p:cNvSpPr txBox="1"/>
          <p:nvPr/>
        </p:nvSpPr>
        <p:spPr>
          <a:xfrm>
            <a:off x="6434658" y="2373087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1703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8978A-AD15-9E4B-8EDC-32E1A94673BB}"/>
              </a:ext>
            </a:extLst>
          </p:cNvPr>
          <p:cNvSpPr txBox="1"/>
          <p:nvPr/>
        </p:nvSpPr>
        <p:spPr>
          <a:xfrm>
            <a:off x="457200" y="4622893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Variable 1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: foo (name), string ref (type), 0100 (address) </a:t>
            </a:r>
          </a:p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Variable 2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: anonymous, string (type), 1702 (address)</a:t>
            </a:r>
          </a:p>
        </p:txBody>
      </p:sp>
    </p:spTree>
    <p:extLst>
      <p:ext uri="{BB962C8B-B14F-4D97-AF65-F5344CB8AC3E}">
        <p14:creationId xmlns:p14="http://schemas.microsoft.com/office/powerpoint/2010/main" val="388160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85887-AB17-8446-BCE4-388E9BC3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3014"/>
            <a:ext cx="8305800" cy="472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 to objects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rgbClr val="0070C0"/>
                </a:solidFill>
              </a:rPr>
              <a:t>String foo;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 foo = new String (“hello”);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 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 foo = new String (“bye”);  //p1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	</a:t>
            </a:r>
            <a:r>
              <a:rPr lang="en-US" sz="1600" dirty="0">
                <a:solidFill>
                  <a:srgbClr val="FF0000"/>
                </a:solidFill>
              </a:rPr>
              <a:t>//any lifetime change??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	//if yes, which variable’s lifetime got changed?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327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AC7720BF-4DDE-AB49-BD41-71A6540F8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106740FE-3392-354E-88B4-AC1CF2327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2"/>
                </a:solidFill>
              </a:rPr>
              <a:t>Four categories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static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stack-dynamic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explicit heap dynamic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implicit heap dynamic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Static</a:t>
            </a:r>
            <a:r>
              <a:rPr lang="en-US" altLang="en-US" sz="2400" dirty="0">
                <a:solidFill>
                  <a:schemeClr val="tx1"/>
                </a:solidFill>
              </a:rPr>
              <a:t>--bound to memory cells before execution begins and remains bound to the same memory cell throughout execution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e.g., C and C++ </a:t>
            </a:r>
            <a:r>
              <a:rPr lang="en-US" altLang="en-US" sz="2000" dirty="0">
                <a:solidFill>
                  <a:srgbClr val="FF0000"/>
                </a:solidFill>
              </a:rPr>
              <a:t>static </a:t>
            </a:r>
            <a:r>
              <a:rPr lang="en-US" altLang="en-US" sz="2000" dirty="0">
                <a:solidFill>
                  <a:schemeClr val="tx1"/>
                </a:solidFill>
              </a:rPr>
              <a:t>variables in functions</a:t>
            </a: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static </a:t>
            </a:r>
            <a:r>
              <a:rPr lang="en-US" altLang="en-US" sz="2000" dirty="0" err="1">
                <a:solidFill>
                  <a:srgbClr val="0070C0"/>
                </a:solidFill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</a:rPr>
              <a:t> count = 0;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Advantages: efficiency  (direct addressing), history-sensitive subprogram support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Disadvantage: lack of flexibility  (no recursion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D9BAE9A3-31B5-954A-8D81-A7299CC75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734FDD10-2564-464A-8A1A-D9CE4ED81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Stack-dynamic</a:t>
            </a:r>
            <a:r>
              <a:rPr lang="en-US" altLang="en-US" sz="2000" dirty="0">
                <a:solidFill>
                  <a:schemeClr val="tx1"/>
                </a:solidFill>
              </a:rPr>
              <a:t>--Storage bindings are created for variables when their declaration statements are </a:t>
            </a:r>
            <a:r>
              <a:rPr lang="en-US" altLang="en-US" sz="2000" i="1" dirty="0">
                <a:solidFill>
                  <a:srgbClr val="00B0F0"/>
                </a:solidFill>
              </a:rPr>
              <a:t>elaborated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 declaration is elaborated when the executable code associated with it is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If scalar, all attributes except address are statically bound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e.g. local variables (not declared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600" dirty="0">
                <a:solidFill>
                  <a:schemeClr val="tx1"/>
                </a:solidFill>
              </a:rPr>
              <a:t>) in C subprograms and Java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Advantage: allows recursion; conserves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Disadvantages: </a:t>
            </a:r>
            <a:r>
              <a:rPr lang="en-US" altLang="en-US" sz="1600" dirty="0">
                <a:solidFill>
                  <a:schemeClr val="tx1"/>
                </a:solidFill>
              </a:rPr>
              <a:t>overhead of allocation and deallocation</a:t>
            </a:r>
          </a:p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</a:rPr>
              <a:t>Explicit heap-dynamic </a:t>
            </a:r>
            <a:r>
              <a:rPr lang="en-US" altLang="en-US" sz="2000" i="1" dirty="0">
                <a:solidFill>
                  <a:schemeClr val="tx1"/>
                </a:solidFill>
              </a:rPr>
              <a:t>-</a:t>
            </a:r>
            <a:r>
              <a:rPr lang="en-US" altLang="en-US" sz="2000" dirty="0">
                <a:solidFill>
                  <a:schemeClr val="tx1"/>
                </a:solidFill>
              </a:rPr>
              <a:t>- Allocated and deallocated by explicit directives, specified by the programmer, which take effect during execution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Referenced only through pointers or references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e.g. dynamic objects in C++ (via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dirty="0">
                <a:solidFill>
                  <a:schemeClr val="tx1"/>
                </a:solidFill>
              </a:rPr>
              <a:t>), all objects in Java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Advantage: provides for dynamic storage management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Disadvantage: inefficient and unreliable</a:t>
            </a:r>
          </a:p>
          <a:p>
            <a:pPr marL="457200" eaLnBrk="1" hangingPunct="1">
              <a:lnSpc>
                <a:spcPct val="90000"/>
              </a:lnSpc>
            </a:pPr>
            <a:endParaRPr lang="en-US" altLang="en-US" sz="2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7BD3-6200-054C-AC74-E906692E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97A7-9E63-4A4A-A3E1-2D4339E3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Stack dynamic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Explicit heap dynamic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 descr="stack dynamic" title="Example">
            <a:extLst>
              <a:ext uri="{FF2B5EF4-FFF2-40B4-BE49-F238E27FC236}">
                <a16:creationId xmlns:a16="http://schemas.microsoft.com/office/drawing/2014/main" id="{CDEA1CFD-1533-894D-B6FC-C0AF21FFA5BE}"/>
              </a:ext>
            </a:extLst>
          </p:cNvPr>
          <p:cNvSpPr/>
          <p:nvPr/>
        </p:nvSpPr>
        <p:spPr bwMode="auto">
          <a:xfrm>
            <a:off x="1905000" y="2380247"/>
            <a:ext cx="4038600" cy="43313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v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oid f(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int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x) { double sum; …}</a:t>
            </a:r>
          </a:p>
        </p:txBody>
      </p:sp>
      <p:sp>
        <p:nvSpPr>
          <p:cNvPr id="7" name="Rounded Rectangle 6" descr="explicit heap" title="Example">
            <a:extLst>
              <a:ext uri="{FF2B5EF4-FFF2-40B4-BE49-F238E27FC236}">
                <a16:creationId xmlns:a16="http://schemas.microsoft.com/office/drawing/2014/main" id="{0C3C7605-C495-3547-9EEA-9D3D896860F4}"/>
              </a:ext>
            </a:extLst>
          </p:cNvPr>
          <p:cNvSpPr/>
          <p:nvPr/>
        </p:nvSpPr>
        <p:spPr bwMode="auto">
          <a:xfrm>
            <a:off x="1941095" y="4114800"/>
            <a:ext cx="51054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Square s = new Square (); //Java-like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Sq</a:t>
            </a:r>
            <a:r>
              <a:rPr lang="en-US" sz="2000" dirty="0">
                <a:latin typeface="Times" pitchFamily="18" charset="0"/>
              </a:rPr>
              <a:t>uare *s = new Square(); //C++ like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The heap-dynamic variable</a:t>
            </a:r>
            <a:r>
              <a:rPr lang="en-US" sz="2000" dirty="0">
                <a:latin typeface="Times" pitchFamily="18" charset="0"/>
              </a:rPr>
              <a:t>/object is referenced via a pointer or a reference (i.e. s)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56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9713715B-7578-C248-BB42-E7C0DD725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Variables by Lifetimes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C9DE412-9D76-F648-AD0F-D09B3651D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Implicit heap-dynamic</a:t>
            </a:r>
            <a:r>
              <a:rPr lang="en-US" altLang="en-US" sz="2400" i="1" dirty="0">
                <a:solidFill>
                  <a:schemeClr val="tx1"/>
                </a:solidFill>
              </a:rPr>
              <a:t>-</a:t>
            </a:r>
            <a:r>
              <a:rPr lang="en-US" altLang="en-US" sz="2400" dirty="0">
                <a:solidFill>
                  <a:schemeClr val="tx1"/>
                </a:solidFill>
              </a:rPr>
              <a:t>-Allocation and deallocation caused by assignment statements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Examples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all variables in APL; 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all strings and arrays in Perl, JavaScript, and PHP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Advantage: flexibility (generic code)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Disadvantages: 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Inefficient, because all attributes are dynamic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Loss of error detection</a:t>
            </a:r>
          </a:p>
        </p:txBody>
      </p:sp>
      <p:sp>
        <p:nvSpPr>
          <p:cNvPr id="4" name="Rounded Rectangle 3" descr="implicit heap" title="Example">
            <a:extLst>
              <a:ext uri="{FF2B5EF4-FFF2-40B4-BE49-F238E27FC236}">
                <a16:creationId xmlns:a16="http://schemas.microsoft.com/office/drawing/2014/main" id="{249185C2-CE6D-224D-AEDB-76466F8C7BE7}"/>
              </a:ext>
            </a:extLst>
          </p:cNvPr>
          <p:cNvSpPr/>
          <p:nvPr/>
        </p:nvSpPr>
        <p:spPr bwMode="auto">
          <a:xfrm>
            <a:off x="1295400" y="4953000"/>
            <a:ext cx="7239000" cy="1295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//JavaScript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 fruits = ["Banana", "Orange", "Apple", "Mango"];</a:t>
            </a:r>
            <a:br>
              <a:rPr lang="en-US" sz="2000" dirty="0"/>
            </a:br>
            <a:r>
              <a:rPr lang="en-US" sz="2000" dirty="0" err="1"/>
              <a:t>fruits.push</a:t>
            </a:r>
            <a:r>
              <a:rPr lang="en-US" sz="2000" dirty="0"/>
              <a:t>("Lemon");    // adds a new element (Lemon) to fruits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5211-4EC9-0F4E-99FF-B2139804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Example </a:t>
            </a:r>
            <a:r>
              <a:rPr lang="en-US" sz="3200" dirty="0">
                <a:solidFill>
                  <a:schemeClr val="tx2"/>
                </a:solidFill>
              </a:rPr>
              <a:t>-- identify variables’ lifetime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6F1A-BF94-FD43-9DE0-0169AFD3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class </a:t>
            </a:r>
            <a:r>
              <a:rPr lang="en-US" sz="1800" dirty="0" err="1"/>
              <a:t>VariableDemo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static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=0;</a:t>
            </a:r>
          </a:p>
          <a:p>
            <a:pPr marL="0" indent="0">
              <a:buNone/>
            </a:pPr>
            <a:r>
              <a:rPr lang="en-US" sz="1800" dirty="0"/>
              <a:t>   public void increment()</a:t>
            </a:r>
          </a:p>
          <a:p>
            <a:pPr marL="0" indent="0">
              <a:buNone/>
            </a:pPr>
            <a:r>
              <a:rPr lang="en-US" sz="1800" dirty="0"/>
              <a:t>   {</a:t>
            </a:r>
          </a:p>
          <a:p>
            <a:pPr marL="0" indent="0">
              <a:buNone/>
            </a:pPr>
            <a:r>
              <a:rPr lang="en-US" sz="1800" dirty="0"/>
              <a:t>       count++;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public static void main(String </a:t>
            </a:r>
            <a:r>
              <a:rPr lang="en-US" sz="1800" dirty="0" err="1">
                <a:solidFill>
                  <a:srgbClr val="FF0000"/>
                </a:solidFill>
              </a:rPr>
              <a:t>args</a:t>
            </a:r>
            <a:r>
              <a:rPr lang="en-US" sz="1800" dirty="0"/>
              <a:t>[])</a:t>
            </a:r>
          </a:p>
          <a:p>
            <a:pPr marL="0" indent="0">
              <a:buNone/>
            </a:pPr>
            <a:r>
              <a:rPr lang="en-US" sz="1800" dirty="0"/>
              <a:t>   {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VariableDemo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obj1</a:t>
            </a:r>
            <a:r>
              <a:rPr lang="en-US" sz="1800" dirty="0"/>
              <a:t>=new </a:t>
            </a:r>
            <a:r>
              <a:rPr lang="en-US" sz="1800" dirty="0" err="1"/>
              <a:t>VariableDemo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VariableDemo</a:t>
            </a:r>
            <a:r>
              <a:rPr lang="en-US" sz="1800" dirty="0"/>
              <a:t> obj2=new </a:t>
            </a:r>
            <a:r>
              <a:rPr lang="en-US" sz="1800" dirty="0" err="1"/>
              <a:t>VariableDemo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obj1.increment();</a:t>
            </a:r>
          </a:p>
          <a:p>
            <a:pPr marL="0" indent="0">
              <a:buNone/>
            </a:pPr>
            <a:r>
              <a:rPr lang="en-US" sz="1800" dirty="0"/>
              <a:t>       obj2.increment();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System.out.println</a:t>
            </a:r>
            <a:r>
              <a:rPr lang="en-US" sz="1800" dirty="0"/>
              <a:t>("Obj1: count is="+obj1.count);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System.out.println</a:t>
            </a:r>
            <a:r>
              <a:rPr lang="en-US" sz="1800" dirty="0"/>
              <a:t>("Obj2: count is="+obj2.count);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Rounded Rectangle 3" descr="Java ArrayList" title="Question">
            <a:extLst>
              <a:ext uri="{FF2B5EF4-FFF2-40B4-BE49-F238E27FC236}">
                <a16:creationId xmlns:a16="http://schemas.microsoft.com/office/drawing/2014/main" id="{DF8A0B30-3B86-8140-8092-E3AB0F124541}"/>
              </a:ext>
            </a:extLst>
          </p:cNvPr>
          <p:cNvSpPr/>
          <p:nvPr/>
        </p:nvSpPr>
        <p:spPr bwMode="auto">
          <a:xfrm>
            <a:off x="5791200" y="1905000"/>
            <a:ext cx="2628900" cy="1219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Discussion Question: what category a Java </a:t>
            </a:r>
            <a:r>
              <a:rPr lang="en-US" sz="2000" dirty="0" err="1">
                <a:latin typeface="Times" pitchFamily="18" charset="0"/>
              </a:rPr>
              <a:t>ArrayList</a:t>
            </a:r>
            <a:r>
              <a:rPr lang="en-US" sz="2000" dirty="0">
                <a:latin typeface="Times" pitchFamily="18" charset="0"/>
              </a:rPr>
              <a:t> belong to?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67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>
            <a:extLst>
              <a:ext uri="{FF2B5EF4-FFF2-40B4-BE49-F238E27FC236}">
                <a16:creationId xmlns:a16="http://schemas.microsoft.com/office/drawing/2014/main" id="{993BE105-D383-6F4B-ABE4-A98001AF8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Attributes: Scope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92693107-4335-274D-B881-91E4DADBF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scope</a:t>
            </a:r>
            <a:r>
              <a:rPr lang="en-US" altLang="en-US" sz="2400" dirty="0">
                <a:solidFill>
                  <a:schemeClr val="tx1"/>
                </a:solidFill>
              </a:rPr>
              <a:t> of a variable is the range of statements over which it is visible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Scope and lifetime are sometimes closely related, but are different concepts, e.g. a static variable in C++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local variables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of a program unit are those that are declared in that unit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nonlocal variables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of a program unit are those that are visible in the unit but not declared there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Global variables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are a special category of nonlocal variables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scope rules of a language determine how references to names are associated with variables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9500D077-B054-814F-B4CC-768A851F4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Static Scope</a:t>
            </a:r>
            <a:br>
              <a:rPr lang="en-US" altLang="en-US" sz="3200" dirty="0"/>
            </a:br>
            <a:endParaRPr lang="en-US" altLang="en-US" sz="3200" dirty="0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93CAA352-F84E-E24F-9D45-963A4BE3B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Based on </a:t>
            </a:r>
            <a:r>
              <a:rPr lang="en-US" altLang="en-US" sz="2000" dirty="0">
                <a:solidFill>
                  <a:srgbClr val="FF0000"/>
                </a:solidFill>
              </a:rPr>
              <a:t>program text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To connect a name reference to a variable, you (or the compiler) must find the </a:t>
            </a:r>
            <a:r>
              <a:rPr lang="en-US" altLang="en-US" sz="2000" dirty="0">
                <a:solidFill>
                  <a:srgbClr val="FF0000"/>
                </a:solidFill>
              </a:rPr>
              <a:t>declaration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0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i="1" dirty="0">
                <a:solidFill>
                  <a:srgbClr val="FF0000"/>
                </a:solidFill>
              </a:rPr>
              <a:t>Search process</a:t>
            </a:r>
            <a:r>
              <a:rPr lang="en-US" altLang="en-US" sz="2000" dirty="0">
                <a:solidFill>
                  <a:schemeClr val="tx1"/>
                </a:solidFill>
              </a:rPr>
              <a:t>: search declarations, first locally, then in increasingly larger enclosing scopes, until one is found for the given name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Some languages allow </a:t>
            </a:r>
            <a:r>
              <a:rPr lang="en-US" altLang="en-US" sz="2000" dirty="0">
                <a:solidFill>
                  <a:srgbClr val="FF0000"/>
                </a:solidFill>
              </a:rPr>
              <a:t>nested subprogram definitions</a:t>
            </a:r>
            <a:r>
              <a:rPr lang="en-US" altLang="en-US" sz="2000" dirty="0">
                <a:solidFill>
                  <a:schemeClr val="tx1"/>
                </a:solidFill>
              </a:rPr>
              <a:t>, which create nested static scopes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1800" dirty="0">
                <a:solidFill>
                  <a:schemeClr val="tx1"/>
                </a:solidFill>
              </a:rPr>
              <a:t>Sample languages: Ada, JavaScript, Common Lisp, Scheme, Fortran 2003+, F#, and Python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Variables can be hidden from a unit by having a "closer" variable with the same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BB7F-F67B-A74E-8DB1-1288F31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 JavaScript </a:t>
            </a:r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DEC9-984A-2A4D-81B8-909C2A1F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4495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x, y, z; 	</a:t>
            </a:r>
            <a:r>
              <a:rPr lang="en-US" sz="1800" dirty="0">
                <a:solidFill>
                  <a:srgbClr val="FF0000"/>
                </a:solidFill>
              </a:rPr>
              <a:t>//line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function sub1()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b, z;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function sub2()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b, y;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//p1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}  //end of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} //end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function sub3()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x, w;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} //end of sub3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F99B8-0F1A-6C49-A4CC-9E7E23D416BF}"/>
              </a:ext>
            </a:extLst>
          </p:cNvPr>
          <p:cNvSpPr/>
          <p:nvPr/>
        </p:nvSpPr>
        <p:spPr bwMode="auto">
          <a:xfrm>
            <a:off x="5257800" y="1524000"/>
            <a:ext cx="3352800" cy="441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" pitchFamily="18" charset="0"/>
              </a:rPr>
              <a:t>var</a:t>
            </a:r>
            <a:r>
              <a:rPr lang="en-US" dirty="0">
                <a:latin typeface="Times" pitchFamily="18" charset="0"/>
              </a:rPr>
              <a:t> x, y, z;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ectangle 4" descr="static scope" title="Figure">
            <a:extLst>
              <a:ext uri="{FF2B5EF4-FFF2-40B4-BE49-F238E27FC236}">
                <a16:creationId xmlns:a16="http://schemas.microsoft.com/office/drawing/2014/main" id="{25FE08DA-B178-B247-A683-7BFAC32D9B61}"/>
              </a:ext>
            </a:extLst>
          </p:cNvPr>
          <p:cNvSpPr/>
          <p:nvPr/>
        </p:nvSpPr>
        <p:spPr bwMode="auto">
          <a:xfrm>
            <a:off x="5410200" y="2133600"/>
            <a:ext cx="30480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sub1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  </a:t>
            </a:r>
            <a:r>
              <a:rPr lang="en-US" sz="2000" dirty="0" err="1">
                <a:latin typeface="Times" pitchFamily="18" charset="0"/>
              </a:rPr>
              <a:t>var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 err="1">
                <a:latin typeface="Times" pitchFamily="18" charset="0"/>
              </a:rPr>
              <a:t>a,b,z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EE83B-0A5C-8048-B4B7-AD42B79FAC4D}"/>
              </a:ext>
            </a:extLst>
          </p:cNvPr>
          <p:cNvSpPr/>
          <p:nvPr/>
        </p:nvSpPr>
        <p:spPr bwMode="auto">
          <a:xfrm>
            <a:off x="5715000" y="2819400"/>
            <a:ext cx="24384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sub2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Times" pitchFamily="18" charset="0"/>
              </a:rPr>
              <a:t>v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a, b, y;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3B5-F37E-C640-94D8-CBFF3DF98523}"/>
              </a:ext>
            </a:extLst>
          </p:cNvPr>
          <p:cNvSpPr/>
          <p:nvPr/>
        </p:nvSpPr>
        <p:spPr bwMode="auto">
          <a:xfrm>
            <a:off x="5410200" y="4229100"/>
            <a:ext cx="30480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ub3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Times" pitchFamily="18" charset="0"/>
              </a:rPr>
              <a:t>var</a:t>
            </a:r>
            <a:r>
              <a:rPr lang="en-US" sz="2000" dirty="0">
                <a:latin typeface="Times" pitchFamily="18" charset="0"/>
              </a:rPr>
              <a:t> a, x, w;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7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B0B95EE4-F1D3-964F-8010-0C8A517FB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Part A: Names and Variables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29F4003E-7BB1-7F46-AB79-71D014263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Introduction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Imperative languages are abstractions of </a:t>
            </a:r>
            <a:r>
              <a:rPr lang="en-US" altLang="en-US" dirty="0">
                <a:solidFill>
                  <a:srgbClr val="FF0000"/>
                </a:solidFill>
              </a:rPr>
              <a:t>von Neumann architecture, </a:t>
            </a:r>
            <a:r>
              <a:rPr lang="en-US" altLang="en-US" dirty="0">
                <a:solidFill>
                  <a:schemeClr val="tx1"/>
                </a:solidFill>
              </a:rPr>
              <a:t>also called </a:t>
            </a:r>
            <a:r>
              <a:rPr lang="en-US" altLang="en-US" dirty="0">
                <a:solidFill>
                  <a:srgbClr val="FF0000"/>
                </a:solidFill>
              </a:rPr>
              <a:t>stored program concept</a:t>
            </a:r>
            <a:endParaRPr lang="en-US" altLang="en-US" dirty="0">
              <a:solidFill>
                <a:schemeClr val="tx1"/>
              </a:solidFill>
            </a:endParaRP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Memory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Processor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Variables are characterized by attributes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To design a type, must consider scope, lifetime, type checking, initialization, and type compatibility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BB7F-F67B-A74E-8DB1-1288F31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Java/C++  vs. 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DEC9-984A-2A4D-81B8-909C2A1F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4495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00B0F0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 descr="nested scope" title="Figure">
            <a:extLst>
              <a:ext uri="{FF2B5EF4-FFF2-40B4-BE49-F238E27FC236}">
                <a16:creationId xmlns:a16="http://schemas.microsoft.com/office/drawing/2014/main" id="{2D3F99B8-0F1A-6C49-A4CC-9E7E23D416BF}"/>
              </a:ext>
            </a:extLst>
          </p:cNvPr>
          <p:cNvSpPr/>
          <p:nvPr/>
        </p:nvSpPr>
        <p:spPr bwMode="auto">
          <a:xfrm>
            <a:off x="5257800" y="1524000"/>
            <a:ext cx="3352800" cy="441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" pitchFamily="18" charset="0"/>
              </a:rPr>
              <a:t>var</a:t>
            </a:r>
            <a:r>
              <a:rPr lang="en-US" dirty="0">
                <a:latin typeface="Times" pitchFamily="18" charset="0"/>
              </a:rPr>
              <a:t> x, </a:t>
            </a:r>
            <a:r>
              <a:rPr lang="en-US" dirty="0">
                <a:solidFill>
                  <a:srgbClr val="FF0000"/>
                </a:solidFill>
                <a:latin typeface="Times" pitchFamily="18" charset="0"/>
              </a:rPr>
              <a:t>y</a:t>
            </a:r>
            <a:r>
              <a:rPr lang="en-US" dirty="0">
                <a:latin typeface="Times" pitchFamily="18" charset="0"/>
              </a:rPr>
              <a:t>, z;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E08DA-B178-B247-A683-7BFAC32D9B61}"/>
              </a:ext>
            </a:extLst>
          </p:cNvPr>
          <p:cNvSpPr/>
          <p:nvPr/>
        </p:nvSpPr>
        <p:spPr bwMode="auto">
          <a:xfrm>
            <a:off x="5410200" y="2133600"/>
            <a:ext cx="30480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sub1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  </a:t>
            </a:r>
            <a:r>
              <a:rPr lang="en-US" sz="2000" dirty="0" err="1">
                <a:latin typeface="Times" pitchFamily="18" charset="0"/>
              </a:rPr>
              <a:t>var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 err="1">
                <a:latin typeface="Times" pitchFamily="18" charset="0"/>
              </a:rPr>
              <a:t>a,b,z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EE83B-0A5C-8048-B4B7-AD42B79FAC4D}"/>
              </a:ext>
            </a:extLst>
          </p:cNvPr>
          <p:cNvSpPr/>
          <p:nvPr/>
        </p:nvSpPr>
        <p:spPr bwMode="auto">
          <a:xfrm>
            <a:off x="5715000" y="2819400"/>
            <a:ext cx="24384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sub2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Times" pitchFamily="18" charset="0"/>
              </a:rPr>
              <a:t>v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a, b, y;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3B5-F37E-C640-94D8-CBFF3DF98523}"/>
              </a:ext>
            </a:extLst>
          </p:cNvPr>
          <p:cNvSpPr/>
          <p:nvPr/>
        </p:nvSpPr>
        <p:spPr bwMode="auto">
          <a:xfrm>
            <a:off x="5410200" y="4229100"/>
            <a:ext cx="30480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ub3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Times" pitchFamily="18" charset="0"/>
              </a:rPr>
              <a:t>var</a:t>
            </a:r>
            <a:r>
              <a:rPr lang="en-US" sz="2000" dirty="0">
                <a:latin typeface="Times" pitchFamily="18" charset="0"/>
              </a:rPr>
              <a:t> a, x, w;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ED8110-A7E5-9F45-982C-5110CCD92909}"/>
              </a:ext>
            </a:extLst>
          </p:cNvPr>
          <p:cNvGrpSpPr/>
          <p:nvPr/>
        </p:nvGrpSpPr>
        <p:grpSpPr>
          <a:xfrm>
            <a:off x="890337" y="2117558"/>
            <a:ext cx="3052010" cy="3699711"/>
            <a:chOff x="890337" y="2117558"/>
            <a:chExt cx="3052010" cy="369971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8862A1-D318-094D-ABC1-C08619D08DFE}"/>
                </a:ext>
              </a:extLst>
            </p:cNvPr>
            <p:cNvSpPr/>
            <p:nvPr/>
          </p:nvSpPr>
          <p:spPr bwMode="auto">
            <a:xfrm>
              <a:off x="890337" y="2117558"/>
              <a:ext cx="3043989" cy="90637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Times" pitchFamily="18" charset="0"/>
                </a:rPr>
                <a:t>f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()</a:t>
              </a:r>
            </a:p>
          </p:txBody>
        </p:sp>
        <p:sp>
          <p:nvSpPr>
            <p:cNvPr id="9" name="Rounded Rectangle 8" descr="parallel scope" title="Figure">
              <a:extLst>
                <a:ext uri="{FF2B5EF4-FFF2-40B4-BE49-F238E27FC236}">
                  <a16:creationId xmlns:a16="http://schemas.microsoft.com/office/drawing/2014/main" id="{0B406021-9202-E043-AB8F-7F5B75DE85AA}"/>
                </a:ext>
              </a:extLst>
            </p:cNvPr>
            <p:cNvSpPr/>
            <p:nvPr/>
          </p:nvSpPr>
          <p:spPr bwMode="auto">
            <a:xfrm>
              <a:off x="898358" y="3509210"/>
              <a:ext cx="3043989" cy="90637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Times" pitchFamily="18" charset="0"/>
                </a:rPr>
                <a:t>g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()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711EC8-D825-3340-9638-309E9988EFB1}"/>
                </a:ext>
              </a:extLst>
            </p:cNvPr>
            <p:cNvSpPr/>
            <p:nvPr/>
          </p:nvSpPr>
          <p:spPr bwMode="auto">
            <a:xfrm>
              <a:off x="890337" y="4910890"/>
              <a:ext cx="3043989" cy="90637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Times" pitchFamily="18" charset="0"/>
                </a:rPr>
                <a:t>main 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18" charset="0"/>
                </a:rPr>
                <a:t>()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A9BFED9-8459-5640-BB93-B0726DCF1A31}"/>
              </a:ext>
            </a:extLst>
          </p:cNvPr>
          <p:cNvSpPr txBox="1"/>
          <p:nvPr/>
        </p:nvSpPr>
        <p:spPr>
          <a:xfrm>
            <a:off x="731920" y="1470633"/>
            <a:ext cx="33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or extern variables</a:t>
            </a:r>
          </a:p>
        </p:txBody>
      </p:sp>
    </p:spTree>
    <p:extLst>
      <p:ext uri="{BB962C8B-B14F-4D97-AF65-F5344CB8AC3E}">
        <p14:creationId xmlns:p14="http://schemas.microsoft.com/office/powerpoint/2010/main" val="244489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BB7F-F67B-A74E-8DB1-1288F31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 JavaScript </a:t>
            </a:r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DEC9-984A-2A4D-81B8-909C2A1F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4495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x, y, z; 	</a:t>
            </a:r>
            <a:r>
              <a:rPr lang="en-US" sz="1800" dirty="0">
                <a:solidFill>
                  <a:srgbClr val="FF0000"/>
                </a:solidFill>
              </a:rPr>
              <a:t>//line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function sub1()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b, z;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function sub2()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b, y;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//p1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}  //end of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} //end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function sub3()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x, w;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} //end of sub3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 descr="Scope -- Question 2" title="Box">
            <a:extLst>
              <a:ext uri="{FF2B5EF4-FFF2-40B4-BE49-F238E27FC236}">
                <a16:creationId xmlns:a16="http://schemas.microsoft.com/office/drawing/2014/main" id="{1FDD6228-B1D9-E040-B7C9-7441FF031481}"/>
              </a:ext>
            </a:extLst>
          </p:cNvPr>
          <p:cNvSpPr txBox="1"/>
          <p:nvPr/>
        </p:nvSpPr>
        <p:spPr>
          <a:xfrm>
            <a:off x="5012472" y="3246359"/>
            <a:ext cx="3505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Q2: </a:t>
            </a:r>
            <a:r>
              <a:rPr lang="en-US" sz="1800" dirty="0">
                <a:latin typeface="+mn-lt"/>
              </a:rPr>
              <a:t>At points p1, p2, p3 respectively, are </a:t>
            </a:r>
            <a:r>
              <a:rPr lang="en-US" sz="1800" i="1" dirty="0">
                <a:solidFill>
                  <a:srgbClr val="FF0000"/>
                </a:solidFill>
                <a:latin typeface="+mn-lt"/>
              </a:rPr>
              <a:t>variables (a, b, w, x, y, z) visible </a:t>
            </a:r>
            <a:r>
              <a:rPr lang="en-US" sz="1800" dirty="0">
                <a:latin typeface="+mn-lt"/>
              </a:rPr>
              <a:t>? If multiple definition indicate which specific one.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P1: a (sub2), b(sub2),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    w(not visible), x(global),     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     y(sub2), z(sub1)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P2: ??</a:t>
            </a:r>
          </a:p>
          <a:p>
            <a:r>
              <a:rPr lang="en-US" sz="1800" dirty="0">
                <a:solidFill>
                  <a:srgbClr val="0070C0"/>
                </a:solidFill>
                <a:latin typeface="+mn-lt"/>
              </a:rPr>
              <a:t>P3: ??</a:t>
            </a:r>
          </a:p>
        </p:txBody>
      </p:sp>
      <p:sp>
        <p:nvSpPr>
          <p:cNvPr id="9" name="Rounded Rectangle 8" descr="Scope -- Question 2" title="Box">
            <a:extLst>
              <a:ext uri="{FF2B5EF4-FFF2-40B4-BE49-F238E27FC236}">
                <a16:creationId xmlns:a16="http://schemas.microsoft.com/office/drawing/2014/main" id="{363AECE3-42CE-E945-9FDA-26240B8489EF}"/>
              </a:ext>
            </a:extLst>
          </p:cNvPr>
          <p:cNvSpPr/>
          <p:nvPr/>
        </p:nvSpPr>
        <p:spPr bwMode="auto">
          <a:xfrm>
            <a:off x="4852737" y="2971800"/>
            <a:ext cx="3505200" cy="3352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Rounded Rectangle 9" descr="Scope - Question 1" title="Box">
            <a:extLst>
              <a:ext uri="{FF2B5EF4-FFF2-40B4-BE49-F238E27FC236}">
                <a16:creationId xmlns:a16="http://schemas.microsoft.com/office/drawing/2014/main" id="{1F9A58CF-950C-1A4D-B9FC-605CE75DB8B9}"/>
              </a:ext>
            </a:extLst>
          </p:cNvPr>
          <p:cNvSpPr/>
          <p:nvPr/>
        </p:nvSpPr>
        <p:spPr bwMode="auto">
          <a:xfrm>
            <a:off x="4776537" y="1371600"/>
            <a:ext cx="3581400" cy="1371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TextBox 10" descr="Scope - Question 1" title="Box">
            <a:extLst>
              <a:ext uri="{FF2B5EF4-FFF2-40B4-BE49-F238E27FC236}">
                <a16:creationId xmlns:a16="http://schemas.microsoft.com/office/drawing/2014/main" id="{62E63216-2063-E445-8296-939E74E59FC1}"/>
              </a:ext>
            </a:extLst>
          </p:cNvPr>
          <p:cNvSpPr txBox="1"/>
          <p:nvPr/>
        </p:nvSpPr>
        <p:spPr>
          <a:xfrm>
            <a:off x="4852737" y="1524000"/>
            <a:ext cx="3376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Q1: What is the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scope of y</a:t>
            </a:r>
            <a:r>
              <a:rPr lang="en-US" sz="1600" dirty="0">
                <a:latin typeface="+mn-lt"/>
              </a:rPr>
              <a:t> defined in line 1?</a:t>
            </a:r>
          </a:p>
          <a:p>
            <a:r>
              <a:rPr lang="en-US" sz="1600" dirty="0">
                <a:latin typeface="+mn-lt"/>
              </a:rPr>
              <a:t>A: From line 1 to the end of the code except sub2.</a:t>
            </a:r>
          </a:p>
        </p:txBody>
      </p:sp>
    </p:spTree>
    <p:extLst>
      <p:ext uri="{BB962C8B-B14F-4D97-AF65-F5344CB8AC3E}">
        <p14:creationId xmlns:p14="http://schemas.microsoft.com/office/powerpoint/2010/main" val="1244167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BB7F-F67B-A74E-8DB1-1288F31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DEC9-984A-2A4D-81B8-909C2A1F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4495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x,</a:t>
            </a:r>
            <a:r>
              <a:rPr lang="en-US" sz="1800" dirty="0">
                <a:solidFill>
                  <a:srgbClr val="FF0000"/>
                </a:solidFill>
              </a:rPr>
              <a:t> y</a:t>
            </a:r>
            <a:r>
              <a:rPr lang="en-US" sz="1800" dirty="0">
                <a:solidFill>
                  <a:srgbClr val="00B0F0"/>
                </a:solidFill>
              </a:rPr>
              <a:t>, z; 	</a:t>
            </a:r>
            <a:r>
              <a:rPr lang="en-US" sz="1800" dirty="0">
                <a:solidFill>
                  <a:srgbClr val="FF0000"/>
                </a:solidFill>
              </a:rPr>
              <a:t>//line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function sub1()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b, z;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function sub2()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b, y;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//p1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}  //end of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} //end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function sub3() {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 a, x, w;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. . 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document.write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a,b</a:t>
            </a:r>
            <a:r>
              <a:rPr lang="en-US" sz="1800" dirty="0">
                <a:solidFill>
                  <a:schemeClr val="tx1"/>
                </a:solidFill>
              </a:rPr>
              <a:t>,…);  </a:t>
            </a:r>
            <a:r>
              <a:rPr lang="en-US" sz="1800" dirty="0">
                <a:solidFill>
                  <a:srgbClr val="FF0000"/>
                </a:solidFill>
              </a:rPr>
              <a:t>//p3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tx1"/>
                </a:solidFill>
              </a:rPr>
              <a:t>} //end of sub3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 descr="scope illustration" title="Figure">
            <a:extLst>
              <a:ext uri="{FF2B5EF4-FFF2-40B4-BE49-F238E27FC236}">
                <a16:creationId xmlns:a16="http://schemas.microsoft.com/office/drawing/2014/main" id="{2D3F99B8-0F1A-6C49-A4CC-9E7E23D416BF}"/>
              </a:ext>
            </a:extLst>
          </p:cNvPr>
          <p:cNvSpPr/>
          <p:nvPr/>
        </p:nvSpPr>
        <p:spPr bwMode="auto">
          <a:xfrm>
            <a:off x="5141495" y="1447800"/>
            <a:ext cx="3352800" cy="441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" pitchFamily="18" charset="0"/>
              </a:rPr>
              <a:t>var</a:t>
            </a:r>
            <a:r>
              <a:rPr lang="en-US" dirty="0">
                <a:latin typeface="Times" pitchFamily="18" charset="0"/>
              </a:rPr>
              <a:t> x, y, z;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E08DA-B178-B247-A683-7BFAC32D9B61}"/>
              </a:ext>
            </a:extLst>
          </p:cNvPr>
          <p:cNvSpPr/>
          <p:nvPr/>
        </p:nvSpPr>
        <p:spPr bwMode="auto">
          <a:xfrm>
            <a:off x="5410200" y="2133600"/>
            <a:ext cx="30480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sub1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  </a:t>
            </a:r>
            <a:r>
              <a:rPr lang="en-US" sz="2000" dirty="0" err="1">
                <a:latin typeface="Times" pitchFamily="18" charset="0"/>
              </a:rPr>
              <a:t>var</a:t>
            </a:r>
            <a:r>
              <a:rPr lang="en-US" sz="2000" dirty="0">
                <a:latin typeface="Times" pitchFamily="18" charset="0"/>
              </a:rPr>
              <a:t> </a:t>
            </a:r>
            <a:r>
              <a:rPr lang="en-US" sz="2000" dirty="0" err="1">
                <a:latin typeface="Times" pitchFamily="18" charset="0"/>
              </a:rPr>
              <a:t>a,b,z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EE83B-0A5C-8048-B4B7-AD42B79FAC4D}"/>
              </a:ext>
            </a:extLst>
          </p:cNvPr>
          <p:cNvSpPr/>
          <p:nvPr/>
        </p:nvSpPr>
        <p:spPr bwMode="auto">
          <a:xfrm>
            <a:off x="5715000" y="2819400"/>
            <a:ext cx="2438400" cy="838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sub2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Times" pitchFamily="18" charset="0"/>
              </a:rPr>
              <a:t>v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a, b, y;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3B5-F37E-C640-94D8-CBFF3DF98523}"/>
              </a:ext>
            </a:extLst>
          </p:cNvPr>
          <p:cNvSpPr/>
          <p:nvPr/>
        </p:nvSpPr>
        <p:spPr bwMode="auto">
          <a:xfrm>
            <a:off x="5410200" y="4229100"/>
            <a:ext cx="30480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ub3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Times" pitchFamily="18" charset="0"/>
              </a:rPr>
              <a:t>var</a:t>
            </a:r>
            <a:r>
              <a:rPr lang="en-US" sz="2000" dirty="0">
                <a:latin typeface="Times" pitchFamily="18" charset="0"/>
              </a:rPr>
              <a:t> a, x, w;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B9CBC5-2DB7-734A-87C0-AE4CB25512BA}"/>
              </a:ext>
            </a:extLst>
          </p:cNvPr>
          <p:cNvSpPr/>
          <p:nvPr/>
        </p:nvSpPr>
        <p:spPr bwMode="auto">
          <a:xfrm>
            <a:off x="5791200" y="2895600"/>
            <a:ext cx="2286000" cy="7620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95F74-9AE6-B142-B323-E98E1F0EA7DF}"/>
              </a:ext>
            </a:extLst>
          </p:cNvPr>
          <p:cNvSpPr txBox="1"/>
          <p:nvPr/>
        </p:nvSpPr>
        <p:spPr>
          <a:xfrm>
            <a:off x="3429000" y="60960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Scope of y in line 1: from line 1 to the end of code except inside sub2</a:t>
            </a:r>
          </a:p>
        </p:txBody>
      </p:sp>
    </p:spTree>
    <p:extLst>
      <p:ext uri="{BB962C8B-B14F-4D97-AF65-F5344CB8AC3E}">
        <p14:creationId xmlns:p14="http://schemas.microsoft.com/office/powerpoint/2010/main" val="2924910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CBEF9551-F445-D145-B39E-478866523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Blocks 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84A2DCDC-EE64-5B40-9032-593FD713E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method of creating static scopes inside program units--from ALGOL 60</a:t>
            </a:r>
          </a:p>
          <a:p>
            <a:pPr marL="457200" lvl="1" indent="0" eaLnBrk="1" hangingPunct="1"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Example in C:</a:t>
            </a:r>
          </a:p>
          <a:p>
            <a:pPr eaLnBrk="1" hangingPunct="1"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sub() {</a:t>
            </a:r>
          </a:p>
          <a:p>
            <a:pPr eaLnBrk="1" hangingPunct="1"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count; 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//outer block</a:t>
            </a:r>
          </a:p>
          <a:p>
            <a:pPr eaLnBrk="1" hangingPunct="1"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while (...) {</a:t>
            </a:r>
          </a:p>
          <a:p>
            <a:pPr eaLnBrk="1" hangingPunct="1"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		      	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count;  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//inner block</a:t>
            </a:r>
          </a:p>
          <a:p>
            <a:pPr eaLnBrk="1" hangingPunct="1"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  count++;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  ...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  …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    </a:t>
            </a:r>
            <a:r>
              <a:rPr lang="en-US" altLang="en-US" sz="1800" dirty="0">
                <a:solidFill>
                  <a:schemeClr val="tx1"/>
                </a:solidFill>
              </a:rPr>
              <a:t>Note: legal in C and C++, but not in Java/C# - too error-prone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9B59CEC6-619D-9E49-B00D-3A37EB76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Declaration Order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03F0295-A7C5-FC4E-9E2F-E4357ACD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C++, Java, C# etc. allow </a:t>
            </a:r>
            <a:r>
              <a:rPr lang="en-US" altLang="en-US" sz="2400" dirty="0">
                <a:solidFill>
                  <a:srgbClr val="00B0F0"/>
                </a:solidFill>
              </a:rPr>
              <a:t>variable declarations to appear anywhere a statement can appear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In C++ and Java, the </a:t>
            </a:r>
            <a:r>
              <a:rPr lang="en-US" altLang="en-US" sz="2000" dirty="0">
                <a:solidFill>
                  <a:srgbClr val="FF0000"/>
                </a:solidFill>
              </a:rPr>
              <a:t>scope </a:t>
            </a:r>
            <a:r>
              <a:rPr lang="en-US" altLang="en-US" sz="2000" dirty="0">
                <a:solidFill>
                  <a:schemeClr val="tx1"/>
                </a:solidFill>
              </a:rPr>
              <a:t>of all local variables is from the declaration to the end of the block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In the official documentation of C#, the scope of any variable declared in a block is the whole block, regardless of the position of the declaration in the block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However, that is misleading, because a variable still must be declared before it can be used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In C++, Java, and C#, variables can be declared in </a:t>
            </a:r>
            <a:r>
              <a:rPr lang="en-US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solidFill>
                  <a:schemeClr val="tx1"/>
                </a:solidFill>
              </a:rPr>
              <a:t> statements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The scope of such variables is restricted to the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for</a:t>
            </a:r>
            <a:r>
              <a:rPr lang="en-US" altLang="en-US" sz="1800" dirty="0">
                <a:solidFill>
                  <a:schemeClr val="tx1"/>
                </a:solidFill>
              </a:rPr>
              <a:t> construct</a:t>
            </a:r>
          </a:p>
          <a:p>
            <a:endParaRPr lang="en-US" altLang="en-US" sz="2700" dirty="0"/>
          </a:p>
        </p:txBody>
      </p:sp>
      <p:sp>
        <p:nvSpPr>
          <p:cNvPr id="4" name="Rounded Rectangle 3" descr="for" title="Example">
            <a:extLst>
              <a:ext uri="{FF2B5EF4-FFF2-40B4-BE49-F238E27FC236}">
                <a16:creationId xmlns:a16="http://schemas.microsoft.com/office/drawing/2014/main" id="{D8131865-FF76-D54A-9CC6-FBE2E2396BEC}"/>
              </a:ext>
            </a:extLst>
          </p:cNvPr>
          <p:cNvSpPr/>
          <p:nvPr/>
        </p:nvSpPr>
        <p:spPr bwMode="auto">
          <a:xfrm>
            <a:off x="1143000" y="5638800"/>
            <a:ext cx="70866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for (</a:t>
            </a:r>
            <a:r>
              <a:rPr lang="en-US" sz="2000" dirty="0" err="1">
                <a:latin typeface="Times" pitchFamily="18" charset="0"/>
              </a:rPr>
              <a:t>int</a:t>
            </a:r>
            <a:r>
              <a:rPr lang="en-US" sz="2000" dirty="0">
                <a:latin typeface="Times" pitchFamily="18" charset="0"/>
              </a:rPr>
              <a:t> j=0; j&lt;100; </a:t>
            </a:r>
            <a:r>
              <a:rPr lang="en-US" sz="2000" dirty="0" err="1">
                <a:latin typeface="Times" pitchFamily="18" charset="0"/>
              </a:rPr>
              <a:t>j++</a:t>
            </a:r>
            <a:r>
              <a:rPr lang="en-US" sz="2000" dirty="0">
                <a:latin typeface="Times" pitchFamily="18" charset="0"/>
              </a:rPr>
              <a:t>) { sum += …; 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latin typeface="Times" pitchFamily="18" charset="0"/>
              </a:rPr>
              <a:t>System.out.println</a:t>
            </a:r>
            <a:r>
              <a:rPr lang="en-US" sz="2000" dirty="0">
                <a:latin typeface="Times" pitchFamily="18" charset="0"/>
              </a:rPr>
              <a:t>(j);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5E03-1628-B242-B8D3-8341EC58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33F6-0B25-5F42-A3DC-08FCF473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//C++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double </a:t>
            </a:r>
            <a:r>
              <a:rPr lang="en-US" sz="1800" dirty="0" err="1">
                <a:solidFill>
                  <a:srgbClr val="0070C0"/>
                </a:solidFill>
              </a:rPr>
              <a:t>totalCost</a:t>
            </a:r>
            <a:r>
              <a:rPr lang="en-US" sz="1800" dirty="0">
                <a:solidFill>
                  <a:srgbClr val="0070C0"/>
                </a:solidFill>
              </a:rPr>
              <a:t> (double  </a:t>
            </a:r>
            <a:r>
              <a:rPr lang="en-US" sz="1800" dirty="0">
                <a:solidFill>
                  <a:srgbClr val="FF0000"/>
                </a:solidFill>
              </a:rPr>
              <a:t>items</a:t>
            </a:r>
            <a:r>
              <a:rPr lang="en-US" sz="1800" dirty="0">
                <a:solidFill>
                  <a:srgbClr val="0070C0"/>
                </a:solidFill>
              </a:rPr>
              <a:t>[],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count</a:t>
            </a:r>
            <a:r>
              <a:rPr lang="en-US" sz="1800" dirty="0">
                <a:solidFill>
                  <a:srgbClr val="0070C0"/>
                </a:solidFill>
              </a:rPr>
              <a:t> ) {  </a:t>
            </a:r>
            <a:r>
              <a:rPr lang="en-US" sz="1800" dirty="0">
                <a:solidFill>
                  <a:schemeClr val="tx1"/>
                </a:solidFill>
              </a:rPr>
              <a:t> 		//line1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double </a:t>
            </a:r>
            <a:r>
              <a:rPr lang="en-US" sz="1800" dirty="0">
                <a:solidFill>
                  <a:srgbClr val="FF0000"/>
                </a:solidFill>
              </a:rPr>
              <a:t>margin </a:t>
            </a:r>
            <a:r>
              <a:rPr lang="en-US" sz="1800" dirty="0">
                <a:solidFill>
                  <a:srgbClr val="0070C0"/>
                </a:solidFill>
              </a:rPr>
              <a:t>= 20;				</a:t>
            </a:r>
            <a:r>
              <a:rPr lang="en-US" sz="1800" dirty="0">
                <a:solidFill>
                  <a:schemeClr val="tx1"/>
                </a:solidFill>
              </a:rPr>
              <a:t>//line2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double </a:t>
            </a:r>
            <a:r>
              <a:rPr lang="en-US" sz="1800" dirty="0">
                <a:solidFill>
                  <a:srgbClr val="FF0000"/>
                </a:solidFill>
              </a:rPr>
              <a:t>total</a:t>
            </a:r>
            <a:r>
              <a:rPr lang="en-US" sz="1800" dirty="0">
                <a:solidFill>
                  <a:srgbClr val="0070C0"/>
                </a:solidFill>
              </a:rPr>
              <a:t> = 0;				</a:t>
            </a:r>
            <a:r>
              <a:rPr lang="en-US" sz="1800" dirty="0">
                <a:solidFill>
                  <a:schemeClr val="tx1"/>
                </a:solidFill>
              </a:rPr>
              <a:t>//line3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for (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 = 0; </a:t>
            </a:r>
            <a:r>
              <a:rPr lang="en-US" sz="1800" dirty="0" err="1">
                <a:solidFill>
                  <a:srgbClr val="0070C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 &lt; count; </a:t>
            </a:r>
            <a:r>
              <a:rPr lang="en-US" sz="1800" dirty="0" err="1">
                <a:solidFill>
                  <a:srgbClr val="0070C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++) {		</a:t>
            </a:r>
            <a:r>
              <a:rPr lang="en-US" sz="1800" dirty="0">
                <a:solidFill>
                  <a:schemeClr val="tx1"/>
                </a:solidFill>
              </a:rPr>
              <a:t>//line4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double </a:t>
            </a:r>
            <a:r>
              <a:rPr lang="en-US" sz="1800" dirty="0">
                <a:solidFill>
                  <a:srgbClr val="FF0000"/>
                </a:solidFill>
              </a:rPr>
              <a:t>temp</a:t>
            </a:r>
            <a:r>
              <a:rPr lang="en-US" sz="1800" dirty="0">
                <a:solidFill>
                  <a:srgbClr val="0070C0"/>
                </a:solidFill>
              </a:rPr>
              <a:t> = items[</a:t>
            </a:r>
            <a:r>
              <a:rPr lang="en-US" sz="1800" dirty="0" err="1">
                <a:solidFill>
                  <a:srgbClr val="0070C0"/>
                </a:solidFill>
              </a:rPr>
              <a:t>ct</a:t>
            </a:r>
            <a:r>
              <a:rPr lang="en-US" sz="1800" dirty="0">
                <a:solidFill>
                  <a:srgbClr val="0070C0"/>
                </a:solidFill>
              </a:rPr>
              <a:t>] + margin;	</a:t>
            </a:r>
            <a:r>
              <a:rPr lang="en-US" sz="1800" dirty="0">
                <a:solidFill>
                  <a:schemeClr val="tx1"/>
                </a:solidFill>
              </a:rPr>
              <a:t>//line5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total += temp;				</a:t>
            </a:r>
            <a:r>
              <a:rPr lang="en-US" sz="1800" dirty="0">
                <a:solidFill>
                  <a:schemeClr val="tx1"/>
                </a:solidFill>
              </a:rPr>
              <a:t>//line6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}						</a:t>
            </a:r>
            <a:r>
              <a:rPr lang="en-US" sz="1800" dirty="0">
                <a:solidFill>
                  <a:schemeClr val="tx1"/>
                </a:solidFill>
              </a:rPr>
              <a:t>//line7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double </a:t>
            </a:r>
            <a:r>
              <a:rPr lang="en-US" sz="1800" dirty="0" err="1">
                <a:solidFill>
                  <a:srgbClr val="FF0000"/>
                </a:solidFill>
              </a:rPr>
              <a:t>taxRate</a:t>
            </a:r>
            <a:r>
              <a:rPr lang="en-US" sz="1800" dirty="0">
                <a:solidFill>
                  <a:srgbClr val="0070C0"/>
                </a:solidFill>
              </a:rPr>
              <a:t> = 0.095;				</a:t>
            </a:r>
            <a:r>
              <a:rPr lang="en-US" sz="1800" dirty="0">
                <a:solidFill>
                  <a:schemeClr val="tx1"/>
                </a:solidFill>
              </a:rPr>
              <a:t>//line8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total = total * (1+taxRate);			</a:t>
            </a:r>
            <a:r>
              <a:rPr lang="en-US" sz="1800" dirty="0">
                <a:solidFill>
                  <a:schemeClr val="tx1"/>
                </a:solidFill>
              </a:rPr>
              <a:t>//line9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return total;					</a:t>
            </a:r>
            <a:r>
              <a:rPr lang="en-US" sz="1800" dirty="0">
                <a:solidFill>
                  <a:schemeClr val="tx1"/>
                </a:solidFill>
              </a:rPr>
              <a:t>//line10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						</a:t>
            </a: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//line11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Q: Identify the scope of each variable defined above?	</a:t>
            </a:r>
          </a:p>
        </p:txBody>
      </p:sp>
    </p:spTree>
    <p:extLst>
      <p:ext uri="{BB962C8B-B14F-4D97-AF65-F5344CB8AC3E}">
        <p14:creationId xmlns:p14="http://schemas.microsoft.com/office/powerpoint/2010/main" val="1602035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2EA214CA-416B-0A48-8FFE-731F04D3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Scope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88850697-B185-904F-BC5E-3C2E736C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r>
              <a:rPr lang="en-US" altLang="en-US" sz="2000" dirty="0">
                <a:solidFill>
                  <a:schemeClr val="tx1"/>
                </a:solidFill>
              </a:rPr>
              <a:t>C, C++, PHP, and Python support a program structure that consists of a sequence of function definitions in a file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These languages allow </a:t>
            </a:r>
            <a:r>
              <a:rPr lang="en-US" altLang="en-US" sz="1800" dirty="0">
                <a:solidFill>
                  <a:srgbClr val="FF0000"/>
                </a:solidFill>
              </a:rPr>
              <a:t>variable declarations to appear outside function definitions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C and C++have both declarations (just attributes) and definitions (attributes and storage)</a:t>
            </a:r>
          </a:p>
          <a:p>
            <a:pPr lvl="1"/>
            <a:r>
              <a:rPr lang="en-US" altLang="en-US" sz="1800" dirty="0">
                <a:solidFill>
                  <a:schemeClr val="tx1"/>
                </a:solidFill>
              </a:rPr>
              <a:t>A declaration outside a function definition specifies that it is defined in another file</a:t>
            </a:r>
          </a:p>
          <a:p>
            <a:r>
              <a:rPr lang="en-US" altLang="en-US" sz="2000" dirty="0">
                <a:solidFill>
                  <a:schemeClr val="tx1"/>
                </a:solidFill>
              </a:rPr>
              <a:t>PHP: Global variables can be accessed in a function through the </a:t>
            </a:r>
            <a:r>
              <a:rPr lang="en-US" altLang="en-US" sz="1800" i="1" dirty="0">
                <a:solidFill>
                  <a:srgbClr val="0070C0"/>
                </a:solidFill>
                <a:cs typeface="Courier New" panose="02070309020205020404" pitchFamily="49" charset="0"/>
              </a:rPr>
              <a:t>$GLOBALS</a:t>
            </a:r>
            <a:r>
              <a:rPr lang="en-US" altLang="en-US" sz="2000" i="1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array or by declaring it </a:t>
            </a:r>
            <a:r>
              <a:rPr lang="en-US" altLang="en-US" sz="1800" i="1" dirty="0">
                <a:solidFill>
                  <a:srgbClr val="0070C0"/>
                </a:solidFill>
                <a:cs typeface="Courier New" panose="02070309020205020404" pitchFamily="49" charset="0"/>
              </a:rPr>
              <a:t>global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Python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global variable can be referenced in functions, but can be assigned in a function only if it has been declared to be </a:t>
            </a:r>
            <a:r>
              <a:rPr lang="en-US" altLang="en-US" sz="1800" i="1" dirty="0">
                <a:solidFill>
                  <a:srgbClr val="0070C0"/>
                </a:solidFill>
                <a:cs typeface="Courier New" panose="02070309020205020404" pitchFamily="49" charset="0"/>
              </a:rPr>
              <a:t>global</a:t>
            </a:r>
            <a:r>
              <a:rPr lang="en-US" altLang="en-US" sz="2000" dirty="0">
                <a:solidFill>
                  <a:schemeClr val="tx1"/>
                </a:solidFill>
              </a:rPr>
              <a:t> in the function</a:t>
            </a:r>
          </a:p>
          <a:p>
            <a:endParaRPr lang="en-US" alt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BA36C9A0-35C3-A845-AA3E-26A663CBC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Dynamic Scope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C0D36EC8-6039-0C40-A42A-58769AD07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Dynamic scope is </a:t>
            </a:r>
            <a:r>
              <a:rPr lang="en-US" altLang="en-US" sz="2400" dirty="0">
                <a:solidFill>
                  <a:srgbClr val="FF0000"/>
                </a:solidFill>
              </a:rPr>
              <a:t>based on calling sequences </a:t>
            </a:r>
            <a:r>
              <a:rPr lang="en-US" altLang="en-US" sz="2400" dirty="0">
                <a:solidFill>
                  <a:schemeClr val="tx1"/>
                </a:solidFill>
              </a:rPr>
              <a:t>of program units, not their textual layout (temporal versus spatial)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References to variables are connected to declarations by searching back through the </a:t>
            </a:r>
            <a:r>
              <a:rPr lang="en-US" altLang="en-US" sz="2400" dirty="0">
                <a:solidFill>
                  <a:srgbClr val="FF0000"/>
                </a:solidFill>
              </a:rPr>
              <a:t>chain of subprogram calls</a:t>
            </a:r>
            <a:r>
              <a:rPr lang="en-US" altLang="en-US" sz="2400" dirty="0">
                <a:solidFill>
                  <a:schemeClr val="tx1"/>
                </a:solidFill>
              </a:rPr>
              <a:t> that forced execution to this point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>
            <a:extLst>
              <a:ext uri="{FF2B5EF4-FFF2-40B4-BE49-F238E27FC236}">
                <a16:creationId xmlns:a16="http://schemas.microsoft.com/office/drawing/2014/main" id="{C4724A7B-96B4-7A4B-8660-9F2B9881A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Example: Static vs. Dynamic Scoping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A53278A6-42D0-7C45-90B4-D56845875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1628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Courier New" panose="02070309020205020404" pitchFamily="49" charset="0"/>
              </a:rPr>
              <a:t>        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function big()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function sub1()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 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var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x =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	     sub2();   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//sub1 calls sub2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        		//assume call before function definition allowed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}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//end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function sub2()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   print(x);         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//uses x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}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//end sub2()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70C0"/>
                </a:solidFill>
                <a:cs typeface="Courier New" panose="02070309020205020404" pitchFamily="49" charset="0"/>
              </a:rPr>
              <a:t>              x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= 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        sub1();       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//big calls sub1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//end big</a:t>
            </a:r>
          </a:p>
          <a:p>
            <a:pPr marL="400050" eaLnBrk="1" hangingPunct="1"/>
            <a:r>
              <a:rPr lang="en-US" altLang="en-US" sz="2000" dirty="0">
                <a:solidFill>
                  <a:srgbClr val="FF0000"/>
                </a:solidFill>
              </a:rPr>
              <a:t>Static</a:t>
            </a:r>
            <a:r>
              <a:rPr lang="en-US" altLang="en-US" sz="2000" dirty="0">
                <a:solidFill>
                  <a:schemeClr val="tx1"/>
                </a:solidFill>
              </a:rPr>
              <a:t> scoping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Reference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 in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sub2</a:t>
            </a:r>
            <a:r>
              <a:rPr lang="en-US" altLang="en-US" sz="2000" dirty="0">
                <a:solidFill>
                  <a:schemeClr val="tx1"/>
                </a:solidFill>
              </a:rPr>
              <a:t> is to </a:t>
            </a:r>
            <a:r>
              <a:rPr lang="en-US" alt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big</a:t>
            </a:r>
            <a:r>
              <a:rPr lang="en-US" altLang="en-US" sz="2000" dirty="0" err="1">
                <a:solidFill>
                  <a:schemeClr val="tx1"/>
                </a:solidFill>
              </a:rPr>
              <a:t>’s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 (x=3)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Dynamic</a:t>
            </a:r>
            <a:r>
              <a:rPr lang="en-US" altLang="en-US" sz="2000" dirty="0">
                <a:solidFill>
                  <a:schemeClr val="tx1"/>
                </a:solidFill>
              </a:rPr>
              <a:t> scoping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Reference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altLang="en-US" sz="2000" dirty="0">
                <a:solidFill>
                  <a:schemeClr val="tx1"/>
                </a:solidFill>
              </a:rPr>
              <a:t> in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sub2</a:t>
            </a:r>
            <a:r>
              <a:rPr lang="en-US" altLang="en-US" sz="2000" dirty="0">
                <a:solidFill>
                  <a:schemeClr val="tx1"/>
                </a:solidFill>
              </a:rPr>
              <a:t> is to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sub1</a:t>
            </a:r>
            <a:r>
              <a:rPr lang="en-US" altLang="en-US" sz="2000" dirty="0">
                <a:solidFill>
                  <a:schemeClr val="tx1"/>
                </a:solidFill>
              </a:rPr>
              <a:t>’s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x (x=7)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dirty="0"/>
              <a:t>                </a:t>
            </a:r>
            <a:endParaRPr lang="en-US" altLang="en-US" sz="2000" dirty="0"/>
          </a:p>
        </p:txBody>
      </p:sp>
      <p:sp>
        <p:nvSpPr>
          <p:cNvPr id="69638" name="Rectangle 4">
            <a:extLst>
              <a:ext uri="{FF2B5EF4-FFF2-40B4-BE49-F238E27FC236}">
                <a16:creationId xmlns:a16="http://schemas.microsoft.com/office/drawing/2014/main" id="{E615A4FD-10DD-B94C-A90E-D7DDFB59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5246688"/>
            <a:ext cx="2222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Helvetica" pitchFamily="2" charset="0"/>
              </a:rPr>
              <a:t>  </a:t>
            </a:r>
          </a:p>
        </p:txBody>
      </p:sp>
      <p:sp>
        <p:nvSpPr>
          <p:cNvPr id="69639" name="Text Box 14">
            <a:extLst>
              <a:ext uri="{FF2B5EF4-FFF2-40B4-BE49-F238E27FC236}">
                <a16:creationId xmlns:a16="http://schemas.microsoft.com/office/drawing/2014/main" id="{0F55EADA-B433-794E-9A3C-FCB4FA9F1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82713"/>
            <a:ext cx="17395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big calls sub1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sub1 calls sub2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sub2 uses x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>
            <a:extLst>
              <a:ext uri="{FF2B5EF4-FFF2-40B4-BE49-F238E27FC236}">
                <a16:creationId xmlns:a16="http://schemas.microsoft.com/office/drawing/2014/main" id="{9811CC77-EAB3-A049-A9D1-CC54D986D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Evaluation: Static vs. Dynamic Scoping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A8566086-158C-C944-9B35-50F324DA8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Static scoping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Works well in nested (subprogram) structure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However, as programming languages evolve, more popular in using C++/Java like “parallel” structures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 Dynamic Scoping: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Flexible (and history sensitive – able to access most recent value of a variable.)</a:t>
            </a:r>
          </a:p>
          <a:p>
            <a:pPr lvl="1">
              <a:defRPr/>
            </a:pPr>
            <a:r>
              <a:rPr lang="en-US" sz="2000" i="1" dirty="0">
                <a:solidFill>
                  <a:schemeClr val="tx1"/>
                </a:solidFill>
              </a:rPr>
              <a:t>Disadvantages: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</a:rPr>
              <a:t>While a subprogram is executing, its variables are visible to all subprograms it calls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</a:rPr>
              <a:t>Impossible to statically determine the type of a variable and type check</a:t>
            </a:r>
          </a:p>
          <a:p>
            <a:pPr marL="1371600" lvl="2" indent="-457200">
              <a:buFontTx/>
              <a:buAutoNum type="arabicPeriod"/>
              <a:defRPr/>
            </a:pPr>
            <a:r>
              <a:rPr lang="en-US" sz="1800" dirty="0">
                <a:solidFill>
                  <a:schemeClr val="tx1"/>
                </a:solidFill>
              </a:rPr>
              <a:t>Poor readability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34A92D47-8832-2B49-B491-EA9184E5B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DD162B3B-FB09-164E-9380-4A2B19FF1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Design issues </a:t>
            </a:r>
            <a:r>
              <a:rPr lang="en-US" altLang="en-US" dirty="0">
                <a:solidFill>
                  <a:schemeClr val="tx1"/>
                </a:solidFill>
              </a:rPr>
              <a:t>for names: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Should names be </a:t>
            </a:r>
            <a:r>
              <a:rPr lang="en-US" altLang="en-US" sz="2000" dirty="0">
                <a:solidFill>
                  <a:srgbClr val="00B0F0"/>
                </a:solidFill>
              </a:rPr>
              <a:t>case sensitive</a:t>
            </a:r>
            <a:r>
              <a:rPr lang="en-US" altLang="en-US" sz="2000" dirty="0">
                <a:solidFill>
                  <a:schemeClr val="tx1"/>
                </a:solidFill>
              </a:rPr>
              <a:t>?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Advantage and disadvantage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Are special words </a:t>
            </a:r>
            <a:r>
              <a:rPr lang="en-US" altLang="en-US" sz="2000" dirty="0">
                <a:solidFill>
                  <a:srgbClr val="00B0F0"/>
                </a:solidFill>
              </a:rPr>
              <a:t>reserved words </a:t>
            </a:r>
            <a:r>
              <a:rPr lang="en-US" altLang="en-US" sz="2000" dirty="0">
                <a:solidFill>
                  <a:schemeClr val="tx1"/>
                </a:solidFill>
              </a:rPr>
              <a:t>or </a:t>
            </a:r>
            <a:r>
              <a:rPr lang="en-US" altLang="en-US" sz="2000" dirty="0">
                <a:solidFill>
                  <a:srgbClr val="00B0F0"/>
                </a:solidFill>
              </a:rPr>
              <a:t>keywords</a:t>
            </a:r>
            <a:r>
              <a:rPr lang="en-US" altLang="en-US" sz="2000" dirty="0">
                <a:solidFill>
                  <a:schemeClr val="tx1"/>
                </a:solidFill>
              </a:rPr>
              <a:t>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Should there be a limit on the length?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Language Examples</a:t>
            </a:r>
          </a:p>
          <a:p>
            <a:pPr lvl="3" eaLnBrk="1" hangingPunct="1"/>
            <a:r>
              <a:rPr lang="en-US" altLang="en-US" sz="1600" dirty="0">
                <a:solidFill>
                  <a:schemeClr val="tx1"/>
                </a:solidFill>
              </a:rPr>
              <a:t>C# and Java: no limit, and all are significant</a:t>
            </a:r>
          </a:p>
          <a:p>
            <a:pPr lvl="3" eaLnBrk="1" hangingPunct="1"/>
            <a:r>
              <a:rPr lang="en-US" altLang="en-US" sz="1600" dirty="0">
                <a:solidFill>
                  <a:schemeClr val="tx1"/>
                </a:solidFill>
              </a:rPr>
              <a:t>C++: no limit, but implementers often impose one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Problem with too short names?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Should </a:t>
            </a:r>
            <a:r>
              <a:rPr lang="en-US" altLang="en-US" sz="2000" dirty="0">
                <a:solidFill>
                  <a:srgbClr val="00B0F0"/>
                </a:solidFill>
              </a:rPr>
              <a:t>special characters</a:t>
            </a:r>
            <a:r>
              <a:rPr lang="en-US" altLang="en-US" sz="2000" dirty="0">
                <a:solidFill>
                  <a:schemeClr val="tx1"/>
                </a:solidFill>
              </a:rPr>
              <a:t> be used?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PHP: all variable names must begin with dollar signs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Ruby, Perl??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Any additional design issues?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>
            <a:extLst>
              <a:ext uri="{FF2B5EF4-FFF2-40B4-BE49-F238E27FC236}">
                <a16:creationId xmlns:a16="http://schemas.microsoft.com/office/drawing/2014/main" id="{72F7A507-B453-2A47-AE06-856900FDD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Named Constants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A15DF666-8791-1E4C-8FE6-ADAE909FB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95926"/>
            <a:ext cx="8149389" cy="46762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named constant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a variable that is bound to a value only when it is bound to storage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Advantages: readability and modifiability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binding of values to named constants can be either static (called </a:t>
            </a:r>
            <a:r>
              <a:rPr lang="en-US" altLang="en-US" sz="2400" i="1" dirty="0">
                <a:solidFill>
                  <a:schemeClr val="tx1"/>
                </a:solidFill>
              </a:rPr>
              <a:t>manifest constants</a:t>
            </a:r>
            <a:r>
              <a:rPr lang="en-US" altLang="en-US" sz="2400" dirty="0">
                <a:solidFill>
                  <a:schemeClr val="tx1"/>
                </a:solidFill>
              </a:rPr>
              <a:t>) or dynamic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Languages: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C++ and Java: expressions of any kind, dynamically bound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C# has two kinds,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en-US" sz="2000" dirty="0">
                <a:solidFill>
                  <a:schemeClr val="tx1"/>
                </a:solidFill>
              </a:rPr>
              <a:t> and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const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- the values of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dirty="0">
                <a:solidFill>
                  <a:schemeClr val="tx1"/>
                </a:solidFill>
              </a:rPr>
              <a:t> named constants are bound at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   compile time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- The values of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readonly</a:t>
            </a:r>
            <a:r>
              <a:rPr lang="en-US" altLang="en-US" sz="2000" dirty="0">
                <a:solidFill>
                  <a:schemeClr val="tx1"/>
                </a:solidFill>
              </a:rPr>
              <a:t> named constants are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   dynamically bound</a:t>
            </a:r>
          </a:p>
        </p:txBody>
      </p:sp>
      <p:sp>
        <p:nvSpPr>
          <p:cNvPr id="4" name="Rounded Rectangle 3" title="Example">
            <a:extLst>
              <a:ext uri="{FF2B5EF4-FFF2-40B4-BE49-F238E27FC236}">
                <a16:creationId xmlns:a16="http://schemas.microsoft.com/office/drawing/2014/main" id="{E7633A78-6FBA-2647-81A0-3A4DD214F64A}"/>
              </a:ext>
            </a:extLst>
          </p:cNvPr>
          <p:cNvSpPr/>
          <p:nvPr/>
        </p:nvSpPr>
        <p:spPr bwMode="auto">
          <a:xfrm>
            <a:off x="4247147" y="5513471"/>
            <a:ext cx="4499811" cy="93946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#define KILLBONUS 5000  //C</a:t>
            </a:r>
          </a:p>
          <a:p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/>
              <a:t> KILL_</a:t>
            </a:r>
            <a:r>
              <a:rPr lang="en-US" sz="1800" dirty="0"/>
              <a:t>BONUS = 5000; //C++</a:t>
            </a:r>
          </a:p>
          <a:p>
            <a:r>
              <a:rPr lang="en-US" sz="1800" dirty="0"/>
              <a:t>public final </a:t>
            </a:r>
            <a:r>
              <a:rPr lang="en-US" sz="1800" dirty="0" err="1"/>
              <a:t>int</a:t>
            </a:r>
            <a:r>
              <a:rPr lang="en-US" sz="1800" dirty="0"/>
              <a:t> KILL_BONUS = 5000; //Java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>
            <a:extLst>
              <a:ext uri="{FF2B5EF4-FFF2-40B4-BE49-F238E27FC236}">
                <a16:creationId xmlns:a16="http://schemas.microsoft.com/office/drawing/2014/main" id="{7D8F7861-FB91-674F-B989-8C22BC11A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– Part B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988EB215-A773-E444-BA5F-245694FCE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Scalar variables are categorized, per lifetime, as: static, stack dynamic, explicit heap dynamic, implicit heap dynamic</a:t>
            </a:r>
          </a:p>
          <a:p>
            <a:pPr lvl="2" eaLnBrk="1" hangingPunct="1"/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Language designers/implementers may choose to implement static scoping and dynamic scoping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Global variables and named constants are commonly used in programming languages, however binding and scope may vary.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6799-C178-B740-ADB0-ED390614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Do you prefer case sensitive or case insensitive identifiers?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A: Case sensitive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B: Case insensitive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C: No preference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D: None of above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What do you call some special words in Java (e.g. class,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, public, …)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A: Keywords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B: Reserved words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C: Reserved keywords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Answer D: None of above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(A-C are all acceptable answers, explanation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1D0D956B-CFAC-9B48-A39C-93BCF1CD1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Special Words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7C56332E-9FF6-6D46-8459-A0F2309D8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An aid to readability; used to delimit or separate statement clauses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keyword</a:t>
            </a:r>
            <a:r>
              <a:rPr lang="en-US" altLang="en-US" sz="2400" dirty="0">
                <a:solidFill>
                  <a:schemeClr val="tx1"/>
                </a:solidFill>
              </a:rPr>
              <a:t> is a word that is special only in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   certain contexts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	i.e. a word could be used for special meaning or a 	regular name, e.g. in early FORTRAN</a:t>
            </a:r>
          </a:p>
          <a:p>
            <a:pPr marL="57150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		</a:t>
            </a:r>
            <a:r>
              <a:rPr lang="en-US" altLang="en-US" sz="2000" dirty="0">
                <a:solidFill>
                  <a:srgbClr val="0070C0"/>
                </a:solidFill>
              </a:rPr>
              <a:t>IF IF .EQ. THEN THEN THEN=IF</a:t>
            </a:r>
            <a:endParaRPr lang="en-US" altLang="en-US" sz="1400" i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reserved word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a special word that cannot be used as a user-defined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Popularly used in modern language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New term (e.g. Java), </a:t>
            </a:r>
            <a:r>
              <a:rPr lang="en-US" altLang="en-US" sz="2000" i="1" dirty="0">
                <a:solidFill>
                  <a:srgbClr val="FF0000"/>
                </a:solidFill>
              </a:rPr>
              <a:t>reserved keyword</a:t>
            </a:r>
            <a:r>
              <a:rPr lang="en-US" altLang="en-US" sz="2000" dirty="0">
                <a:solidFill>
                  <a:schemeClr val="tx1"/>
                </a:solidFill>
              </a:rPr>
              <a:t>, simply </a:t>
            </a:r>
            <a:r>
              <a:rPr lang="en-US" altLang="en-US" sz="2000" i="1" dirty="0">
                <a:solidFill>
                  <a:schemeClr val="tx1"/>
                </a:solidFill>
              </a:rPr>
              <a:t>keyword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How many reserved keywords in Java (or C++, etc.)?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tx1"/>
                </a:solidFill>
              </a:rPr>
              <a:t>What if too many reserved words in a language?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700" dirty="0">
                <a:solidFill>
                  <a:schemeClr val="tx1"/>
                </a:solidFill>
              </a:rPr>
              <a:t>e.g., COBOL has 300 reserved words!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583FB-DC4E-BB47-A24D-D729D370908B}"/>
              </a:ext>
            </a:extLst>
          </p:cNvPr>
          <p:cNvSpPr/>
          <p:nvPr/>
        </p:nvSpPr>
        <p:spPr>
          <a:xfrm>
            <a:off x="838200" y="1828800"/>
            <a:ext cx="769620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dirty="0">
                <a:solidFill>
                  <a:srgbClr val="232333"/>
                </a:solidFill>
                <a:latin typeface="+mn-lt"/>
                <a:ea typeface="Times New Roman" panose="02020603050405020304" pitchFamily="18" charset="0"/>
              </a:rPr>
              <a:t>Should special characters used in variables? For example, PHP variables starts with $ as in the example below</a:t>
            </a:r>
            <a:endParaRPr lang="en-US" dirty="0">
              <a:latin typeface="+mn-lt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$txt = "Hello world!";</a:t>
            </a:r>
            <a:br>
              <a:rPr lang="en-US" sz="2000" dirty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$x = 5;</a:t>
            </a:r>
            <a:br>
              <a:rPr lang="en-US" sz="2000" dirty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$y = 10.5;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70C0"/>
              </a:solidFill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9177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2333"/>
                </a:solidFill>
                <a:latin typeface="+mn-lt"/>
                <a:ea typeface="Times New Roman" panose="02020603050405020304" pitchFamily="18" charset="0"/>
              </a:rPr>
              <a:t>Answer A: Yes, I like it;</a:t>
            </a:r>
            <a:endParaRPr lang="en-US" dirty="0">
              <a:latin typeface="+mn-lt"/>
              <a:ea typeface="Times New Roman" panose="02020603050405020304" pitchFamily="18" charset="0"/>
            </a:endParaRPr>
          </a:p>
          <a:p>
            <a:pPr marL="19177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2333"/>
                </a:solidFill>
                <a:latin typeface="+mn-lt"/>
                <a:ea typeface="Times New Roman" panose="02020603050405020304" pitchFamily="18" charset="0"/>
              </a:rPr>
              <a:t>Answer B: No, I don’t like it;</a:t>
            </a:r>
            <a:endParaRPr lang="en-US" dirty="0">
              <a:latin typeface="+mn-lt"/>
              <a:ea typeface="Times New Roman" panose="02020603050405020304" pitchFamily="18" charset="0"/>
            </a:endParaRPr>
          </a:p>
          <a:p>
            <a:pPr marL="19177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2333"/>
                </a:solidFill>
                <a:latin typeface="+mn-lt"/>
                <a:ea typeface="Times New Roman" panose="02020603050405020304" pitchFamily="18" charset="0"/>
              </a:rPr>
              <a:t>Answer C: Oh, I don’t care</a:t>
            </a:r>
            <a:endParaRPr lang="en-US" dirty="0">
              <a:latin typeface="+mn-lt"/>
              <a:ea typeface="Times New Roman" panose="02020603050405020304" pitchFamily="18" charset="0"/>
            </a:endParaRPr>
          </a:p>
          <a:p>
            <a:pPr marL="19177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2333"/>
                </a:solidFill>
                <a:latin typeface="+mn-lt"/>
                <a:ea typeface="Times New Roman" panose="02020603050405020304" pitchFamily="18" charset="0"/>
              </a:rPr>
              <a:t>Answer D: Other</a:t>
            </a:r>
            <a:endParaRPr lang="en-US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C783A828-7B27-FE4D-9F47-8166926F6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1A93FF2-8235-0B41-B488-2447111D6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solidFill>
                  <a:schemeClr val="tx1"/>
                </a:solidFill>
              </a:rPr>
              <a:t>A variable is an abstraction of a </a:t>
            </a:r>
            <a:r>
              <a:rPr lang="en-US" altLang="en-US" sz="2600" dirty="0">
                <a:solidFill>
                  <a:srgbClr val="FF0000"/>
                </a:solidFill>
              </a:rPr>
              <a:t>memory cell</a:t>
            </a: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</a:rPr>
              <a:t>Architectural influence </a:t>
            </a:r>
          </a:p>
          <a:p>
            <a:pPr eaLnBrk="1" hangingPunct="1"/>
            <a:r>
              <a:rPr lang="en-US" altLang="en-US" sz="2600" dirty="0">
                <a:solidFill>
                  <a:schemeClr val="tx1"/>
                </a:solidFill>
              </a:rPr>
              <a:t>Variables can be characterized as a sextuple of attributes:</a:t>
            </a:r>
          </a:p>
          <a:p>
            <a:pPr lvl="1" eaLnBrk="1" hangingPunct="1"/>
            <a:r>
              <a:rPr lang="en-US" altLang="en-US" dirty="0">
                <a:solidFill>
                  <a:srgbClr val="00B0F0"/>
                </a:solidFill>
              </a:rPr>
              <a:t>Name</a:t>
            </a:r>
          </a:p>
          <a:p>
            <a:pPr lvl="1" eaLnBrk="1" hangingPunct="1"/>
            <a:r>
              <a:rPr lang="en-US" altLang="en-US" dirty="0">
                <a:solidFill>
                  <a:srgbClr val="00B0F0"/>
                </a:solidFill>
              </a:rPr>
              <a:t>Address</a:t>
            </a:r>
          </a:p>
          <a:p>
            <a:pPr lvl="1" eaLnBrk="1" hangingPunct="1"/>
            <a:r>
              <a:rPr lang="en-US" altLang="en-US" dirty="0">
                <a:solidFill>
                  <a:srgbClr val="00B0F0"/>
                </a:solidFill>
              </a:rPr>
              <a:t>Value</a:t>
            </a:r>
          </a:p>
          <a:p>
            <a:pPr lvl="1" eaLnBrk="1" hangingPunct="1"/>
            <a:r>
              <a:rPr lang="en-US" altLang="en-US" dirty="0">
                <a:solidFill>
                  <a:srgbClr val="00B0F0"/>
                </a:solidFill>
              </a:rPr>
              <a:t>Type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Lifetime (part B)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Scope (part B)</a:t>
            </a:r>
          </a:p>
          <a:p>
            <a:pPr marL="0" indent="0" eaLnBrk="1" hangingPunct="1">
              <a:buNone/>
            </a:pP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53CD2AB3-632B-5742-8865-DFC1D78FF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Attributes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FEAB70AE-2AAE-C842-978D-E14BD71D8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Name</a:t>
            </a:r>
            <a:r>
              <a:rPr lang="en-US" altLang="en-US" sz="2400" dirty="0">
                <a:solidFill>
                  <a:schemeClr val="tx1"/>
                </a:solidFill>
              </a:rPr>
              <a:t> – not all variables have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Identifiers rule in Java (C++, etc.)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Give an example of anonymous variable?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Address</a:t>
            </a:r>
            <a:r>
              <a:rPr lang="en-US" altLang="en-US" sz="2400" dirty="0">
                <a:solidFill>
                  <a:schemeClr val="tx1"/>
                </a:solidFill>
              </a:rPr>
              <a:t> - the memory address with which it is associated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variable may have different addresses at different times during execution </a:t>
            </a:r>
            <a:r>
              <a:rPr lang="en-US" altLang="en-US" sz="2000" dirty="0">
                <a:solidFill>
                  <a:srgbClr val="00B0F0"/>
                </a:solidFill>
              </a:rPr>
              <a:t>(example?)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variable may have different addresses at different places in a program </a:t>
            </a:r>
            <a:r>
              <a:rPr lang="en-US" altLang="en-US" sz="2000" dirty="0">
                <a:solidFill>
                  <a:srgbClr val="00B0F0"/>
                </a:solidFill>
              </a:rPr>
              <a:t>(example?)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If two variable names can be used to access the same memory location, they are called </a:t>
            </a:r>
            <a:r>
              <a:rPr lang="en-US" altLang="en-US" sz="2000" dirty="0">
                <a:solidFill>
                  <a:srgbClr val="FF0000"/>
                </a:solidFill>
              </a:rPr>
              <a:t>aliases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Aliases are created via pointers, reference variables, etc.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Aliases are harmful to readability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To be discussed in Lecture 6 Data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3112</TotalTime>
  <Words>3681</Words>
  <Application>Microsoft Macintosh PowerPoint</Application>
  <PresentationFormat>On-screen Show (4:3)</PresentationFormat>
  <Paragraphs>502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Courier</vt:lpstr>
      <vt:lpstr>Courier New</vt:lpstr>
      <vt:lpstr>Helvetica</vt:lpstr>
      <vt:lpstr>Lucida Sans Unicode</vt:lpstr>
      <vt:lpstr>Times</vt:lpstr>
      <vt:lpstr>1_sebesta</vt:lpstr>
      <vt:lpstr>PowerPoint Presentation</vt:lpstr>
      <vt:lpstr>Lecture 3 Topics</vt:lpstr>
      <vt:lpstr>Part A: Names and Variables</vt:lpstr>
      <vt:lpstr>Names</vt:lpstr>
      <vt:lpstr>PowerPoint Presentation</vt:lpstr>
      <vt:lpstr>Special Words</vt:lpstr>
      <vt:lpstr>PowerPoint Presentation</vt:lpstr>
      <vt:lpstr>Variables</vt:lpstr>
      <vt:lpstr>Variables Attributes</vt:lpstr>
      <vt:lpstr>Variables Attributes (continued)</vt:lpstr>
      <vt:lpstr>The Concept of Binding</vt:lpstr>
      <vt:lpstr>PowerPoint Presentation</vt:lpstr>
      <vt:lpstr>Static and Dynamic Binding</vt:lpstr>
      <vt:lpstr>Type Binding</vt:lpstr>
      <vt:lpstr>Explicit/Implicit Declaration</vt:lpstr>
      <vt:lpstr>Dynamic Type Binding</vt:lpstr>
      <vt:lpstr>Summary – Part A</vt:lpstr>
      <vt:lpstr>Part B: Lifetime and Scope</vt:lpstr>
      <vt:lpstr>PowerPoint Presentation</vt:lpstr>
      <vt:lpstr>PowerPoint Presentation</vt:lpstr>
      <vt:lpstr>PowerPoint Presentation</vt:lpstr>
      <vt:lpstr>Categories of Variables by Lifetimes</vt:lpstr>
      <vt:lpstr>Categories of Variables by Lifetimes</vt:lpstr>
      <vt:lpstr>Examples</vt:lpstr>
      <vt:lpstr>Categories of Variables by Lifetimes</vt:lpstr>
      <vt:lpstr>Example -- identify variables’ lifetime </vt:lpstr>
      <vt:lpstr>Variable Attributes: Scope</vt:lpstr>
      <vt:lpstr>Static Scope </vt:lpstr>
      <vt:lpstr>Example:  JavaScript Code</vt:lpstr>
      <vt:lpstr>Scope: Java/C++  vs.  JavaScript </vt:lpstr>
      <vt:lpstr>Example:  JavaScript Code</vt:lpstr>
      <vt:lpstr>Example:  JavaScript Code</vt:lpstr>
      <vt:lpstr>Blocks  </vt:lpstr>
      <vt:lpstr>Declaration Order</vt:lpstr>
      <vt:lpstr>Examples</vt:lpstr>
      <vt:lpstr>Global Scope</vt:lpstr>
      <vt:lpstr>Dynamic Scope </vt:lpstr>
      <vt:lpstr>Example: Static vs. Dynamic Scoping</vt:lpstr>
      <vt:lpstr>Evaluation: Static vs. Dynamic Scoping</vt:lpstr>
      <vt:lpstr>Named Constants</vt:lpstr>
      <vt:lpstr>Summary – Part B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72</cp:revision>
  <dcterms:created xsi:type="dcterms:W3CDTF">2003-08-01T12:29:19Z</dcterms:created>
  <dcterms:modified xsi:type="dcterms:W3CDTF">2022-10-13T21:22:33Z</dcterms:modified>
</cp:coreProperties>
</file>