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2"/>
  </p:notesMasterIdLst>
  <p:sldIdLst>
    <p:sldId id="361" r:id="rId2"/>
    <p:sldId id="258" r:id="rId3"/>
    <p:sldId id="259" r:id="rId4"/>
    <p:sldId id="261" r:id="rId5"/>
    <p:sldId id="262" r:id="rId6"/>
    <p:sldId id="363" r:id="rId7"/>
    <p:sldId id="265" r:id="rId8"/>
    <p:sldId id="266" r:id="rId9"/>
    <p:sldId id="267" r:id="rId10"/>
    <p:sldId id="275" r:id="rId11"/>
    <p:sldId id="276" r:id="rId12"/>
    <p:sldId id="362" r:id="rId13"/>
    <p:sldId id="284" r:id="rId14"/>
    <p:sldId id="286" r:id="rId15"/>
    <p:sldId id="391" r:id="rId16"/>
    <p:sldId id="288" r:id="rId17"/>
    <p:sldId id="344" r:id="rId18"/>
    <p:sldId id="403" r:id="rId19"/>
    <p:sldId id="389" r:id="rId20"/>
    <p:sldId id="392" r:id="rId21"/>
    <p:sldId id="404" r:id="rId22"/>
    <p:sldId id="364" r:id="rId23"/>
    <p:sldId id="346" r:id="rId24"/>
    <p:sldId id="293" r:id="rId25"/>
    <p:sldId id="296" r:id="rId26"/>
    <p:sldId id="393" r:id="rId27"/>
    <p:sldId id="347" r:id="rId28"/>
    <p:sldId id="394" r:id="rId29"/>
    <p:sldId id="396" r:id="rId30"/>
    <p:sldId id="297" r:id="rId31"/>
    <p:sldId id="304" r:id="rId32"/>
    <p:sldId id="376" r:id="rId33"/>
    <p:sldId id="378" r:id="rId34"/>
    <p:sldId id="407" r:id="rId35"/>
    <p:sldId id="354" r:id="rId36"/>
    <p:sldId id="390" r:id="rId37"/>
    <p:sldId id="408" r:id="rId38"/>
    <p:sldId id="409" r:id="rId39"/>
    <p:sldId id="410" r:id="rId40"/>
    <p:sldId id="327" r:id="rId41"/>
    <p:sldId id="332" r:id="rId42"/>
    <p:sldId id="334" r:id="rId43"/>
    <p:sldId id="412" r:id="rId44"/>
    <p:sldId id="365" r:id="rId45"/>
    <p:sldId id="366" r:id="rId46"/>
    <p:sldId id="369" r:id="rId47"/>
    <p:sldId id="374" r:id="rId48"/>
    <p:sldId id="371" r:id="rId49"/>
    <p:sldId id="372" r:id="rId50"/>
    <p:sldId id="415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2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0" autoAdjust="0"/>
    <p:restoredTop sz="82720" autoAdjust="0"/>
  </p:normalViewPr>
  <p:slideViewPr>
    <p:cSldViewPr>
      <p:cViewPr varScale="1">
        <p:scale>
          <a:sx n="88" d="100"/>
          <a:sy n="88" d="100"/>
        </p:scale>
        <p:origin x="232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12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 Yang" userId="43093da5-77dc-41e1-b856-09bc9a70e0e9" providerId="ADAL" clId="{FC00FB2E-D47B-404A-A2AB-6EFDEA0DC531}"/>
    <pc:docChg chg="modSld">
      <pc:chgData name="Lan Yang" userId="43093da5-77dc-41e1-b856-09bc9a70e0e9" providerId="ADAL" clId="{FC00FB2E-D47B-404A-A2AB-6EFDEA0DC531}" dt="2024-02-20T19:26:18.794" v="0" actId="20577"/>
      <pc:docMkLst>
        <pc:docMk/>
      </pc:docMkLst>
      <pc:sldChg chg="modSp">
        <pc:chgData name="Lan Yang" userId="43093da5-77dc-41e1-b856-09bc9a70e0e9" providerId="ADAL" clId="{FC00FB2E-D47B-404A-A2AB-6EFDEA0DC531}" dt="2024-02-20T19:26:18.794" v="0" actId="20577"/>
        <pc:sldMkLst>
          <pc:docMk/>
          <pc:sldMk cId="0" sldId="415"/>
        </pc:sldMkLst>
        <pc:spChg chg="mod">
          <ac:chgData name="Lan Yang" userId="43093da5-77dc-41e1-b856-09bc9a70e0e9" providerId="ADAL" clId="{FC00FB2E-D47B-404A-A2AB-6EFDEA0DC531}" dt="2024-02-20T19:26:18.794" v="0" actId="20577"/>
          <ac:spMkLst>
            <pc:docMk/>
            <pc:sldMk cId="0" sldId="415"/>
            <ac:spMk id="158725" creationId="{42ED8196-245C-8043-BD1E-889C878CD12B}"/>
          </ac:spMkLst>
        </pc:spChg>
      </pc:sldChg>
    </pc:docChg>
  </pc:docChgLst>
  <pc:docChgLst>
    <pc:chgData name="Lan Yang" userId="43093da5-77dc-41e1-b856-09bc9a70e0e9" providerId="ADAL" clId="{1010C4FF-6C18-3B40-AE6F-B3E8488F6A74}"/>
    <pc:docChg chg="modSld">
      <pc:chgData name="Lan Yang" userId="43093da5-77dc-41e1-b856-09bc9a70e0e9" providerId="ADAL" clId="{1010C4FF-6C18-3B40-AE6F-B3E8488F6A74}" dt="2024-09-24T18:12:16.081" v="11" actId="20577"/>
      <pc:docMkLst>
        <pc:docMk/>
      </pc:docMkLst>
      <pc:sldChg chg="modSp mod">
        <pc:chgData name="Lan Yang" userId="43093da5-77dc-41e1-b856-09bc9a70e0e9" providerId="ADAL" clId="{1010C4FF-6C18-3B40-AE6F-B3E8488F6A74}" dt="2024-09-24T18:12:16.081" v="11" actId="20577"/>
        <pc:sldMkLst>
          <pc:docMk/>
          <pc:sldMk cId="1682978187" sldId="390"/>
        </pc:sldMkLst>
        <pc:spChg chg="mod">
          <ac:chgData name="Lan Yang" userId="43093da5-77dc-41e1-b856-09bc9a70e0e9" providerId="ADAL" clId="{1010C4FF-6C18-3B40-AE6F-B3E8488F6A74}" dt="2024-09-24T18:12:16.081" v="11" actId="20577"/>
          <ac:spMkLst>
            <pc:docMk/>
            <pc:sldMk cId="1682978187" sldId="390"/>
            <ac:spMk id="3" creationId="{988BF161-89CA-2D4F-B447-15580B76D5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B58A4B5-9286-7342-904D-508F67E414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EF8771D-028D-CE4C-8A82-2F3EDFDCC20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2CF0E39-F211-9042-A412-6611304CEF0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BCB9FEA4-5061-C346-8B01-49F49FDCDE3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97925D6-B6A1-1947-B7F8-9C0583894B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0EC047F-D62F-E049-8ABD-A4938E3D75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>
              <a:defRPr/>
            </a:pPr>
            <a:fld id="{17461D9B-319E-4F46-9167-C9CF270CE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8B50EA57-2D10-E643-982E-E78438A464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694380A-22F0-DC43-9059-8E3287640F26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9924186-EE39-334D-843B-B0DBA270F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41FDBF2-7719-594C-B5F1-FE9B77D4B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2506B59F-091F-DD4C-BC77-DD3081FDC4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2D9D308-C974-AC49-82A5-E0FED6AAE31C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F2235DB-D8DD-AA48-8333-0D0C25C4B7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ADF59AB-7487-1F4E-83E9-6C378DE99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4D113141-7F11-0E44-997D-6FB5869427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9F7B552-D58D-1141-A11F-E7B4EA2A6C1B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A831D7E9-C207-C944-9894-80940F58D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8287881E-B430-CD4D-8AFD-3B67D7F55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46142773-3FB3-3A46-A769-86EC2B294B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D63319F-16DB-354A-B53E-738AC296340F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9C2B974-C581-EA48-AD1B-CE8F8A92D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970D452-89E9-3C42-8573-288FD7A9B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08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0FB5684E-2AF9-FD4D-9030-EB713D9547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EE41C9AD-D8DB-7B42-A26A-D2137D58B325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DDB31984-CD18-D040-8791-1C7E94AFF6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10AB625-1832-8047-9A71-0008D6676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76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9737BA48-E1CB-9240-A4CA-B9982E9553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878F15E-BC04-0B4A-93D8-8A92CDECC9D2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4FF96C6-7C0F-5849-94AD-FE6216190F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B16FE99-1B3E-0C4F-8F0A-456744228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3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07A2F75B-A119-094A-8D8E-5E0113CE3B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72BB85D-A6C5-944B-9226-4064350A4E38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5F73A28-A2B2-1642-A52C-7ACFC346EB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B8104311-9A0D-BF4D-B5D3-29B6C7F89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355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07A2F75B-A119-094A-8D8E-5E0113CE3B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172BB85D-A6C5-944B-9226-4064350A4E38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5F73A28-A2B2-1642-A52C-7ACFC346EB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B8104311-9A0D-BF4D-B5D3-29B6C7F89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11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49095910-6CE7-3C4D-ABA7-55FB51B76F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A824C23-282E-2749-8948-C62BB6285C50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D267486-C8D3-3442-8645-79C84643E0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3A2B38B-143F-6045-915F-89D82E1CD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890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443AA158-AEE5-5545-B618-288B0693CB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CA29AD0-057D-3B44-9304-51DE60E933EC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538AF48-1886-9641-A5B0-6723B4384E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90A8B03F-8D76-DE4E-932C-3F08B8DDE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226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D475338D-C32F-A14A-8D68-9ACF1F564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0DC8E88-6241-494F-806F-78256A2C37E4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8A55D6F-8305-F348-B2A3-0B8F4BC146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869E0733-E731-9042-9FB0-DE928AAED5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80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5B1C11E-BAE3-B04F-9FD2-6254FC5CB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978AAAF-03D6-EB47-B2F4-7ED83C6C1662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44367E3-4FDE-DD4B-A9DC-340347C8BF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7BF7654-917C-3F48-8863-215CAFC0F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17F6F936-C402-1346-80C9-99E02C67EE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64F31346-E0D1-484F-9016-72EC71E4D176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41C0265-AB42-9344-AEA3-42B5E6467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1B9DB13B-732F-BC4F-89A8-F37DCF69C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25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6333424C-7157-8848-8974-3736967983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DD72DE6-251B-1C4C-B323-69391E011E3B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C4C1595A-D745-BA4A-9519-1EC4CD82B7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9E68F651-DB1E-6740-A999-C557DA2E1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547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1F3D77FD-7D52-EC4B-9112-CE8F8B7B1B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26A2E409-1AC1-D445-A50E-F985A7A1AFDC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A4408179-E438-1C42-B9F1-4636B797B1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1ECE8598-3448-CB4C-AF4B-FE8C0D6CE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8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CC92593E-B36C-044B-A091-18282A708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869AF38-7FE0-C64B-B1EA-DE6C0AA79E91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D161630-FD2B-864F-A6AA-2FD10C322D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60CCA3C4-0E43-1242-95A4-3F1B68583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190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4D113141-7F11-0E44-997D-6FB5869427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9F7B552-D58D-1141-A11F-E7B4EA2A6C1B}" type="slidenum">
              <a:rPr lang="en-US" altLang="en-US" sz="1200" smtClean="0"/>
              <a:pPr/>
              <a:t>34</a:t>
            </a:fld>
            <a:endParaRPr lang="en-US" altLang="en-US" sz="1200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A831D7E9-C207-C944-9894-80940F58D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8287881E-B430-CD4D-8AFD-3B67D7F55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16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14BB39C9-A71F-2A4C-A75B-0B3ADE9A04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ABCEEDE9-5317-1440-A517-978C54E214A4}" type="slidenum">
              <a:rPr lang="en-US" altLang="en-US" sz="1200" smtClean="0"/>
              <a:pPr/>
              <a:t>35</a:t>
            </a:fld>
            <a:endParaRPr lang="en-US" altLang="en-US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3FA59FBE-1CE0-CD49-ADD4-E95ABB6344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45D19828-6962-FE44-8BE2-73FF0EF795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31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D9913F95-E93C-6E41-8C31-603F339204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311A4C2A-8F0F-F347-A629-DA4CF31E3323}" type="slidenum">
              <a:rPr lang="en-US" altLang="en-US" sz="1200" smtClean="0"/>
              <a:pPr/>
              <a:t>37</a:t>
            </a:fld>
            <a:endParaRPr lang="en-US" altLang="en-US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088E108B-937B-7B41-9CEF-DD3479B5B0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7B46C45D-8064-B848-AB38-A25159AE0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854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5637F72D-7D7E-8940-8BB8-62E490AAC9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26457F0-B4D4-4D45-A5AE-D268D8D0168B}" type="slidenum">
              <a:rPr lang="en-US" altLang="en-US" sz="1200" smtClean="0"/>
              <a:pPr/>
              <a:t>38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7F4A7BC4-6C6C-484F-AB29-6FE263DAE7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075C7C20-1FFE-064F-826A-FAC7DC360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0769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F06B993A-0BEE-9C47-A567-2887FEBB8C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40512B56-7671-7A40-AA13-0BEBC0F87930}" type="slidenum">
              <a:rPr lang="en-US" altLang="en-US" sz="1200" smtClean="0"/>
              <a:pPr/>
              <a:t>40</a:t>
            </a:fld>
            <a:endParaRPr lang="en-US" altLang="en-US" sz="12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8CF317E7-06BD-D242-968F-76DBF7D580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EEE40FFA-20BD-824B-9840-8F9053C69D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669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8E322EC5-561A-F649-8ED2-7EE726DB2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F6A6DFC-1A3F-2E4A-8BF7-52DC86D4433A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A705414F-D12A-0740-9C22-762C168B57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CEECFB67-16E4-1F4C-AFB8-4FF02CF35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60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B8858EBF-11F0-034F-8A92-3DEBF5E26F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DCB96CBD-0F1A-4F4F-B80B-C62F18AFCE98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8C2CAB9-271E-5B48-97F6-DD9CEA5804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4FDD85F-1B1F-FF49-AD63-0114087913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2B798575-0424-9542-894A-201DA72125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F3247D1-DAFE-B544-A41E-FAFB7F4D7B20}" type="slidenum">
              <a:rPr lang="en-US" altLang="en-US" sz="1200" smtClean="0"/>
              <a:pPr/>
              <a:t>42</a:t>
            </a:fld>
            <a:endParaRPr lang="en-US" altLang="en-US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678116BA-AB30-2247-B017-27A8B4C9F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C5EBE17F-115D-6449-A881-595693893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06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4D113141-7F11-0E44-997D-6FB5869427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9F7B552-D58D-1141-A11F-E7B4EA2A6C1B}" type="slidenum">
              <a:rPr lang="en-US" altLang="en-US" sz="1200" smtClean="0"/>
              <a:pPr/>
              <a:t>43</a:t>
            </a:fld>
            <a:endParaRPr lang="en-US" altLang="en-US" sz="1200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A831D7E9-C207-C944-9894-80940F58D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8287881E-B430-CD4D-8AFD-3B67D7F55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1460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4D113141-7F11-0E44-997D-6FB5869427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9F7B552-D58D-1141-A11F-E7B4EA2A6C1B}" type="slidenum">
              <a:rPr lang="en-US" altLang="en-US" sz="1200" smtClean="0"/>
              <a:pPr/>
              <a:t>50</a:t>
            </a:fld>
            <a:endParaRPr lang="en-US" altLang="en-US" sz="1200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A831D7E9-C207-C944-9894-80940F58D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8287881E-B430-CD4D-8AFD-3B67D7F55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5A3F3B3-6A34-0B4A-8367-6E79A23D40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C7EA2B48-F47B-2640-B67D-8F7CAB6C609A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7FA090CA-C238-7B4F-8BE3-388D3095C4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3C29F82-CE89-8640-B293-566131F6E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02347D82-A90C-2240-BCEE-817E696484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58FA3467-7D66-A847-BB84-8E19260CFDC6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222A625-9925-F645-88AB-1678FC0C2E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75E60F4-4CCB-6A4A-A8B4-4CF590D4F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A62B8C53-59AA-8A40-8F5E-772609A9F4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9E0662D7-6317-1D42-AA0C-141423975FFA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B1C7B1A-D2BA-2441-99B7-CA053771B1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DC6D205-856D-394A-A29E-9E621B16B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E6152707-8C51-574C-B1E0-604A47B6F9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708E7925-D33C-F149-96DD-EE25E2416CA2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203BF7D-43DB-844F-A983-199EE6A7B6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098A6ED-FA9C-4C49-8DB7-831C4FBD0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12915DC-3ADF-9143-BA70-AAF3C5D4B3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0BD6513F-F6CC-2349-9008-4E03E7586DE6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2413130-FBDE-BB4E-8031-617C1D1207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23F65A3-A7EC-1F47-BA5C-081E9E324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32F21E47-DD91-514B-A6EB-EEE1DE71DB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  <a:cs typeface="Lucida Sans Unicode" panose="020B0602030504020204" pitchFamily="34" charset="0"/>
              </a:defRPr>
            </a:lvl9pPr>
          </a:lstStyle>
          <a:p>
            <a:fld id="{F78912BA-ABE1-DC4C-876F-07D421E4581A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39323D1-6A9C-1044-8687-0ABEEBDD8C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4E4C97F-ECA4-2142-AEDD-23564F2E93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>
              <a:latin typeface="Times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4F713666-4D21-DF45-A144-E6CA04C00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583363"/>
            <a:ext cx="18415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>
                <a:latin typeface="Courier" pitchFamily="49" charset="0"/>
              </a:rPr>
              <a:t>ISBN 0-321—49362-1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64E6FFE-31D4-A142-A5AF-717D9B615E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0"/>
            <a:ext cx="5164138" cy="658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5788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A631E6-4A06-3446-ABD6-EAE67F4223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F39C27-AF4A-204E-B6A4-DF6ED12817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981C6195-CCFB-8B41-8842-CD2B647B2E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07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743E5B-0D2C-2940-8440-DE962C3CD8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80A938-FC6E-BF41-828B-B4723FBC89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D26715FE-80D1-5046-8CE6-65F075087A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1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F43E92-A2D8-CC41-8831-D40D239D55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B78604-9972-4043-BAAC-0B7C9F38A9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82CFF11D-F1BC-624D-8812-52BB826C2F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92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B9D2D4-01C7-5145-976E-DD88DB2B82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37BC15-A27A-EB4B-8C97-9F1B36C9FB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EA8E11F4-1EA5-DC4E-B8D7-3EE00FD9CF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814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79EE5-D9C4-BD48-BBBC-C64A16CFC87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B04956-63A6-E64F-8A9B-53E99645167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8FB9ED64-C24B-2A46-BE30-19302BA3A2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46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9240A42-8AC2-1F4A-80D2-5254D9DC36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51C9242-AB17-8044-BEC4-1C41112CF31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B5EBA213-05A9-694E-BDCC-724894153C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230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3F534A-6822-AC45-946D-29EEAAAAD54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A235E0-6384-284F-9512-C73D1120E7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4DACF6A5-CFC8-874D-8E30-F880CED8C8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06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14FFF69-4F9E-CA40-8758-3CC3ACC7B38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24888FF-C19A-214E-90BE-49E1127474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CED1FFD6-B8CC-4049-8FFC-AA9BA44F15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30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E0D3D-1768-F042-AD99-6F580F9765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45394-CF10-D846-8CE8-F889A7AC850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BAE6329D-6834-F442-B743-7E39D19C03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94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CA6AD-BB1A-144C-B0D7-37A96FF196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310456-F210-8A4E-B819-A41FF28931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11C3A723-92FE-8D4E-A89F-05E8680712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71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EB87C6F-65D6-CE48-B99E-BE6D36281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C89DA9C-15D0-7949-ADBA-C6F6AACC5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82184C3B-A3DF-9442-89AB-8151858F83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6BF5AE4D-B1C2-824A-B29F-3B39B7CA9C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altLang="en-US"/>
              <a:t>1-</a:t>
            </a:r>
            <a:fld id="{896C0E5E-6518-CF4D-87DA-BB8D295148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F88AADC-B5D7-3142-8D00-C5834EFFE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D3139426-AC61-2643-941E-C3ABE1F2E2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jagged-array-or-array-of-arrays-in-c-with-examples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5D8A62-EF53-A347-A805-EDA74D98C7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1-</a:t>
            </a:r>
            <a:fld id="{A01436F7-18AE-F449-B3D9-092CDC37295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060A9-7A5C-0F4F-831B-E855F74CB0D7}"/>
              </a:ext>
            </a:extLst>
          </p:cNvPr>
          <p:cNvSpPr txBox="1"/>
          <p:nvPr/>
        </p:nvSpPr>
        <p:spPr>
          <a:xfrm>
            <a:off x="838200" y="2590800"/>
            <a:ext cx="739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+mn-lt"/>
              </a:rPr>
              <a:t>Lecture 4: Data Types</a:t>
            </a:r>
          </a:p>
          <a:p>
            <a:pPr algn="ctr"/>
            <a:endParaRPr lang="en-US" sz="2800" dirty="0">
              <a:solidFill>
                <a:srgbClr val="FF0000"/>
              </a:solidFill>
              <a:latin typeface="+mn-lt"/>
            </a:endParaRPr>
          </a:p>
          <a:p>
            <a:pPr algn="ctr"/>
            <a:r>
              <a:rPr lang="en-US" sz="2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Chapter 6</a:t>
            </a:r>
          </a:p>
        </p:txBody>
      </p:sp>
    </p:spTree>
    <p:extLst>
      <p:ext uri="{BB962C8B-B14F-4D97-AF65-F5344CB8AC3E}">
        <p14:creationId xmlns:p14="http://schemas.microsoft.com/office/powerpoint/2010/main" val="356278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>
            <a:extLst>
              <a:ext uri="{FF2B5EF4-FFF2-40B4-BE49-F238E27FC236}">
                <a16:creationId xmlns:a16="http://schemas.microsoft.com/office/drawing/2014/main" id="{0C9AF400-6EAB-3D4F-9114-D8C12BF2B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User-Defined Ordinal Types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8DADC775-BCF1-754D-BF47-EE79D894E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An </a:t>
            </a:r>
            <a:r>
              <a:rPr lang="en-US" altLang="en-US" sz="2400" i="1" dirty="0">
                <a:solidFill>
                  <a:srgbClr val="FF0000"/>
                </a:solidFill>
              </a:rPr>
              <a:t>ordinal type </a:t>
            </a:r>
            <a:r>
              <a:rPr lang="en-US" altLang="en-US" sz="2400" dirty="0">
                <a:solidFill>
                  <a:schemeClr val="tx1"/>
                </a:solidFill>
              </a:rPr>
              <a:t>is one in which the range of possible values can be easily associated with the set of positive integers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Examples of </a:t>
            </a:r>
            <a:r>
              <a:rPr lang="en-US" altLang="en-US" sz="2000" i="1" dirty="0">
                <a:solidFill>
                  <a:srgbClr val="FF0000"/>
                </a:solidFill>
              </a:rPr>
              <a:t>primitive ordinal types </a:t>
            </a:r>
            <a:r>
              <a:rPr lang="en-US" altLang="en-US" sz="2000" dirty="0">
                <a:solidFill>
                  <a:schemeClr val="tx1"/>
                </a:solidFill>
              </a:rPr>
              <a:t>in Java: </a:t>
            </a:r>
            <a:r>
              <a:rPr lang="en-US" alt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char, Boolean </a:t>
            </a:r>
          </a:p>
          <a:p>
            <a:pPr eaLnBrk="1" hangingPunct="1"/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User-defined Ordinal Types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Subrange Types</a:t>
            </a:r>
          </a:p>
          <a:p>
            <a:pPr lvl="2" eaLnBrk="1" hangingPunct="1"/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Pascal: </a:t>
            </a:r>
            <a:r>
              <a:rPr lang="en-US" dirty="0">
                <a:solidFill>
                  <a:srgbClr val="0070C0"/>
                </a:solidFill>
              </a:rPr>
              <a:t>type positive = 0 .. MAXINT;</a:t>
            </a:r>
            <a:endParaRPr lang="en-US" altLang="en-US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Enumeration Types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All possible values, which are named constants, are provided in the definition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C# example</a:t>
            </a:r>
          </a:p>
          <a:p>
            <a:pPr lvl="3" eaLnBrk="1" hangingPunct="1">
              <a:lnSpc>
                <a:spcPct val="90000"/>
              </a:lnSpc>
              <a:buNone/>
            </a:pPr>
            <a:r>
              <a:rPr lang="en-US" altLang="en-US" dirty="0" err="1">
                <a:solidFill>
                  <a:srgbClr val="0070C0"/>
                </a:solidFill>
                <a:cs typeface="Courier New" panose="02070309020205020404" pitchFamily="49" charset="0"/>
              </a:rPr>
              <a:t>enum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 days {mon, </a:t>
            </a:r>
            <a:r>
              <a:rPr lang="en-US" altLang="en-US" dirty="0" err="1">
                <a:solidFill>
                  <a:srgbClr val="0070C0"/>
                </a:solidFill>
                <a:cs typeface="Courier New" panose="02070309020205020404" pitchFamily="49" charset="0"/>
              </a:rPr>
              <a:t>tue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, wed, </a:t>
            </a:r>
            <a:r>
              <a:rPr lang="en-US" altLang="en-US" dirty="0" err="1">
                <a:solidFill>
                  <a:srgbClr val="0070C0"/>
                </a:solidFill>
                <a:cs typeface="Courier New" panose="02070309020205020404" pitchFamily="49" charset="0"/>
              </a:rPr>
              <a:t>thu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70C0"/>
                </a:solidFill>
                <a:cs typeface="Courier New" panose="02070309020205020404" pitchFamily="49" charset="0"/>
              </a:rPr>
              <a:t>fri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, sat, sun};</a:t>
            </a:r>
          </a:p>
          <a:p>
            <a:pPr lvl="2" eaLnBrk="1" hangingPunct="1"/>
            <a:endParaRPr lang="en-US" alt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BBA9A80D-2722-5E47-B95E-BACEE4F7B2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Enumeration Types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B5D00481-392C-2948-B0B8-38910154A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Design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Is an enumeration constant allowed to appear in more than one type definition, and if so, how is the type of an occurrence of that constant checked?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Are enumeration values coerced to integer?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Evaluations</a:t>
            </a:r>
          </a:p>
          <a:p>
            <a:pPr lvl="1" eaLnBrk="1" hangingPunct="1"/>
            <a:r>
              <a:rPr lang="en-US" altLang="en-US" sz="1900" dirty="0">
                <a:solidFill>
                  <a:schemeClr val="tx1"/>
                </a:solidFill>
              </a:rPr>
              <a:t>Aid to readability, e.g. code color as name not as number</a:t>
            </a:r>
          </a:p>
          <a:p>
            <a:pPr lvl="1" eaLnBrk="1" hangingPunct="1"/>
            <a:r>
              <a:rPr lang="en-US" altLang="en-US" sz="1900" dirty="0">
                <a:solidFill>
                  <a:schemeClr val="tx1"/>
                </a:solidFill>
              </a:rPr>
              <a:t>Aid to reliability, e.g., compiler can check: 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</a:rPr>
              <a:t>operations (don’t allow colors to be added) 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</a:rPr>
              <a:t>No enumeration variable can be assigned a value outside its defined range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Language support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C/C++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C# and Java provide better support for enumeration than C/C++ 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2">
            <a:extLst>
              <a:ext uri="{FF2B5EF4-FFF2-40B4-BE49-F238E27FC236}">
                <a16:creationId xmlns:a16="http://schemas.microsoft.com/office/drawing/2014/main" id="{D5DF57E6-3E3A-8846-B63C-3BEC125A9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Primitive types: Summary</a:t>
            </a:r>
          </a:p>
        </p:txBody>
      </p:sp>
      <p:sp>
        <p:nvSpPr>
          <p:cNvPr id="158725" name="Rectangle 3">
            <a:extLst>
              <a:ext uri="{FF2B5EF4-FFF2-40B4-BE49-F238E27FC236}">
                <a16:creationId xmlns:a16="http://schemas.microsoft.com/office/drawing/2014/main" id="{42ED8196-245C-8043-BD1E-889C878CD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The data types of a language are a large part of what determines that language’s style and usefulness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The primitive data types of most imperative languages include numeric, character, and Boolean types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The user-defined enumeration and subrange types are convenient and add to the readability and reliability of programs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>
            <a:extLst>
              <a:ext uri="{FF2B5EF4-FFF2-40B4-BE49-F238E27FC236}">
                <a16:creationId xmlns:a16="http://schemas.microsoft.com/office/drawing/2014/main" id="{B9B0DADC-8D05-D842-B29C-CD7013A7F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Types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CFD2919F-5F36-9A4F-ADDA-89C5CF192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An </a:t>
            </a:r>
            <a:r>
              <a:rPr lang="en-US" altLang="en-US" sz="2200" i="1" dirty="0">
                <a:solidFill>
                  <a:srgbClr val="FF0000"/>
                </a:solidFill>
              </a:rPr>
              <a:t>array</a:t>
            </a:r>
            <a:r>
              <a:rPr lang="en-US" altLang="en-US" sz="2200" dirty="0">
                <a:solidFill>
                  <a:schemeClr val="tx1"/>
                </a:solidFill>
              </a:rPr>
              <a:t> is a </a:t>
            </a:r>
            <a:r>
              <a:rPr lang="en-US" altLang="en-US" sz="2200" dirty="0">
                <a:solidFill>
                  <a:srgbClr val="FF0000"/>
                </a:solidFill>
              </a:rPr>
              <a:t>homogeneous aggregate </a:t>
            </a:r>
            <a:r>
              <a:rPr lang="en-US" altLang="en-US" sz="2200" dirty="0">
                <a:solidFill>
                  <a:schemeClr val="tx1"/>
                </a:solidFill>
              </a:rPr>
              <a:t>of data elements in which an individual element is identified by its position in the aggregate, relative to the first element.</a:t>
            </a:r>
          </a:p>
          <a:p>
            <a:pPr eaLnBrk="1" hangingPunct="1"/>
            <a:r>
              <a:rPr lang="en-US" altLang="en-US" sz="2200" dirty="0">
                <a:solidFill>
                  <a:srgbClr val="FF0000"/>
                </a:solidFill>
              </a:rPr>
              <a:t>Design Issues</a:t>
            </a:r>
          </a:p>
          <a:p>
            <a:pPr marL="933450" lvl="1" indent="-533400" eaLnBrk="1" hangingPunct="1"/>
            <a:r>
              <a:rPr lang="en-US" altLang="en-US" sz="2000" dirty="0">
                <a:solidFill>
                  <a:schemeClr val="tx1"/>
                </a:solidFill>
              </a:rPr>
              <a:t>What types are legal for subscripts?</a:t>
            </a:r>
          </a:p>
          <a:p>
            <a:pPr marL="933450" lvl="1" indent="-533400" eaLnBrk="1" hangingPunct="1"/>
            <a:r>
              <a:rPr lang="en-US" altLang="en-US" sz="2000" dirty="0">
                <a:solidFill>
                  <a:schemeClr val="tx1"/>
                </a:solidFill>
              </a:rPr>
              <a:t>Are subscripting expressions in element references range checked?</a:t>
            </a:r>
          </a:p>
          <a:p>
            <a:pPr marL="933450" lvl="1" indent="-533400" eaLnBrk="1" hangingPunct="1"/>
            <a:r>
              <a:rPr lang="en-US" altLang="en-US" sz="2000" dirty="0">
                <a:solidFill>
                  <a:schemeClr val="tx1"/>
                </a:solidFill>
              </a:rPr>
              <a:t>When are subscript ranges bound?</a:t>
            </a:r>
          </a:p>
          <a:p>
            <a:pPr marL="933450" lvl="1" indent="-533400" eaLnBrk="1" hangingPunct="1"/>
            <a:r>
              <a:rPr lang="en-US" altLang="en-US" sz="2000" dirty="0">
                <a:solidFill>
                  <a:schemeClr val="tx1"/>
                </a:solidFill>
              </a:rPr>
              <a:t>When does allocation take place?</a:t>
            </a:r>
          </a:p>
          <a:p>
            <a:pPr marL="933450" lvl="1" indent="-533400" eaLnBrk="1" hangingPunct="1"/>
            <a:r>
              <a:rPr lang="en-US" altLang="en-US" sz="2000" dirty="0">
                <a:solidFill>
                  <a:schemeClr val="tx1"/>
                </a:solidFill>
              </a:rPr>
              <a:t>Are ragged or rectangular multidimensional arrays allowed, or both?</a:t>
            </a:r>
          </a:p>
          <a:p>
            <a:pPr marL="933450" lvl="1" indent="-533400" eaLnBrk="1" hangingPunct="1"/>
            <a:r>
              <a:rPr lang="en-US" altLang="en-US" sz="2000" dirty="0">
                <a:solidFill>
                  <a:schemeClr val="tx1"/>
                </a:solidFill>
              </a:rPr>
              <a:t>What is the maximum number of subscripts?</a:t>
            </a:r>
          </a:p>
          <a:p>
            <a:pPr marL="933450" lvl="1" indent="-533400" eaLnBrk="1" hangingPunct="1"/>
            <a:r>
              <a:rPr lang="en-US" altLang="en-US" sz="2000" dirty="0">
                <a:solidFill>
                  <a:schemeClr val="tx1"/>
                </a:solidFill>
              </a:rPr>
              <a:t>Can array objects be initialized?</a:t>
            </a:r>
          </a:p>
          <a:p>
            <a:pPr marL="933450" lvl="1" indent="-533400" eaLnBrk="1" hangingPunct="1"/>
            <a:r>
              <a:rPr lang="en-US" altLang="en-US" sz="2000" dirty="0">
                <a:solidFill>
                  <a:schemeClr val="tx1"/>
                </a:solidFill>
              </a:rPr>
              <a:t>Are any kind of slices supported?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273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>
            <a:extLst>
              <a:ext uri="{FF2B5EF4-FFF2-40B4-BE49-F238E27FC236}">
                <a16:creationId xmlns:a16="http://schemas.microsoft.com/office/drawing/2014/main" id="{0DE49D6F-CEDC-8748-A250-4D8E16BD9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Indexing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77157075-DBF0-974A-9B5B-577207D6B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Indexing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(or subscripting) is a mapping from indices to elements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en-US" sz="2000" dirty="0" err="1">
                <a:solidFill>
                  <a:srgbClr val="00B0F0"/>
                </a:solidFill>
                <a:cs typeface="Courier New" panose="02070309020205020404" pitchFamily="49" charset="0"/>
              </a:rPr>
              <a:t>array_name</a:t>
            </a:r>
            <a:r>
              <a:rPr lang="en-US" altLang="en-US" sz="2000" dirty="0">
                <a:solidFill>
                  <a:srgbClr val="00B0F0"/>
                </a:solidFill>
                <a:cs typeface="Courier New" panose="02070309020205020404" pitchFamily="49" charset="0"/>
              </a:rPr>
              <a:t> (</a:t>
            </a:r>
            <a:r>
              <a:rPr lang="en-US" altLang="en-US" sz="2000" dirty="0" err="1">
                <a:solidFill>
                  <a:srgbClr val="00B0F0"/>
                </a:solidFill>
                <a:cs typeface="Courier New" panose="02070309020205020404" pitchFamily="49" charset="0"/>
              </a:rPr>
              <a:t>index_value_list</a:t>
            </a:r>
            <a:r>
              <a:rPr lang="en-US" altLang="en-US" sz="2000" dirty="0">
                <a:solidFill>
                  <a:srgbClr val="00B0F0"/>
                </a:solidFill>
                <a:cs typeface="Courier New" panose="02070309020205020404" pitchFamily="49" charset="0"/>
              </a:rPr>
              <a:t>) </a:t>
            </a:r>
            <a:r>
              <a:rPr lang="en-US" altLang="en-US" sz="2000" dirty="0">
                <a:solidFill>
                  <a:srgbClr val="00B0F0"/>
                </a:solidFill>
                <a:cs typeface="Courier New" panose="02070309020205020404" pitchFamily="49" charset="0"/>
                <a:sym typeface="Symbol" pitchFamily="2" charset="2"/>
              </a:rPr>
              <a:t> </a:t>
            </a:r>
            <a:r>
              <a:rPr lang="en-US" altLang="en-US" sz="2000" dirty="0">
                <a:solidFill>
                  <a:srgbClr val="00B0F0"/>
                </a:solidFill>
                <a:cs typeface="Courier New" panose="02070309020205020404" pitchFamily="49" charset="0"/>
              </a:rPr>
              <a:t> an element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Index Syntax  </a:t>
            </a:r>
          </a:p>
          <a:p>
            <a:pPr marL="857250" lvl="2" indent="0" eaLnBrk="1" hangingPunct="1"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a(</a:t>
            </a:r>
            <a:r>
              <a:rPr lang="en-US" altLang="en-US" sz="1800" dirty="0" err="1">
                <a:solidFill>
                  <a:schemeClr val="tx1"/>
                </a:solidFill>
              </a:rPr>
              <a:t>i</a:t>
            </a:r>
            <a:r>
              <a:rPr lang="en-US" altLang="en-US" sz="1800" dirty="0">
                <a:solidFill>
                  <a:schemeClr val="tx1"/>
                </a:solidFill>
              </a:rPr>
              <a:t>) = 5	//Ada, Fortran use ()</a:t>
            </a:r>
          </a:p>
          <a:p>
            <a:pPr marL="457200" lvl="1" indent="0" eaLnBrk="1" hangingPunct="1"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   	a[</a:t>
            </a:r>
            <a:r>
              <a:rPr lang="en-US" altLang="en-US" sz="1800" dirty="0" err="1">
                <a:solidFill>
                  <a:schemeClr val="tx1"/>
                </a:solidFill>
              </a:rPr>
              <a:t>i</a:t>
            </a:r>
            <a:r>
              <a:rPr lang="en-US" altLang="en-US" sz="1800" dirty="0">
                <a:solidFill>
                  <a:schemeClr val="tx1"/>
                </a:solidFill>
              </a:rPr>
              <a:t>] = 5	//C++, Java use []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Index/Subscript Types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integer commonly used, some may use ordinal type such as characters (e.g. Pascal, </a:t>
            </a:r>
            <a:r>
              <a:rPr lang="en-US" altLang="en-US" sz="2000" dirty="0" err="1">
                <a:solidFill>
                  <a:schemeClr val="tx1"/>
                </a:solidFill>
              </a:rPr>
              <a:t>arr</a:t>
            </a:r>
            <a:r>
              <a:rPr lang="en-US" altLang="en-US" sz="2000" dirty="0">
                <a:solidFill>
                  <a:schemeClr val="tx1"/>
                </a:solidFill>
              </a:rPr>
              <a:t>[‘a’] = 5;)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Index range checking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   C, C++, Perl, and Fortran do not specify range checking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   Java, ML, C# specify range checking</a:t>
            </a:r>
          </a:p>
          <a:p>
            <a:pPr lvl="1" eaLnBrk="1" hangingPunct="1"/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5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7B06-01E2-4049-A5B9-DD1940601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24000"/>
            <a:ext cx="8153400" cy="457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Range Checking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sum[5];  </a:t>
            </a:r>
          </a:p>
          <a:p>
            <a:pPr marL="0" indent="0">
              <a:buNone/>
            </a:pPr>
            <a:r>
              <a:rPr lang="en-US" sz="2400" dirty="0"/>
              <a:t>	//</a:t>
            </a:r>
            <a:r>
              <a:rPr lang="en-US" sz="2400" dirty="0" err="1"/>
              <a:t>int</a:t>
            </a:r>
            <a:r>
              <a:rPr lang="en-US" sz="2400" dirty="0"/>
              <a:t>[] sum = new </a:t>
            </a:r>
            <a:r>
              <a:rPr lang="en-US" sz="2400" dirty="0" err="1"/>
              <a:t>int</a:t>
            </a:r>
            <a:r>
              <a:rPr lang="en-US" sz="2400" dirty="0"/>
              <a:t>[5] in Java</a:t>
            </a:r>
          </a:p>
          <a:p>
            <a:pPr marL="0" indent="0">
              <a:buNone/>
            </a:pPr>
            <a:r>
              <a:rPr lang="en-US" sz="2400" dirty="0"/>
              <a:t>	for (</a:t>
            </a:r>
            <a:r>
              <a:rPr lang="en-US" sz="2400" dirty="0" err="1"/>
              <a:t>int</a:t>
            </a:r>
            <a:r>
              <a:rPr lang="en-US" sz="2400" dirty="0"/>
              <a:t> j=0; </a:t>
            </a:r>
            <a:r>
              <a:rPr lang="en-US" sz="2400" dirty="0">
                <a:solidFill>
                  <a:srgbClr val="FF0000"/>
                </a:solidFill>
              </a:rPr>
              <a:t>j&lt;=5</a:t>
            </a:r>
            <a:r>
              <a:rPr lang="en-US" sz="2400" dirty="0"/>
              <a:t>; </a:t>
            </a:r>
            <a:r>
              <a:rPr lang="en-US" sz="2400" dirty="0" err="1"/>
              <a:t>j++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	sum[j] = j*2;</a:t>
            </a:r>
          </a:p>
          <a:p>
            <a:pPr marL="0" indent="0">
              <a:buNone/>
            </a:pPr>
            <a:r>
              <a:rPr lang="en-US" sz="2400" dirty="0"/>
              <a:t> 	… display sum[6] 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Observation: Java run-time error; C++ no error; C++ displays a garbage value for sum[6].  (Java enforces range-checking while C++ not.)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CF66AA-4263-1C41-A999-2402ED1C1C64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1828800"/>
          <a:ext cx="990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3472564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sum[0]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114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56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21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2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283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sum[5]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34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13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582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>
            <a:extLst>
              <a:ext uri="{FF2B5EF4-FFF2-40B4-BE49-F238E27FC236}">
                <a16:creationId xmlns:a16="http://schemas.microsoft.com/office/drawing/2014/main" id="{ABB56E16-CBED-F44E-BB03-11FA2D6A9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Subscript Binding and Array Categories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B4A72B2D-AD40-1947-B95F-5C2BAF681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Based on the subscript binding and storage allocation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Subscript binding time: when we know subscript range, i.e. how many elements in the array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Storage allocation: on stack or on heap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Four categories of arrays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Static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Fixed stack dynamic</a:t>
            </a:r>
          </a:p>
          <a:p>
            <a:pPr lvl="2" eaLnBrk="1" hangingPunct="1"/>
            <a:r>
              <a:rPr lang="en-US" altLang="en-US" dirty="0">
                <a:solidFill>
                  <a:schemeClr val="tx1"/>
                </a:solidFill>
              </a:rPr>
              <a:t>Stack dynamic available in Ada, obsolete now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Fixed heap dynamic</a:t>
            </a:r>
          </a:p>
          <a:p>
            <a:pPr lvl="1" eaLnBrk="1" hangingPunct="1"/>
            <a:r>
              <a:rPr lang="en-US" altLang="en-US" dirty="0">
                <a:solidFill>
                  <a:srgbClr val="FF0000"/>
                </a:solidFill>
              </a:rPr>
              <a:t>Heap dynamic</a:t>
            </a:r>
          </a:p>
        </p:txBody>
      </p:sp>
    </p:spTree>
    <p:extLst>
      <p:ext uri="{BB962C8B-B14F-4D97-AF65-F5344CB8AC3E}">
        <p14:creationId xmlns:p14="http://schemas.microsoft.com/office/powerpoint/2010/main" val="1739490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>
            <a:extLst>
              <a:ext uri="{FF2B5EF4-FFF2-40B4-BE49-F238E27FC236}">
                <a16:creationId xmlns:a16="http://schemas.microsoft.com/office/drawing/2014/main" id="{500DAB49-D79F-8340-9B34-A1641F250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76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3200" dirty="0"/>
              <a:t>Array Categories  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0E0D6125-F5A5-9D4A-B397-077BFBF5E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95662"/>
            <a:ext cx="8153400" cy="4928937"/>
          </a:xfrm>
        </p:spPr>
        <p:txBody>
          <a:bodyPr/>
          <a:lstStyle/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Static</a:t>
            </a:r>
            <a:r>
              <a:rPr lang="en-US" altLang="en-US" sz="2400" dirty="0">
                <a:solidFill>
                  <a:srgbClr val="FF0000"/>
                </a:solidFill>
              </a:rPr>
              <a:t>: </a:t>
            </a:r>
            <a:r>
              <a:rPr lang="en-US" altLang="en-US" sz="2400" dirty="0">
                <a:solidFill>
                  <a:schemeClr val="tx1"/>
                </a:solidFill>
              </a:rPr>
              <a:t>subscript ranges are statically bound and storage allocation is static (before run-time)</a:t>
            </a:r>
          </a:p>
          <a:p>
            <a:pPr marL="457200" lvl="1" indent="0" eaLnBrk="1" hangingPunct="1">
              <a:buNone/>
            </a:pPr>
            <a:r>
              <a:rPr lang="en-US" sz="1600" dirty="0">
                <a:solidFill>
                  <a:srgbClr val="0070C0"/>
                </a:solidFill>
              </a:rPr>
              <a:t>static </a:t>
            </a:r>
            <a:r>
              <a:rPr lang="en-US" sz="1600" dirty="0" err="1">
                <a:solidFill>
                  <a:srgbClr val="0070C0"/>
                </a:solidFill>
              </a:rPr>
              <a:t>int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mdays</a:t>
            </a:r>
            <a:r>
              <a:rPr lang="en-US" sz="1600" dirty="0">
                <a:solidFill>
                  <a:srgbClr val="0070C0"/>
                </a:solidFill>
              </a:rPr>
              <a:t>[] = {0, 31, 28, 31, 30, 31, 30, 31, 31, 30, 31, 30, 31} ; </a:t>
            </a:r>
            <a:r>
              <a:rPr lang="en-US" sz="1600" dirty="0">
                <a:solidFill>
                  <a:schemeClr val="tx1"/>
                </a:solidFill>
              </a:rPr>
              <a:t>//C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Advantage: efficiency (no dynamic allocation)</a:t>
            </a:r>
          </a:p>
          <a:p>
            <a:pPr eaLnBrk="1" hangingPunct="1"/>
            <a:endParaRPr lang="en-US" altLang="en-US" sz="2400" i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Fixed stack-dynamic</a:t>
            </a:r>
            <a:r>
              <a:rPr lang="en-US" altLang="en-US" sz="2400" dirty="0">
                <a:solidFill>
                  <a:srgbClr val="FF0000"/>
                </a:solidFill>
              </a:rPr>
              <a:t>: </a:t>
            </a:r>
            <a:r>
              <a:rPr lang="en-US" altLang="en-US" sz="2400" dirty="0">
                <a:solidFill>
                  <a:schemeClr val="tx1"/>
                </a:solidFill>
              </a:rPr>
              <a:t>subscript ranges are statically bound, but the allocation is done at array elaboration (i.e. creation) time</a:t>
            </a:r>
            <a:endParaRPr lang="en-US" altLang="en-US" sz="2200" dirty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	</a:t>
            </a:r>
            <a:r>
              <a:rPr lang="en-US" sz="1600" dirty="0">
                <a:solidFill>
                  <a:srgbClr val="0070C0"/>
                </a:solidFill>
              </a:rPr>
              <a:t> void </a:t>
            </a:r>
            <a:r>
              <a:rPr lang="en-US" sz="1600" dirty="0" err="1">
                <a:solidFill>
                  <a:srgbClr val="0070C0"/>
                </a:solidFill>
              </a:rPr>
              <a:t>getInput</a:t>
            </a:r>
            <a:r>
              <a:rPr lang="en-US" sz="1600" dirty="0">
                <a:solidFill>
                  <a:srgbClr val="0070C0"/>
                </a:solidFill>
              </a:rPr>
              <a:t>() {	  //C++</a:t>
            </a:r>
          </a:p>
          <a:p>
            <a:pPr marL="457200" lvl="1" indent="0" eaLnBrk="1" hangingPunct="1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		</a:t>
            </a:r>
            <a:r>
              <a:rPr lang="en-US" altLang="en-US" sz="1600" dirty="0" err="1">
                <a:solidFill>
                  <a:srgbClr val="0070C0"/>
                </a:solidFill>
              </a:rPr>
              <a:t>int</a:t>
            </a:r>
            <a:r>
              <a:rPr lang="en-US" altLang="en-US" sz="1600" dirty="0">
                <a:solidFill>
                  <a:srgbClr val="0070C0"/>
                </a:solidFill>
              </a:rPr>
              <a:t> data[100];</a:t>
            </a:r>
          </a:p>
          <a:p>
            <a:pPr marL="457200" lvl="1" indent="0" eaLnBrk="1" hangingPunct="1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		…</a:t>
            </a:r>
          </a:p>
          <a:p>
            <a:pPr marL="457200" lvl="1" indent="0" eaLnBrk="1" hangingPunct="1"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	}</a:t>
            </a:r>
          </a:p>
          <a:p>
            <a:pPr lvl="2" eaLnBrk="1" hangingPunct="1"/>
            <a:r>
              <a:rPr lang="en-US" altLang="en-US" sz="2000" dirty="0">
                <a:solidFill>
                  <a:schemeClr val="tx1"/>
                </a:solidFill>
              </a:rPr>
              <a:t>No storage allocation until the method is called. 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en-US" sz="2200" dirty="0">
                <a:solidFill>
                  <a:schemeClr val="tx1"/>
                </a:solidFill>
              </a:rPr>
              <a:t>Advantage: space efficiency </a:t>
            </a:r>
          </a:p>
        </p:txBody>
      </p:sp>
    </p:spTree>
    <p:extLst>
      <p:ext uri="{BB962C8B-B14F-4D97-AF65-F5344CB8AC3E}">
        <p14:creationId xmlns:p14="http://schemas.microsoft.com/office/powerpoint/2010/main" val="557620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7E33-1A01-5E4C-8EA1-8D811AC6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Stack dynamic vs. fixed stack dynamic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895A-A5AF-3D47-B922-6F68C07D2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219200"/>
            <a:ext cx="8153400" cy="457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C++ example</a:t>
            </a:r>
          </a:p>
          <a:p>
            <a:r>
              <a:rPr lang="en-US" dirty="0">
                <a:solidFill>
                  <a:schemeClr val="tx1"/>
                </a:solidFill>
              </a:rPr>
              <a:t>The following okay?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void </a:t>
            </a:r>
            <a:r>
              <a:rPr lang="en-US" sz="2400" dirty="0" err="1"/>
              <a:t>getData</a:t>
            </a:r>
            <a:r>
              <a:rPr lang="en-US" sz="2400" dirty="0"/>
              <a:t> (</a:t>
            </a:r>
            <a:r>
              <a:rPr lang="en-US" sz="2400" dirty="0" err="1"/>
              <a:t>int</a:t>
            </a:r>
            <a:r>
              <a:rPr lang="en-US" sz="2400" dirty="0"/>
              <a:t> size ) {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double data[size];</a:t>
            </a:r>
          </a:p>
          <a:p>
            <a:pPr marL="0" indent="0">
              <a:buNone/>
            </a:pPr>
            <a:r>
              <a:rPr lang="en-US" sz="2400" dirty="0"/>
              <a:t>		for 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=0; </a:t>
            </a:r>
            <a:r>
              <a:rPr lang="en-US" sz="2400" dirty="0" err="1"/>
              <a:t>i</a:t>
            </a:r>
            <a:r>
              <a:rPr lang="en-US" sz="2400" dirty="0"/>
              <a:t>&lt;size; </a:t>
            </a:r>
            <a:r>
              <a:rPr lang="en-US" sz="2400" dirty="0" err="1"/>
              <a:t>i</a:t>
            </a:r>
            <a:r>
              <a:rPr lang="en-US" sz="2400" dirty="0"/>
              <a:t>++) {</a:t>
            </a:r>
          </a:p>
          <a:p>
            <a:pPr marL="0" indent="0">
              <a:buNone/>
            </a:pPr>
            <a:r>
              <a:rPr lang="en-US" sz="2400" dirty="0"/>
              <a:t>			data[</a:t>
            </a:r>
            <a:r>
              <a:rPr lang="en-US" sz="2400" dirty="0" err="1"/>
              <a:t>i</a:t>
            </a:r>
            <a:r>
              <a:rPr lang="en-US" sz="2400" dirty="0"/>
              <a:t>] = 2.1 *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err="1"/>
              <a:t>cout</a:t>
            </a:r>
            <a:r>
              <a:rPr lang="en-US" sz="2400" dirty="0"/>
              <a:t> &lt;&lt; data[</a:t>
            </a:r>
            <a:r>
              <a:rPr lang="en-US" sz="2400" dirty="0" err="1"/>
              <a:t>i</a:t>
            </a:r>
            <a:r>
              <a:rPr lang="en-US" sz="2400" dirty="0"/>
              <a:t>] &lt;&lt; 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		}</a:t>
            </a:r>
          </a:p>
          <a:p>
            <a:pPr marL="0" indent="0">
              <a:buNone/>
            </a:pPr>
            <a:r>
              <a:rPr lang="en-US" sz="2400" dirty="0"/>
              <a:t>	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6312AE3-7FA1-C941-9E1A-3959FC8653AE}"/>
              </a:ext>
            </a:extLst>
          </p:cNvPr>
          <p:cNvSpPr/>
          <p:nvPr/>
        </p:nvSpPr>
        <p:spPr bwMode="auto">
          <a:xfrm>
            <a:off x="2286000" y="5056632"/>
            <a:ext cx="6248400" cy="142036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Theoretically such stack dynamic arrays are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" pitchFamily="18" charset="0"/>
              </a:rPr>
              <a:t>NOT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 supported by C++ (Ada does) but it works on many C++ compiler without warning or error (some GNU C++ version may support it, overall it’s not safe to use it.)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2CB101A-ECA5-0F44-AD5F-0B83EE523D50}"/>
              </a:ext>
            </a:extLst>
          </p:cNvPr>
          <p:cNvSpPr/>
          <p:nvPr/>
        </p:nvSpPr>
        <p:spPr bwMode="auto">
          <a:xfrm>
            <a:off x="5190744" y="2057400"/>
            <a:ext cx="3733800" cy="838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Should use: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" pitchFamily="18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Times" pitchFamily="18" charset="0"/>
              </a:rPr>
              <a:t>double *data = new double [size];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564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>
            <a:extLst>
              <a:ext uri="{FF2B5EF4-FFF2-40B4-BE49-F238E27FC236}">
                <a16:creationId xmlns:a16="http://schemas.microsoft.com/office/drawing/2014/main" id="{500DAB49-D79F-8340-9B34-A1641F250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76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3200" dirty="0"/>
              <a:t>Array Categories (continued) 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0E0D6125-F5A5-9D4A-B397-077BFBF5E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95662"/>
            <a:ext cx="8153400" cy="4928937"/>
          </a:xfrm>
        </p:spPr>
        <p:txBody>
          <a:bodyPr/>
          <a:lstStyle/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Fixed heap-dynamic</a:t>
            </a:r>
            <a:r>
              <a:rPr lang="en-US" altLang="en-US" sz="2400" dirty="0">
                <a:solidFill>
                  <a:schemeClr val="tx1"/>
                </a:solidFill>
              </a:rPr>
              <a:t>: storage binding is dynamic but fixed after allocation (i.e., binding is done when array elaboration/created) and storage is allocated from heap, not stack.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	</a:t>
            </a:r>
            <a:r>
              <a:rPr lang="en-US" altLang="en-US" sz="2000" dirty="0">
                <a:solidFill>
                  <a:srgbClr val="00B0F0"/>
                </a:solidFill>
              </a:rPr>
              <a:t>double *</a:t>
            </a:r>
            <a:r>
              <a:rPr lang="en-US" altLang="en-US" sz="2000" dirty="0" err="1">
                <a:solidFill>
                  <a:srgbClr val="00B0F0"/>
                </a:solidFill>
              </a:rPr>
              <a:t>arr</a:t>
            </a:r>
            <a:r>
              <a:rPr lang="en-US" altLang="en-US" sz="2000" dirty="0">
                <a:solidFill>
                  <a:srgbClr val="00B0F0"/>
                </a:solidFill>
              </a:rPr>
              <a:t> = new double [5];  </a:t>
            </a:r>
            <a:r>
              <a:rPr lang="en-US" altLang="en-US" sz="2000" dirty="0">
                <a:solidFill>
                  <a:schemeClr val="tx1"/>
                </a:solidFill>
              </a:rPr>
              <a:t>//C++ 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en-US" sz="2400" i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en-US" sz="2400" i="1" dirty="0">
                <a:solidFill>
                  <a:srgbClr val="FF0000"/>
                </a:solidFill>
              </a:rPr>
              <a:t>Heap-dynamic</a:t>
            </a:r>
            <a:r>
              <a:rPr lang="en-US" altLang="en-US" sz="2400" dirty="0">
                <a:solidFill>
                  <a:schemeClr val="tx1"/>
                </a:solidFill>
              </a:rPr>
              <a:t>: binding of subscript ranges and storage allocation is dynamic and can change any number of times</a:t>
            </a:r>
          </a:p>
          <a:p>
            <a:pPr marL="457200" lvl="1" indent="0" eaLnBrk="1" hangingPunct="1">
              <a:buNone/>
            </a:pPr>
            <a:r>
              <a:rPr lang="en-US" sz="1800" dirty="0" err="1">
                <a:solidFill>
                  <a:srgbClr val="00B0F0"/>
                </a:solidFill>
              </a:rPr>
              <a:t>var</a:t>
            </a:r>
            <a:r>
              <a:rPr lang="en-US" sz="1800" dirty="0">
                <a:solidFill>
                  <a:srgbClr val="00B0F0"/>
                </a:solidFill>
              </a:rPr>
              <a:t> fruits = ["Banana", "Orange", "Apple", "Mango"];  </a:t>
            </a:r>
            <a:r>
              <a:rPr lang="en-US" sz="1800" dirty="0">
                <a:solidFill>
                  <a:schemeClr val="tx1"/>
                </a:solidFill>
              </a:rPr>
              <a:t>//JavaScript</a:t>
            </a:r>
            <a:br>
              <a:rPr lang="en-US" sz="1600" dirty="0">
                <a:solidFill>
                  <a:srgbClr val="00B0F0"/>
                </a:solidFill>
              </a:rPr>
            </a:br>
            <a:r>
              <a:rPr lang="en-US" sz="1800" dirty="0">
                <a:solidFill>
                  <a:srgbClr val="00B0F0"/>
                </a:solidFill>
              </a:rPr>
              <a:t>fruits[6] = "Lemon";    </a:t>
            </a:r>
            <a:r>
              <a:rPr lang="en-US" sz="1800" dirty="0">
                <a:solidFill>
                  <a:schemeClr val="tx1"/>
                </a:solidFill>
              </a:rPr>
              <a:t>// adds a new element (Lemon) to fruits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Advantage: flexibility (arrays can grow or shrink during program execution)</a:t>
            </a:r>
          </a:p>
          <a:p>
            <a:pPr eaLnBrk="1" hangingPunct="1"/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8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23794E75-FE71-834D-AB6E-89F8E920E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Lecture 4 (Chapter 6) Topics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EA34C435-850C-8944-A2A2-F3B14C7BE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Primitive Data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Character String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Enumeration Types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Array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Associative 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Tuple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List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Pointers and Reference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Type Checking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Strong Typing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Type Equivalence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A016-DD63-2044-B578-8A3491A7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7C45-EA96-0140-85E3-37C571C0A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(1) What category for </a:t>
            </a:r>
            <a:r>
              <a:rPr lang="en-US" sz="2400" dirty="0">
                <a:solidFill>
                  <a:srgbClr val="FF0000"/>
                </a:solidFill>
              </a:rPr>
              <a:t>data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dirty="0">
                <a:solidFill>
                  <a:srgbClr val="00B050"/>
                </a:solidFill>
              </a:rPr>
              <a:t> result </a:t>
            </a:r>
            <a:r>
              <a:rPr lang="en-US" sz="2400" dirty="0">
                <a:solidFill>
                  <a:schemeClr val="tx1"/>
                </a:solidFill>
              </a:rPr>
              <a:t>arrays respectively?</a:t>
            </a:r>
          </a:p>
          <a:p>
            <a:pPr marL="457200" lvl="1" indent="0" eaLnBrk="1" hangingPunct="1">
              <a:buNone/>
            </a:pPr>
            <a:r>
              <a:rPr lang="en-US" dirty="0"/>
              <a:t>	</a:t>
            </a:r>
            <a:r>
              <a:rPr lang="en-US" sz="1800" dirty="0">
                <a:solidFill>
                  <a:srgbClr val="0070C0"/>
                </a:solidFill>
              </a:rPr>
              <a:t>public static void test (</a:t>
            </a:r>
            <a:r>
              <a:rPr lang="en-US" sz="1800" dirty="0" err="1">
                <a:solidFill>
                  <a:srgbClr val="0070C0"/>
                </a:solidFill>
              </a:rPr>
              <a:t>int</a:t>
            </a:r>
            <a:r>
              <a:rPr lang="en-US" sz="1800" dirty="0">
                <a:solidFill>
                  <a:srgbClr val="0070C0"/>
                </a:solidFill>
              </a:rPr>
              <a:t> size) { 		</a:t>
            </a:r>
            <a:r>
              <a:rPr lang="en-US" sz="1800" dirty="0">
                <a:solidFill>
                  <a:schemeClr val="tx1"/>
                </a:solidFill>
              </a:rPr>
              <a:t>//Java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solidFill>
                  <a:schemeClr val="tx1"/>
                </a:solidFill>
              </a:rPr>
              <a:t>		</a:t>
            </a:r>
            <a:r>
              <a:rPr lang="en-US" sz="1800" dirty="0" err="1">
                <a:solidFill>
                  <a:srgbClr val="FF0000"/>
                </a:solidFill>
              </a:rPr>
              <a:t>int</a:t>
            </a:r>
            <a:r>
              <a:rPr lang="en-US" sz="1800" dirty="0">
                <a:solidFill>
                  <a:srgbClr val="FF0000"/>
                </a:solidFill>
              </a:rPr>
              <a:t> data[5] = {1, 2, 3, 4, 5};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solidFill>
                  <a:srgbClr val="0070C0"/>
                </a:solidFill>
              </a:rPr>
              <a:t>		</a:t>
            </a:r>
            <a:r>
              <a:rPr lang="en-US" sz="1800" dirty="0" err="1">
                <a:solidFill>
                  <a:srgbClr val="00B050"/>
                </a:solidFill>
              </a:rPr>
              <a:t>int</a:t>
            </a:r>
            <a:r>
              <a:rPr lang="en-US" sz="1800" dirty="0">
                <a:solidFill>
                  <a:srgbClr val="00B050"/>
                </a:solidFill>
              </a:rPr>
              <a:t>[] result = new </a:t>
            </a:r>
            <a:r>
              <a:rPr lang="en-US" sz="1800" dirty="0" err="1">
                <a:solidFill>
                  <a:srgbClr val="00B050"/>
                </a:solidFill>
              </a:rPr>
              <a:t>int</a:t>
            </a:r>
            <a:r>
              <a:rPr lang="en-US" sz="1800" dirty="0">
                <a:solidFill>
                  <a:srgbClr val="00B050"/>
                </a:solidFill>
              </a:rPr>
              <a:t>[size];  </a:t>
            </a:r>
          </a:p>
          <a:p>
            <a:pPr marL="457200" lvl="1" indent="0" eaLnBrk="1" hangingPunct="1">
              <a:buNone/>
            </a:pPr>
            <a:r>
              <a:rPr lang="en-US" sz="1800" dirty="0">
                <a:solidFill>
                  <a:srgbClr val="0070C0"/>
                </a:solidFill>
              </a:rPr>
              <a:t>	… }</a:t>
            </a:r>
            <a:endParaRPr lang="en-US" alt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(2) What category a Java </a:t>
            </a:r>
            <a:r>
              <a:rPr lang="en-US" dirty="0" err="1">
                <a:solidFill>
                  <a:schemeClr val="tx1"/>
                </a:solidFill>
              </a:rPr>
              <a:t>ArrayList</a:t>
            </a:r>
            <a:r>
              <a:rPr lang="en-US" dirty="0">
                <a:solidFill>
                  <a:schemeClr val="tx1"/>
                </a:solidFill>
              </a:rPr>
              <a:t> belong to?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rgbClr val="0070C0"/>
                </a:solidFill>
              </a:rPr>
              <a:t>ArrayList</a:t>
            </a:r>
            <a:r>
              <a:rPr lang="en-US" sz="1800" dirty="0">
                <a:solidFill>
                  <a:srgbClr val="0070C0"/>
                </a:solidFill>
              </a:rPr>
              <a:t>&lt;String&gt; cars = new </a:t>
            </a:r>
            <a:r>
              <a:rPr lang="en-US" sz="1800" dirty="0" err="1">
                <a:solidFill>
                  <a:srgbClr val="0070C0"/>
                </a:solidFill>
              </a:rPr>
              <a:t>ArrayList</a:t>
            </a:r>
            <a:r>
              <a:rPr lang="en-US" sz="1800" dirty="0">
                <a:solidFill>
                  <a:srgbClr val="0070C0"/>
                </a:solidFill>
              </a:rPr>
              <a:t>&lt;String&gt;(); 		</a:t>
            </a:r>
            <a:r>
              <a:rPr lang="en-US" sz="1800" dirty="0" err="1">
                <a:solidFill>
                  <a:srgbClr val="0070C0"/>
                </a:solidFill>
              </a:rPr>
              <a:t>cars.add</a:t>
            </a:r>
            <a:r>
              <a:rPr lang="en-US" sz="1800" dirty="0">
                <a:solidFill>
                  <a:srgbClr val="0070C0"/>
                </a:solidFill>
              </a:rPr>
              <a:t>("BMW");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dirty="0" err="1">
                <a:solidFill>
                  <a:srgbClr val="0070C0"/>
                </a:solidFill>
              </a:rPr>
              <a:t>cars.add</a:t>
            </a:r>
            <a:r>
              <a:rPr lang="en-US" sz="1800" dirty="0">
                <a:solidFill>
                  <a:srgbClr val="0070C0"/>
                </a:solidFill>
              </a:rPr>
              <a:t>("Ford");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dirty="0" err="1">
                <a:solidFill>
                  <a:srgbClr val="0070C0"/>
                </a:solidFill>
              </a:rPr>
              <a:t>cars.add</a:t>
            </a:r>
            <a:r>
              <a:rPr lang="en-US" sz="1800" dirty="0">
                <a:solidFill>
                  <a:srgbClr val="0070C0"/>
                </a:solidFill>
              </a:rPr>
              <a:t>("Mazda");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	</a:t>
            </a:r>
            <a:r>
              <a:rPr lang="en-US" sz="1800" dirty="0" err="1">
                <a:solidFill>
                  <a:srgbClr val="0070C0"/>
                </a:solidFill>
              </a:rPr>
              <a:t>System.out.println</a:t>
            </a:r>
            <a:r>
              <a:rPr lang="en-US" sz="1800" dirty="0">
                <a:solidFill>
                  <a:srgbClr val="0070C0"/>
                </a:solidFill>
              </a:rPr>
              <a:t>(cars);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90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58A7-20A7-C54F-8EC5-86BF58F6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arrays vs. C++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64E7B-CFAB-D144-BB06-71E1A69E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All Java arrays on heap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C++: arrays on </a:t>
            </a:r>
            <a:r>
              <a:rPr lang="en-US" dirty="0">
                <a:solidFill>
                  <a:srgbClr val="FF0000"/>
                </a:solidFill>
              </a:rPr>
              <a:t>stack</a:t>
            </a:r>
            <a:r>
              <a:rPr lang="en-US" dirty="0">
                <a:solidFill>
                  <a:schemeClr val="tx1"/>
                </a:solidFill>
              </a:rPr>
              <a:t> as well as on </a:t>
            </a:r>
            <a:r>
              <a:rPr lang="en-US" dirty="0">
                <a:solidFill>
                  <a:srgbClr val="FF0000"/>
                </a:solidFill>
              </a:rPr>
              <a:t>heap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a[100];		</a:t>
            </a:r>
            <a:r>
              <a:rPr lang="en-US" dirty="0">
                <a:solidFill>
                  <a:schemeClr val="tx1"/>
                </a:solidFill>
              </a:rPr>
              <a:t>//stack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*ha = new </a:t>
            </a:r>
            <a:r>
              <a:rPr lang="en-US" dirty="0" err="1"/>
              <a:t>int</a:t>
            </a:r>
            <a:r>
              <a:rPr lang="en-US" dirty="0"/>
              <a:t> [100];  </a:t>
            </a:r>
            <a:r>
              <a:rPr lang="en-US" dirty="0">
                <a:solidFill>
                  <a:schemeClr val="tx1"/>
                </a:solidFill>
              </a:rPr>
              <a:t>//heap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509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>
            <a:extLst>
              <a:ext uri="{FF2B5EF4-FFF2-40B4-BE49-F238E27FC236}">
                <a16:creationId xmlns:a16="http://schemas.microsoft.com/office/drawing/2014/main" id="{E9EB7B6B-BC88-3747-B513-CC8E8AF2C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Heterogeneous Arrays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78DFC1F8-1639-DE46-A82E-16601A88C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A </a:t>
            </a:r>
            <a:r>
              <a:rPr lang="en-US" altLang="en-US" i="1" dirty="0">
                <a:solidFill>
                  <a:srgbClr val="FF0000"/>
                </a:solidFill>
              </a:rPr>
              <a:t>heterogeneous array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is one in which the elements need not be of the same type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Supported by Perl, Python, JavaScript, and Ruby</a:t>
            </a: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e.g.	</a:t>
            </a:r>
            <a:r>
              <a:rPr lang="en-US" altLang="en-US" dirty="0" err="1">
                <a:solidFill>
                  <a:srgbClr val="00B0F0"/>
                </a:solidFill>
              </a:rPr>
              <a:t>dataArr</a:t>
            </a:r>
            <a:r>
              <a:rPr lang="en-US" altLang="en-US" dirty="0">
                <a:solidFill>
                  <a:srgbClr val="00B0F0"/>
                </a:solidFill>
              </a:rPr>
              <a:t> = [35, 3.5, “n/a”]  </a:t>
            </a:r>
          </a:p>
          <a:p>
            <a:pPr lvl="1" eaLnBrk="1" hangingPunct="1"/>
            <a:endParaRPr lang="en-US" altLang="en-US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chemeClr val="tx1"/>
                </a:solidFill>
              </a:rPr>
              <a:t>Traditionally we restrict “arrays” to homogeneous elements only, but the trend now extends to heterogeneous elements</a:t>
            </a:r>
          </a:p>
        </p:txBody>
      </p:sp>
    </p:spTree>
    <p:extLst>
      <p:ext uri="{BB962C8B-B14F-4D97-AF65-F5344CB8AC3E}">
        <p14:creationId xmlns:p14="http://schemas.microsoft.com/office/powerpoint/2010/main" val="3987115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>
            <a:extLst>
              <a:ext uri="{FF2B5EF4-FFF2-40B4-BE49-F238E27FC236}">
                <a16:creationId xmlns:a16="http://schemas.microsoft.com/office/drawing/2014/main" id="{ACC1D835-7E6B-6745-9E20-042A9C65A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en-US" sz="3200" dirty="0"/>
              <a:t>Language Support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192007C7-4074-364F-A684-CEC886EAF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C and C++ 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static arrays: </a:t>
            </a:r>
            <a:r>
              <a:rPr lang="en-US" altLang="en-US" sz="2000" dirty="0">
                <a:solidFill>
                  <a:srgbClr val="FF0000"/>
                </a:solidFill>
              </a:rPr>
              <a:t>static</a:t>
            </a:r>
            <a:r>
              <a:rPr lang="en-US" altLang="en-US" sz="2000" dirty="0">
                <a:solidFill>
                  <a:schemeClr val="tx1"/>
                </a:solidFill>
              </a:rPr>
              <a:t> modifier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fixed stack-dynamic: popular ones 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fixed heap-dynamic arrays: </a:t>
            </a:r>
            <a:r>
              <a:rPr lang="en-US" altLang="en-US" sz="2000" dirty="0">
                <a:solidFill>
                  <a:srgbClr val="FF0000"/>
                </a:solidFill>
              </a:rPr>
              <a:t>new</a:t>
            </a:r>
            <a:r>
              <a:rPr lang="en-US" altLang="en-US" sz="2000" dirty="0">
                <a:solidFill>
                  <a:schemeClr val="tx1"/>
                </a:solidFill>
              </a:rPr>
              <a:t> operator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Perl, JavaScript, Python, and Ruby support </a:t>
            </a:r>
            <a:r>
              <a:rPr lang="en-US" altLang="en-US" sz="2400" dirty="0">
                <a:solidFill>
                  <a:srgbClr val="FF0000"/>
                </a:solidFill>
              </a:rPr>
              <a:t>heap-dynamic</a:t>
            </a:r>
            <a:r>
              <a:rPr lang="en-US" altLang="en-US" sz="2400" dirty="0">
                <a:solidFill>
                  <a:schemeClr val="tx1"/>
                </a:solidFill>
              </a:rPr>
              <a:t> arrays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Heap dynamic array good at supporting heterogeneous elements</a:t>
            </a:r>
          </a:p>
          <a:p>
            <a:pPr eaLnBrk="1" hangingPunct="1"/>
            <a:endParaRPr lang="en-US" alt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Questions: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What category does Java </a:t>
            </a:r>
            <a:r>
              <a:rPr lang="en-US" altLang="en-US" sz="2000" dirty="0" err="1">
                <a:solidFill>
                  <a:schemeClr val="tx1"/>
                </a:solidFill>
              </a:rPr>
              <a:t>ArrayList</a:t>
            </a:r>
            <a:r>
              <a:rPr lang="en-US" altLang="en-US" sz="2000" dirty="0">
                <a:solidFill>
                  <a:schemeClr val="tx1"/>
                </a:solidFill>
              </a:rPr>
              <a:t> belong? C# </a:t>
            </a:r>
            <a:r>
              <a:rPr lang="en-US" altLang="en-US" sz="2000" dirty="0" err="1">
                <a:solidFill>
                  <a:schemeClr val="tx1"/>
                </a:solidFill>
              </a:rPr>
              <a:t>ArrayList</a:t>
            </a:r>
            <a:r>
              <a:rPr lang="en-US" altLang="en-US" sz="2000" dirty="0">
                <a:solidFill>
                  <a:schemeClr val="tx1"/>
                </a:solidFill>
              </a:rPr>
              <a:t>? 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What is the primary challenge for supporting heterogeneous arrays in fixed stack/heap dynamic categories?</a:t>
            </a:r>
          </a:p>
        </p:txBody>
      </p:sp>
    </p:spTree>
    <p:extLst>
      <p:ext uri="{BB962C8B-B14F-4D97-AF65-F5344CB8AC3E}">
        <p14:creationId xmlns:p14="http://schemas.microsoft.com/office/powerpoint/2010/main" val="3524385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>
            <a:extLst>
              <a:ext uri="{FF2B5EF4-FFF2-40B4-BE49-F238E27FC236}">
                <a16:creationId xmlns:a16="http://schemas.microsoft.com/office/drawing/2014/main" id="{AA4FA400-96A9-AD4C-9BEE-A93DEE8B0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 Initialization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D0C3D57E-8CD3-F842-99CD-02E5F146D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Some language allow initialization at the time of storage allocation (e.g. </a:t>
            </a:r>
            <a:r>
              <a:rPr lang="en-US" altLang="en-US" sz="2000" dirty="0">
                <a:solidFill>
                  <a:schemeClr val="tx1"/>
                </a:solidFill>
              </a:rPr>
              <a:t>C, C++, Java, Swift, and C#)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[] = {4, 5, 7, 83};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//C-based</a:t>
            </a: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name [] = ″</a:t>
            </a:r>
            <a:r>
              <a:rPr lang="en-US" alt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freddie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″;  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//C-based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*names [] = {″Bob″, ″Jake″, ″Joe″];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//C-based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String[] names = {″Bob″, ″Jake″, ″Joe″}; 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//Java</a:t>
            </a: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alt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Python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List comprehensions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list = [x ** 2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range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(12)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% 3 == 0]</a:t>
            </a:r>
          </a:p>
          <a:p>
            <a:pPr lvl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      #this initialization will put [0, 9, 36, 81] in 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lvl="1" eaLnBrk="1" hangingPunct="1"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58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>
            <a:extLst>
              <a:ext uri="{FF2B5EF4-FFF2-40B4-BE49-F238E27FC236}">
                <a16:creationId xmlns:a16="http://schemas.microsoft.com/office/drawing/2014/main" id="{1C2B1AAB-D2AD-3540-AAEA-2389486B1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Arrays Operations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2D7EA1E6-D6C3-AE41-8C02-122557094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300" dirty="0">
                <a:solidFill>
                  <a:schemeClr val="tx1"/>
                </a:solidFill>
              </a:rPr>
              <a:t>Traditionally very limited array operations supported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In C, array assignments and comparisons are based on pointer operations. Have to write functions to copy or compare arrays.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With the development of object-oriented programming, arrays could be treated as objects and many operations now can be built upon array objects.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Language Examples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APL provides the most powerful array processing operations for vectors and matrixes as well as unary operators (for example, to reverse column elements)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Python’s array assignments, but they are only reference changes. Python also supports array catenation and element membership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Ruby also provides array catenation</a:t>
            </a:r>
          </a:p>
        </p:txBody>
      </p:sp>
    </p:spTree>
    <p:extLst>
      <p:ext uri="{BB962C8B-B14F-4D97-AF65-F5344CB8AC3E}">
        <p14:creationId xmlns:p14="http://schemas.microsoft.com/office/powerpoint/2010/main" val="2906574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7008-D00A-4F41-84BB-3919F167B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arr1[] = { 10, 20, 30, 40, 50 };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arr2[] = {0, 20, 30, 40, 50};</a:t>
            </a:r>
          </a:p>
          <a:p>
            <a:pPr marL="0" indent="0">
              <a:buNone/>
            </a:pPr>
            <a:r>
              <a:rPr lang="en-US" sz="2000" dirty="0"/>
              <a:t>arr2[0] = 10;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(arr1==arr2) {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… “same” …;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… “not same”   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//same or not same?  -- answer: not same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//== compares two array object references not array elements</a:t>
            </a:r>
          </a:p>
        </p:txBody>
      </p:sp>
    </p:spTree>
    <p:extLst>
      <p:ext uri="{BB962C8B-B14F-4D97-AF65-F5344CB8AC3E}">
        <p14:creationId xmlns:p14="http://schemas.microsoft.com/office/powerpoint/2010/main" val="2689249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>
            <a:extLst>
              <a:ext uri="{FF2B5EF4-FFF2-40B4-BE49-F238E27FC236}">
                <a16:creationId xmlns:a16="http://schemas.microsoft.com/office/drawing/2014/main" id="{45058742-CFE6-C540-BD34-702A1FE44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Rectangular and Jagged Arrays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A8365DD5-20EF-F84E-96F7-E68E2CDE9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6636" y="12954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i="1" dirty="0">
                <a:solidFill>
                  <a:srgbClr val="FF0000"/>
                </a:solidFill>
              </a:rPr>
              <a:t>rectangular array </a:t>
            </a:r>
            <a:r>
              <a:rPr lang="en-US" altLang="en-US" sz="2200" dirty="0">
                <a:solidFill>
                  <a:schemeClr val="tx1"/>
                </a:solidFill>
              </a:rPr>
              <a:t>is a multi-dimensioned array in which all of the rows have the same number of elements and all columns have the same number of elements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i="1" dirty="0">
                <a:solidFill>
                  <a:srgbClr val="FF0000"/>
                </a:solidFill>
              </a:rPr>
              <a:t>jagged array </a:t>
            </a:r>
            <a:r>
              <a:rPr lang="en-US" altLang="en-US" sz="2200" dirty="0">
                <a:solidFill>
                  <a:schemeClr val="tx1"/>
                </a:solidFill>
              </a:rPr>
              <a:t>has rows with varying number of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multi-dimensioned arrays may appear as </a:t>
            </a:r>
            <a:r>
              <a:rPr lang="en-US" altLang="en-US" sz="2000" dirty="0">
                <a:solidFill>
                  <a:srgbClr val="FF0000"/>
                </a:solidFill>
              </a:rPr>
              <a:t>arrays of arrays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1"/>
                </a:solidFill>
              </a:rPr>
              <a:t>Many languages (C, C++, Java </a:t>
            </a:r>
            <a:r>
              <a:rPr lang="en-US" altLang="en-US" sz="2200" dirty="0" err="1">
                <a:solidFill>
                  <a:schemeClr val="tx1"/>
                </a:solidFill>
              </a:rPr>
              <a:t>etc</a:t>
            </a:r>
            <a:r>
              <a:rPr lang="en-US" altLang="en-US" sz="2200" dirty="0">
                <a:solidFill>
                  <a:schemeClr val="tx1"/>
                </a:solidFill>
              </a:rPr>
              <a:t>) support both rectangular arrays and jagged arrays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pic>
        <p:nvPicPr>
          <p:cNvPr id="2" name="Picture 1" descr="Jagged Array" title="Diagram">
            <a:extLst>
              <a:ext uri="{FF2B5EF4-FFF2-40B4-BE49-F238E27FC236}">
                <a16:creationId xmlns:a16="http://schemas.microsoft.com/office/drawing/2014/main" id="{45DFC7A7-2D1C-9C45-B33C-FF79EFE9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671" y="4267200"/>
            <a:ext cx="3278687" cy="201765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B0BD7E-1D91-2E49-8FA2-8AAD5A6128AE}"/>
              </a:ext>
            </a:extLst>
          </p:cNvPr>
          <p:cNvSpPr/>
          <p:nvPr/>
        </p:nvSpPr>
        <p:spPr>
          <a:xfrm>
            <a:off x="7343905" y="5867400"/>
            <a:ext cx="106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0182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6BE2-A953-B544-B596-92EEA357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Compare/Contrast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498-CEEC-6F44-946E-B4DB5AC5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Any difference between the following two C++ arrays?</a:t>
            </a:r>
          </a:p>
          <a:p>
            <a:r>
              <a:rPr lang="en-US" sz="2200" dirty="0">
                <a:solidFill>
                  <a:schemeClr val="tx1"/>
                </a:solidFill>
              </a:rPr>
              <a:t>Can you create Java arrays similar to each of the following?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double a[5][10];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	double *a[5];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	for (</a:t>
            </a:r>
            <a:r>
              <a:rPr lang="en-US" sz="1800" dirty="0" err="1">
                <a:solidFill>
                  <a:srgbClr val="C00000"/>
                </a:solidFill>
              </a:rPr>
              <a:t>int</a:t>
            </a:r>
            <a:r>
              <a:rPr lang="en-US" sz="1800" dirty="0">
                <a:solidFill>
                  <a:srgbClr val="C00000"/>
                </a:solidFill>
              </a:rPr>
              <a:t> j=0; j&lt;5; </a:t>
            </a:r>
            <a:r>
              <a:rPr lang="en-US" sz="1800" dirty="0" err="1">
                <a:solidFill>
                  <a:srgbClr val="C00000"/>
                </a:solidFill>
              </a:rPr>
              <a:t>j++</a:t>
            </a:r>
            <a:r>
              <a:rPr lang="en-US" sz="1800" dirty="0">
                <a:solidFill>
                  <a:srgbClr val="C00000"/>
                </a:solidFill>
              </a:rPr>
              <a:t>) a[j] = new double [10]; </a:t>
            </a:r>
          </a:p>
          <a:p>
            <a:pPr marL="0" indent="0">
              <a:buNone/>
            </a:pPr>
            <a:endParaRPr lang="en-US" sz="2000" dirty="0">
              <a:solidFill>
                <a:schemeClr val="accent4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	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D3722F-5C81-EA48-B510-7FA531B89743}"/>
              </a:ext>
            </a:extLst>
          </p:cNvPr>
          <p:cNvGraphicFramePr>
            <a:graphicFrameLocks noGrp="1"/>
          </p:cNvGraphicFramePr>
          <p:nvPr/>
        </p:nvGraphicFramePr>
        <p:xfrm>
          <a:off x="5105400" y="2362200"/>
          <a:ext cx="3124200" cy="18288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3087047626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2138441146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3387891750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2224032639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3035180525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3370419538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1883558738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620843101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1628693182"/>
                    </a:ext>
                  </a:extLst>
                </a:gridCol>
                <a:gridCol w="312420">
                  <a:extLst>
                    <a:ext uri="{9D8B030D-6E8A-4147-A177-3AD203B41FA5}">
                      <a16:colId xmlns:a16="http://schemas.microsoft.com/office/drawing/2014/main" val="3325541536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68929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8437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94653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30004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0590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5D47C5-E891-A04D-9EE1-85F5F19A9A8D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4572000"/>
          <a:ext cx="228600" cy="21145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4276269754"/>
                    </a:ext>
                  </a:extLst>
                </a:gridCol>
              </a:tblGrid>
              <a:tr h="422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47571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078401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42310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94100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747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C658ED-A52A-554F-9930-B63718C9917F}"/>
              </a:ext>
            </a:extLst>
          </p:cNvPr>
          <p:cNvGraphicFramePr>
            <a:graphicFrameLocks noGrp="1"/>
          </p:cNvGraphicFramePr>
          <p:nvPr/>
        </p:nvGraphicFramePr>
        <p:xfrm>
          <a:off x="2023872" y="5806440"/>
          <a:ext cx="2895600" cy="3657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89560">
                  <a:extLst>
                    <a:ext uri="{9D8B030D-6E8A-4147-A177-3AD203B41FA5}">
                      <a16:colId xmlns:a16="http://schemas.microsoft.com/office/drawing/2014/main" val="336338384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0554734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75542662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3488784669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667069992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840110486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567951859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593507702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470647617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4091414894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102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B735B6-1785-6549-938A-FDC4745F939B}"/>
              </a:ext>
            </a:extLst>
          </p:cNvPr>
          <p:cNvGraphicFramePr>
            <a:graphicFrameLocks noGrp="1"/>
          </p:cNvGraphicFramePr>
          <p:nvPr/>
        </p:nvGraphicFramePr>
        <p:xfrm>
          <a:off x="2048256" y="6272022"/>
          <a:ext cx="2895600" cy="3657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89560">
                  <a:extLst>
                    <a:ext uri="{9D8B030D-6E8A-4147-A177-3AD203B41FA5}">
                      <a16:colId xmlns:a16="http://schemas.microsoft.com/office/drawing/2014/main" val="3363383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5473478"/>
                    </a:ext>
                  </a:extLst>
                </a:gridCol>
                <a:gridCol w="264160">
                  <a:extLst>
                    <a:ext uri="{9D8B030D-6E8A-4147-A177-3AD203B41FA5}">
                      <a16:colId xmlns:a16="http://schemas.microsoft.com/office/drawing/2014/main" val="4075542662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3488784669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667069992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840110486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567951859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593507702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470647617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409141489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1022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E83C66C-0265-CB43-8266-5A983CD7776B}"/>
              </a:ext>
            </a:extLst>
          </p:cNvPr>
          <p:cNvGraphicFramePr>
            <a:graphicFrameLocks noGrp="1"/>
          </p:cNvGraphicFramePr>
          <p:nvPr/>
        </p:nvGraphicFramePr>
        <p:xfrm>
          <a:off x="2002536" y="5363210"/>
          <a:ext cx="28956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89560">
                  <a:extLst>
                    <a:ext uri="{9D8B030D-6E8A-4147-A177-3AD203B41FA5}">
                      <a16:colId xmlns:a16="http://schemas.microsoft.com/office/drawing/2014/main" val="336338384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0554734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75542662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3488784669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667069992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840110486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56795185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59350770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70647617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4091414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1022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9A85553-0240-CD42-B701-0C1DBAF40856}"/>
              </a:ext>
            </a:extLst>
          </p:cNvPr>
          <p:cNvGraphicFramePr>
            <a:graphicFrameLocks noGrp="1"/>
          </p:cNvGraphicFramePr>
          <p:nvPr/>
        </p:nvGraphicFramePr>
        <p:xfrm>
          <a:off x="2002536" y="4967605"/>
          <a:ext cx="2895600" cy="3708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6338384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10554734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75542662"/>
                    </a:ext>
                  </a:extLst>
                </a:gridCol>
                <a:gridCol w="370840">
                  <a:extLst>
                    <a:ext uri="{9D8B030D-6E8A-4147-A177-3AD203B41FA5}">
                      <a16:colId xmlns:a16="http://schemas.microsoft.com/office/drawing/2014/main" val="3488784669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667069992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840110486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1567951859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159350770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70647617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4091414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1022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79DFF63-F291-D846-85D2-032B09A4E9DA}"/>
              </a:ext>
            </a:extLst>
          </p:cNvPr>
          <p:cNvGraphicFramePr>
            <a:graphicFrameLocks noGrp="1"/>
          </p:cNvGraphicFramePr>
          <p:nvPr/>
        </p:nvGraphicFramePr>
        <p:xfrm>
          <a:off x="1963674" y="4548188"/>
          <a:ext cx="2930176" cy="3657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22326">
                  <a:extLst>
                    <a:ext uri="{9D8B030D-6E8A-4147-A177-3AD203B41FA5}">
                      <a16:colId xmlns:a16="http://schemas.microsoft.com/office/drawing/2014/main" val="33633838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05547347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0755426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8878466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66706999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840110486"/>
                    </a:ext>
                  </a:extLst>
                </a:gridCol>
                <a:gridCol w="387913">
                  <a:extLst>
                    <a:ext uri="{9D8B030D-6E8A-4147-A177-3AD203B41FA5}">
                      <a16:colId xmlns:a16="http://schemas.microsoft.com/office/drawing/2014/main" val="1567951859"/>
                    </a:ext>
                  </a:extLst>
                </a:gridCol>
                <a:gridCol w="298018">
                  <a:extLst>
                    <a:ext uri="{9D8B030D-6E8A-4147-A177-3AD203B41FA5}">
                      <a16:colId xmlns:a16="http://schemas.microsoft.com/office/drawing/2014/main" val="1593507702"/>
                    </a:ext>
                  </a:extLst>
                </a:gridCol>
                <a:gridCol w="216740">
                  <a:extLst>
                    <a:ext uri="{9D8B030D-6E8A-4147-A177-3AD203B41FA5}">
                      <a16:colId xmlns:a16="http://schemas.microsoft.com/office/drawing/2014/main" val="2470647617"/>
                    </a:ext>
                  </a:extLst>
                </a:gridCol>
                <a:gridCol w="257379">
                  <a:extLst>
                    <a:ext uri="{9D8B030D-6E8A-4147-A177-3AD203B41FA5}">
                      <a16:colId xmlns:a16="http://schemas.microsoft.com/office/drawing/2014/main" val="4091414894"/>
                    </a:ext>
                  </a:extLst>
                </a:gridCol>
              </a:tblGrid>
              <a:tr h="31959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102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FF2F19-35CB-DB4F-9897-81019DB0964D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 flipV="1">
            <a:off x="1524000" y="4731068"/>
            <a:ext cx="439674" cy="38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99BEC4-D88B-8A4F-9C12-997995A9248F}"/>
              </a:ext>
            </a:extLst>
          </p:cNvPr>
          <p:cNvCxnSpPr/>
          <p:nvPr/>
        </p:nvCxnSpPr>
        <p:spPr bwMode="auto">
          <a:xfrm flipV="1">
            <a:off x="1501140" y="5201285"/>
            <a:ext cx="451104" cy="361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C1F2D7-C843-B34D-81A1-A595C083D974}"/>
              </a:ext>
            </a:extLst>
          </p:cNvPr>
          <p:cNvCxnSpPr/>
          <p:nvPr/>
        </p:nvCxnSpPr>
        <p:spPr bwMode="auto">
          <a:xfrm flipV="1">
            <a:off x="1512570" y="5588826"/>
            <a:ext cx="451104" cy="361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798D22-ED7A-0641-A243-28447A322B3D}"/>
              </a:ext>
            </a:extLst>
          </p:cNvPr>
          <p:cNvCxnSpPr/>
          <p:nvPr/>
        </p:nvCxnSpPr>
        <p:spPr bwMode="auto">
          <a:xfrm flipV="1">
            <a:off x="1501140" y="5998528"/>
            <a:ext cx="451104" cy="361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79FA06-4684-BD49-90D0-C7D218174196}"/>
              </a:ext>
            </a:extLst>
          </p:cNvPr>
          <p:cNvCxnSpPr/>
          <p:nvPr/>
        </p:nvCxnSpPr>
        <p:spPr bwMode="auto">
          <a:xfrm flipV="1">
            <a:off x="1537716" y="6472555"/>
            <a:ext cx="451104" cy="361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26852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6BE2-A953-B544-B596-92EEA357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&amp; Contrast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F498-CEEC-6F44-946E-B4DB5AC5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</a:t>
            </a:r>
            <a:r>
              <a:rPr lang="en-US" sz="2000" dirty="0">
                <a:solidFill>
                  <a:srgbClr val="0070C0"/>
                </a:solidFill>
              </a:rPr>
              <a:t>double a[5][10];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double *a[5];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	for (</a:t>
            </a:r>
            <a:r>
              <a:rPr lang="en-US" sz="2000" dirty="0" err="1">
                <a:solidFill>
                  <a:srgbClr val="C00000"/>
                </a:solidFill>
              </a:rPr>
              <a:t>int</a:t>
            </a:r>
            <a:r>
              <a:rPr lang="en-US" sz="2000" dirty="0">
                <a:solidFill>
                  <a:srgbClr val="C00000"/>
                </a:solidFill>
              </a:rPr>
              <a:t> j=0; j&lt;5; </a:t>
            </a:r>
            <a:r>
              <a:rPr lang="en-US" sz="2000" dirty="0" err="1">
                <a:solidFill>
                  <a:srgbClr val="C00000"/>
                </a:solidFill>
              </a:rPr>
              <a:t>j++</a:t>
            </a:r>
            <a:r>
              <a:rPr lang="en-US" sz="2000" dirty="0">
                <a:solidFill>
                  <a:srgbClr val="C00000"/>
                </a:solidFill>
              </a:rPr>
              <a:t>) a[j] = new double[10];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Memory allocation: (1) stack;  (2) heap     (C++)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Memory organization: </a:t>
            </a:r>
          </a:p>
          <a:p>
            <a:pPr marL="457200" indent="-457200">
              <a:buAutoNum type="arabicParenBoth"/>
            </a:pPr>
            <a:r>
              <a:rPr lang="en-US" sz="2000" dirty="0">
                <a:solidFill>
                  <a:schemeClr val="tx1"/>
                </a:solidFill>
              </a:rPr>
              <a:t>consecutive 50 memory locations (row-majored in C++)</a:t>
            </a:r>
          </a:p>
          <a:p>
            <a:pPr marL="457200" indent="-457200">
              <a:buAutoNum type="arabicParenBoth"/>
            </a:pPr>
            <a:r>
              <a:rPr lang="en-US" sz="2000" dirty="0">
                <a:solidFill>
                  <a:schemeClr val="tx1"/>
                </a:solidFill>
              </a:rPr>
              <a:t>Rows may spread in different memory locations</a:t>
            </a:r>
          </a:p>
          <a:p>
            <a:pPr marL="457200" indent="-457200">
              <a:buAutoNum type="arabicParenBoth"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Access (in program): no difference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cout</a:t>
            </a:r>
            <a:r>
              <a:rPr lang="en-US" sz="1600" dirty="0">
                <a:solidFill>
                  <a:schemeClr val="tx1"/>
                </a:solidFill>
              </a:rPr>
              <a:t> &lt;&lt; a[</a:t>
            </a:r>
            <a:r>
              <a:rPr lang="en-US" sz="1600" dirty="0" err="1">
                <a:solidFill>
                  <a:schemeClr val="tx1"/>
                </a:solidFill>
              </a:rPr>
              <a:t>i</a:t>
            </a:r>
            <a:r>
              <a:rPr lang="en-US" sz="1600" dirty="0">
                <a:solidFill>
                  <a:schemeClr val="tx1"/>
                </a:solidFill>
              </a:rPr>
              <a:t>][j] ;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4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629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>
            <a:extLst>
              <a:ext uri="{FF2B5EF4-FFF2-40B4-BE49-F238E27FC236}">
                <a16:creationId xmlns:a16="http://schemas.microsoft.com/office/drawing/2014/main" id="{09AD0C7A-F670-BD43-B951-C56B2A322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Primitive Types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E6C3FB92-D88D-C040-B9D0-118979FE8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724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Introduction</a:t>
            </a: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A </a:t>
            </a:r>
            <a:r>
              <a:rPr lang="en-US" altLang="en-US" sz="2000" i="1" dirty="0">
                <a:solidFill>
                  <a:srgbClr val="FF0000"/>
                </a:solidFill>
              </a:rPr>
              <a:t>data type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defines a collection of data objects and a set of predefined operations on those objects, </a:t>
            </a:r>
            <a:r>
              <a:rPr lang="en-US" altLang="en-US" sz="2000" dirty="0" err="1">
                <a:solidFill>
                  <a:schemeClr val="tx1"/>
                </a:solidFill>
              </a:rPr>
              <a:t>e.g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1333500" lvl="2" indent="-533400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Java </a:t>
            </a:r>
            <a:r>
              <a:rPr lang="en-US" altLang="en-US" sz="1800" dirty="0" err="1">
                <a:solidFill>
                  <a:schemeClr val="tx1"/>
                </a:solidFill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</a:rPr>
              <a:t> type</a:t>
            </a:r>
          </a:p>
          <a:p>
            <a:pPr marL="1790700" lvl="3" indent="-533400"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A collection of data objects: -</a:t>
            </a:r>
            <a:r>
              <a:rPr lang="en-US" altLang="en-US" sz="1600" dirty="0" err="1">
                <a:solidFill>
                  <a:schemeClr val="tx1"/>
                </a:solidFill>
              </a:rPr>
              <a:t>maxint</a:t>
            </a:r>
            <a:r>
              <a:rPr lang="en-US" altLang="en-US" sz="1600" dirty="0">
                <a:solidFill>
                  <a:schemeClr val="tx1"/>
                </a:solidFill>
              </a:rPr>
              <a:t> .. </a:t>
            </a:r>
            <a:r>
              <a:rPr lang="en-US" altLang="en-US" sz="1600" dirty="0" err="1">
                <a:solidFill>
                  <a:schemeClr val="tx1"/>
                </a:solidFill>
              </a:rPr>
              <a:t>Maxint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1790700" lvl="3" indent="-533400"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A set of predefined operations: +, -, *, /, …</a:t>
            </a:r>
          </a:p>
          <a:p>
            <a:pPr marL="1333500" lvl="2" indent="-533400" eaLnBrk="1" hangingPunct="1">
              <a:lnSpc>
                <a:spcPct val="90000"/>
              </a:lnSpc>
            </a:pPr>
            <a:r>
              <a:rPr lang="en-US" altLang="en-US" sz="1900" dirty="0">
                <a:solidFill>
                  <a:schemeClr val="tx1"/>
                </a:solidFill>
              </a:rPr>
              <a:t>Java String type</a:t>
            </a:r>
          </a:p>
          <a:p>
            <a:pPr marL="1790700" lvl="3" indent="-533400"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A collection of data objects: all valid strings</a:t>
            </a:r>
          </a:p>
          <a:p>
            <a:pPr marL="1790700" lvl="3" indent="-533400"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A set of predefined operations: + (concatenation), length, [],…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933450" lvl="1" indent="-533400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An </a:t>
            </a:r>
            <a:r>
              <a:rPr lang="en-US" altLang="en-US" sz="2000" i="1" dirty="0">
                <a:solidFill>
                  <a:srgbClr val="FF0000"/>
                </a:solidFill>
              </a:rPr>
              <a:t>object</a:t>
            </a:r>
            <a:r>
              <a:rPr lang="en-US" altLang="en-US" sz="2000" dirty="0">
                <a:solidFill>
                  <a:schemeClr val="tx1"/>
                </a:solidFill>
              </a:rPr>
              <a:t> represents an instance of a type, in some languages, referring to a user-defined abstract </a:t>
            </a:r>
            <a:r>
              <a:rPr lang="en-US" altLang="en-US" sz="2000">
                <a:solidFill>
                  <a:schemeClr val="tx1"/>
                </a:solidFill>
              </a:rPr>
              <a:t>data type</a:t>
            </a:r>
          </a:p>
          <a:p>
            <a:pPr marL="400050" lvl="1" indent="0" eaLnBrk="1" hangingPunct="1">
              <a:lnSpc>
                <a:spcPct val="90000"/>
              </a:lnSpc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Design Issues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How data types are specified? What operations are defined on a data type?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>
            <a:extLst>
              <a:ext uri="{FF2B5EF4-FFF2-40B4-BE49-F238E27FC236}">
                <a16:creationId xmlns:a16="http://schemas.microsoft.com/office/drawing/2014/main" id="{56AA7078-6306-8B41-A743-ED83ABCB6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Slices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C8520A88-74CA-7542-8E1D-FAA6F8AD8F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A slice is some substructure of an array; nothing more than a referencing mechanism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Example – Python</a:t>
            </a:r>
          </a:p>
          <a:p>
            <a:pPr lvl="1" eaLnBrk="1" hangingPunct="1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= [2, 4, 6, 8, 10, 12, 14, 16]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mat = [[1, 2, 3], [4, 5, 6], [7, 8, 9]]</a:t>
            </a:r>
            <a:endParaRPr lang="en-US" alt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 (3:6)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#a three-element array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mat[0][0:2]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   #the 1</a:t>
            </a:r>
            <a:r>
              <a:rPr lang="en-US" altLang="en-US" sz="2000" baseline="30000" dirty="0">
                <a:solidFill>
                  <a:schemeClr val="tx1"/>
                </a:solidFill>
              </a:rPr>
              <a:t>st</a:t>
            </a:r>
            <a:r>
              <a:rPr lang="en-US" altLang="en-US" sz="2000" dirty="0">
                <a:solidFill>
                  <a:schemeClr val="tx1"/>
                </a:solidFill>
              </a:rPr>
              <a:t>  and 2</a:t>
            </a:r>
            <a:r>
              <a:rPr lang="en-US" altLang="en-US" sz="2000" baseline="30000" dirty="0">
                <a:solidFill>
                  <a:schemeClr val="tx1"/>
                </a:solidFill>
              </a:rPr>
              <a:t>nd</a:t>
            </a:r>
            <a:r>
              <a:rPr lang="en-US" altLang="en-US" sz="2000" dirty="0">
                <a:solidFill>
                  <a:schemeClr val="tx1"/>
                </a:solidFill>
              </a:rPr>
              <a:t>  element of the 1</a:t>
            </a:r>
            <a:r>
              <a:rPr lang="en-US" altLang="en-US" sz="2000" baseline="30000" dirty="0">
                <a:solidFill>
                  <a:schemeClr val="tx1"/>
                </a:solidFill>
              </a:rPr>
              <a:t>st</a:t>
            </a:r>
            <a:r>
              <a:rPr lang="en-US" altLang="en-US" sz="2000" dirty="0">
                <a:solidFill>
                  <a:schemeClr val="tx1"/>
                </a:solidFill>
              </a:rPr>
              <a:t>  row</a:t>
            </a:r>
            <a:endParaRPr lang="en-US" alt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Ruby supports slices with the </a:t>
            </a:r>
            <a:r>
              <a:rPr lang="en-US" alt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</a:t>
            </a:r>
            <a:r>
              <a:rPr lang="en-US" altLang="en-US" sz="2400" dirty="0">
                <a:solidFill>
                  <a:schemeClr val="tx1"/>
                </a:solidFill>
              </a:rPr>
              <a:t> method</a:t>
            </a:r>
          </a:p>
          <a:p>
            <a:pPr marL="457200" lvl="1" indent="0" eaLnBrk="1" hangingPunct="1">
              <a:buNone/>
            </a:pPr>
            <a:r>
              <a:rPr lang="en-US" sz="1800" dirty="0"/>
              <a:t>&gt; fruit = ["apple", "banana", "orange", "grapefruit", "tomato"]  </a:t>
            </a:r>
          </a:p>
          <a:p>
            <a:pPr marL="457200" lvl="1" indent="0" eaLnBrk="1" hangingPunct="1">
              <a:buNone/>
            </a:pPr>
            <a:r>
              <a:rPr lang="en-US" sz="1800" dirty="0"/>
              <a:t>&gt; </a:t>
            </a:r>
            <a:r>
              <a:rPr lang="en-US" sz="1800" dirty="0" err="1"/>
              <a:t>fruit.slice</a:t>
            </a:r>
            <a:r>
              <a:rPr lang="en-US" sz="1800" dirty="0"/>
              <a:t>(1,3) 	</a:t>
            </a:r>
            <a:r>
              <a:rPr lang="en-US" sz="1800" dirty="0">
                <a:solidFill>
                  <a:schemeClr val="tx1"/>
                </a:solidFill>
              </a:rPr>
              <a:t># ["banana", "orange", "grapefruit”]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33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>
            <a:extLst>
              <a:ext uri="{FF2B5EF4-FFF2-40B4-BE49-F238E27FC236}">
                <a16:creationId xmlns:a16="http://schemas.microsoft.com/office/drawing/2014/main" id="{1FD6249F-C7D2-1741-9A54-3B84B5983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Arrays</a:t>
            </a: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5A665D6C-BDEF-9D45-B11C-D80302A34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6134" y="1444668"/>
            <a:ext cx="8153400" cy="5032332"/>
          </a:xfrm>
        </p:spPr>
        <p:txBody>
          <a:bodyPr/>
          <a:lstStyle/>
          <a:p>
            <a:pPr marL="533400" indent="-533400" eaLnBrk="1" hangingPunct="1"/>
            <a:r>
              <a:rPr lang="en-US" altLang="en-US" sz="2400" dirty="0">
                <a:solidFill>
                  <a:schemeClr val="tx1"/>
                </a:solidFill>
              </a:rPr>
              <a:t>An </a:t>
            </a:r>
            <a:r>
              <a:rPr lang="en-US" altLang="en-US" sz="2400" i="1" dirty="0">
                <a:solidFill>
                  <a:srgbClr val="FF0000"/>
                </a:solidFill>
              </a:rPr>
              <a:t>associative array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is an unordered collection of data elements that are indexed by an equal number of values called </a:t>
            </a:r>
            <a:r>
              <a:rPr lang="en-US" altLang="en-US" sz="2400" i="1" dirty="0">
                <a:solidFill>
                  <a:schemeClr val="tx1"/>
                </a:solidFill>
              </a:rPr>
              <a:t>keys </a:t>
            </a:r>
          </a:p>
          <a:p>
            <a:pPr marL="914400" lvl="1" indent="-457200" eaLnBrk="1" hangingPunct="1"/>
            <a:r>
              <a:rPr lang="en-US" altLang="en-US" sz="2000" dirty="0">
                <a:solidFill>
                  <a:schemeClr val="tx1"/>
                </a:solidFill>
              </a:rPr>
              <a:t>User-defined keys must be stored</a:t>
            </a:r>
          </a:p>
          <a:p>
            <a:pPr marL="914400" lvl="1" indent="-457200" eaLnBrk="1" hangingPunct="1"/>
            <a:r>
              <a:rPr lang="en-US" altLang="en-US" sz="2000" dirty="0">
                <a:solidFill>
                  <a:schemeClr val="tx1"/>
                </a:solidFill>
              </a:rPr>
              <a:t>Also called dictionary, map, </a:t>
            </a:r>
            <a:r>
              <a:rPr lang="en-US" altLang="en-US" sz="2000" dirty="0" err="1">
                <a:solidFill>
                  <a:schemeClr val="tx1"/>
                </a:solidFill>
              </a:rPr>
              <a:t>hashmap</a:t>
            </a:r>
            <a:r>
              <a:rPr lang="en-US" altLang="en-US" sz="2000" dirty="0">
                <a:solidFill>
                  <a:schemeClr val="tx1"/>
                </a:solidFill>
              </a:rPr>
              <a:t>, etc.</a:t>
            </a:r>
          </a:p>
          <a:p>
            <a:pPr marL="533400" indent="-533400" eaLnBrk="1" hangingPunct="1"/>
            <a:r>
              <a:rPr lang="en-US" altLang="en-US" sz="2400" dirty="0">
                <a:solidFill>
                  <a:schemeClr val="tx1"/>
                </a:solidFill>
              </a:rPr>
              <a:t>Design issues: </a:t>
            </a:r>
          </a:p>
          <a:p>
            <a:pPr marL="933450" lvl="1" indent="-533400" eaLnBrk="1" hangingPunct="1"/>
            <a:r>
              <a:rPr lang="en-US" altLang="en-US" sz="2000" dirty="0">
                <a:solidFill>
                  <a:schemeClr val="tx1"/>
                </a:solidFill>
              </a:rPr>
              <a:t>What is the form of references to elements?</a:t>
            </a:r>
          </a:p>
          <a:p>
            <a:pPr marL="933450" lvl="1" indent="-533400" eaLnBrk="1" hangingPunct="1"/>
            <a:r>
              <a:rPr lang="en-US" altLang="en-US" sz="2000" dirty="0">
                <a:solidFill>
                  <a:schemeClr val="tx1"/>
                </a:solidFill>
              </a:rPr>
              <a:t>Is the size static or dynamic?</a:t>
            </a:r>
          </a:p>
          <a:p>
            <a:pPr marL="533400" indent="-533400" eaLnBrk="1" hangingPunct="1"/>
            <a:r>
              <a:rPr lang="en-US" altLang="en-US" sz="2400" dirty="0">
                <a:solidFill>
                  <a:schemeClr val="tx1"/>
                </a:solidFill>
              </a:rPr>
              <a:t>Built-in type in Perl, Python, Ruby, and Swift</a:t>
            </a:r>
          </a:p>
          <a:p>
            <a:pPr marL="533400" indent="-533400" eaLnBrk="1" hangingPunct="1"/>
            <a:r>
              <a:rPr lang="en-US" altLang="en-US" sz="2400" dirty="0">
                <a:solidFill>
                  <a:schemeClr val="tx1"/>
                </a:solidFill>
              </a:rPr>
              <a:t>Example: Perl</a:t>
            </a:r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hi_temps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("Mon" =&gt; 77, "Tue" =&gt; 79, "Wed" =&gt; 65, …);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$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hi_temps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{"Wed"} = 83;</a:t>
            </a:r>
          </a:p>
          <a:p>
            <a:pPr marL="0" indent="0" eaLnBrk="1" hangingPunct="1"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533400" indent="-533400" eaLnBrk="1" hangingPunct="1">
              <a:buFontTx/>
              <a:buNone/>
            </a:pPr>
            <a:endParaRPr lang="en-US" altLang="en-US" sz="2400" dirty="0"/>
          </a:p>
          <a:p>
            <a:pPr marL="533400" indent="-533400" eaLnBrk="1" hangingPunct="1">
              <a:buFontTx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2009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46EA274D-59F1-8740-A78C-3F8F5D4B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Tuple Types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DCAF354F-F6CC-0847-8C7E-551D9929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195"/>
            <a:ext cx="8153400" cy="4572000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A </a:t>
            </a:r>
            <a:r>
              <a:rPr lang="en-US" altLang="en-US" sz="2400" i="1" dirty="0">
                <a:solidFill>
                  <a:srgbClr val="FF0000"/>
                </a:solidFill>
              </a:rPr>
              <a:t>tuple</a:t>
            </a:r>
            <a:r>
              <a:rPr lang="en-US" altLang="en-US" sz="2400" dirty="0">
                <a:solidFill>
                  <a:schemeClr val="tx1"/>
                </a:solidFill>
              </a:rPr>
              <a:t> is a data type for an ordered set of values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Similar to an old data type Record (in Ada)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In tuple, values don’t need to be named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Used in Python, ML, and F# to allow functions to return multiple values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Python</a:t>
            </a:r>
          </a:p>
          <a:p>
            <a:pPr lvl="2"/>
            <a:r>
              <a:rPr lang="en-US" altLang="en-US" sz="2000" dirty="0">
                <a:solidFill>
                  <a:schemeClr val="tx1"/>
                </a:solidFill>
              </a:rPr>
              <a:t>Closely related to Python lists, but </a:t>
            </a:r>
            <a:r>
              <a:rPr lang="en-US" altLang="en-US" sz="2000" dirty="0">
                <a:solidFill>
                  <a:srgbClr val="FF0000"/>
                </a:solidFill>
              </a:rPr>
              <a:t>immutable</a:t>
            </a:r>
          </a:p>
          <a:p>
            <a:pPr marL="914400" lvl="2" indent="0"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myTuple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(3, 5.8, ′apple′)</a:t>
            </a:r>
          </a:p>
          <a:p>
            <a:pPr lvl="2"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	print(</a:t>
            </a:r>
            <a:r>
              <a:rPr lang="en-US" altLang="en-US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</a:t>
            </a:r>
            <a:r>
              <a:rPr lang="en-US" alt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   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//displays 5.8</a:t>
            </a:r>
          </a:p>
          <a:p>
            <a:pPr lvl="2"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    </a:t>
            </a: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253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05CB252D-7AD3-E549-9E23-3D835AB7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 Types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FA6C6697-470E-1F48-949C-463CBAD0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First used in Lisp (1960)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Lists in Lisp and Scheme are delimited by parentheses and use no commas</a:t>
            </a:r>
          </a:p>
          <a:p>
            <a:pPr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alt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 2.5 ”a”) </a:t>
            </a:r>
            <a:r>
              <a:rPr lang="en-US" altLang="en-US" sz="2400" dirty="0">
                <a:solidFill>
                  <a:schemeClr val="tx1"/>
                </a:solidFill>
              </a:rPr>
              <a:t>and 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 (B C) D)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A set of operations (concatenate, element access, …) provided on lists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Many newer languages incorporated lists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Python, ML, F#, Haskell, …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A rich set of operations on lists provided</a:t>
            </a:r>
            <a:endParaRPr lang="en-US" altLang="en-US" sz="1700" dirty="0">
              <a:solidFill>
                <a:schemeClr val="tx1"/>
              </a:solidFill>
            </a:endParaRPr>
          </a:p>
          <a:p>
            <a:r>
              <a:rPr lang="en-US" altLang="en-US" sz="2400" dirty="0">
                <a:solidFill>
                  <a:schemeClr val="tx1"/>
                </a:solidFill>
              </a:rPr>
              <a:t>Variation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Both C# and Java supports lists through their generic heap-dynamic collection classes, </a:t>
            </a:r>
            <a:r>
              <a:rPr lang="en-US" alt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List</a:t>
            </a:r>
            <a:r>
              <a:rPr lang="en-US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and </a:t>
            </a:r>
            <a:r>
              <a:rPr lang="en-US" altLang="en-US" sz="1800" dirty="0" err="1">
                <a:solidFill>
                  <a:srgbClr val="FF0000"/>
                </a:solidFill>
                <a:cs typeface="Courier New" panose="02070309020205020404" pitchFamily="49" charset="0"/>
              </a:rPr>
              <a:t>ArrayList</a:t>
            </a:r>
            <a:r>
              <a:rPr lang="en-US" altLang="en-US" sz="2000" dirty="0">
                <a:solidFill>
                  <a:schemeClr val="tx1"/>
                </a:solidFill>
                <a:cs typeface="Courier New" panose="02070309020205020404" pitchFamily="49" charset="0"/>
              </a:rPr>
              <a:t>, respectively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66276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2">
            <a:extLst>
              <a:ext uri="{FF2B5EF4-FFF2-40B4-BE49-F238E27FC236}">
                <a16:creationId xmlns:a16="http://schemas.microsoft.com/office/drawing/2014/main" id="{D5DF57E6-3E3A-8846-B63C-3BEC125A9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Array Types: Summary</a:t>
            </a:r>
          </a:p>
        </p:txBody>
      </p:sp>
      <p:sp>
        <p:nvSpPr>
          <p:cNvPr id="158725" name="Rectangle 3">
            <a:extLst>
              <a:ext uri="{FF2B5EF4-FFF2-40B4-BE49-F238E27FC236}">
                <a16:creationId xmlns:a16="http://schemas.microsoft.com/office/drawing/2014/main" id="{42ED8196-245C-8043-BD1E-889C878CD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1"/>
                </a:solidFill>
              </a:rPr>
              <a:t>The </a:t>
            </a:r>
            <a:r>
              <a:rPr lang="en-US" altLang="en-US" sz="2200" dirty="0">
                <a:solidFill>
                  <a:srgbClr val="FF0000"/>
                </a:solidFill>
              </a:rPr>
              <a:t>data types </a:t>
            </a:r>
            <a:r>
              <a:rPr lang="en-US" altLang="en-US" sz="2200" dirty="0">
                <a:solidFill>
                  <a:schemeClr val="tx1"/>
                </a:solidFill>
              </a:rPr>
              <a:t>of a language are a large part of what determines that language’s </a:t>
            </a:r>
            <a:r>
              <a:rPr lang="en-US" altLang="en-US" sz="2200" dirty="0">
                <a:solidFill>
                  <a:srgbClr val="FF0000"/>
                </a:solidFill>
              </a:rPr>
              <a:t>style and usefulness</a:t>
            </a:r>
            <a:endParaRPr lang="en-US" altLang="en-US" sz="22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1"/>
                </a:solidFill>
              </a:rPr>
              <a:t>Arrays are included in most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1"/>
                </a:solidFill>
              </a:rPr>
              <a:t>Traditional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Homogeneous elements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one-dimensional as well as multi-dimensional arrays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Mostly row-major with very few language support column major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Arrays of arrays provide jagged arrays</a:t>
            </a:r>
            <a:endParaRPr lang="en-US" altLang="en-US" sz="1700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1"/>
                </a:solidFill>
              </a:rPr>
              <a:t>Newer array-like data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Associative arrays (dictionary </a:t>
            </a:r>
            <a:r>
              <a:rPr lang="en-US" altLang="en-US" sz="1800" dirty="0" err="1">
                <a:solidFill>
                  <a:schemeClr val="tx1"/>
                </a:solidFill>
              </a:rPr>
              <a:t>etc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Lists and Tuples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(discriminant) union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600" dirty="0">
                <a:solidFill>
                  <a:schemeClr val="tx1"/>
                </a:solidFill>
              </a:rPr>
              <a:t>Free union is unsafe, obsolete now.</a:t>
            </a:r>
          </a:p>
        </p:txBody>
      </p:sp>
    </p:spTree>
    <p:extLst>
      <p:ext uri="{BB962C8B-B14F-4D97-AF65-F5344CB8AC3E}">
        <p14:creationId xmlns:p14="http://schemas.microsoft.com/office/powerpoint/2010/main" val="2004623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2">
            <a:extLst>
              <a:ext uri="{FF2B5EF4-FFF2-40B4-BE49-F238E27FC236}">
                <a16:creationId xmlns:a16="http://schemas.microsoft.com/office/drawing/2014/main" id="{ABE13097-4115-1C47-8A76-3315E494B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Pointer and Reference Types</a:t>
            </a:r>
          </a:p>
        </p:txBody>
      </p:sp>
      <p:sp>
        <p:nvSpPr>
          <p:cNvPr id="115717" name="Rectangle 3">
            <a:extLst>
              <a:ext uri="{FF2B5EF4-FFF2-40B4-BE49-F238E27FC236}">
                <a16:creationId xmlns:a16="http://schemas.microsoft.com/office/drawing/2014/main" id="{D7BDCDE1-766E-0642-950A-B6B30681D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953000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A </a:t>
            </a:r>
            <a:r>
              <a:rPr lang="en-US" altLang="en-US" sz="2200" i="1" dirty="0">
                <a:solidFill>
                  <a:srgbClr val="FF0000"/>
                </a:solidFill>
              </a:rPr>
              <a:t>pointer</a:t>
            </a:r>
            <a:r>
              <a:rPr lang="en-US" altLang="en-US" sz="2200" dirty="0">
                <a:solidFill>
                  <a:schemeClr val="tx1"/>
                </a:solidFill>
              </a:rPr>
              <a:t> type variable has a range of values that consists of </a:t>
            </a:r>
            <a:r>
              <a:rPr lang="en-US" altLang="en-US" sz="2200" dirty="0">
                <a:solidFill>
                  <a:srgbClr val="FF0000"/>
                </a:solidFill>
              </a:rPr>
              <a:t>memory addresses </a:t>
            </a:r>
            <a:r>
              <a:rPr lang="en-US" altLang="en-US" sz="2200" dirty="0">
                <a:solidFill>
                  <a:schemeClr val="tx1"/>
                </a:solidFill>
              </a:rPr>
              <a:t>and a special value, </a:t>
            </a:r>
            <a:r>
              <a:rPr lang="en-US" altLang="en-US" sz="2200" i="1" dirty="0">
                <a:solidFill>
                  <a:srgbClr val="FF0000"/>
                </a:solidFill>
              </a:rPr>
              <a:t>nil </a:t>
            </a:r>
            <a:endParaRPr lang="en-US" altLang="en-US" sz="22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Provide the power of indirect addressing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Provide a way to manage dynamic memory</a:t>
            </a:r>
          </a:p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A pointer can access a location in the area where storage is dynamically created (usually called a </a:t>
            </a:r>
            <a:r>
              <a:rPr lang="en-US" altLang="en-US" sz="2200" i="1" dirty="0">
                <a:solidFill>
                  <a:srgbClr val="FF0000"/>
                </a:solidFill>
              </a:rPr>
              <a:t>heap</a:t>
            </a:r>
            <a:r>
              <a:rPr lang="en-US" altLang="en-US" sz="2200" dirty="0">
                <a:solidFill>
                  <a:schemeClr val="tx1"/>
                </a:solidFill>
              </a:rPr>
              <a:t>)</a:t>
            </a:r>
          </a:p>
          <a:p>
            <a:pPr lvl="1" eaLnBrk="1" hangingPunct="1"/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1408074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6443-4CBB-E347-AD80-01A65433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8153400" cy="1143000"/>
          </a:xfrm>
        </p:spPr>
        <p:txBody>
          <a:bodyPr/>
          <a:lstStyle/>
          <a:p>
            <a:r>
              <a:rPr lang="en-US" dirty="0"/>
              <a:t>Design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F161-89CA-2D4F-B447-15580B76D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200" dirty="0">
                <a:solidFill>
                  <a:schemeClr val="tx1"/>
                </a:solidFill>
              </a:rPr>
              <a:t>What are the scope of and lifetime of </a:t>
            </a:r>
            <a:r>
              <a:rPr lang="en-US" altLang="en-US" sz="2200" i="1" dirty="0">
                <a:solidFill>
                  <a:srgbClr val="FF0000"/>
                </a:solidFill>
              </a:rPr>
              <a:t>a pointer variable</a:t>
            </a:r>
            <a:r>
              <a:rPr lang="en-US" altLang="en-US" sz="2200" dirty="0">
                <a:solidFill>
                  <a:schemeClr val="tx1"/>
                </a:solidFill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1"/>
                </a:solidFill>
              </a:rPr>
              <a:t>What is the lifetime of </a:t>
            </a:r>
            <a:r>
              <a:rPr lang="en-US" altLang="en-US" sz="2200" i="1" dirty="0">
                <a:solidFill>
                  <a:srgbClr val="FF0000"/>
                </a:solidFill>
              </a:rPr>
              <a:t>a heap-dynamic variable</a:t>
            </a:r>
            <a:r>
              <a:rPr lang="en-US" altLang="en-US" sz="2200" dirty="0">
                <a:solidFill>
                  <a:schemeClr val="tx1"/>
                </a:solidFill>
              </a:rPr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Please identify pointer variable and heap-dynamic variable in the following C++ code: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	</a:t>
            </a:r>
            <a:r>
              <a:rPr lang="en-US" altLang="en-US" sz="1800" dirty="0">
                <a:solidFill>
                  <a:srgbClr val="0070C0"/>
                </a:solidFill>
              </a:rPr>
              <a:t>double *p = new double (5.0)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1"/>
                </a:solidFill>
              </a:rPr>
              <a:t>Are pointers restricted as to the type of value to which they can point?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1"/>
                </a:solidFill>
              </a:rPr>
              <a:t>Are pointers used for dynamic storage management, indirect addressing, or both?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chemeClr val="tx1"/>
                </a:solidFill>
              </a:rPr>
              <a:t>Should the language support pointer types, reference types, or both?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tx1"/>
                </a:solidFill>
              </a:rPr>
              <a:t>How are pointers </a:t>
            </a:r>
            <a:r>
              <a:rPr lang="en-US" altLang="en-US" sz="2200" dirty="0">
                <a:solidFill>
                  <a:schemeClr val="tx1"/>
                </a:solidFill>
              </a:rPr>
              <a:t>represented in machines?</a:t>
            </a:r>
            <a:endParaRPr lang="en-US" altLang="en-US" sz="18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78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2">
            <a:extLst>
              <a:ext uri="{FF2B5EF4-FFF2-40B4-BE49-F238E27FC236}">
                <a16:creationId xmlns:a16="http://schemas.microsoft.com/office/drawing/2014/main" id="{3D1E8D3F-FC8E-3044-AF84-5B1E1B600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 Operations</a:t>
            </a:r>
          </a:p>
        </p:txBody>
      </p:sp>
      <p:sp>
        <p:nvSpPr>
          <p:cNvPr id="119813" name="Rectangle 3">
            <a:extLst>
              <a:ext uri="{FF2B5EF4-FFF2-40B4-BE49-F238E27FC236}">
                <a16:creationId xmlns:a16="http://schemas.microsoft.com/office/drawing/2014/main" id="{D08F0FE1-8169-B74A-BF99-9982C8F17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29863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Two fundamental operations: </a:t>
            </a:r>
            <a:r>
              <a:rPr lang="en-US" altLang="en-US" sz="2400" dirty="0">
                <a:solidFill>
                  <a:srgbClr val="FF0000"/>
                </a:solidFill>
              </a:rPr>
              <a:t>assignment</a:t>
            </a:r>
            <a:r>
              <a:rPr lang="en-US" altLang="en-US" sz="2400" dirty="0">
                <a:solidFill>
                  <a:schemeClr val="tx1"/>
                </a:solidFill>
              </a:rPr>
              <a:t> and </a:t>
            </a:r>
            <a:r>
              <a:rPr lang="en-US" altLang="en-US" sz="2400" dirty="0">
                <a:solidFill>
                  <a:srgbClr val="FF0000"/>
                </a:solidFill>
              </a:rPr>
              <a:t>dereferencing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Assignment is used to set a pointer variable’s value to some useful address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Dereferencing yields the value stored at the location represented by the pointer’s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Dereferencing can be explicit or implicit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C++ uses an explicit operation via *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dirty="0">
                <a:solidFill>
                  <a:schemeClr val="tx1"/>
                </a:solidFill>
              </a:rPr>
              <a:t>		</a:t>
            </a:r>
            <a:r>
              <a:rPr lang="en-US" altLang="en-US" sz="1800" dirty="0" err="1">
                <a:solidFill>
                  <a:srgbClr val="0070C0"/>
                </a:solidFill>
              </a:rPr>
              <a:t>int</a:t>
            </a:r>
            <a:r>
              <a:rPr lang="en-US" altLang="en-US" sz="1800" dirty="0">
                <a:solidFill>
                  <a:srgbClr val="0070C0"/>
                </a:solidFill>
              </a:rPr>
              <a:t> *</a:t>
            </a:r>
            <a:r>
              <a:rPr lang="en-US" altLang="en-US" sz="1800" dirty="0" err="1">
                <a:solidFill>
                  <a:srgbClr val="0070C0"/>
                </a:solidFill>
              </a:rPr>
              <a:t>ptr</a:t>
            </a:r>
            <a:r>
              <a:rPr lang="en-US" altLang="en-US" sz="1800" dirty="0">
                <a:solidFill>
                  <a:srgbClr val="0070C0"/>
                </a:solidFill>
              </a:rPr>
              <a:t> = new </a:t>
            </a:r>
            <a:r>
              <a:rPr lang="en-US" altLang="en-US" sz="1800" dirty="0" err="1">
                <a:solidFill>
                  <a:srgbClr val="0070C0"/>
                </a:solidFill>
              </a:rPr>
              <a:t>int</a:t>
            </a:r>
            <a:r>
              <a:rPr lang="en-US" altLang="en-US" sz="1800" dirty="0">
                <a:solidFill>
                  <a:srgbClr val="0070C0"/>
                </a:solidFill>
              </a:rPr>
              <a:t> (206);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		</a:t>
            </a:r>
            <a:r>
              <a:rPr lang="en-US" altLang="en-US" sz="1800" dirty="0" err="1">
                <a:solidFill>
                  <a:srgbClr val="0070C0"/>
                </a:solidFill>
              </a:rPr>
              <a:t>int</a:t>
            </a:r>
            <a:r>
              <a:rPr lang="en-US" altLang="en-US" sz="1800" dirty="0">
                <a:solidFill>
                  <a:srgbClr val="0070C0"/>
                </a:solidFill>
              </a:rPr>
              <a:t> j;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		…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		</a:t>
            </a:r>
            <a:r>
              <a:rPr lang="en-US" alt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j = *</a:t>
            </a:r>
            <a:r>
              <a:rPr lang="en-US" altLang="en-US" sz="1800" dirty="0" err="1">
                <a:solidFill>
                  <a:srgbClr val="FF0000"/>
                </a:solidFill>
                <a:cs typeface="Courier New" panose="02070309020205020404" pitchFamily="49" charset="0"/>
              </a:rPr>
              <a:t>ptr</a:t>
            </a:r>
            <a:r>
              <a:rPr lang="en-US" alt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en-US" sz="1800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800" dirty="0">
                <a:solidFill>
                  <a:srgbClr val="00B050"/>
                </a:solidFill>
                <a:cs typeface="Courier New" panose="02070309020205020404" pitchFamily="49" charset="0"/>
              </a:rPr>
              <a:t>		j=</a:t>
            </a:r>
            <a:r>
              <a:rPr lang="en-US" altLang="en-US" sz="1800" dirty="0" err="1">
                <a:solidFill>
                  <a:srgbClr val="00B050"/>
                </a:solidFill>
                <a:cs typeface="Courier New" panose="02070309020205020404" pitchFamily="49" charset="0"/>
              </a:rPr>
              <a:t>ptr</a:t>
            </a:r>
            <a:r>
              <a:rPr lang="en-US" altLang="en-US" sz="1800" dirty="0">
                <a:solidFill>
                  <a:srgbClr val="00B050"/>
                </a:solidFill>
                <a:cs typeface="Courier New" panose="02070309020205020404" pitchFamily="49" charset="0"/>
              </a:rPr>
              <a:t>; </a:t>
            </a: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//type error;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	 </a:t>
            </a:r>
            <a:endParaRPr lang="en-US" alt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4" descr="Pointer referencing" title="Figure">
            <a:extLst>
              <a:ext uri="{FF2B5EF4-FFF2-40B4-BE49-F238E27FC236}">
                <a16:creationId xmlns:a16="http://schemas.microsoft.com/office/drawing/2014/main" id="{61E3D697-F50B-E945-A81F-3EB3C4ADB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980447"/>
            <a:ext cx="3990273" cy="241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37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2">
            <a:extLst>
              <a:ext uri="{FF2B5EF4-FFF2-40B4-BE49-F238E27FC236}">
                <a16:creationId xmlns:a16="http://schemas.microsoft.com/office/drawing/2014/main" id="{E41AF1A0-D764-0B4B-8A93-4549F0B4F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Problems with Pointers </a:t>
            </a:r>
          </a:p>
        </p:txBody>
      </p:sp>
      <p:sp>
        <p:nvSpPr>
          <p:cNvPr id="123909" name="Rectangle 3">
            <a:extLst>
              <a:ext uri="{FF2B5EF4-FFF2-40B4-BE49-F238E27FC236}">
                <a16:creationId xmlns:a16="http://schemas.microsoft.com/office/drawing/2014/main" id="{626E77AA-F12D-D242-A77F-9349508B5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Dangling pointers </a:t>
            </a:r>
            <a:r>
              <a:rPr lang="en-US" altLang="en-US" sz="2400" dirty="0">
                <a:solidFill>
                  <a:schemeClr val="tx1"/>
                </a:solidFill>
              </a:rPr>
              <a:t>(dangerous)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 pointer points to a heap-dynamic variable that has been deallocated</a:t>
            </a:r>
          </a:p>
          <a:p>
            <a:pPr marL="114300" indent="0" eaLnBrk="1" hangingPunct="1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</a:t>
            </a:r>
          </a:p>
          <a:p>
            <a:pPr marL="457200" eaLnBrk="1" hangingPunct="1"/>
            <a:r>
              <a:rPr lang="en-US" altLang="en-US" sz="2400" dirty="0">
                <a:solidFill>
                  <a:srgbClr val="FF0000"/>
                </a:solidFill>
              </a:rPr>
              <a:t>Lost heap-dynamic variable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An allocated heap-dynamic variable that is no longer accessible to the user program (often called </a:t>
            </a:r>
            <a:r>
              <a:rPr lang="en-US" altLang="en-US" sz="2000" i="1" dirty="0">
                <a:solidFill>
                  <a:srgbClr val="FF0000"/>
                </a:solidFill>
              </a:rPr>
              <a:t>garbage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 marL="914400" lvl="2" indent="0" eaLnBrk="1" hangingPunct="1">
              <a:buNone/>
            </a:pPr>
            <a:r>
              <a:rPr lang="en-US" altLang="en-US" sz="1900" dirty="0">
                <a:solidFill>
                  <a:schemeClr val="tx1"/>
                </a:solidFill>
              </a:rPr>
              <a:t>//Example: C++</a:t>
            </a:r>
          </a:p>
          <a:p>
            <a:pPr marL="914400" lvl="2" indent="0" eaLnBrk="1" hangingPunct="1">
              <a:buNone/>
            </a:pPr>
            <a:r>
              <a:rPr lang="en-US" altLang="en-US" sz="1900" dirty="0" err="1">
                <a:solidFill>
                  <a:srgbClr val="0070C0"/>
                </a:solidFill>
              </a:rPr>
              <a:t>int</a:t>
            </a:r>
            <a:r>
              <a:rPr lang="en-US" altLang="en-US" sz="1900" dirty="0">
                <a:solidFill>
                  <a:srgbClr val="0070C0"/>
                </a:solidFill>
              </a:rPr>
              <a:t> *p1 = new </a:t>
            </a:r>
            <a:r>
              <a:rPr lang="en-US" altLang="en-US" sz="1900" dirty="0" err="1">
                <a:solidFill>
                  <a:srgbClr val="0070C0"/>
                </a:solidFill>
              </a:rPr>
              <a:t>int</a:t>
            </a:r>
            <a:r>
              <a:rPr lang="en-US" altLang="en-US" sz="1900" dirty="0">
                <a:solidFill>
                  <a:srgbClr val="0070C0"/>
                </a:solidFill>
              </a:rPr>
              <a:t>(5);</a:t>
            </a:r>
          </a:p>
          <a:p>
            <a:pPr marL="914400" lvl="2" indent="0" eaLnBrk="1" hangingPunct="1">
              <a:buNone/>
            </a:pPr>
            <a:r>
              <a:rPr lang="en-US" altLang="en-US" sz="1900" dirty="0" err="1">
                <a:solidFill>
                  <a:srgbClr val="0070C0"/>
                </a:solidFill>
              </a:rPr>
              <a:t>int</a:t>
            </a:r>
            <a:r>
              <a:rPr lang="en-US" altLang="en-US" sz="1900" dirty="0">
                <a:solidFill>
                  <a:srgbClr val="0070C0"/>
                </a:solidFill>
              </a:rPr>
              <a:t> *p2 = new </a:t>
            </a:r>
            <a:r>
              <a:rPr lang="en-US" altLang="en-US" sz="1900" dirty="0" err="1">
                <a:solidFill>
                  <a:srgbClr val="0070C0"/>
                </a:solidFill>
              </a:rPr>
              <a:t>int</a:t>
            </a:r>
            <a:r>
              <a:rPr lang="en-US" altLang="en-US" sz="1900">
                <a:solidFill>
                  <a:srgbClr val="0070C0"/>
                </a:solidFill>
              </a:rPr>
              <a:t> (</a:t>
            </a:r>
            <a:r>
              <a:rPr lang="en-US" altLang="en-US" sz="1900" dirty="0">
                <a:solidFill>
                  <a:srgbClr val="0070C0"/>
                </a:solidFill>
              </a:rPr>
              <a:t>50);</a:t>
            </a:r>
          </a:p>
          <a:p>
            <a:pPr marL="914400" lvl="2" indent="0" eaLnBrk="1" hangingPunct="1">
              <a:buNone/>
            </a:pPr>
            <a:r>
              <a:rPr lang="en-US" altLang="en-US" sz="1900" dirty="0">
                <a:solidFill>
                  <a:srgbClr val="0070C0"/>
                </a:solidFill>
              </a:rPr>
              <a:t>p1 = p2;	</a:t>
            </a:r>
            <a:r>
              <a:rPr lang="en-US" altLang="en-US" sz="1900" dirty="0">
                <a:solidFill>
                  <a:schemeClr val="tx1"/>
                </a:solidFill>
              </a:rPr>
              <a:t>//which location now becomes garbage? </a:t>
            </a:r>
          </a:p>
          <a:p>
            <a:pPr lvl="2" eaLnBrk="1" hangingPunct="1"/>
            <a:r>
              <a:rPr lang="en-US" altLang="en-US" sz="1900" dirty="0">
                <a:solidFill>
                  <a:schemeClr val="tx1"/>
                </a:solidFill>
              </a:rPr>
              <a:t>The process of losing heap-dynamic variables is called </a:t>
            </a:r>
            <a:r>
              <a:rPr lang="en-US" altLang="en-US" sz="1900" i="1" dirty="0">
                <a:solidFill>
                  <a:srgbClr val="FF0000"/>
                </a:solidFill>
              </a:rPr>
              <a:t>memory leakage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834840-00CF-EC4E-AA85-2FCA96B0A07E}"/>
              </a:ext>
            </a:extLst>
          </p:cNvPr>
          <p:cNvSpPr txBox="1"/>
          <p:nvPr/>
        </p:nvSpPr>
        <p:spPr>
          <a:xfrm>
            <a:off x="5715000" y="2209800"/>
            <a:ext cx="22098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1700" dirty="0" err="1">
                <a:solidFill>
                  <a:srgbClr val="0070C0"/>
                </a:solidFill>
              </a:rPr>
              <a:t>int</a:t>
            </a:r>
            <a:r>
              <a:rPr lang="en-US" altLang="en-US" sz="1700" dirty="0">
                <a:solidFill>
                  <a:srgbClr val="0070C0"/>
                </a:solidFill>
              </a:rPr>
              <a:t> *p1 = new </a:t>
            </a:r>
            <a:r>
              <a:rPr lang="en-US" altLang="en-US" sz="1700" dirty="0" err="1">
                <a:solidFill>
                  <a:srgbClr val="0070C0"/>
                </a:solidFill>
              </a:rPr>
              <a:t>int</a:t>
            </a:r>
            <a:r>
              <a:rPr lang="en-US" altLang="en-US" sz="1700" dirty="0">
                <a:solidFill>
                  <a:srgbClr val="0070C0"/>
                </a:solidFill>
              </a:rPr>
              <a:t>[5];</a:t>
            </a:r>
          </a:p>
          <a:p>
            <a:pPr eaLnBrk="1" hangingPunct="1"/>
            <a:r>
              <a:rPr lang="en-US" altLang="en-US" sz="1700" dirty="0" err="1">
                <a:solidFill>
                  <a:srgbClr val="0070C0"/>
                </a:solidFill>
              </a:rPr>
              <a:t>int</a:t>
            </a:r>
            <a:r>
              <a:rPr lang="en-US" altLang="en-US" sz="1700" dirty="0">
                <a:solidFill>
                  <a:srgbClr val="0070C0"/>
                </a:solidFill>
              </a:rPr>
              <a:t> *p2;</a:t>
            </a:r>
          </a:p>
          <a:p>
            <a:pPr eaLnBrk="1" hangingPunct="1"/>
            <a:r>
              <a:rPr lang="en-US" altLang="en-US" sz="1700" dirty="0">
                <a:solidFill>
                  <a:srgbClr val="0070C0"/>
                </a:solidFill>
              </a:rPr>
              <a:t>p2 = p1;</a:t>
            </a:r>
          </a:p>
          <a:p>
            <a:pPr eaLnBrk="1" hangingPunct="1"/>
            <a:r>
              <a:rPr lang="en-US" altLang="en-US" sz="1700" dirty="0">
                <a:solidFill>
                  <a:srgbClr val="0070C0"/>
                </a:solidFill>
              </a:rPr>
              <a:t>delete []p1; </a:t>
            </a:r>
            <a:r>
              <a:rPr lang="en-US" altLang="en-US" sz="1700" dirty="0"/>
              <a:t>//p2 now?</a:t>
            </a:r>
          </a:p>
        </p:txBody>
      </p:sp>
    </p:spTree>
    <p:extLst>
      <p:ext uri="{BB962C8B-B14F-4D97-AF65-F5344CB8AC3E}">
        <p14:creationId xmlns:p14="http://schemas.microsoft.com/office/powerpoint/2010/main" val="1401150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BA4A-D57C-D144-AF18-709457F33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Does the lifetime of </a:t>
            </a:r>
            <a:r>
              <a:rPr lang="en-US" dirty="0">
                <a:solidFill>
                  <a:srgbClr val="FF0000"/>
                </a:solidFill>
              </a:rPr>
              <a:t>pm</a:t>
            </a:r>
            <a:r>
              <a:rPr lang="en-US" dirty="0">
                <a:solidFill>
                  <a:schemeClr val="tx1"/>
                </a:solidFill>
              </a:rPr>
              <a:t> ends at </a:t>
            </a:r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double *pm = new double[10];</a:t>
            </a:r>
          </a:p>
          <a:p>
            <a:pPr marL="0" indent="0">
              <a:buNone/>
            </a:pPr>
            <a:r>
              <a:rPr lang="en-US" sz="2400" dirty="0"/>
              <a:t>	…</a:t>
            </a:r>
          </a:p>
          <a:p>
            <a:pPr marL="0" indent="0">
              <a:buNone/>
            </a:pPr>
            <a:r>
              <a:rPr lang="en-US" sz="2400" dirty="0"/>
              <a:t>	delete []pm;</a:t>
            </a:r>
          </a:p>
          <a:p>
            <a:pPr marL="0" indent="0">
              <a:buNone/>
            </a:pPr>
            <a:r>
              <a:rPr lang="en-US" sz="2400" dirty="0"/>
              <a:t>	pm = new double [100]; </a:t>
            </a:r>
            <a:r>
              <a:rPr lang="en-US" sz="2400" dirty="0">
                <a:solidFill>
                  <a:srgbClr val="FF0000"/>
                </a:solidFill>
              </a:rPr>
              <a:t>//pm still alive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*pf = new 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[5];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for 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 j = 0; j&lt;5; </a:t>
            </a:r>
            <a:r>
              <a:rPr lang="en-US" sz="2400" dirty="0" err="1">
                <a:solidFill>
                  <a:schemeClr val="tx1"/>
                </a:solidFill>
              </a:rPr>
              <a:t>j++</a:t>
            </a:r>
            <a:r>
              <a:rPr lang="en-US" sz="2400" dirty="0">
                <a:solidFill>
                  <a:schemeClr val="tx1"/>
                </a:solidFill>
              </a:rPr>
              <a:t>) pf[j] = j;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cout</a:t>
            </a:r>
            <a:r>
              <a:rPr lang="en-US" sz="2400" dirty="0">
                <a:solidFill>
                  <a:schemeClr val="tx1"/>
                </a:solidFill>
              </a:rPr>
              <a:t> &lt;&lt; pf[6] &lt;&lt; </a:t>
            </a:r>
            <a:r>
              <a:rPr lang="en-US" sz="2400" dirty="0" err="1">
                <a:solidFill>
                  <a:schemeClr val="tx1"/>
                </a:solidFill>
              </a:rPr>
              <a:t>endl</a:t>
            </a:r>
            <a:r>
              <a:rPr lang="en-US" sz="2400" dirty="0">
                <a:solidFill>
                  <a:schemeClr val="tx1"/>
                </a:solidFill>
              </a:rPr>
              <a:t>;  </a:t>
            </a:r>
            <a:r>
              <a:rPr lang="en-US" sz="2000" dirty="0">
                <a:solidFill>
                  <a:srgbClr val="FF0000"/>
                </a:solidFill>
              </a:rPr>
              <a:t>//what will be displayed?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				//garbage value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5CAD0-DB11-BB44-B9B2-DA6EA49451C2}"/>
              </a:ext>
            </a:extLst>
          </p:cNvPr>
          <p:cNvSpPr txBox="1"/>
          <p:nvPr/>
        </p:nvSpPr>
        <p:spPr>
          <a:xfrm>
            <a:off x="533400" y="3048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392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>
            <a:extLst>
              <a:ext uri="{FF2B5EF4-FFF2-40B4-BE49-F238E27FC236}">
                <a16:creationId xmlns:a16="http://schemas.microsoft.com/office/drawing/2014/main" id="{64416E29-426E-DF4D-A37C-90A800AD6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Primitive Data Types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D4897271-BA4A-E14A-B43E-C2B5A8BDD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Almost all programming languages provide a set of </a:t>
            </a:r>
            <a:r>
              <a:rPr lang="en-US" altLang="en-US" sz="2400" i="1" dirty="0">
                <a:solidFill>
                  <a:srgbClr val="FF0000"/>
                </a:solidFill>
              </a:rPr>
              <a:t>primitive data types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Primitive data types: Those not defined in terms of other data types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Some primitive data types are merely reflections of the hardware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byte, integer, float, double, …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Others require only a little non-hardware support for their implementation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character, Boolean, …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2">
            <a:extLst>
              <a:ext uri="{FF2B5EF4-FFF2-40B4-BE49-F238E27FC236}">
                <a16:creationId xmlns:a16="http://schemas.microsoft.com/office/drawing/2014/main" id="{82A4703E-120A-374A-A429-3D8447367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Pointers in C and C++</a:t>
            </a:r>
          </a:p>
        </p:txBody>
      </p:sp>
      <p:sp>
        <p:nvSpPr>
          <p:cNvPr id="125957" name="Rectangle 3">
            <a:extLst>
              <a:ext uri="{FF2B5EF4-FFF2-40B4-BE49-F238E27FC236}">
                <a16:creationId xmlns:a16="http://schemas.microsoft.com/office/drawing/2014/main" id="{37BE79BB-D5C1-5445-999D-D4D31A605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Extremely flexible but must be used with care</a:t>
            </a: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Pointers can point at any variable regardless of when or where it was allocated</a:t>
            </a: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Used for dynamic storage management and addressing</a:t>
            </a: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Pointer arithmetic is possible</a:t>
            </a: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Explicit dereferencing and address-of operators</a:t>
            </a: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Domain type need not be fixed (</a:t>
            </a:r>
            <a:r>
              <a:rPr lang="en-US" altLang="en-US" sz="1800" b="1" dirty="0">
                <a:solidFill>
                  <a:schemeClr val="tx1"/>
                </a:solidFill>
              </a:rPr>
              <a:t>void </a:t>
            </a:r>
            <a:r>
              <a:rPr lang="en-US" altLang="en-US" sz="1800" dirty="0">
                <a:solidFill>
                  <a:schemeClr val="tx1"/>
                </a:solidFill>
              </a:rPr>
              <a:t>*</a:t>
            </a:r>
            <a:r>
              <a:rPr lang="en-US" altLang="en-US" sz="2000" dirty="0">
                <a:solidFill>
                  <a:schemeClr val="tx1"/>
                </a:solidFill>
              </a:rPr>
              <a:t> can point to any type)</a:t>
            </a: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Example</a:t>
            </a:r>
            <a:endParaRPr lang="en-US" altLang="en-US" sz="20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float stuff[100];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float *p;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en-US" sz="1600" dirty="0">
                <a:solidFill>
                  <a:srgbClr val="0070C0"/>
                </a:solidFill>
              </a:rPr>
              <a:t>p = stuff;</a:t>
            </a:r>
          </a:p>
          <a:p>
            <a:pPr lvl="2" eaLnBrk="1" hangingPunct="1">
              <a:lnSpc>
                <a:spcPct val="90000"/>
              </a:lnSpc>
              <a:buNone/>
            </a:pPr>
            <a:endParaRPr lang="en-US" altLang="en-US" sz="1600" dirty="0"/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*(p+5) is equivalent to stuff[5] and  p[5]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*(</a:t>
            </a:r>
            <a:r>
              <a:rPr lang="en-US" altLang="en-US" sz="1600" dirty="0" err="1">
                <a:solidFill>
                  <a:schemeClr val="tx1"/>
                </a:solidFill>
              </a:rPr>
              <a:t>p+i</a:t>
            </a:r>
            <a:r>
              <a:rPr lang="en-US" altLang="en-US" sz="1600" dirty="0">
                <a:solidFill>
                  <a:schemeClr val="tx1"/>
                </a:solidFill>
              </a:rPr>
              <a:t>) is equivalent to stuff[</a:t>
            </a:r>
            <a:r>
              <a:rPr lang="en-US" altLang="en-US" sz="1600" dirty="0" err="1">
                <a:solidFill>
                  <a:schemeClr val="tx1"/>
                </a:solidFill>
              </a:rPr>
              <a:t>i</a:t>
            </a:r>
            <a:r>
              <a:rPr lang="en-US" altLang="en-US" sz="1600" dirty="0">
                <a:solidFill>
                  <a:schemeClr val="tx1"/>
                </a:solidFill>
              </a:rPr>
              <a:t>] and  p[</a:t>
            </a:r>
            <a:r>
              <a:rPr lang="en-US" altLang="en-US" sz="1600" dirty="0" err="1">
                <a:solidFill>
                  <a:schemeClr val="tx1"/>
                </a:solidFill>
              </a:rPr>
              <a:t>i</a:t>
            </a:r>
            <a:r>
              <a:rPr lang="en-US" altLang="en-US" sz="1600" dirty="0">
                <a:solidFill>
                  <a:schemeClr val="tx1"/>
                </a:solidFill>
              </a:rPr>
              <a:t>]</a:t>
            </a:r>
          </a:p>
          <a:p>
            <a:pPr lvl="1" eaLnBrk="1" hangingPunct="1">
              <a:buNone/>
            </a:pPr>
            <a:endParaRPr lang="en-US" altLang="en-US" sz="2000" dirty="0"/>
          </a:p>
          <a:p>
            <a:pPr lvl="1" eaLnBrk="1" hangingPunct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4334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2">
            <a:extLst>
              <a:ext uri="{FF2B5EF4-FFF2-40B4-BE49-F238E27FC236}">
                <a16:creationId xmlns:a16="http://schemas.microsoft.com/office/drawing/2014/main" id="{BE6777C9-BF55-394A-B727-7F3EFE807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Reference Types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130053" name="Rectangle 3">
            <a:extLst>
              <a:ext uri="{FF2B5EF4-FFF2-40B4-BE49-F238E27FC236}">
                <a16:creationId xmlns:a16="http://schemas.microsoft.com/office/drawing/2014/main" id="{3F7E7770-0764-9849-B840-2534AB715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C++ includes a special kind of pointer type called a </a:t>
            </a:r>
            <a:r>
              <a:rPr lang="en-US" altLang="en-US" sz="2400" i="1" dirty="0">
                <a:solidFill>
                  <a:srgbClr val="FF0000"/>
                </a:solidFill>
              </a:rPr>
              <a:t>reference type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that is used primarily for formal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Advantages of both pass-by-reference and pass-by-value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In C++, both pointer type and reference type exist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Java extends C++’s reference variables and allows them to replace pointers entirely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References are references to objects, rather than being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Pointers do not exist in Java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C# includes both the references of Java and the pointers of C++</a:t>
            </a:r>
          </a:p>
        </p:txBody>
      </p:sp>
    </p:spTree>
    <p:extLst>
      <p:ext uri="{BB962C8B-B14F-4D97-AF65-F5344CB8AC3E}">
        <p14:creationId xmlns:p14="http://schemas.microsoft.com/office/powerpoint/2010/main" val="2549436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Rectangle 2">
            <a:extLst>
              <a:ext uri="{FF2B5EF4-FFF2-40B4-BE49-F238E27FC236}">
                <a16:creationId xmlns:a16="http://schemas.microsoft.com/office/drawing/2014/main" id="{1A2F9BE1-6344-6E40-9E0C-CEA5A17C7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of Pointers</a:t>
            </a:r>
          </a:p>
        </p:txBody>
      </p:sp>
      <p:sp>
        <p:nvSpPr>
          <p:cNvPr id="132101" name="Rectangle 3">
            <a:extLst>
              <a:ext uri="{FF2B5EF4-FFF2-40B4-BE49-F238E27FC236}">
                <a16:creationId xmlns:a16="http://schemas.microsoft.com/office/drawing/2014/main" id="{873185C1-5078-F546-9394-96F9C96F0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50292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Dangling pointers </a:t>
            </a:r>
            <a:r>
              <a:rPr lang="en-US" altLang="en-US" sz="2400" dirty="0">
                <a:solidFill>
                  <a:schemeClr val="tx1"/>
                </a:solidFill>
              </a:rPr>
              <a:t>and </a:t>
            </a:r>
            <a:r>
              <a:rPr lang="en-US" altLang="en-US" sz="2400" dirty="0">
                <a:solidFill>
                  <a:srgbClr val="FF0000"/>
                </a:solidFill>
              </a:rPr>
              <a:t>dangling obje</a:t>
            </a:r>
            <a:r>
              <a:rPr lang="en-US" altLang="en-US" sz="2400" dirty="0">
                <a:solidFill>
                  <a:schemeClr val="tx1"/>
                </a:solidFill>
              </a:rPr>
              <a:t>cts are problems as is </a:t>
            </a:r>
            <a:r>
              <a:rPr lang="en-US" altLang="en-US" sz="2400" dirty="0">
                <a:solidFill>
                  <a:srgbClr val="FF0000"/>
                </a:solidFill>
              </a:rPr>
              <a:t>heap management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Pointers are like </a:t>
            </a:r>
            <a:r>
              <a:rPr lang="en-US" altLang="en-US" sz="2400" dirty="0" err="1">
                <a:solidFill>
                  <a:schemeClr val="tx1"/>
                </a:solidFill>
                <a:cs typeface="Courier New" panose="02070309020205020404" pitchFamily="49" charset="0"/>
              </a:rPr>
              <a:t>goto</a:t>
            </a:r>
            <a:r>
              <a:rPr lang="en-US" altLang="en-US" sz="2400" dirty="0" err="1">
                <a:solidFill>
                  <a:schemeClr val="tx1"/>
                </a:solidFill>
              </a:rPr>
              <a:t>'s</a:t>
            </a:r>
            <a:r>
              <a:rPr lang="en-US" altLang="en-US" sz="2400" dirty="0">
                <a:solidFill>
                  <a:schemeClr val="tx1"/>
                </a:solidFill>
              </a:rPr>
              <a:t>--they widen the range of cells that can be accessed by a variable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Pointers or references are necessary for dynamic data structures--so we can't design a language without them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Heap Management</a:t>
            </a:r>
            <a:r>
              <a:rPr lang="en-US" altLang="en-US" sz="2400" dirty="0">
                <a:solidFill>
                  <a:schemeClr val="tx1"/>
                </a:solidFill>
              </a:rPr>
              <a:t> is a very complex run-time process; Two approaches to reclaim garbage:</a:t>
            </a:r>
            <a:endParaRPr lang="en-US" altLang="en-US" dirty="0">
              <a:solidFill>
                <a:schemeClr val="tx1"/>
              </a:solidFill>
            </a:endParaRP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Reference counters  (</a:t>
            </a:r>
            <a:r>
              <a:rPr lang="en-US" altLang="en-US" sz="1800" i="1" dirty="0">
                <a:solidFill>
                  <a:schemeClr val="tx1"/>
                </a:solidFill>
              </a:rPr>
              <a:t>eager approach</a:t>
            </a:r>
            <a:r>
              <a:rPr lang="en-US" altLang="en-US" sz="1800" dirty="0">
                <a:solidFill>
                  <a:schemeClr val="tx1"/>
                </a:solidFill>
              </a:rPr>
              <a:t>): reclamation is gradual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Mark-sweep  (</a:t>
            </a:r>
            <a:r>
              <a:rPr lang="en-US" altLang="en-US" sz="1800" i="1" dirty="0">
                <a:solidFill>
                  <a:schemeClr val="tx1"/>
                </a:solidFill>
              </a:rPr>
              <a:t>lazy approach</a:t>
            </a:r>
            <a:r>
              <a:rPr lang="en-US" altLang="en-US" sz="1800" dirty="0">
                <a:solidFill>
                  <a:schemeClr val="tx1"/>
                </a:solidFill>
              </a:rPr>
              <a:t>): reclamation occurs when the list of variable space becomes empty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Details omitted</a:t>
            </a:r>
          </a:p>
          <a:p>
            <a:pPr eaLnBrk="1" hangingPunct="1"/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517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2">
            <a:extLst>
              <a:ext uri="{FF2B5EF4-FFF2-40B4-BE49-F238E27FC236}">
                <a16:creationId xmlns:a16="http://schemas.microsoft.com/office/drawing/2014/main" id="{D5DF57E6-3E3A-8846-B63C-3BEC125A9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Pointer and Reference Types: Summary</a:t>
            </a:r>
          </a:p>
        </p:txBody>
      </p:sp>
      <p:sp>
        <p:nvSpPr>
          <p:cNvPr id="158725" name="Rectangle 3">
            <a:extLst>
              <a:ext uri="{FF2B5EF4-FFF2-40B4-BE49-F238E27FC236}">
                <a16:creationId xmlns:a16="http://schemas.microsoft.com/office/drawing/2014/main" id="{42ED8196-245C-8043-BD1E-889C878CD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99936"/>
            <a:ext cx="8153400" cy="4977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Pointers are used for addressing flexibility and to control dynamic storage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Pointers may be unsafe; many pointer-related problems: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Dangling pointer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Memory leakage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Reference types are introduced trying to remedy the pointer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Conceptually “references to objects” are more abstract than pointers as not directly associated with memory addresses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Optional type and optional values (null, nil)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Can help write clear code and enhance type checking in case of optional values </a:t>
            </a:r>
          </a:p>
        </p:txBody>
      </p:sp>
    </p:spTree>
    <p:extLst>
      <p:ext uri="{BB962C8B-B14F-4D97-AF65-F5344CB8AC3E}">
        <p14:creationId xmlns:p14="http://schemas.microsoft.com/office/powerpoint/2010/main" val="14882714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itle 1">
            <a:extLst>
              <a:ext uri="{FF2B5EF4-FFF2-40B4-BE49-F238E27FC236}">
                <a16:creationId xmlns:a16="http://schemas.microsoft.com/office/drawing/2014/main" id="{ED7DD0EB-0FAC-2941-8354-9FBD19778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Checking</a:t>
            </a:r>
          </a:p>
        </p:txBody>
      </p:sp>
      <p:sp>
        <p:nvSpPr>
          <p:cNvPr id="149507" name="Content Placeholder 2">
            <a:extLst>
              <a:ext uri="{FF2B5EF4-FFF2-40B4-BE49-F238E27FC236}">
                <a16:creationId xmlns:a16="http://schemas.microsoft.com/office/drawing/2014/main" id="{42B927F6-91CF-404A-B4B4-43DDD818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Generalize the concept of operands and operators to include subprograms and assignments</a:t>
            </a:r>
          </a:p>
          <a:p>
            <a:pPr eaLnBrk="1" hangingPunct="1">
              <a:buFontTx/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000" i="1" dirty="0">
                <a:solidFill>
                  <a:srgbClr val="FF0000"/>
                </a:solidFill>
              </a:rPr>
              <a:t>Type checking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is the activity of ensuring that the operands of an operator are of compatible types</a:t>
            </a:r>
          </a:p>
          <a:p>
            <a:pPr eaLnBrk="1" hangingPunct="1">
              <a:buFontTx/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A </a:t>
            </a:r>
            <a:r>
              <a:rPr lang="en-US" altLang="en-US" sz="2000" i="1" dirty="0">
                <a:solidFill>
                  <a:srgbClr val="FF0000"/>
                </a:solidFill>
              </a:rPr>
              <a:t>compatible type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is one that is either legal for the operator, or is allowed under language rules to be implicitly converted, by compiler- generated code, to a legal type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This automatic conversion is called a </a:t>
            </a:r>
            <a:r>
              <a:rPr lang="en-US" altLang="en-US" sz="1800" i="1" dirty="0">
                <a:solidFill>
                  <a:srgbClr val="FF0000"/>
                </a:solidFill>
              </a:rPr>
              <a:t>coercion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</a:p>
          <a:p>
            <a:pPr lvl="1" eaLnBrk="1" hangingPunct="1">
              <a:buFontTx/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A </a:t>
            </a:r>
            <a:r>
              <a:rPr lang="en-US" altLang="en-US" sz="2000" i="1" dirty="0">
                <a:solidFill>
                  <a:srgbClr val="FF0000"/>
                </a:solidFill>
              </a:rPr>
              <a:t>type error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is the application of an operator to an operand of an inappropriate type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le 1">
            <a:extLst>
              <a:ext uri="{FF2B5EF4-FFF2-40B4-BE49-F238E27FC236}">
                <a16:creationId xmlns:a16="http://schemas.microsoft.com/office/drawing/2014/main" id="{D8B785BA-DC4E-5E4C-8485-EF32EFDC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Type Checking (continued)</a:t>
            </a:r>
          </a:p>
        </p:txBody>
      </p:sp>
      <p:sp>
        <p:nvSpPr>
          <p:cNvPr id="150531" name="Content Placeholder 2">
            <a:extLst>
              <a:ext uri="{FF2B5EF4-FFF2-40B4-BE49-F238E27FC236}">
                <a16:creationId xmlns:a16="http://schemas.microsoft.com/office/drawing/2014/main" id="{002E4A50-B823-8C47-AF7D-33ACE6A31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If all type bindings are static, nearly all type checking can be </a:t>
            </a:r>
            <a:r>
              <a:rPr lang="en-US" altLang="en-US" sz="2400" dirty="0">
                <a:solidFill>
                  <a:srgbClr val="FF0000"/>
                </a:solidFill>
              </a:rPr>
              <a:t>static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If type bindings are dynamic, type checking must be </a:t>
            </a:r>
            <a:r>
              <a:rPr lang="en-US" altLang="en-US" sz="2400" dirty="0">
                <a:solidFill>
                  <a:srgbClr val="FF0000"/>
                </a:solidFill>
              </a:rPr>
              <a:t>dynamic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A programming language is </a:t>
            </a:r>
            <a:r>
              <a:rPr lang="en-US" altLang="en-US" sz="2400" i="1" dirty="0">
                <a:solidFill>
                  <a:srgbClr val="FF0000"/>
                </a:solidFill>
              </a:rPr>
              <a:t>strongly typed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if type errors are always detected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Advantage of strong typing: allows the detection of the misuses of variables that result in type errors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Language Examples</a:t>
            </a:r>
          </a:p>
          <a:p>
            <a:pPr lvl="2" eaLnBrk="1" hangingPunct="1">
              <a:defRPr/>
            </a:pPr>
            <a:r>
              <a:rPr lang="en-US" altLang="en-US" sz="1500" dirty="0">
                <a:solidFill>
                  <a:schemeClr val="tx1"/>
                </a:solidFill>
              </a:rPr>
              <a:t>C and C++ are not: parameter type checking can be avoided; unions are not type checked</a:t>
            </a:r>
          </a:p>
          <a:p>
            <a:pPr lvl="2" eaLnBrk="1" hangingPunct="1">
              <a:defRPr/>
            </a:pPr>
            <a:r>
              <a:rPr lang="en-US" altLang="en-US" sz="1500" dirty="0">
                <a:solidFill>
                  <a:schemeClr val="tx1"/>
                </a:solidFill>
              </a:rPr>
              <a:t>Java and C# are, almost </a:t>
            </a:r>
            <a:r>
              <a:rPr lang="en-US" altLang="en-US" sz="1700" dirty="0">
                <a:solidFill>
                  <a:schemeClr val="tx1"/>
                </a:solidFill>
              </a:rPr>
              <a:t>(</a:t>
            </a:r>
            <a:r>
              <a:rPr lang="en-US" altLang="en-US" sz="1500" dirty="0">
                <a:solidFill>
                  <a:schemeClr val="tx1"/>
                </a:solidFill>
              </a:rPr>
              <a:t>because of explicit type casting)</a:t>
            </a:r>
          </a:p>
          <a:p>
            <a:pPr lvl="2" eaLnBrk="1" hangingPunct="1">
              <a:buFontTx/>
              <a:buChar char="-"/>
              <a:defRPr/>
            </a:pPr>
            <a:r>
              <a:rPr lang="en-US" altLang="en-US" sz="1500" dirty="0">
                <a:solidFill>
                  <a:schemeClr val="tx1"/>
                </a:solidFill>
              </a:rPr>
              <a:t>ML and F# are</a:t>
            </a:r>
          </a:p>
          <a:p>
            <a:pPr lvl="2" eaLnBrk="1" hangingPunct="1"/>
            <a:endParaRPr lang="en-US" altLang="en-US" sz="1700" dirty="0">
              <a:solidFill>
                <a:schemeClr val="tx1"/>
              </a:solidFill>
            </a:endParaRP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le 1">
            <a:extLst>
              <a:ext uri="{FF2B5EF4-FFF2-40B4-BE49-F238E27FC236}">
                <a16:creationId xmlns:a16="http://schemas.microsoft.com/office/drawing/2014/main" id="{A9AA735C-2F80-E14B-B824-374F6C6C0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Type Equivalence</a:t>
            </a:r>
          </a:p>
        </p:txBody>
      </p:sp>
      <p:sp>
        <p:nvSpPr>
          <p:cNvPr id="153603" name="Content Placeholder 2">
            <a:extLst>
              <a:ext uri="{FF2B5EF4-FFF2-40B4-BE49-F238E27FC236}">
                <a16:creationId xmlns:a16="http://schemas.microsoft.com/office/drawing/2014/main" id="{79D4B276-A884-274C-B748-2C5ACA1E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Name and structure equivalences</a:t>
            </a:r>
          </a:p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Name type equivalence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means the two  variables have equivalent types if they are in either the same declaration or in declarations that use the same type name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Easy to implement but highly restrictive:</a:t>
            </a:r>
          </a:p>
          <a:p>
            <a:pPr lvl="2" eaLnBrk="1" hangingPunct="1"/>
            <a:r>
              <a:rPr lang="en-US" altLang="en-US" sz="1700" dirty="0">
                <a:solidFill>
                  <a:schemeClr val="tx1"/>
                </a:solidFill>
              </a:rPr>
              <a:t>Subranges of integer types are not equivalent with integer types</a:t>
            </a:r>
          </a:p>
          <a:p>
            <a:pPr lvl="2" eaLnBrk="1" hangingPunct="1"/>
            <a:r>
              <a:rPr lang="en-US" altLang="en-US" sz="1700" dirty="0">
                <a:solidFill>
                  <a:schemeClr val="tx1"/>
                </a:solidFill>
              </a:rPr>
              <a:t>Formal parameters must be the same type as their corresponding actual parameters</a:t>
            </a:r>
          </a:p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Structure type equivalence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means that two variables have equivalent types if their types have identical structures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More flexible, but harder to implement</a:t>
            </a:r>
          </a:p>
          <a:p>
            <a:pPr eaLnBrk="1" hangingPunct="1"/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A077-D1B1-CA4E-9B8C-0F519922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vs. Structure Equivalence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72BA7-8695-1148-9FCD-33743F81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26" y="1371600"/>
            <a:ext cx="81534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//C++:  variables s1 and s2 of </a:t>
            </a:r>
            <a:r>
              <a:rPr lang="en-US" sz="1700" dirty="0">
                <a:solidFill>
                  <a:srgbClr val="FF0000"/>
                </a:solidFill>
              </a:rPr>
              <a:t>Stack</a:t>
            </a:r>
            <a:r>
              <a:rPr lang="en-US" sz="1700" dirty="0">
                <a:solidFill>
                  <a:schemeClr val="tx1"/>
                </a:solidFill>
              </a:rPr>
              <a:t> type and q1 and q2 of Queue type.</a:t>
            </a:r>
            <a:endParaRPr lang="en-US" sz="17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typedef struct {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data[100];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count; </a:t>
            </a:r>
          </a:p>
          <a:p>
            <a:pPr marL="0" indent="0">
              <a:buNone/>
            </a:pPr>
            <a:r>
              <a:rPr lang="en-US" sz="1800" dirty="0"/>
              <a:t>} </a:t>
            </a:r>
            <a:r>
              <a:rPr lang="en-US" sz="1800" dirty="0">
                <a:solidFill>
                  <a:srgbClr val="FF0000"/>
                </a:solidFill>
              </a:rPr>
              <a:t>Stack</a:t>
            </a:r>
            <a:r>
              <a:rPr lang="en-US" sz="1800" dirty="0"/>
              <a:t>;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typedef struct {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number[100]; 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size; </a:t>
            </a:r>
          </a:p>
          <a:p>
            <a:pPr marL="0" indent="0">
              <a:buNone/>
            </a:pPr>
            <a:r>
              <a:rPr lang="en-US" sz="1800" dirty="0"/>
              <a:t>} </a:t>
            </a:r>
            <a:r>
              <a:rPr lang="en-US" sz="1800" dirty="0">
                <a:solidFill>
                  <a:srgbClr val="FF0000"/>
                </a:solidFill>
              </a:rPr>
              <a:t>Queue</a:t>
            </a:r>
            <a:r>
              <a:rPr lang="en-US" sz="1800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Stack s1, s2; 	</a:t>
            </a:r>
          </a:p>
          <a:p>
            <a:pPr marL="0" indent="0">
              <a:buNone/>
            </a:pPr>
            <a:r>
              <a:rPr lang="en-US" sz="1800" dirty="0"/>
              <a:t>Queue q1, q2;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 descr="Equivalence: Example" title="Box">
            <a:extLst>
              <a:ext uri="{FF2B5EF4-FFF2-40B4-BE49-F238E27FC236}">
                <a16:creationId xmlns:a16="http://schemas.microsoft.com/office/drawing/2014/main" id="{7E12A534-BD18-1946-8935-116CA8697D69}"/>
              </a:ext>
            </a:extLst>
          </p:cNvPr>
          <p:cNvSpPr txBox="1"/>
          <p:nvPr/>
        </p:nvSpPr>
        <p:spPr>
          <a:xfrm>
            <a:off x="4800600" y="2438400"/>
            <a:ext cx="2971800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Name equivalence: </a:t>
            </a:r>
          </a:p>
          <a:p>
            <a:r>
              <a:rPr lang="en-US" sz="2000" dirty="0">
                <a:latin typeface="+mn-lt"/>
              </a:rPr>
              <a:t>	s1 and s2</a:t>
            </a:r>
          </a:p>
          <a:p>
            <a:r>
              <a:rPr lang="en-US" sz="2000" dirty="0">
                <a:latin typeface="+mn-lt"/>
              </a:rPr>
              <a:t>	q1 and q2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Structure equivalence:</a:t>
            </a:r>
          </a:p>
          <a:p>
            <a:r>
              <a:rPr lang="en-US" sz="2000" dirty="0">
                <a:latin typeface="+mn-lt"/>
              </a:rPr>
              <a:t>	s1, s2, q1, q2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6106052-FC27-874C-A432-A30D4C9922CE}"/>
              </a:ext>
            </a:extLst>
          </p:cNvPr>
          <p:cNvSpPr/>
          <p:nvPr/>
        </p:nvSpPr>
        <p:spPr bwMode="auto">
          <a:xfrm>
            <a:off x="4800600" y="2362200"/>
            <a:ext cx="3048000" cy="1981200"/>
          </a:xfrm>
          <a:prstGeom prst="round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71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le 1">
            <a:extLst>
              <a:ext uri="{FF2B5EF4-FFF2-40B4-BE49-F238E27FC236}">
                <a16:creationId xmlns:a16="http://schemas.microsoft.com/office/drawing/2014/main" id="{364AE95B-FC23-CE44-AFD8-5185ED847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Type Equivalence</a:t>
            </a:r>
          </a:p>
        </p:txBody>
      </p:sp>
      <p:sp>
        <p:nvSpPr>
          <p:cNvPr id="155651" name="Content Placeholder 2">
            <a:extLst>
              <a:ext uri="{FF2B5EF4-FFF2-40B4-BE49-F238E27FC236}">
                <a16:creationId xmlns:a16="http://schemas.microsoft.com/office/drawing/2014/main" id="{906C9462-3871-2843-BF31-CA0CB261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Many problems may arise with the use of structure equivalence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Consider the problem of two structured types: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Are two array types equivalent if they are the same except that the subscripts are different?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	(e.g. 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[1..10]</a:t>
            </a:r>
            <a:r>
              <a:rPr lang="en-US" altLang="en-US" dirty="0">
                <a:solidFill>
                  <a:schemeClr val="tx1"/>
                </a:solidFill>
              </a:rPr>
              <a:t> and 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[0..9]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Are two enumeration types equivalent if their components are spelled differently?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With structural type equivalence, you cannot differentiate between types of the same structure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e.g. different units of speed, both float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le 1">
            <a:extLst>
              <a:ext uri="{FF2B5EF4-FFF2-40B4-BE49-F238E27FC236}">
                <a16:creationId xmlns:a16="http://schemas.microsoft.com/office/drawing/2014/main" id="{589DE632-6B43-6C4B-931B-4B4FFFAF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Theory and Data Types</a:t>
            </a:r>
          </a:p>
        </p:txBody>
      </p:sp>
      <p:sp>
        <p:nvSpPr>
          <p:cNvPr id="156675" name="Content Placeholder 2">
            <a:extLst>
              <a:ext uri="{FF2B5EF4-FFF2-40B4-BE49-F238E27FC236}">
                <a16:creationId xmlns:a16="http://schemas.microsoft.com/office/drawing/2014/main" id="{3DD83AFD-66FE-1C46-A32B-F267AB49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4953000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Type theory is a broad area of study in mathematics, logic, computer science, and philosophy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Two branches of type theory in computer science: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Practical – data types in commercial languages</a:t>
            </a:r>
          </a:p>
          <a:p>
            <a:pPr lvl="1"/>
            <a:r>
              <a:rPr lang="en-US" altLang="en-US" sz="2000" dirty="0">
                <a:solidFill>
                  <a:schemeClr val="tx1"/>
                </a:solidFill>
              </a:rPr>
              <a:t>Abstract – typed lambda calculus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A type system is a set of types and the rules that govern their use in programs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Formal model of a type system is a set of types and a collection of functions that define the type rules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 Details omitted here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F80EE475-A506-944C-91B5-37A6A0667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Primitive Data Types: </a:t>
            </a:r>
            <a:r>
              <a:rPr lang="en-US" altLang="en-US" sz="2400" dirty="0"/>
              <a:t>Integer and Floating Point</a:t>
            </a:r>
            <a:endParaRPr lang="en-US" altLang="en-US" sz="3200" dirty="0"/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D7DA1E42-0699-3D48-9A62-861710CE1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Integer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Reflection of the hardware so the mapping is trivial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Some language support many different types of integer</a:t>
            </a:r>
            <a:r>
              <a:rPr lang="en-US" altLang="en-US" sz="1700" dirty="0">
                <a:solidFill>
                  <a:schemeClr val="tx1"/>
                </a:solidFill>
              </a:rPr>
              <a:t> 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</a:rPr>
              <a:t>Java’s signed integer sizes: 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</a:p>
          <a:p>
            <a:pPr lvl="2" eaLnBrk="1" hangingPunct="1"/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C/C++?</a:t>
            </a:r>
          </a:p>
          <a:p>
            <a:pPr marL="914400" lvl="2" indent="0" eaLnBrk="1" hangingPunct="1">
              <a:buNone/>
            </a:pPr>
            <a:endParaRPr lang="en-US" alt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Floating Point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Model real numbers, but only as approximations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Languages for scientific use support at least two floating-point types, e.g.,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sz="2000" dirty="0">
                <a:solidFill>
                  <a:schemeClr val="tx1"/>
                </a:solidFill>
              </a:rPr>
              <a:t> and 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000" dirty="0">
                <a:solidFill>
                  <a:schemeClr val="tx1"/>
                </a:solidFill>
              </a:rPr>
              <a:t>  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IEEE Floating-Point Standard 754 single and double precision (CS3650)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Rectangle 2">
            <a:extLst>
              <a:ext uri="{FF2B5EF4-FFF2-40B4-BE49-F238E27FC236}">
                <a16:creationId xmlns:a16="http://schemas.microsoft.com/office/drawing/2014/main" id="{D5DF57E6-3E3A-8846-B63C-3BEC125A9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158725" name="Rectangle 3">
            <a:extLst>
              <a:ext uri="{FF2B5EF4-FFF2-40B4-BE49-F238E27FC236}">
                <a16:creationId xmlns:a16="http://schemas.microsoft.com/office/drawing/2014/main" id="{42ED8196-245C-8043-BD1E-889C878CD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The data types of a language are a large part of what determines that language’s style and usefulness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Type checking is important to enhance the reliability of the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chemeClr val="tx1"/>
                </a:solidFill>
              </a:rPr>
              <a:t>Many theoretical research in the field of type system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Our primary interest is in the practical branch, on data types of modern, popular programming languages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z="2000" dirty="0">
              <a:solidFill>
                <a:schemeClr val="tx1"/>
              </a:solidFill>
            </a:endParaRPr>
          </a:p>
          <a:p>
            <a:pPr lvl="1" algn="r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End </a:t>
            </a:r>
            <a:r>
              <a:rPr lang="en-US" altLang="en-US" sz="2000">
                <a:solidFill>
                  <a:schemeClr val="tx1"/>
                </a:solidFill>
              </a:rPr>
              <a:t>of Lecture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0E0A911A-9654-0241-AAFB-882A40133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153400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Primitive Data Types: Complex and Decimal</a:t>
            </a:r>
            <a:endParaRPr lang="es-MX" altLang="en-US" sz="2800" dirty="0"/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93AF8CB5-3839-F344-B194-A46FE0B89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153400" cy="4724400"/>
          </a:xfrm>
        </p:spPr>
        <p:txBody>
          <a:bodyPr/>
          <a:lstStyle/>
          <a:p>
            <a:pPr eaLnBrk="1" hangingPunct="1"/>
            <a:r>
              <a:rPr lang="es-MX" altLang="en-US" sz="2400" dirty="0">
                <a:solidFill>
                  <a:srgbClr val="FF0000"/>
                </a:solidFill>
              </a:rPr>
              <a:t>Complex</a:t>
            </a:r>
          </a:p>
          <a:p>
            <a:pPr lvl="1" eaLnBrk="1" hangingPunct="1"/>
            <a:r>
              <a:rPr lang="es-MX" altLang="en-US" sz="2000" dirty="0">
                <a:solidFill>
                  <a:schemeClr val="tx1"/>
                </a:solidFill>
              </a:rPr>
              <a:t>Some languages support a complex type, e.g. Fortran, and Python</a:t>
            </a:r>
          </a:p>
          <a:p>
            <a:pPr lvl="1" eaLnBrk="1" hangingPunct="1"/>
            <a:r>
              <a:rPr lang="es-MX" altLang="en-US" sz="2000" dirty="0">
                <a:solidFill>
                  <a:schemeClr val="tx1"/>
                </a:solidFill>
              </a:rPr>
              <a:t>Each value consists of two floats, the real part and the imaginary part, e.g. in Python 7 + 3j</a:t>
            </a:r>
          </a:p>
          <a:p>
            <a:pPr lvl="1" eaLnBrk="1" hangingPunct="1"/>
            <a:r>
              <a:rPr lang="es-MX" altLang="en-US" sz="2000" dirty="0">
                <a:solidFill>
                  <a:srgbClr val="00B0F0"/>
                </a:solidFill>
              </a:rPr>
              <a:t>Question: How do you code complex numbers in Java? </a:t>
            </a:r>
          </a:p>
          <a:p>
            <a:pPr lvl="1" eaLnBrk="1" hangingPunct="1"/>
            <a:endParaRPr lang="es-MX" altLang="en-US" sz="2000" dirty="0">
              <a:solidFill>
                <a:srgbClr val="00B0F0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Decimal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For business applications (money)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</a:rPr>
              <a:t>COBOL, C#  </a:t>
            </a:r>
          </a:p>
          <a:p>
            <a:pPr lvl="2" eaLnBrk="1" hangingPunct="1"/>
            <a:r>
              <a:rPr lang="en-US" altLang="en-US" sz="1800" dirty="0">
                <a:solidFill>
                  <a:schemeClr val="tx1"/>
                </a:solidFill>
              </a:rPr>
              <a:t>Store a fixed number of decimal digits, in coded form (BCD)</a:t>
            </a:r>
          </a:p>
          <a:p>
            <a:pPr lvl="2" eaLnBrk="1" hangingPunct="1"/>
            <a:r>
              <a:rPr lang="en-US" altLang="en-US" sz="1800" i="1" dirty="0">
                <a:solidFill>
                  <a:schemeClr val="tx1"/>
                </a:solidFill>
              </a:rPr>
              <a:t>Advantage</a:t>
            </a:r>
            <a:r>
              <a:rPr lang="en-US" altLang="en-US" sz="1800" dirty="0">
                <a:solidFill>
                  <a:schemeClr val="tx1"/>
                </a:solidFill>
              </a:rPr>
              <a:t>: accuracy</a:t>
            </a:r>
          </a:p>
          <a:p>
            <a:pPr lvl="2" eaLnBrk="1" hangingPunct="1"/>
            <a:r>
              <a:rPr lang="en-US" altLang="en-US" sz="1800" i="1" dirty="0">
                <a:solidFill>
                  <a:schemeClr val="tx1"/>
                </a:solidFill>
              </a:rPr>
              <a:t>Disadvantages</a:t>
            </a:r>
            <a:r>
              <a:rPr lang="en-US" altLang="en-US" sz="1800" dirty="0">
                <a:solidFill>
                  <a:schemeClr val="tx1"/>
                </a:solidFill>
              </a:rPr>
              <a:t>: limited range, wastes memory</a:t>
            </a:r>
          </a:p>
          <a:p>
            <a:pPr marL="57150" indent="0" eaLnBrk="1" hangingPunct="1">
              <a:buNone/>
            </a:pPr>
            <a:endParaRPr lang="es-MX" altLang="en-US" sz="2000" dirty="0">
              <a:solidFill>
                <a:schemeClr val="tx1"/>
              </a:solidFill>
            </a:endParaRPr>
          </a:p>
          <a:p>
            <a:pPr marL="457200" lvl="1" indent="0" eaLnBrk="1" hangingPunct="1">
              <a:buNone/>
            </a:pPr>
            <a:endParaRPr lang="es-MX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5207F1AA-5A44-6F44-8371-270E7D6D2B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153400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Primitive Data Types: Boolean and Character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7BCE7A9E-99EB-1A48-B196-052446274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Boolean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Simplest of all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Range of values: two elements,  “true” and  “false”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Could be implemented as bits, but often as bytes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Advantage: readability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Character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Stored as numeric coding, originally in ASCII 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Unicode now most popular</a:t>
            </a:r>
          </a:p>
          <a:p>
            <a:pPr lvl="2" eaLnBrk="1" hangingPunct="1"/>
            <a:r>
              <a:rPr lang="en-US" altLang="en-US" sz="2000" dirty="0">
                <a:solidFill>
                  <a:schemeClr val="tx1"/>
                </a:solidFill>
              </a:rPr>
              <a:t>Includes characters from most natural languages</a:t>
            </a:r>
          </a:p>
          <a:p>
            <a:pPr lvl="2" eaLnBrk="1" hangingPunct="1"/>
            <a:r>
              <a:rPr lang="en-US" altLang="en-US" sz="2000" dirty="0">
                <a:solidFill>
                  <a:schemeClr val="tx1"/>
                </a:solidFill>
              </a:rPr>
              <a:t>Originally used in Java, now supported by many languages</a:t>
            </a:r>
          </a:p>
          <a:p>
            <a:pPr lvl="2" eaLnBrk="1" hangingPunct="1"/>
            <a:r>
              <a:rPr lang="en-US" altLang="en-US" sz="2000" dirty="0">
                <a:solidFill>
                  <a:schemeClr val="tx1"/>
                </a:solidFill>
              </a:rPr>
              <a:t>UTF-8, UTF-16, UTF-32 (less common)</a:t>
            </a:r>
          </a:p>
          <a:p>
            <a:pPr marL="914400" lvl="2" indent="0" eaLnBrk="1" hangingPunct="1"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>
            <a:extLst>
              <a:ext uri="{FF2B5EF4-FFF2-40B4-BE49-F238E27FC236}">
                <a16:creationId xmlns:a16="http://schemas.microsoft.com/office/drawing/2014/main" id="{5C67ED85-40F3-4F4B-A775-42D448E02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Character String Types 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26DCFAE9-1E36-C340-8246-D3366BF47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Values are </a:t>
            </a:r>
            <a:r>
              <a:rPr lang="en-US" altLang="en-US" sz="2400" dirty="0">
                <a:solidFill>
                  <a:srgbClr val="FF0000"/>
                </a:solidFill>
              </a:rPr>
              <a:t>sequences of characters</a:t>
            </a:r>
          </a:p>
          <a:p>
            <a:pPr eaLnBrk="1" hangingPunct="1"/>
            <a:r>
              <a:rPr lang="en-US" altLang="en-US" sz="2400" dirty="0">
                <a:solidFill>
                  <a:srgbClr val="FF0000"/>
                </a:solidFill>
              </a:rPr>
              <a:t>Design issues</a:t>
            </a:r>
            <a:r>
              <a:rPr lang="en-US" altLang="en-US" sz="2400" dirty="0">
                <a:solidFill>
                  <a:schemeClr val="tx1"/>
                </a:solidFill>
              </a:rPr>
              <a:t>: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Is it a primitive type or an array of characters?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Should the length of strings be static or dynamic?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Typical operations: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Assignment and copying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Comparison (=, &gt;, etc.)  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Catenation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Substring reference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Pattern matching</a:t>
            </a: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Advantage</a:t>
            </a:r>
          </a:p>
          <a:p>
            <a:pPr lvl="1" eaLnBrk="1" hangingPunct="1"/>
            <a:r>
              <a:rPr lang="en-US" altLang="en-US" sz="1800" dirty="0">
                <a:solidFill>
                  <a:schemeClr val="tx1"/>
                </a:solidFill>
              </a:rPr>
              <a:t>Aid to writability</a:t>
            </a:r>
          </a:p>
          <a:p>
            <a:pPr lvl="1" eaLnBrk="1" hangingPunct="1"/>
            <a:endParaRPr lang="en-US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DF6BE8D9-841D-ED46-BD05-40CFBE97E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153400" cy="914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Character String Types: Language Support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5FC26F5C-2A98-7A41-851C-98C60D65C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C and C++: </a:t>
            </a:r>
            <a:r>
              <a:rPr lang="en-US" altLang="en-US" sz="2000" dirty="0">
                <a:solidFill>
                  <a:schemeClr val="tx1"/>
                </a:solidFill>
              </a:rPr>
              <a:t>Not primitive, use </a:t>
            </a:r>
            <a:r>
              <a:rPr lang="en-US" altLang="en-US" sz="2000" i="1" dirty="0">
                <a:solidFill>
                  <a:srgbClr val="FF0000"/>
                </a:solidFill>
              </a:rPr>
              <a:t>char arrays </a:t>
            </a:r>
            <a:r>
              <a:rPr lang="en-US" altLang="en-US" sz="2000" dirty="0">
                <a:solidFill>
                  <a:schemeClr val="tx1"/>
                </a:solidFill>
              </a:rPr>
              <a:t>and a library of functions that provide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Python: </a:t>
            </a:r>
            <a:r>
              <a:rPr lang="en-US" altLang="en-US" sz="2000" dirty="0">
                <a:solidFill>
                  <a:schemeClr val="tx1"/>
                </a:solidFill>
              </a:rPr>
              <a:t>Primitive type with assignment and several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Java (and C#, Ruby, and Swift): </a:t>
            </a:r>
            <a:r>
              <a:rPr lang="en-US" altLang="en-US" sz="2000" dirty="0">
                <a:solidFill>
                  <a:schemeClr val="tx1"/>
                </a:solidFill>
              </a:rPr>
              <a:t>Primitive via the </a:t>
            </a:r>
            <a:r>
              <a:rPr lang="en-US" altLang="en-US" sz="2000" i="1" dirty="0">
                <a:solidFill>
                  <a:srgbClr val="FF0000"/>
                </a:solidFill>
                <a:cs typeface="Courier New" panose="02070309020205020404" pitchFamily="49" charset="0"/>
              </a:rPr>
              <a:t>String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Perl et al: </a:t>
            </a:r>
            <a:r>
              <a:rPr lang="en-US" altLang="en-US" sz="2000" dirty="0">
                <a:solidFill>
                  <a:schemeClr val="tx1"/>
                </a:solidFill>
              </a:rPr>
              <a:t>built-in pattern matching, using regular expressions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1"/>
                </a:solidFill>
              </a:rPr>
              <a:t>Character String Length Options</a:t>
            </a:r>
          </a:p>
          <a:p>
            <a:pPr lvl="1" eaLnBrk="1" hangingPunct="1"/>
            <a:r>
              <a:rPr lang="en-US" altLang="en-US" sz="2000" i="1" dirty="0">
                <a:solidFill>
                  <a:srgbClr val="FF0000"/>
                </a:solidFill>
              </a:rPr>
              <a:t>Static</a:t>
            </a:r>
            <a:r>
              <a:rPr lang="en-US" altLang="en-US" sz="2000" dirty="0">
                <a:solidFill>
                  <a:schemeClr val="tx1"/>
                </a:solidFill>
              </a:rPr>
              <a:t>: COBOL, Java’s </a:t>
            </a: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000" dirty="0">
                <a:solidFill>
                  <a:schemeClr val="tx1"/>
                </a:solidFill>
              </a:rPr>
              <a:t> class</a:t>
            </a: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i="1" dirty="0">
                <a:solidFill>
                  <a:srgbClr val="FF0000"/>
                </a:solidFill>
              </a:rPr>
              <a:t>Limited Dynamic Length</a:t>
            </a:r>
            <a:r>
              <a:rPr lang="en-US" altLang="en-US" sz="2000" dirty="0">
                <a:solidFill>
                  <a:schemeClr val="tx1"/>
                </a:solidFill>
              </a:rPr>
              <a:t>: C and C++</a:t>
            </a:r>
          </a:p>
          <a:p>
            <a:pPr lvl="2" eaLnBrk="1" hangingPunct="1"/>
            <a:r>
              <a:rPr lang="en-US" altLang="en-US" sz="2000" dirty="0">
                <a:solidFill>
                  <a:schemeClr val="tx1"/>
                </a:solidFill>
              </a:rPr>
              <a:t>In these languages, a special character is used to indicate the end of a string’s characters, rather than maintaining the length</a:t>
            </a:r>
          </a:p>
          <a:p>
            <a:pPr lvl="1" eaLnBrk="1" hangingPunct="1"/>
            <a:r>
              <a:rPr lang="en-US" altLang="en-US" sz="2000" i="1" dirty="0">
                <a:solidFill>
                  <a:srgbClr val="FF0000"/>
                </a:solidFill>
              </a:rPr>
              <a:t>Dynamic</a:t>
            </a:r>
            <a:r>
              <a:rPr lang="en-US" altLang="en-US" sz="2000" dirty="0">
                <a:solidFill>
                  <a:schemeClr val="tx1"/>
                </a:solidFill>
              </a:rPr>
              <a:t> (no maximum): SNOBOL4, Perl, JavaScript</a:t>
            </a:r>
          </a:p>
          <a:p>
            <a:pPr lvl="2" eaLnBrk="1" hangingPunct="1"/>
            <a:r>
              <a:rPr lang="en-US" altLang="en-US" sz="1700" dirty="0">
                <a:solidFill>
                  <a:schemeClr val="tx1"/>
                </a:solidFill>
              </a:rPr>
              <a:t>Increased cost in implementation &amp; efficiency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400" dirty="0">
              <a:solidFill>
                <a:schemeClr val="tx1"/>
              </a:solidFill>
            </a:endParaRP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</TotalTime>
  <Words>4405</Words>
  <Application>Microsoft Macintosh PowerPoint</Application>
  <PresentationFormat>On-screen Show (4:3)</PresentationFormat>
  <Paragraphs>555</Paragraphs>
  <Slides>50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Times</vt:lpstr>
      <vt:lpstr>Arial</vt:lpstr>
      <vt:lpstr>Courier</vt:lpstr>
      <vt:lpstr>Courier New</vt:lpstr>
      <vt:lpstr>Lucida Sans Unicode</vt:lpstr>
      <vt:lpstr>Times New Roman</vt:lpstr>
      <vt:lpstr>1_sebesta</vt:lpstr>
      <vt:lpstr>PowerPoint Presentation</vt:lpstr>
      <vt:lpstr>Lecture 4 (Chapter 6) Topics</vt:lpstr>
      <vt:lpstr>Primitive Types</vt:lpstr>
      <vt:lpstr>Primitive Data Types</vt:lpstr>
      <vt:lpstr>Primitive Data Types: Integer and Floating Point</vt:lpstr>
      <vt:lpstr>Primitive Data Types: Complex and Decimal</vt:lpstr>
      <vt:lpstr>Primitive Data Types: Boolean and Character</vt:lpstr>
      <vt:lpstr>Character String Types </vt:lpstr>
      <vt:lpstr>Character String Types: Language Support</vt:lpstr>
      <vt:lpstr>User-Defined Ordinal Types</vt:lpstr>
      <vt:lpstr>Enumeration Types</vt:lpstr>
      <vt:lpstr>Primitive types: Summary</vt:lpstr>
      <vt:lpstr>Array Types</vt:lpstr>
      <vt:lpstr>Array Indexing</vt:lpstr>
      <vt:lpstr>PowerPoint Presentation</vt:lpstr>
      <vt:lpstr>Subscript Binding and Array Categories</vt:lpstr>
      <vt:lpstr>Array Categories  </vt:lpstr>
      <vt:lpstr>Stack dynamic vs. fixed stack dynamic</vt:lpstr>
      <vt:lpstr>Array Categories (continued) </vt:lpstr>
      <vt:lpstr>Questions</vt:lpstr>
      <vt:lpstr>Java arrays vs. C++ arrays</vt:lpstr>
      <vt:lpstr>Heterogeneous Arrays</vt:lpstr>
      <vt:lpstr>Language Support</vt:lpstr>
      <vt:lpstr>Array Initialization</vt:lpstr>
      <vt:lpstr>Arrays Operations</vt:lpstr>
      <vt:lpstr>PowerPoint Presentation</vt:lpstr>
      <vt:lpstr>Rectangular and Jagged Arrays</vt:lpstr>
      <vt:lpstr>Compare/Contrast  </vt:lpstr>
      <vt:lpstr>Compare &amp; Contrast </vt:lpstr>
      <vt:lpstr>Slices</vt:lpstr>
      <vt:lpstr>Associative Arrays</vt:lpstr>
      <vt:lpstr>Tuple Types</vt:lpstr>
      <vt:lpstr>List Types</vt:lpstr>
      <vt:lpstr>Array Types: Summary</vt:lpstr>
      <vt:lpstr>Pointer and Reference Types</vt:lpstr>
      <vt:lpstr>Design Issues</vt:lpstr>
      <vt:lpstr>Pointer Operations</vt:lpstr>
      <vt:lpstr>Problems with Pointers </vt:lpstr>
      <vt:lpstr>PowerPoint Presentation</vt:lpstr>
      <vt:lpstr>Pointers in C and C++</vt:lpstr>
      <vt:lpstr>Reference Types </vt:lpstr>
      <vt:lpstr>Evaluation of Pointers</vt:lpstr>
      <vt:lpstr>Pointer and Reference Types: Summary</vt:lpstr>
      <vt:lpstr>Type Checking</vt:lpstr>
      <vt:lpstr>Type Checking (continued)</vt:lpstr>
      <vt:lpstr>Type Equivalence</vt:lpstr>
      <vt:lpstr>Name vs. Structure Equivalence </vt:lpstr>
      <vt:lpstr>Type Equivalence</vt:lpstr>
      <vt:lpstr>Theory and Data Types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Lan Yang</cp:lastModifiedBy>
  <cp:revision>90</cp:revision>
  <dcterms:created xsi:type="dcterms:W3CDTF">2003-08-01T12:29:19Z</dcterms:created>
  <dcterms:modified xsi:type="dcterms:W3CDTF">2024-09-24T18:12:18Z</dcterms:modified>
</cp:coreProperties>
</file>