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1"/>
  </p:notesMasterIdLst>
  <p:sldIdLst>
    <p:sldId id="361" r:id="rId2"/>
    <p:sldId id="258" r:id="rId3"/>
    <p:sldId id="286" r:id="rId4"/>
    <p:sldId id="259" r:id="rId5"/>
    <p:sldId id="261" r:id="rId6"/>
    <p:sldId id="260" r:id="rId7"/>
    <p:sldId id="364" r:id="rId8"/>
    <p:sldId id="262" r:id="rId9"/>
    <p:sldId id="362" r:id="rId10"/>
    <p:sldId id="263" r:id="rId11"/>
    <p:sldId id="287" r:id="rId12"/>
    <p:sldId id="264" r:id="rId13"/>
    <p:sldId id="363" r:id="rId14"/>
    <p:sldId id="266" r:id="rId15"/>
    <p:sldId id="292" r:id="rId16"/>
    <p:sldId id="269" r:id="rId17"/>
    <p:sldId id="271" r:id="rId18"/>
    <p:sldId id="273" r:id="rId19"/>
    <p:sldId id="275" r:id="rId20"/>
    <p:sldId id="277" r:id="rId21"/>
    <p:sldId id="279" r:id="rId22"/>
    <p:sldId id="280" r:id="rId23"/>
    <p:sldId id="281" r:id="rId24"/>
    <p:sldId id="282" r:id="rId25"/>
    <p:sldId id="288" r:id="rId26"/>
    <p:sldId id="284" r:id="rId27"/>
    <p:sldId id="291" r:id="rId28"/>
    <p:sldId id="285" r:id="rId29"/>
    <p:sldId id="28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7C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 autoAdjust="0"/>
    <p:restoredTop sz="95680" autoAdjust="0"/>
  </p:normalViewPr>
  <p:slideViewPr>
    <p:cSldViewPr>
      <p:cViewPr varScale="1">
        <p:scale>
          <a:sx n="108" d="100"/>
          <a:sy n="108" d="100"/>
        </p:scale>
        <p:origin x="1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D0160964-D029-6F4B-BEFE-858C95D2171F}"/>
    <pc:docChg chg="modSld">
      <pc:chgData name="Lan Yang" userId="43093da5-77dc-41e1-b856-09bc9a70e0e9" providerId="ADAL" clId="{D0160964-D029-6F4B-BEFE-858C95D2171F}" dt="2024-09-26T03:17:37.624" v="37" actId="20577"/>
      <pc:docMkLst>
        <pc:docMk/>
      </pc:docMkLst>
      <pc:sldChg chg="modSp mod">
        <pc:chgData name="Lan Yang" userId="43093da5-77dc-41e1-b856-09bc9a70e0e9" providerId="ADAL" clId="{D0160964-D029-6F4B-BEFE-858C95D2171F}" dt="2024-09-26T03:17:37.624" v="37" actId="20577"/>
        <pc:sldMkLst>
          <pc:docMk/>
          <pc:sldMk cId="0" sldId="258"/>
        </pc:sldMkLst>
        <pc:spChg chg="mod">
          <ac:chgData name="Lan Yang" userId="43093da5-77dc-41e1-b856-09bc9a70e0e9" providerId="ADAL" clId="{D0160964-D029-6F4B-BEFE-858C95D2171F}" dt="2024-09-26T03:17:37.624" v="37" actId="20577"/>
          <ac:spMkLst>
            <pc:docMk/>
            <pc:sldMk cId="0" sldId="258"/>
            <ac:spMk id="6149" creationId="{E86A9697-B0C6-7A46-8A2C-717F61A36632}"/>
          </ac:spMkLst>
        </pc:spChg>
      </pc:sldChg>
    </pc:docChg>
  </pc:docChgLst>
  <pc:docChgLst>
    <pc:chgData name="Lan Yang" userId="43093da5-77dc-41e1-b856-09bc9a70e0e9" providerId="ADAL" clId="{62A03FDD-5E78-4288-B564-F3F458F7D6EF}"/>
    <pc:docChg chg="modSld">
      <pc:chgData name="Lan Yang" userId="43093da5-77dc-41e1-b856-09bc9a70e0e9" providerId="ADAL" clId="{62A03FDD-5E78-4288-B564-F3F458F7D6EF}" dt="2024-02-29T22:42:14.786" v="53" actId="20577"/>
      <pc:docMkLst>
        <pc:docMk/>
      </pc:docMkLst>
      <pc:sldChg chg="modSp">
        <pc:chgData name="Lan Yang" userId="43093da5-77dc-41e1-b856-09bc9a70e0e9" providerId="ADAL" clId="{62A03FDD-5E78-4288-B564-F3F458F7D6EF}" dt="2024-02-29T22:42:14.786" v="53" actId="20577"/>
        <pc:sldMkLst>
          <pc:docMk/>
          <pc:sldMk cId="0" sldId="288"/>
        </pc:sldMkLst>
        <pc:spChg chg="mod">
          <ac:chgData name="Lan Yang" userId="43093da5-77dc-41e1-b856-09bc9a70e0e9" providerId="ADAL" clId="{62A03FDD-5E78-4288-B564-F3F458F7D6EF}" dt="2024-02-29T22:42:06.142" v="43" actId="14100"/>
          <ac:spMkLst>
            <pc:docMk/>
            <pc:sldMk cId="0" sldId="288"/>
            <ac:spMk id="57348" creationId="{B74B9891-2D0D-0349-ABF4-380638EDCD80}"/>
          </ac:spMkLst>
        </pc:spChg>
        <pc:spChg chg="mod">
          <ac:chgData name="Lan Yang" userId="43093da5-77dc-41e1-b856-09bc9a70e0e9" providerId="ADAL" clId="{62A03FDD-5E78-4288-B564-F3F458F7D6EF}" dt="2024-02-29T22:42:14.786" v="53" actId="20577"/>
          <ac:spMkLst>
            <pc:docMk/>
            <pc:sldMk cId="0" sldId="288"/>
            <ac:spMk id="57349" creationId="{43459F2D-8B14-F94B-9714-28B1796DDE9D}"/>
          </ac:spMkLst>
        </pc:spChg>
      </pc:sldChg>
      <pc:sldChg chg="modSp">
        <pc:chgData name="Lan Yang" userId="43093da5-77dc-41e1-b856-09bc9a70e0e9" providerId="ADAL" clId="{62A03FDD-5E78-4288-B564-F3F458F7D6EF}" dt="2024-02-22T22:57:03.564" v="20" actId="20577"/>
        <pc:sldMkLst>
          <pc:docMk/>
          <pc:sldMk cId="3532155725" sldId="364"/>
        </pc:sldMkLst>
        <pc:spChg chg="mod">
          <ac:chgData name="Lan Yang" userId="43093da5-77dc-41e1-b856-09bc9a70e0e9" providerId="ADAL" clId="{62A03FDD-5E78-4288-B564-F3F458F7D6EF}" dt="2024-02-22T22:56:57.032" v="15" actId="20577"/>
          <ac:spMkLst>
            <pc:docMk/>
            <pc:sldMk cId="3532155725" sldId="364"/>
            <ac:spMk id="3" creationId="{84BD5085-7BB7-183C-7EDA-9333386CC5E9}"/>
          </ac:spMkLst>
        </pc:spChg>
        <pc:spChg chg="mod">
          <ac:chgData name="Lan Yang" userId="43093da5-77dc-41e1-b856-09bc9a70e0e9" providerId="ADAL" clId="{62A03FDD-5E78-4288-B564-F3F458F7D6EF}" dt="2024-02-22T22:57:03.564" v="20" actId="20577"/>
          <ac:spMkLst>
            <pc:docMk/>
            <pc:sldMk cId="3532155725" sldId="364"/>
            <ac:spMk id="5" creationId="{BDC54ABD-6703-0EC8-7A7B-C56406B9D149}"/>
          </ac:spMkLst>
        </pc:spChg>
      </pc:sldChg>
    </pc:docChg>
  </pc:docChgLst>
  <pc:docChgLst>
    <pc:chgData name="Lan Yang" userId="43093da5-77dc-41e1-b856-09bc9a70e0e9" providerId="ADAL" clId="{E5F55D26-28AB-4B06-9F25-A60EDD6ED629}"/>
    <pc:docChg chg="modSld">
      <pc:chgData name="Lan Yang" userId="43093da5-77dc-41e1-b856-09bc9a70e0e9" providerId="ADAL" clId="{E5F55D26-28AB-4B06-9F25-A60EDD6ED629}" dt="2024-03-21T22:17:36.675" v="44" actId="207"/>
      <pc:docMkLst>
        <pc:docMk/>
      </pc:docMkLst>
      <pc:sldChg chg="modSp">
        <pc:chgData name="Lan Yang" userId="43093da5-77dc-41e1-b856-09bc9a70e0e9" providerId="ADAL" clId="{E5F55D26-28AB-4B06-9F25-A60EDD6ED629}" dt="2024-03-21T22:17:36.675" v="44" actId="207"/>
        <pc:sldMkLst>
          <pc:docMk/>
          <pc:sldMk cId="0" sldId="288"/>
        </pc:sldMkLst>
        <pc:spChg chg="mod">
          <ac:chgData name="Lan Yang" userId="43093da5-77dc-41e1-b856-09bc9a70e0e9" providerId="ADAL" clId="{E5F55D26-28AB-4B06-9F25-A60EDD6ED629}" dt="2024-03-21T22:17:36.675" v="44" actId="207"/>
          <ac:spMkLst>
            <pc:docMk/>
            <pc:sldMk cId="0" sldId="288"/>
            <ac:spMk id="57349" creationId="{43459F2D-8B14-F94B-9714-28B1796DDE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0C4AA77-2391-204B-85AD-1EF26F47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B102201-125E-774B-A7F4-124678CA97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855A8C2-C1ED-2E49-85B1-5CA8C00C4B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B275D1A-AA0C-EC4F-9097-EE19ED1D51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409553A-37A6-A540-9EAF-F900700810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356FEF4-2801-114B-9BCB-5D7E24E372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155B3F1B-B0D9-8249-9C02-4BF0CCB8C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29CF983-8402-D449-9543-98750BC7B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F4F311D-3D5A-2342-B19B-DA1909952E71}" type="slidenum">
              <a:rPr lang="en-US" altLang="en-US" sz="1200" b="0" smtClean="0"/>
              <a:pPr/>
              <a:t>2</a:t>
            </a:fld>
            <a:endParaRPr lang="en-US" altLang="en-US" sz="12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FB6CE5E-4DAA-544C-8D44-950E988A4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23FD0AE-7DAB-6D43-9874-5C3078CC2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0E183E4-7D44-7B41-95FA-1126C7EF9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31FD54D-B9A3-054B-B9B0-86A37336572F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1AD890F-0320-8F49-AE38-05AEFA2970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1E4DE86-BF85-F747-9924-AF6D618E4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EC347DB-8BCE-4F49-9617-F11F3E713B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351EF3C-F41E-1D42-AE31-24FE585E383A}" type="slidenum">
              <a:rPr lang="en-US" altLang="en-US" sz="1200" b="0" smtClean="0"/>
              <a:pPr/>
              <a:t>14</a:t>
            </a:fld>
            <a:endParaRPr lang="en-US" altLang="en-US" sz="12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6F3A3FE-5D54-1948-A947-2CDEC38C4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B4149FB-BF23-A24D-8E6C-D17AF51F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B4DA15E-983E-1443-AA62-2C49067C5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B35325B-C157-E14D-9A0A-85CA387EDD6A}" type="slidenum">
              <a:rPr lang="en-US" altLang="en-US" sz="1200" b="0" smtClean="0"/>
              <a:pPr/>
              <a:t>16</a:t>
            </a:fld>
            <a:endParaRPr lang="en-US" altLang="en-US" sz="12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1F31316-5412-3142-A3D2-2B3D718DE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D8B8A75-DFBF-1E4C-8AEE-4FA4637B7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A3D2854-5420-1145-B33D-2D6FAE81D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0CD8876-36E2-EA49-A67C-F9B6153A00CB}" type="slidenum">
              <a:rPr lang="en-US" altLang="en-US" sz="1200" b="0" smtClean="0"/>
              <a:pPr/>
              <a:t>17</a:t>
            </a:fld>
            <a:endParaRPr lang="en-US" altLang="en-US" sz="12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EE588D1-970D-1E4D-A2AD-2C08BA0C8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ADB9824-DF26-FA4F-B979-13C1F1036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A8EF813-F544-A04A-A59F-4EAE93765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5EA1812-9BEE-C340-8650-CDFE0A8BA3FA}" type="slidenum">
              <a:rPr lang="en-US" altLang="en-US" sz="1200" b="0" smtClean="0"/>
              <a:pPr/>
              <a:t>18</a:t>
            </a:fld>
            <a:endParaRPr lang="en-US" altLang="en-US" sz="12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B283AA4-A993-D541-9C99-697036D5A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D996FB8-F79B-8F43-B720-B87529791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466DE88-520D-E849-9BDA-DE2AA6CF5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11BB96D-6878-9E44-82A8-487A8AA2DC01}" type="slidenum">
              <a:rPr lang="en-US" altLang="en-US" sz="1200" b="0" smtClean="0"/>
              <a:pPr/>
              <a:t>19</a:t>
            </a:fld>
            <a:endParaRPr lang="en-US" altLang="en-US" sz="1200" b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269691A-7DF7-1445-AAE8-E9EC27E81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BE1DD3D-0232-864D-BA24-D9280F14C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C6FE3E9-E283-BD4D-AF5D-1D49B80AE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2942D0F-438E-9E4C-8E70-E9A24338AC54}" type="slidenum">
              <a:rPr lang="en-US" altLang="en-US" sz="1200" b="0" smtClean="0"/>
              <a:pPr/>
              <a:t>20</a:t>
            </a:fld>
            <a:endParaRPr lang="en-US" altLang="en-US" sz="1200" b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D57B96F-03E9-354F-A504-5B01B9458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791592E-E1A5-D243-8EED-956765C2F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15F7C23-F7B5-C74A-A9DB-03113DB54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538ABEA-630E-C545-8342-25DBD4AC8861}" type="slidenum">
              <a:rPr lang="en-US" altLang="en-US" sz="1200" b="0" smtClean="0"/>
              <a:pPr/>
              <a:t>21</a:t>
            </a:fld>
            <a:endParaRPr lang="en-US" altLang="en-US" sz="12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FF91E71-D2FE-454E-BFC6-671E0DEB9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093E313-5186-B745-986E-AD6F02FA1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B0E2AB6-D48C-294C-96FA-D4EA27221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8DD2115-85E0-B949-A486-44FCF4DB45D6}" type="slidenum">
              <a:rPr lang="en-US" altLang="en-US" sz="1200" b="0" smtClean="0"/>
              <a:pPr/>
              <a:t>22</a:t>
            </a:fld>
            <a:endParaRPr lang="en-US" altLang="en-US" sz="1200" b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9939F11-8FFD-6E45-A116-5DD6A87ED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B5CF187-C111-D44F-A312-E6933DB90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9242E9A-E292-124B-908C-3E51AB384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AD15892-EF11-0143-8FC7-07C0FACFA0D2}" type="slidenum">
              <a:rPr lang="en-US" altLang="en-US" sz="1200" b="0" smtClean="0"/>
              <a:pPr/>
              <a:t>23</a:t>
            </a:fld>
            <a:endParaRPr lang="en-US" altLang="en-US" sz="1200" b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1AA908B-DED4-644B-AABE-68081DF83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A73B556-CC16-AA45-AF99-E10675628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DD348F3-102E-7043-8122-E8DF1CC01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F3380E2-7BC0-FD4F-ADE2-B232B634517C}" type="slidenum">
              <a:rPr lang="en-US" altLang="en-US" sz="1200" b="0" smtClean="0"/>
              <a:pPr/>
              <a:t>3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CC72DAB-1975-C74A-BA50-650DF8180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E3EC8BC-A3B5-4B48-89C4-35D1BADF0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497C1E7-5AA8-DC45-8D5E-6201422E9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0C2DBE9-F03F-AD40-B07E-13C6C3CEA189}" type="slidenum">
              <a:rPr lang="en-US" altLang="en-US" sz="1200" b="0" smtClean="0"/>
              <a:pPr/>
              <a:t>24</a:t>
            </a:fld>
            <a:endParaRPr lang="en-US" altLang="en-US" sz="12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DE985A8-85F8-6E4E-9782-5DEFA060A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AC0816C-86A0-B54B-8983-99EE4AFF2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A4313DF-7575-9346-BDDA-D1281637E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9CEA674-ABC2-BC44-AD74-60E782571D0F}" type="slidenum">
              <a:rPr lang="en-US" altLang="en-US" sz="1200" b="0" smtClean="0"/>
              <a:pPr/>
              <a:t>25</a:t>
            </a:fld>
            <a:endParaRPr lang="en-US" altLang="en-US" sz="12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7203527-2E33-1A46-81EE-D9326E650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C277F4B-22A3-604B-8529-E33FF821E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80847CC-A4BB-1349-A21C-3E0212767D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675D79A-19F0-0548-B531-6207D9337F6A}" type="slidenum">
              <a:rPr lang="en-US" altLang="en-US" sz="1200" b="0" smtClean="0"/>
              <a:pPr/>
              <a:t>26</a:t>
            </a:fld>
            <a:endParaRPr lang="en-US" altLang="en-US" sz="1200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3FED9AB-7083-FC43-A2F3-8AF451526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A6FCF9D-D557-3349-9B80-C55792615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D5B2984-F343-654D-9AFB-E9962977E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341F0FA-45E0-BD4C-88EC-E676A4E2792C}" type="slidenum">
              <a:rPr lang="en-US" altLang="en-US" sz="1200" b="0" smtClean="0"/>
              <a:pPr/>
              <a:t>27</a:t>
            </a:fld>
            <a:endParaRPr lang="en-US" altLang="en-US" sz="1200" b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1B4F80C-BF0A-3748-AEA4-FE5DE6785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7FF4EA3-1889-0D4D-95D6-7D5DA7F21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F9ECFB3-E7EC-8143-BB8F-B88FE9FF55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1A6E26C-76A5-6849-B424-037FBEE1C73D}" type="slidenum">
              <a:rPr lang="en-US" altLang="en-US" sz="1200" b="0" smtClean="0"/>
              <a:pPr/>
              <a:t>28</a:t>
            </a:fld>
            <a:endParaRPr lang="en-US" altLang="en-US" sz="1200" b="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784892A-BA35-C341-B110-A8AD3BBB5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DBC97DB-34DA-CC4A-B319-C39462FDD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F4451BF-4264-E74D-97C6-C8CC584ED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0A552CC-2818-E24C-9301-87A2B29D13A6}" type="slidenum">
              <a:rPr lang="en-US" altLang="en-US" sz="1200" b="0" smtClean="0"/>
              <a:pPr/>
              <a:t>29</a:t>
            </a:fld>
            <a:endParaRPr lang="en-US" altLang="en-US" sz="1200" b="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D5E84E5-14FB-244E-AE51-DD3F5F52F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51A48EF-A7C5-4C48-A66B-BC1E4E240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47D4AF9-F89E-FD46-A2A7-5AB543158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AB95FF1-DABA-0B4D-99F9-83AE2E443DCF}" type="slidenum">
              <a:rPr lang="en-US" altLang="en-US" sz="1200" b="0" smtClean="0"/>
              <a:pPr/>
              <a:t>4</a:t>
            </a:fld>
            <a:endParaRPr lang="en-US" altLang="en-US" sz="12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63297A0-2C9E-634C-92D9-0E9700580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73D610A-1D7A-9F40-AC10-C4EAAB2E8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F41D78A-9439-E94D-B177-3B77CC9579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236B326-86D7-A34D-B46E-B6428F5D300B}" type="slidenum">
              <a:rPr lang="en-US" altLang="en-US" sz="1200" b="0" smtClean="0"/>
              <a:pPr/>
              <a:t>5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E7CD35-A979-7349-956F-30C6E9D1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13DA1B6-4CBF-574C-BAD9-95F291A0D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15BA41A-B635-EF40-8EC9-2C2E364C9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3D8679C-F6E9-5E49-AAFC-A5BA936F62B4}" type="slidenum">
              <a:rPr lang="en-US" altLang="en-US" sz="1200" b="0" smtClean="0"/>
              <a:pPr/>
              <a:t>6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58730F5-836C-EB44-9D83-75E91A6573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F946A58-A77A-3F44-AA90-B070305A1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B3F1B-B0D9-8249-9C02-4BF0CCB8CD5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76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A0ED163-F7A4-BE4B-BB61-65613C535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170E8B2-C255-7544-8C5A-C34FF8399F10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36B4638-8CCC-DE49-9E20-F4A30C86B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030340E-11B3-CD41-B45A-61F331039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9DE1033-EB4A-3940-AF48-75A4033EE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E2F20FC-96EC-0F41-A451-25B84B889EB8}" type="slidenum">
              <a:rPr lang="en-US" altLang="en-US" sz="1200" b="0" smtClean="0"/>
              <a:pPr/>
              <a:t>10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C3EB2BF-28FC-EF4E-81D1-6BD490AA3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493CA1A-B5DE-934A-A60C-A0C04035F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BB9D765-F5D6-9F47-BD73-C885BC383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BB6DDF4-6C23-9C44-BA8C-4DD2E50654EB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84ED718-9B2B-E144-BA8B-725F93DA2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882947D-CB78-FE45-B08C-A1FD5F83B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CF4F7EF6-D9DC-854A-B30B-77452AC7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b="0">
                <a:latin typeface="Courier" pitchFamily="49" charset="0"/>
              </a:rPr>
              <a:t>ISBN </a:t>
            </a:r>
            <a:r>
              <a:rPr lang="en-US" altLang="en-US" sz="1200" b="0"/>
              <a:t>0-321-49362-1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D949142-F396-F44E-ACD3-9EDDFE7D70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5175" y="617220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endParaRPr lang="es-MX" altLang="en-US" sz="1200" b="0">
              <a:latin typeface="Courier" pitchFamily="49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A3C0E189-158D-714C-9D3E-5E3663B5A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19050"/>
            <a:ext cx="5091113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13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19D27-B39C-A34F-95D0-C4ADF5D229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46B0A0-92AF-7D4F-84CF-536D1EF782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84382CA-72DB-2046-B3D6-F71EF6387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51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614223-C61E-4B4F-BCAB-B8C275CBF4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802A14-5D25-F544-A122-58A34A6B11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6CB5F7E-C6E6-7D41-8ACD-7747488A10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93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E1A1F-EB86-D144-83EB-D24BDAF1F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CA7EDB-5258-464E-BF72-CCBDCF08EA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8479845-4DC6-EB42-8A7C-D2A395467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9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EFCAB1-744D-7040-AB49-CDC42754F5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027B1E-2255-164A-9EB0-39833248A4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0822C15-00AC-6449-8B56-AB9663D4E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95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1D518-1FE5-F94A-A6C6-C1BF3A4855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F33F-41FD-6640-AF3A-D7DDA1DAD0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6A42874-DAB9-7545-BF4C-BE0FFACB2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70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8B7B34-8FDA-4D4D-A629-95541E1A81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9187C5-9045-C241-8FFA-0B80343A8A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5495D38-456E-5F4D-AF13-118D2AF21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2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BEB789-9AC5-A948-8DB2-BC5B2E405C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E82427-9C74-7942-8B82-4EBFD805B2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204C011-AE85-6B49-A560-D5951C16C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31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53789E-EA73-3948-BBBA-E3C3FE9E58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903BB6-0F7F-7A4A-86C7-4B0E079C08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B271F08-5798-3B4B-8B3C-98764D2B4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30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2B9C6-0ED1-4945-AD65-90348EC33B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45A94-09F1-1244-B1A1-8FA4D63FDC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EB1BEA8-5890-7041-8C69-D15AFD6DB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5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70C44-0E89-BC41-9DFD-C13C54CB31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B374A-D645-B348-9800-027C45BDDB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4249C40-C5CC-B84F-8055-F839BE82A1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0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423900-3947-3149-B0D7-BEE84FEE2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A15BD1-3F87-1148-8285-536E9E2D7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3F5F975-0791-6649-8117-66EED14294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E59B8BCC-C917-9F4C-A441-211E0C6B05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panose="020B0604020202020204" pitchFamily="34" charset="0"/>
                <a:ea typeface="Lucida Sans Unicode" panose="020B0602030504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905D0BA7-0C3F-DF44-B69A-D71E04E78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77C9A53A-1B97-6C45-9974-8EF5F35F2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DC6875D-5379-E74F-97BC-335A659FA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Lucida Sans Unicode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online_c++_compil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060A9-7A5C-0F4F-831B-E855F74CB0D7}"/>
              </a:ext>
            </a:extLst>
          </p:cNvPr>
          <p:cNvSpPr txBox="1"/>
          <p:nvPr/>
        </p:nvSpPr>
        <p:spPr>
          <a:xfrm>
            <a:off x="457200" y="2590800"/>
            <a:ext cx="8458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+mn-lt"/>
              </a:rPr>
              <a:t>Lecture 5: </a:t>
            </a:r>
            <a:r>
              <a:rPr lang="en-US" altLang="en-US" sz="2600" b="0" dirty="0">
                <a:latin typeface="+mn-lt"/>
              </a:rPr>
              <a:t>Expressions and Assignment Statements</a:t>
            </a:r>
          </a:p>
          <a:p>
            <a:pPr algn="ctr"/>
            <a:r>
              <a:rPr lang="en-US" sz="2800" b="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algn="ctr"/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en-US" b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0" dirty="0">
                <a:latin typeface="+mn-lt"/>
              </a:rPr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261339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154CA866-54F0-B347-8434-55EB08348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Operator Associativity Rule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6C798F56-E9D1-714A-BACE-4FD80C7B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>
                <a:solidFill>
                  <a:srgbClr val="FF0000"/>
                </a:solidFill>
              </a:rPr>
              <a:t>operator associativity rules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for expression evaluation define the order in which adjacent operators with the same precedence level are evaluated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Typical associativity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Left to right, except ** (power/exponent) right to left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4 ** 3 ** 2 = 2</a:t>
            </a:r>
            <a:r>
              <a:rPr lang="en-US" altLang="en-US" sz="2000" baseline="30000" dirty="0">
                <a:solidFill>
                  <a:srgbClr val="0070C0"/>
                </a:solidFill>
              </a:rPr>
              <a:t>x</a:t>
            </a:r>
            <a:r>
              <a:rPr lang="en-US" altLang="en-US" sz="2000" dirty="0">
                <a:solidFill>
                  <a:srgbClr val="0070C0"/>
                </a:solidFill>
              </a:rPr>
              <a:t>    x = ?	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APL is different; all operators have equal precedence and all operators associate right to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Precedence and associativity rules can be </a:t>
            </a:r>
            <a:r>
              <a:rPr lang="en-US" altLang="en-US" sz="2400" dirty="0" err="1">
                <a:solidFill>
                  <a:schemeClr val="tx1"/>
                </a:solidFill>
              </a:rPr>
              <a:t>overriden</a:t>
            </a:r>
            <a:r>
              <a:rPr lang="en-US" altLang="en-US" sz="2400" dirty="0">
                <a:solidFill>
                  <a:schemeClr val="tx1"/>
                </a:solidFill>
              </a:rPr>
              <a:t> with </a:t>
            </a:r>
            <a:r>
              <a:rPr lang="en-US" altLang="en-US" sz="2400" dirty="0">
                <a:solidFill>
                  <a:srgbClr val="FF0000"/>
                </a:solidFill>
              </a:rPr>
              <a:t>parentheses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567111C8-3EA0-8349-98EF-D520389BF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/>
              <a:t>Conditional Expressions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DBC22357-37F7-7A49-BEA2-988A48085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Conditional Expressions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C-based languages (e.g., C, C++)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average = (count == 0)? 0 : sum / count;</a:t>
            </a: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Evaluates as if written as follows: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if (count == 0) 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average = 0;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else 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average = sum </a:t>
            </a:r>
            <a: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  <a:t>/count;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Question</a:t>
            </a:r>
            <a:r>
              <a:rPr lang="en-US" altLang="en-US" sz="2000" dirty="0">
                <a:solidFill>
                  <a:schemeClr val="tx1"/>
                </a:solidFill>
              </a:rPr>
              <a:t>: What other language(s) support conditional expression? Write the above example (conditional expression) in that language’s syntax.</a:t>
            </a:r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C11B3DC8-ED8E-FE42-8772-838EBFE7E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/>
              <a:t>Operand Evaluation Order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54E7F490-241F-E447-A3DD-F88E0E20A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 i="1" dirty="0">
                <a:solidFill>
                  <a:srgbClr val="FF0000"/>
                </a:solidFill>
              </a:rPr>
              <a:t>Operand evaluation order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Variables: fetch the value from memory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Constants: sometimes a fetch from memory; sometimes the constant is in the machine language instruction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Parenthesized expressions: evaluate all operands and operators first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The most interesting case is when </a:t>
            </a:r>
            <a:r>
              <a:rPr lang="en-US" altLang="en-US" sz="2000" dirty="0">
                <a:solidFill>
                  <a:srgbClr val="C00000"/>
                </a:solidFill>
              </a:rPr>
              <a:t>an operand is a function call</a:t>
            </a:r>
          </a:p>
          <a:p>
            <a:pPr marL="514350" indent="-457200" eaLnBrk="1" hangingPunct="1"/>
            <a:r>
              <a:rPr lang="en-US" altLang="en-US" sz="2400" i="1" dirty="0">
                <a:solidFill>
                  <a:srgbClr val="FF0000"/>
                </a:solidFill>
              </a:rPr>
              <a:t>Functional side effects</a:t>
            </a:r>
            <a:r>
              <a:rPr lang="en-US" altLang="en-US" sz="2400" i="1" dirty="0">
                <a:solidFill>
                  <a:schemeClr val="tx1"/>
                </a:solidFill>
              </a:rPr>
              <a:t>:</a:t>
            </a:r>
            <a:r>
              <a:rPr lang="en-US" altLang="en-US" sz="2400" dirty="0">
                <a:solidFill>
                  <a:schemeClr val="tx1"/>
                </a:solidFill>
              </a:rPr>
              <a:t> when a function changes a two-way parameter or a non-local variable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a = 10;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		b = a + fun(&amp;a);</a:t>
            </a:r>
            <a:r>
              <a:rPr lang="en-US" alt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// assume that fun changes its parameter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//what will be the value a now? if modify code to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		b = fun(&amp;a) + a; 	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//x + y same as y + x?</a:t>
            </a:r>
          </a:p>
          <a:p>
            <a:pPr marL="57150" indent="0" eaLnBrk="1" hangingPunct="1">
              <a:buNone/>
            </a:pPr>
            <a:endParaRPr lang="en-US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5A28D6-ED5E-9645-A8F9-F8AACBFC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		int fun (int *p) { *p = *p + 1; return *p;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		a = 10;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		b1 = (a + 1) + fun(&amp;a);</a:t>
            </a:r>
            <a:r>
              <a:rPr lang="en-US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a = 10;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		b2 = fun(&amp;a) + (a + 1); 	</a:t>
            </a: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b1 == b2 ?</a:t>
            </a:r>
          </a:p>
        </p:txBody>
      </p:sp>
    </p:spTree>
    <p:extLst>
      <p:ext uri="{BB962C8B-B14F-4D97-AF65-F5344CB8AC3E}">
        <p14:creationId xmlns:p14="http://schemas.microsoft.com/office/powerpoint/2010/main" val="240060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0D5ACDE3-BA79-CD4D-81BE-75A42A5AF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Side Effects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172FF57F-3FC6-9345-A717-BFA87B1E6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99937"/>
            <a:ext cx="8153400" cy="4572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 dirty="0">
                <a:solidFill>
                  <a:schemeClr val="tx1"/>
                </a:solidFill>
              </a:rPr>
              <a:t>Two possible solutions to the problem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Write the language definition to </a:t>
            </a:r>
            <a:r>
              <a:rPr lang="en-US" altLang="en-US" sz="2000" dirty="0">
                <a:solidFill>
                  <a:srgbClr val="FF0000"/>
                </a:solidFill>
              </a:rPr>
              <a:t>disallow functional side effects</a:t>
            </a:r>
          </a:p>
          <a:p>
            <a:pPr marL="1314450" lvl="2" indent="-400050" eaLnBrk="1" hangingPunct="1"/>
            <a:r>
              <a:rPr lang="en-US" altLang="en-US" sz="1900" dirty="0">
                <a:solidFill>
                  <a:schemeClr val="tx1"/>
                </a:solidFill>
              </a:rPr>
              <a:t>No two-way parameters in functions</a:t>
            </a:r>
          </a:p>
          <a:p>
            <a:pPr marL="1314450" lvl="2" indent="-400050" eaLnBrk="1" hangingPunct="1"/>
            <a:r>
              <a:rPr lang="en-US" altLang="en-US" sz="1900" dirty="0">
                <a:solidFill>
                  <a:schemeClr val="tx1"/>
                </a:solidFill>
              </a:rPr>
              <a:t>No non-local references in functions</a:t>
            </a:r>
          </a:p>
          <a:p>
            <a:pPr marL="1314450" lvl="2" indent="-400050" eaLnBrk="1" hangingPunct="1"/>
            <a:r>
              <a:rPr lang="en-US" altLang="en-US" sz="1900" dirty="0">
                <a:solidFill>
                  <a:schemeClr val="tx1"/>
                </a:solidFill>
              </a:rPr>
              <a:t>Advantage</a:t>
            </a:r>
            <a:r>
              <a:rPr lang="en-US" altLang="en-US" sz="1900" b="1" dirty="0">
                <a:solidFill>
                  <a:schemeClr val="tx1"/>
                </a:solidFill>
              </a:rPr>
              <a:t>:</a:t>
            </a:r>
            <a:r>
              <a:rPr lang="en-US" altLang="en-US" sz="1900" dirty="0">
                <a:solidFill>
                  <a:schemeClr val="tx1"/>
                </a:solidFill>
              </a:rPr>
              <a:t> it works!</a:t>
            </a:r>
          </a:p>
          <a:p>
            <a:pPr marL="1314450" lvl="2" indent="-400050" eaLnBrk="1" hangingPunct="1"/>
            <a:r>
              <a:rPr lang="en-US" altLang="en-US" sz="1900" dirty="0">
                <a:solidFill>
                  <a:schemeClr val="tx1"/>
                </a:solidFill>
              </a:rPr>
              <a:t>Disadvantage</a:t>
            </a:r>
            <a:r>
              <a:rPr lang="en-US" altLang="en-US" sz="1900" b="1" dirty="0">
                <a:solidFill>
                  <a:schemeClr val="tx1"/>
                </a:solidFill>
              </a:rPr>
              <a:t>:</a:t>
            </a:r>
            <a:r>
              <a:rPr lang="en-US" altLang="en-US" sz="1900" dirty="0">
                <a:solidFill>
                  <a:schemeClr val="tx1"/>
                </a:solidFill>
              </a:rPr>
              <a:t> inflexibility of one-way parameters and lack of non-local references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Write the language definition to </a:t>
            </a:r>
            <a:r>
              <a:rPr lang="en-US" altLang="en-US" sz="2000" dirty="0">
                <a:solidFill>
                  <a:srgbClr val="FF0000"/>
                </a:solidFill>
              </a:rPr>
              <a:t>demand that operand evaluation order be fixed</a:t>
            </a:r>
          </a:p>
          <a:p>
            <a:pPr marL="1314450" lvl="2" indent="-400050" eaLnBrk="1" hangingPunct="1"/>
            <a:r>
              <a:rPr lang="en-US" altLang="en-US" sz="1900" dirty="0">
                <a:solidFill>
                  <a:schemeClr val="tx1"/>
                </a:solidFill>
              </a:rPr>
              <a:t>Disadvantage: limits some compiler optimizations</a:t>
            </a:r>
          </a:p>
          <a:p>
            <a:pPr marL="1314450" lvl="2" indent="-400050" eaLnBrk="1" hangingPunct="1"/>
            <a:r>
              <a:rPr lang="en-US" altLang="en-US" sz="1900" dirty="0">
                <a:solidFill>
                  <a:schemeClr val="tx1"/>
                </a:solidFill>
              </a:rPr>
              <a:t>Java requires that operands appear to be evaluated in left-to-right order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C58AC66E-68A6-DB4B-88BE-5910BEAD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A program has the property of </a:t>
            </a:r>
            <a:r>
              <a:rPr lang="en-US" altLang="en-US" sz="2000" i="1" dirty="0">
                <a:solidFill>
                  <a:srgbClr val="FF0000"/>
                </a:solidFill>
              </a:rPr>
              <a:t>referential transparency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if any two expressions in the program that have the same value can be substituted for one another anywhere in the program, without affecting the action of the program</a:t>
            </a:r>
          </a:p>
          <a:p>
            <a:pPr lvl="1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result1 = (fun(a) + b) / (fun(a) – c);</a:t>
            </a:r>
          </a:p>
          <a:p>
            <a:pPr lvl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  		 temp = fun(a);</a:t>
            </a:r>
          </a:p>
          <a:p>
            <a:pPr lvl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  		 result2 = (temp + b) / (temp – c);</a:t>
            </a:r>
          </a:p>
          <a:p>
            <a:pPr lvl="1"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If result1 == result2, no side effect; otherwise </a:t>
            </a:r>
            <a:r>
              <a:rPr lang="en-US" altLang="en-US" sz="1800" dirty="0">
                <a:solidFill>
                  <a:srgbClr val="FF0000"/>
                </a:solidFill>
              </a:rPr>
              <a:t>referential transparency is violated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Advantage of referential transparency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Semantics of a program is much easier to understand if it has referential transparency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Programs in </a:t>
            </a:r>
            <a:r>
              <a:rPr lang="en-US" altLang="en-US" sz="2000" dirty="0">
                <a:solidFill>
                  <a:srgbClr val="FF0000"/>
                </a:solidFill>
              </a:rPr>
              <a:t>pure functional languages </a:t>
            </a:r>
            <a:r>
              <a:rPr lang="en-US" altLang="en-US" sz="2000" dirty="0">
                <a:solidFill>
                  <a:schemeClr val="tx1"/>
                </a:solidFill>
              </a:rPr>
              <a:t>are referentially transparent because no local variables</a:t>
            </a:r>
          </a:p>
          <a:p>
            <a:pPr lvl="1"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0723" name="Title 2">
            <a:extLst>
              <a:ext uri="{FF2B5EF4-FFF2-40B4-BE49-F238E27FC236}">
                <a16:creationId xmlns:a16="http://schemas.microsoft.com/office/drawing/2014/main" id="{34453C05-DA09-C64A-9E49-E5B0704A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Transparency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791EECAF-89FF-8C49-8B1E-415AE9E03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Operators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BEA58B9-1760-D742-82E0-D8AE42750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5589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Use of an operator for more than one purpose is </a:t>
            </a:r>
            <a:r>
              <a:rPr lang="en-US" altLang="en-US" sz="2400" dirty="0">
                <a:solidFill>
                  <a:srgbClr val="FF0000"/>
                </a:solidFill>
              </a:rPr>
              <a:t>called </a:t>
            </a:r>
            <a:r>
              <a:rPr lang="en-US" altLang="en-US" sz="2400" i="1" dirty="0">
                <a:solidFill>
                  <a:srgbClr val="FF0000"/>
                </a:solidFill>
              </a:rPr>
              <a:t>operator overloading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Some are common (e.g., + for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Some are potential trouble (e.g., 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solidFill>
                  <a:schemeClr val="tx1"/>
                </a:solidFill>
              </a:rPr>
              <a:t>  in C and C++)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 	</a:t>
            </a:r>
            <a:r>
              <a:rPr lang="en-US" altLang="en-US" sz="2000" dirty="0">
                <a:solidFill>
                  <a:srgbClr val="0070C0"/>
                </a:solidFill>
              </a:rPr>
              <a:t>c = a * b; </a:t>
            </a:r>
            <a:r>
              <a:rPr lang="en-US" altLang="en-US" sz="2000" dirty="0">
                <a:solidFill>
                  <a:schemeClr val="tx1"/>
                </a:solidFill>
              </a:rPr>
              <a:t>vs.</a:t>
            </a:r>
            <a:r>
              <a:rPr lang="en-US" altLang="en-US" sz="2000" dirty="0">
                <a:solidFill>
                  <a:srgbClr val="0070C0"/>
                </a:solidFill>
              </a:rPr>
              <a:t> c = a * *</a:t>
            </a:r>
            <a:r>
              <a:rPr lang="en-US" altLang="en-US" sz="2000" dirty="0" err="1">
                <a:solidFill>
                  <a:srgbClr val="0070C0"/>
                </a:solidFill>
              </a:rPr>
              <a:t>pb</a:t>
            </a:r>
            <a:r>
              <a:rPr lang="en-US" altLang="en-US" sz="2000" dirty="0">
                <a:solidFill>
                  <a:srgbClr val="0070C0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Disadvantages: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dirty="0">
                <a:solidFill>
                  <a:schemeClr val="tx1"/>
                </a:solidFill>
              </a:rPr>
              <a:t>Loss of compiler error detection (omission of an operand should be a detectable error)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dirty="0">
                <a:solidFill>
                  <a:schemeClr val="tx1"/>
                </a:solidFill>
              </a:rPr>
              <a:t>Some loss of readability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C++, C#, and F# allow user-defined overloaded operators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When sensibly used, aid to readability and writability (avoid method calls, expressions appear natural)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Potential problems: 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Users can define nonsense operations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More to discuss in OOP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935DB518-B326-0F41-AE8E-EF36FF306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Type Conversions and Mixed-Mode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69DFD3C5-7F4D-8A4C-82E2-49BCC55A1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narrowing conversion: </a:t>
            </a:r>
            <a:r>
              <a:rPr lang="en-US" altLang="en-US" sz="2400" dirty="0">
                <a:solidFill>
                  <a:schemeClr val="tx1"/>
                </a:solidFill>
              </a:rPr>
              <a:t>converts an object to a type that cannot include all of the values of the original type 		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chemeClr val="tx1"/>
                </a:solidFill>
              </a:rPr>
              <a:t>e.g., convert </a:t>
            </a:r>
            <a:r>
              <a:rPr lang="en-US" altLang="en-US" sz="2000" dirty="0">
                <a:solidFill>
                  <a:srgbClr val="0070C0"/>
                </a:solidFill>
              </a:rPr>
              <a:t>float</a:t>
            </a:r>
            <a:r>
              <a:rPr lang="en-US" altLang="en-US" sz="2000" dirty="0">
                <a:solidFill>
                  <a:schemeClr val="tx1"/>
                </a:solidFill>
              </a:rPr>
              <a:t> to </a:t>
            </a:r>
            <a:r>
              <a:rPr lang="en-US" altLang="en-US" sz="2000" dirty="0" err="1">
                <a:solidFill>
                  <a:srgbClr val="0070C0"/>
                </a:solidFill>
              </a:rPr>
              <a:t>int</a:t>
            </a:r>
            <a:endParaRPr lang="en-US" altLang="en-US" sz="16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widening conversion: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an object is converted to a type that can include at least approximations to all of the values of the original type                         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chemeClr val="tx1"/>
                </a:solidFill>
              </a:rPr>
              <a:t>e.g., convert </a:t>
            </a:r>
            <a:r>
              <a:rPr lang="en-US" altLang="en-US" sz="2000" dirty="0" err="1">
                <a:solidFill>
                  <a:srgbClr val="0070C0"/>
                </a:solidFill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</a:rPr>
              <a:t> to </a:t>
            </a:r>
            <a:r>
              <a:rPr lang="en-US" altLang="en-US" sz="2000" dirty="0">
                <a:solidFill>
                  <a:srgbClr val="0070C0"/>
                </a:solidFill>
              </a:rPr>
              <a:t>float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mixed-mode expression:</a:t>
            </a:r>
            <a:r>
              <a:rPr lang="en-US" altLang="en-US" sz="2400" dirty="0">
                <a:solidFill>
                  <a:schemeClr val="tx1"/>
                </a:solidFill>
              </a:rPr>
              <a:t> has operands of different types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chemeClr val="tx1"/>
                </a:solidFill>
              </a:rPr>
              <a:t> e.g., 	</a:t>
            </a:r>
            <a:r>
              <a:rPr lang="en-US" altLang="en-US" sz="2000" dirty="0">
                <a:solidFill>
                  <a:srgbClr val="0070C0"/>
                </a:solidFill>
              </a:rPr>
              <a:t>3.5 + 35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None/>
            </a:pP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C77A558E-C664-904C-80FC-FFC3FE973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Coercion and Explicit Type Conversions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1FB1B6D8-131F-A442-952F-94A02E8CA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coercion</a:t>
            </a:r>
            <a:r>
              <a:rPr lang="en-US" altLang="en-US" sz="2400" dirty="0">
                <a:solidFill>
                  <a:schemeClr val="tx1"/>
                </a:solidFill>
              </a:rPr>
              <a:t> is an implicit type conversion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Disadvantage: decrease in the type error detection ability of the compiler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 most languages all numeric types are </a:t>
            </a:r>
            <a:r>
              <a:rPr lang="en-US" altLang="en-US" sz="2400" dirty="0">
                <a:solidFill>
                  <a:srgbClr val="FF0000"/>
                </a:solidFill>
              </a:rPr>
              <a:t>coerced in expressions</a:t>
            </a:r>
            <a:r>
              <a:rPr lang="en-US" altLang="en-US" sz="2400" dirty="0">
                <a:solidFill>
                  <a:schemeClr val="tx1"/>
                </a:solidFill>
              </a:rPr>
              <a:t>, using </a:t>
            </a:r>
            <a:r>
              <a:rPr lang="en-US" altLang="en-US" sz="2400" dirty="0">
                <a:solidFill>
                  <a:srgbClr val="FF0000"/>
                </a:solidFill>
              </a:rPr>
              <a:t>widening conversions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Exception: ML and F# no coercion, explicit type conversion required for mixed-mode operations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Explicit type conversions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Called </a:t>
            </a:r>
            <a:r>
              <a:rPr lang="en-US" altLang="en-US" sz="2000" i="1" dirty="0">
                <a:solidFill>
                  <a:srgbClr val="FF0000"/>
                </a:solidFill>
              </a:rPr>
              <a:t>casting</a:t>
            </a:r>
            <a:r>
              <a:rPr lang="en-US" altLang="en-US" sz="2000" dirty="0">
                <a:solidFill>
                  <a:schemeClr val="tx1"/>
                </a:solidFill>
              </a:rPr>
              <a:t> in C-based languages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</a:rPr>
              <a:t>int</a:t>
            </a:r>
            <a:r>
              <a:rPr lang="en-US" altLang="en-US" sz="2000" dirty="0">
                <a:solidFill>
                  <a:srgbClr val="0070C0"/>
                </a:solidFill>
              </a:rPr>
              <a:t>)angle</a:t>
            </a:r>
            <a:r>
              <a:rPr lang="en-US" altLang="en-US" sz="2000" dirty="0">
                <a:solidFill>
                  <a:schemeClr val="tx1"/>
                </a:solidFill>
              </a:rPr>
              <a:t>	//C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float(sum) + 3.0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//F#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>
                <a:solidFill>
                  <a:schemeClr val="tx1"/>
                </a:solidFill>
              </a:rPr>
              <a:t>//F# no coercion-- if sum is integer, sum + 3.0 type error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EFEA6FD4-DAF5-E949-933C-446BBA9D4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Expressions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C9ACC80E-6F44-794B-B822-85EB11A25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Relational Expressions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Use relational operators and operands of various types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Evaluate to some Boolean representation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Operator symbols used vary somewhat among languages </a:t>
            </a: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!=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/=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~=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.NE.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&lt;&gt;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…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JavaScript and PHP have two additional relational operator,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===</a:t>
            </a:r>
            <a:r>
              <a:rPr lang="en-US" altLang="en-US" sz="2400" dirty="0">
                <a:solidFill>
                  <a:schemeClr val="tx1"/>
                </a:solidFill>
              </a:rPr>
              <a:t> and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!==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- Similar to their cousins, 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z="2000" dirty="0">
                <a:solidFill>
                  <a:schemeClr val="tx1"/>
                </a:solidFill>
              </a:rPr>
              <a:t> and 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!=</a:t>
            </a:r>
            <a:r>
              <a:rPr lang="en-US" altLang="en-US" sz="2000" dirty="0">
                <a:solidFill>
                  <a:schemeClr val="tx1"/>
                </a:solidFill>
              </a:rPr>
              <a:t>, except that they do not coerce their operands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Ruby uses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000" dirty="0">
                <a:solidFill>
                  <a:schemeClr val="tx1"/>
                </a:solidFill>
              </a:rPr>
              <a:t> for equality relation operator that uses coercions and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eql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en-US" sz="2000" dirty="0">
                <a:solidFill>
                  <a:schemeClr val="tx1"/>
                </a:solidFill>
              </a:rPr>
              <a:t> for those that do not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Question</a:t>
            </a:r>
            <a:r>
              <a:rPr lang="en-US" altLang="en-US" sz="2000" dirty="0">
                <a:solidFill>
                  <a:schemeClr val="tx1"/>
                </a:solidFill>
              </a:rPr>
              <a:t>: Pros and Cons for introducing === and !==?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5F2A3D79-0EBA-2C41-B0B1-0A83D804F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5 (Chapter 7)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86A9697-B0C6-7A46-8A2C-717F61A36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Introduction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Arithmetic Expressions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Conditional Expressions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Overloaded Operators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Type Conversions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Relational and Boolean Expressions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Short-Circuit Evaluation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Assignments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Mixed-Mode Assignment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D307A210-D580-844F-B4EE-7664FB487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/>
              <a:t>Boolean Expressions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C597CE81-B9ED-8741-81EB-5B069F66B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Boolean Expressions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Operands are </a:t>
            </a:r>
            <a:r>
              <a:rPr lang="en-US" altLang="en-US" sz="2000" dirty="0">
                <a:solidFill>
                  <a:srgbClr val="FF0000"/>
                </a:solidFill>
              </a:rPr>
              <a:t>Boolean</a:t>
            </a:r>
            <a:r>
              <a:rPr lang="en-US" altLang="en-US" sz="2000" dirty="0">
                <a:solidFill>
                  <a:schemeClr val="tx1"/>
                </a:solidFill>
              </a:rPr>
              <a:t> and the result is Boolean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Operator symbols vary somewhat: </a:t>
            </a:r>
            <a:r>
              <a:rPr lang="en-US" altLang="en-US" sz="2000" dirty="0">
                <a:solidFill>
                  <a:srgbClr val="0070C0"/>
                </a:solidFill>
              </a:rPr>
              <a:t>and, &amp;&amp;, …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Boolean type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Boolean or bool, … only two values</a:t>
            </a:r>
            <a:r>
              <a:rPr lang="en-US" altLang="en-US" sz="2000" dirty="0">
                <a:solidFill>
                  <a:srgbClr val="0070C0"/>
                </a:solidFill>
              </a:rPr>
              <a:t>:  true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false</a:t>
            </a:r>
          </a:p>
          <a:p>
            <a:pPr lvl="2" eaLnBrk="1" hangingPunct="1"/>
            <a:r>
              <a:rPr lang="en-US" altLang="en-US" sz="1700" dirty="0">
                <a:solidFill>
                  <a:srgbClr val="0070C0"/>
                </a:solidFill>
              </a:rPr>
              <a:t>TRUE, True, true, … </a:t>
            </a:r>
            <a:r>
              <a:rPr lang="en-US" altLang="en-US" sz="1700" dirty="0">
                <a:solidFill>
                  <a:schemeClr val="tx1"/>
                </a:solidFill>
              </a:rPr>
              <a:t>(case sensitive)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Some languages have no Boolean type--it uses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</a:rPr>
              <a:t> type with </a:t>
            </a:r>
            <a:r>
              <a:rPr lang="en-US" altLang="en-US" sz="2000" dirty="0">
                <a:solidFill>
                  <a:srgbClr val="FF0000"/>
                </a:solidFill>
              </a:rPr>
              <a:t>0 for false </a:t>
            </a:r>
            <a:r>
              <a:rPr lang="en-US" altLang="en-US" sz="2000" dirty="0">
                <a:solidFill>
                  <a:schemeClr val="tx1"/>
                </a:solidFill>
              </a:rPr>
              <a:t>and </a:t>
            </a:r>
            <a:r>
              <a:rPr lang="en-US" altLang="en-US" sz="2000" dirty="0">
                <a:solidFill>
                  <a:srgbClr val="FF0000"/>
                </a:solidFill>
              </a:rPr>
              <a:t>nonzero for true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One odd characteristic of C’s expressions: </a:t>
            </a:r>
            <a:r>
              <a:rPr lang="en-US" altLang="en-US" sz="2000" b="1" dirty="0">
                <a:solidFill>
                  <a:srgbClr val="0070C0"/>
                </a:solidFill>
              </a:rPr>
              <a:t>a &lt; b &lt; c</a:t>
            </a:r>
            <a:r>
              <a:rPr lang="en-US" altLang="en-US" sz="2000" dirty="0">
                <a:solidFill>
                  <a:srgbClr val="0070C0"/>
                </a:solidFill>
              </a:rPr>
              <a:t> 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A legal expression, but the result is not what you might expect: 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Example: </a:t>
            </a:r>
            <a:r>
              <a:rPr lang="en-US" altLang="en-US" sz="1700" dirty="0">
                <a:solidFill>
                  <a:srgbClr val="0070C0"/>
                </a:solidFill>
              </a:rPr>
              <a:t>-3 &lt; -2 &lt; -1</a:t>
            </a:r>
          </a:p>
          <a:p>
            <a:pPr marL="914400" lvl="2" indent="0" eaLnBrk="1" hangingPunct="1">
              <a:buNone/>
            </a:pPr>
            <a:r>
              <a:rPr lang="en-US" altLang="en-US" sz="1700" dirty="0">
                <a:solidFill>
                  <a:schemeClr val="tx1"/>
                </a:solidFill>
              </a:rPr>
              <a:t>	-3 &lt; -2 produces 1 (true) </a:t>
            </a:r>
          </a:p>
          <a:p>
            <a:pPr marL="914400" lvl="2" indent="0" eaLnBrk="1" hangingPunct="1">
              <a:buNone/>
            </a:pPr>
            <a:r>
              <a:rPr lang="en-US" altLang="en-US" sz="1700" dirty="0">
                <a:solidFill>
                  <a:schemeClr val="tx1"/>
                </a:solidFill>
              </a:rPr>
              <a:t>	1 &lt; -1 produces 0 (false)</a:t>
            </a:r>
          </a:p>
          <a:p>
            <a:pPr lvl="1" eaLnBrk="1" hangingPunct="1"/>
            <a:r>
              <a:rPr lang="en-US" altLang="en-US" sz="1800" dirty="0">
                <a:solidFill>
                  <a:srgbClr val="FF0000"/>
                </a:solidFill>
              </a:rPr>
              <a:t>Question</a:t>
            </a:r>
            <a:r>
              <a:rPr lang="en-US" altLang="en-US" sz="1800" dirty="0">
                <a:solidFill>
                  <a:schemeClr val="tx1"/>
                </a:solidFill>
              </a:rPr>
              <a:t>: what is the result of Python expression  </a:t>
            </a:r>
            <a:r>
              <a:rPr lang="en-US" altLang="en-US" sz="1800" dirty="0">
                <a:solidFill>
                  <a:srgbClr val="0070C0"/>
                </a:solidFill>
              </a:rPr>
              <a:t>-3 &lt; -2 &lt; -1</a:t>
            </a:r>
            <a:r>
              <a:rPr lang="en-US" altLang="en-US" sz="1800" dirty="0">
                <a:solidFill>
                  <a:schemeClr val="tx1"/>
                </a:solidFill>
              </a:rPr>
              <a:t>?</a:t>
            </a:r>
          </a:p>
          <a:p>
            <a:pPr lvl="1" eaLnBrk="1" hangingPunct="1"/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393FA738-3E16-C141-9803-139B6A300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 Circuit Evaluation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662BCA5F-88E9-7A4E-8A47-C648165AB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Short-circuit evaluation </a:t>
            </a:r>
            <a:r>
              <a:rPr lang="en-US" altLang="en-US" sz="2400" dirty="0">
                <a:solidFill>
                  <a:schemeClr val="tx1"/>
                </a:solidFill>
              </a:rPr>
              <a:t>of 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The result of the expression is determined without evaluating all of the operands and/or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Non-short-circuit evaluation: </a:t>
            </a:r>
            <a:r>
              <a:rPr lang="en-US" altLang="en-US" sz="2000" dirty="0">
                <a:solidFill>
                  <a:srgbClr val="FF0000"/>
                </a:solidFill>
              </a:rPr>
              <a:t>strict evaluation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Short circuit evaluation example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(13 * a) * (13 / b – 1</a:t>
            </a:r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If </a:t>
            </a:r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a</a:t>
            </a:r>
            <a:r>
              <a:rPr lang="en-US" altLang="en-US" sz="2000" dirty="0">
                <a:solidFill>
                  <a:schemeClr val="tx1"/>
                </a:solidFill>
              </a:rPr>
              <a:t> is zero, there is no need to evaluate </a:t>
            </a:r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(b  /13 - 1)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Problem with strict evaluation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en-US" sz="1500" dirty="0">
                <a:solidFill>
                  <a:srgbClr val="0070C0"/>
                </a:solidFill>
              </a:rPr>
              <a:t>index = 0;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en-US" sz="1500" dirty="0">
                <a:solidFill>
                  <a:srgbClr val="0070C0"/>
                </a:solidFill>
              </a:rPr>
              <a:t>while (index &lt;= length) &amp;&amp; (LIST[index] != value)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en-US" sz="1700" dirty="0">
                <a:solidFill>
                  <a:srgbClr val="0070C0"/>
                </a:solidFill>
              </a:rPr>
              <a:t>     </a:t>
            </a:r>
            <a:r>
              <a:rPr lang="en-US" altLang="en-US" sz="1500" dirty="0">
                <a:solidFill>
                  <a:srgbClr val="0070C0"/>
                </a:solidFill>
              </a:rPr>
              <a:t>index++;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When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index=length, LIST[index]</a:t>
            </a:r>
            <a:r>
              <a:rPr lang="en-US" altLang="en-US" sz="1800" dirty="0">
                <a:solidFill>
                  <a:schemeClr val="tx1"/>
                </a:solidFill>
              </a:rPr>
              <a:t> will cause an indexing problem (assuming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LIST</a:t>
            </a:r>
            <a:r>
              <a:rPr lang="en-US" altLang="en-US" sz="1800" dirty="0">
                <a:solidFill>
                  <a:schemeClr val="tx1"/>
                </a:solidFill>
              </a:rPr>
              <a:t> is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length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- 1</a:t>
            </a:r>
            <a:r>
              <a:rPr lang="en-US" altLang="en-US" sz="1800" dirty="0">
                <a:solidFill>
                  <a:schemeClr val="tx1"/>
                </a:solidFill>
              </a:rPr>
              <a:t> long)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Short-circuit evaluation: more efficient, </a:t>
            </a:r>
            <a:r>
              <a:rPr lang="en-US" altLang="en-US" sz="2200">
                <a:solidFill>
                  <a:schemeClr val="tx1"/>
                </a:solidFill>
              </a:rPr>
              <a:t>better </a:t>
            </a:r>
            <a:r>
              <a:rPr lang="en-US" altLang="en-US" sz="2000">
                <a:solidFill>
                  <a:schemeClr val="tx1"/>
                </a:solidFill>
              </a:rPr>
              <a:t>reliability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0E857E33-A355-FF4D-B195-D6C29AAE8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2800" dirty="0"/>
              <a:t>Short Circuit Evaluation: Language Support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052CBD31-7CED-0346-8232-43903E556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100" dirty="0">
                <a:solidFill>
                  <a:schemeClr val="tx1"/>
                </a:solidFill>
              </a:rPr>
              <a:t>Early languages does not support short-circuit evaluation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Early version of FORTRAN, PASCAL, …</a:t>
            </a:r>
          </a:p>
          <a:p>
            <a:pPr eaLnBrk="1" hangingPunct="1"/>
            <a:r>
              <a:rPr lang="en-US" altLang="en-US" sz="2100" dirty="0">
                <a:solidFill>
                  <a:schemeClr val="tx1"/>
                </a:solidFill>
              </a:rPr>
              <a:t>Later on both short-circuit and strict evaluations are supported, with strict evaluation as default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e.g. Ada  </a:t>
            </a:r>
            <a:r>
              <a:rPr lang="en-US" altLang="en-US" sz="2000" dirty="0">
                <a:solidFill>
                  <a:srgbClr val="0070C0"/>
                </a:solidFill>
              </a:rPr>
              <a:t>and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or</a:t>
            </a:r>
            <a:r>
              <a:rPr lang="en-US" altLang="en-US" sz="2000" dirty="0">
                <a:solidFill>
                  <a:schemeClr val="tx1"/>
                </a:solidFill>
              </a:rPr>
              <a:t> (strict),  </a:t>
            </a:r>
            <a:r>
              <a:rPr lang="en-US" altLang="en-US" sz="2000" dirty="0">
                <a:solidFill>
                  <a:srgbClr val="0070C0"/>
                </a:solidFill>
              </a:rPr>
              <a:t>and then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or else </a:t>
            </a:r>
            <a:r>
              <a:rPr lang="en-US" altLang="en-US" sz="2000" dirty="0">
                <a:solidFill>
                  <a:schemeClr val="tx1"/>
                </a:solidFill>
              </a:rPr>
              <a:t>(short circuit)  </a:t>
            </a:r>
          </a:p>
          <a:p>
            <a:pPr eaLnBrk="1" hangingPunct="1"/>
            <a:r>
              <a:rPr lang="en-US" altLang="en-US" sz="2100" dirty="0">
                <a:solidFill>
                  <a:schemeClr val="tx1"/>
                </a:solidFill>
              </a:rPr>
              <a:t>Then, both version supported with short circuit as default/recommended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C, C++, and Java: use short-circuit evaluation for the usual Boolean operators (</a:t>
            </a:r>
            <a:r>
              <a:rPr lang="en-US" altLang="en-US" sz="1800" dirty="0">
                <a:solidFill>
                  <a:srgbClr val="0070C0"/>
                </a:solidFill>
              </a:rPr>
              <a:t>&amp;&amp;</a:t>
            </a:r>
            <a:r>
              <a:rPr lang="en-US" altLang="en-US" sz="1800" dirty="0">
                <a:solidFill>
                  <a:schemeClr val="tx1"/>
                </a:solidFill>
              </a:rPr>
              <a:t> and </a:t>
            </a:r>
            <a:r>
              <a:rPr lang="en-US" altLang="en-US" sz="1800" dirty="0">
                <a:solidFill>
                  <a:srgbClr val="0070C0"/>
                </a:solidFill>
              </a:rPr>
              <a:t>||</a:t>
            </a:r>
            <a:r>
              <a:rPr lang="en-US" altLang="en-US" sz="1800" dirty="0">
                <a:solidFill>
                  <a:schemeClr val="tx1"/>
                </a:solidFill>
              </a:rPr>
              <a:t>), but also provide bitwise Boolean operators that are not short circuit 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1800" dirty="0">
                <a:solidFill>
                  <a:schemeClr val="tx1"/>
                </a:solidFill>
              </a:rPr>
              <a:t> and </a:t>
            </a:r>
            <a:r>
              <a:rPr lang="en-US" altLang="en-US" sz="1800" dirty="0">
                <a:solidFill>
                  <a:srgbClr val="0070C0"/>
                </a:solidFill>
              </a:rPr>
              <a:t>|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US" altLang="en-US" sz="2100" dirty="0">
                <a:solidFill>
                  <a:schemeClr val="tx1"/>
                </a:solidFill>
              </a:rPr>
              <a:t>Some newer language use short-circuit only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Ruby, Perl, ML, F#, and Python  </a:t>
            </a:r>
          </a:p>
          <a:p>
            <a:pPr eaLnBrk="1" hangingPunct="1"/>
            <a:r>
              <a:rPr lang="en-US" altLang="en-US" sz="2100" dirty="0">
                <a:solidFill>
                  <a:schemeClr val="tx1"/>
                </a:solidFill>
              </a:rPr>
              <a:t>Short-circuit evaluation exposes the potential problem of side effects in expressions, e.g. </a:t>
            </a:r>
            <a:r>
              <a:rPr lang="en-US" altLang="en-US" sz="2100" dirty="0">
                <a:solidFill>
                  <a:srgbClr val="0070C0"/>
                </a:solidFill>
              </a:rPr>
              <a:t>(a &gt; b) || (b++ / 3)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5585B3EA-8308-EB4A-9DC0-8739E9B18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72347987-AECB-2A4E-9978-21412F9C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83895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general syntax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target_var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&gt; &lt;</a:t>
            </a:r>
            <a:r>
              <a:rPr lang="en-US" alt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assign_operator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&gt; &lt;expression&gt;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assignment operator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chemeClr val="tx1"/>
                </a:solidFill>
              </a:rPr>
              <a:t>   Fortran, BASIC, the C-based languages, …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:=</a:t>
            </a:r>
            <a:r>
              <a:rPr lang="en-US" altLang="en-US" sz="2000" dirty="0">
                <a:solidFill>
                  <a:schemeClr val="tx1"/>
                </a:solidFill>
              </a:rPr>
              <a:t>  Ada, Pascal, …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 Problem: confusion between =, == and :=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if a = b then sum := a; else sum := 1;  </a:t>
            </a:r>
            <a:r>
              <a:rPr lang="en-US" altLang="en-US" sz="2000" dirty="0">
                <a:solidFill>
                  <a:schemeClr val="tx1"/>
                </a:solidFill>
              </a:rPr>
              <a:t>//Pascal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rgbClr val="00B050"/>
                </a:solidFill>
              </a:rPr>
              <a:t>if (a=b) { … } else { … } 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	//common mistake in C-based languages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//What happens in C++ and Java respectively?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</a:rPr>
              <a:t>int</a:t>
            </a:r>
            <a:r>
              <a:rPr lang="en-US" altLang="en-US" sz="1800" dirty="0">
                <a:solidFill>
                  <a:srgbClr val="0070C0"/>
                </a:solidFill>
              </a:rPr>
              <a:t> a = 5, b = 4;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	if (a=b) { … “good” …} else { … “okay” …}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9685C9E5-4129-9E49-9069-CDD56711C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/>
              <a:t>Conditional Targets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3E3EAFAE-847B-9647-924B-E76C0E2F9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46482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Conditional targets (Perl)</a:t>
            </a:r>
          </a:p>
          <a:p>
            <a:pPr marL="457200" lvl="1" indent="0" eaLnBrk="1" hangingPunct="1">
              <a:buNone/>
            </a:pPr>
            <a:endParaRPr lang="en-US" altLang="en-US" sz="1600" dirty="0">
              <a:solidFill>
                <a:srgbClr val="0070C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($flag ? $total : $subtotal) = 0</a:t>
            </a:r>
          </a:p>
          <a:p>
            <a:pPr eaLnBrk="1" hangingPunct="1"/>
            <a:endParaRPr lang="en-US" altLang="en-US" sz="2000" b="1" dirty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Which is equivalent to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if ($flag){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	$total = 0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} else {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	$subtotal = 0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buNone/>
            </a:pP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5800B-1C4A-CA43-8990-3D6BDE619303}"/>
              </a:ext>
            </a:extLst>
          </p:cNvPr>
          <p:cNvSpPr txBox="1"/>
          <p:nvPr/>
        </p:nvSpPr>
        <p:spPr>
          <a:xfrm>
            <a:off x="4495801" y="3411496"/>
            <a:ext cx="373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altLang="en-US" sz="1800" b="0" dirty="0">
                <a:solidFill>
                  <a:srgbClr val="FF0000"/>
                </a:solidFill>
                <a:latin typeface="+mn-lt"/>
              </a:rPr>
              <a:t>Question</a:t>
            </a:r>
            <a:r>
              <a:rPr lang="en-US" altLang="en-US" sz="1800" b="0" dirty="0">
                <a:latin typeface="+mn-lt"/>
              </a:rPr>
              <a:t>: any other language(s) support assignment with conditional target? If yes, name the language and give a line of code as example.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FC5F59-576B-ED4F-8A1D-ADA74049AE18}"/>
              </a:ext>
            </a:extLst>
          </p:cNvPr>
          <p:cNvSpPr/>
          <p:nvPr/>
        </p:nvSpPr>
        <p:spPr bwMode="auto">
          <a:xfrm>
            <a:off x="4495800" y="3290070"/>
            <a:ext cx="3733800" cy="19050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>
            <a:extLst>
              <a:ext uri="{FF2B5EF4-FFF2-40B4-BE49-F238E27FC236}">
                <a16:creationId xmlns:a16="http://schemas.microsoft.com/office/drawing/2014/main" id="{B74B9891-2D0D-0349-ABF4-380638EDC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2800" dirty="0"/>
              <a:t>Compound/Augmented and Unary Assignments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43459F2D-8B14-F94B-9714-28B1796DD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Shorthand methods of specifying a commonly needed form of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Introduced in ALGOL; adopted by the C-based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Compound/augmented assignment operators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Example: 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a = a + b </a:t>
            </a:r>
            <a:r>
              <a:rPr lang="en-US" altLang="en-US" sz="2000" dirty="0">
                <a:solidFill>
                  <a:schemeClr val="tx1"/>
                </a:solidFill>
              </a:rPr>
              <a:t>can be written as   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a += b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Unary assignment operators </a:t>
            </a:r>
            <a:r>
              <a:rPr lang="en-US" altLang="en-US" sz="2000" dirty="0">
                <a:solidFill>
                  <a:schemeClr val="tx1"/>
                </a:solidFill>
              </a:rPr>
              <a:t>combine increment and decrement operations with assignment, for example,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sum = ++count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chemeClr val="tx1"/>
                </a:solidFill>
              </a:rPr>
              <a:t> incremented, then assigned to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sum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sum = count++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chemeClr val="tx1"/>
                </a:solidFill>
              </a:rPr>
              <a:t> assigned to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sum</a:t>
            </a:r>
            <a:r>
              <a:rPr lang="en-US" altLang="en-US" sz="1800" dirty="0">
                <a:solidFill>
                  <a:schemeClr val="tx1"/>
                </a:solidFill>
              </a:rPr>
              <a:t>, then incremented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count++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chemeClr val="tx1"/>
                </a:solidFill>
              </a:rPr>
              <a:t> incremented)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-count++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chemeClr val="tx1"/>
                </a:solidFill>
              </a:rPr>
              <a:t> incremented then negated)</a:t>
            </a:r>
          </a:p>
          <a:p>
            <a:pPr eaLnBrk="1" hangingPunct="1">
              <a:buNone/>
            </a:pPr>
            <a:r>
              <a:rPr lang="en-US" alt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Questions: </a:t>
            </a:r>
          </a:p>
          <a:p>
            <a:pPr marL="457200" indent="-457200" eaLnBrk="1" hangingPunct="1">
              <a:buAutoNum type="arabicParenBoth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pros and cons of using such operators, e.g. 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p[</a:t>
            </a:r>
            <a:r>
              <a:rPr lang="en-US" alt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j++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] = q[++j]++;</a:t>
            </a:r>
          </a:p>
          <a:p>
            <a:pPr marL="457200" indent="-457200" eaLnBrk="1" hangingPunct="1">
              <a:buAutoNum type="arabicParenBoth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Python vs. Java with regard to compound and unary assignments</a:t>
            </a:r>
          </a:p>
          <a:p>
            <a:pPr eaLnBrk="1" hangingPunct="1">
              <a:buNone/>
            </a:pPr>
            <a:endParaRPr lang="en-US" altLang="en-US" sz="22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>
            <a:extLst>
              <a:ext uri="{FF2B5EF4-FFF2-40B4-BE49-F238E27FC236}">
                <a16:creationId xmlns:a16="http://schemas.microsoft.com/office/drawing/2014/main" id="{1C55D703-F239-C144-BB89-88B68B9BF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as an Expression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2D448508-8F5D-7044-AEC9-B1B06F207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 the C-based languages, Perl, and JavaScript, </a:t>
            </a:r>
            <a:r>
              <a:rPr lang="en-US" altLang="en-US" sz="2400" dirty="0">
                <a:solidFill>
                  <a:srgbClr val="FF0000"/>
                </a:solidFill>
              </a:rPr>
              <a:t>the assignment statement produces a result </a:t>
            </a:r>
            <a:r>
              <a:rPr lang="en-US" altLang="en-US" sz="2400" dirty="0">
                <a:solidFill>
                  <a:schemeClr val="tx1"/>
                </a:solidFill>
              </a:rPr>
              <a:t>and can be used as an operand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 	</a:t>
            </a:r>
            <a:r>
              <a:rPr lang="en-US" altLang="en-US" sz="1800" dirty="0">
                <a:solidFill>
                  <a:srgbClr val="0070C0"/>
                </a:solidFill>
              </a:rPr>
              <a:t>while ((</a:t>
            </a:r>
            <a:r>
              <a:rPr lang="en-US" altLang="en-US" sz="1800" dirty="0" err="1">
                <a:solidFill>
                  <a:srgbClr val="FF0000"/>
                </a:solidFill>
              </a:rPr>
              <a:t>ch</a:t>
            </a:r>
            <a:r>
              <a:rPr lang="en-US" altLang="en-US" sz="1800" dirty="0">
                <a:solidFill>
                  <a:srgbClr val="FF0000"/>
                </a:solidFill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</a:rPr>
              <a:t>()</a:t>
            </a:r>
            <a:r>
              <a:rPr lang="en-US" altLang="en-US" sz="1800" dirty="0">
                <a:solidFill>
                  <a:srgbClr val="0070C0"/>
                </a:solidFill>
              </a:rPr>
              <a:t>) != EOF)  {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…</a:t>
            </a:r>
            <a:r>
              <a:rPr lang="en-US" altLang="en-US" sz="1800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</a:rPr>
              <a:t>ch</a:t>
            </a:r>
            <a:r>
              <a:rPr lang="en-US" altLang="en-US" sz="1800" dirty="0">
                <a:solidFill>
                  <a:srgbClr val="0070C0"/>
                </a:solidFill>
              </a:rPr>
              <a:t> = </a:t>
            </a:r>
            <a:r>
              <a:rPr lang="en-US" altLang="en-US" sz="1800" dirty="0" err="1">
                <a:solidFill>
                  <a:srgbClr val="0070C0"/>
                </a:solidFill>
              </a:rPr>
              <a:t>getchar</a:t>
            </a:r>
            <a:r>
              <a:rPr lang="en-US" altLang="en-US" sz="1800" dirty="0">
                <a:solidFill>
                  <a:srgbClr val="0070C0"/>
                </a:solidFill>
              </a:rPr>
              <a:t>()</a:t>
            </a:r>
            <a:r>
              <a:rPr lang="en-US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is carried out; the result (assigned to </a:t>
            </a:r>
            <a:r>
              <a:rPr lang="en-US" alt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solidFill>
                  <a:schemeClr val="tx1"/>
                </a:solidFill>
              </a:rPr>
              <a:t>) is used as a conditional value for the 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statement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Advantage: writability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Disadvantage: (another kind of) expression side effect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508F3B5E-4A8F-AD4C-AB48-8C2209B35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Assignments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FE2713E0-68FB-464E-9D2B-C0866EA17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Perl and Ruby allow multiple-target multiple-source assignments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($first, $second, $third) = (20, 30, 40);</a:t>
            </a:r>
          </a:p>
          <a:p>
            <a:pPr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chemeClr val="tx1"/>
                </a:solidFill>
              </a:rPr>
              <a:t>Also, the following is legal and performs an interchange: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($first, $second) = ($second, $first); </a:t>
            </a:r>
            <a:r>
              <a:rPr lang="en-US" altLang="en-US" sz="2000" dirty="0">
                <a:solidFill>
                  <a:srgbClr val="FF0000"/>
                </a:solidFill>
              </a:rPr>
              <a:t>//swap!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Question: </a:t>
            </a:r>
          </a:p>
          <a:p>
            <a:pPr marL="457200" indent="-457200" eaLnBrk="1" hangingPunct="1">
              <a:buFontTx/>
              <a:buAutoNum type="arabicParenBoth"/>
            </a:pPr>
            <a:r>
              <a:rPr lang="en-US" altLang="en-US" sz="1800" dirty="0">
                <a:solidFill>
                  <a:schemeClr val="tx1"/>
                </a:solidFill>
              </a:rPr>
              <a:t>Any other language(s) support multiple assignments? </a:t>
            </a:r>
          </a:p>
          <a:p>
            <a:pPr marL="457200" indent="-457200" eaLnBrk="1" hangingPunct="1">
              <a:buFontTx/>
              <a:buAutoNum type="arabicParenBoth"/>
            </a:pPr>
            <a:r>
              <a:rPr lang="en-US" altLang="en-US" sz="1800" dirty="0">
                <a:solidFill>
                  <a:schemeClr val="tx1"/>
                </a:solidFill>
              </a:rPr>
              <a:t>Does the above ($first, $second) relates to a tuple? </a:t>
            </a:r>
          </a:p>
          <a:p>
            <a:pPr marL="457200" indent="-457200" eaLnBrk="1" hangingPunct="1">
              <a:buFontTx/>
              <a:buAutoNum type="arabicParenBoth"/>
            </a:pPr>
            <a:r>
              <a:rPr lang="en-US" altLang="en-US" sz="1800" dirty="0">
                <a:solidFill>
                  <a:schemeClr val="tx1"/>
                </a:solidFill>
              </a:rPr>
              <a:t>Would the syntax such as  </a:t>
            </a:r>
            <a:r>
              <a:rPr lang="en-US" altLang="en-US" sz="1800" dirty="0">
                <a:solidFill>
                  <a:srgbClr val="0070C0"/>
                </a:solidFill>
              </a:rPr>
              <a:t>first, second = second, first; </a:t>
            </a:r>
            <a:r>
              <a:rPr lang="en-US" altLang="en-US" sz="1800" dirty="0">
                <a:solidFill>
                  <a:schemeClr val="tx1"/>
                </a:solidFill>
              </a:rPr>
              <a:t>better in readability?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2C523601-44D1-7949-A8FF-7DB11FB0E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Mixed-Mode Assignment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1C983E64-8BE7-E442-B325-983A1FF6E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Assignment statements can also be mixed-mode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	Example: C++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num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3;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double sum;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sum =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num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;  //okay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num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sum;  //any problem?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 Fortran, C, Perl, and C++, any numeric type value can be assigned to any numeric type variable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 Java and C#, only widening assignment coercions are done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 Ada, there is no assignment coercion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293404B6-CBE5-C745-9236-DA6865BAA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FA171070-6475-8945-B943-93CDC2C9C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Expressions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Arithmetic, conditional, relational, Boolean, …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Operator precedence and associativity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Varies among languages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Operator overloading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Mixed-type expressions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Various forms of assignment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Common errors in expressions 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Inherent limitations of arithmetic, e.g., division by zero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Limitations of computer arithmetic, e.g. overflow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Not discussed here but be aware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8DACE029-0899-0F49-AF3B-AF4B0EBE4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BEB699BA-C762-394D-86A9-3F15D3868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Expressions</a:t>
            </a:r>
            <a:r>
              <a:rPr lang="en-US" altLang="en-US" sz="2400" dirty="0">
                <a:solidFill>
                  <a:schemeClr val="tx1"/>
                </a:solidFill>
              </a:rPr>
              <a:t> are the fundamental means of specifying computations in a programming language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To understand </a:t>
            </a:r>
            <a:r>
              <a:rPr lang="en-US" altLang="en-US" sz="2000" dirty="0">
                <a:solidFill>
                  <a:srgbClr val="FF0000"/>
                </a:solidFill>
              </a:rPr>
              <a:t>expression evaluation</a:t>
            </a:r>
            <a:r>
              <a:rPr lang="en-US" altLang="en-US" sz="2000" dirty="0">
                <a:solidFill>
                  <a:schemeClr val="tx1"/>
                </a:solidFill>
              </a:rPr>
              <a:t>, need to be familiar with the orders of operator and operand evaluation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Essence of imperative languages is dominant role of </a:t>
            </a:r>
            <a:r>
              <a:rPr lang="en-US" altLang="en-US" sz="2400" dirty="0">
                <a:solidFill>
                  <a:srgbClr val="FF0000"/>
                </a:solidFill>
              </a:rPr>
              <a:t>assignment</a:t>
            </a:r>
            <a:r>
              <a:rPr lang="en-US" altLang="en-US" sz="2400" dirty="0">
                <a:solidFill>
                  <a:schemeClr val="tx1"/>
                </a:solidFill>
              </a:rPr>
              <a:t> statements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E7AFDB7-EEA8-9A41-BFEE-007C3AD48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Expressions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E4904D87-052B-FA43-AA2E-7E26ECDCE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Arithmetic evaluation was one of the motivations for the development of the first programming languages</a:t>
            </a:r>
          </a:p>
          <a:p>
            <a:pPr eaLnBrk="1" hangingPunct="1"/>
            <a:r>
              <a:rPr lang="en-US" altLang="en-US" sz="2200" dirty="0">
                <a:solidFill>
                  <a:srgbClr val="FF0000"/>
                </a:solidFill>
              </a:rPr>
              <a:t>Arithmetic expressions </a:t>
            </a:r>
            <a:r>
              <a:rPr lang="en-US" altLang="en-US" sz="2200" dirty="0">
                <a:solidFill>
                  <a:schemeClr val="tx1"/>
                </a:solidFill>
              </a:rPr>
              <a:t>consist of operators, operands, parentheses, and function calls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 unary operator has one operand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 binary operator has two operands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 ternary operator has three operands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In most languages, binary operators are </a:t>
            </a:r>
            <a:r>
              <a:rPr lang="en-US" altLang="en-US" sz="2000" dirty="0">
                <a:solidFill>
                  <a:srgbClr val="FF0000"/>
                </a:solidFill>
              </a:rPr>
              <a:t>infix</a:t>
            </a:r>
            <a:r>
              <a:rPr lang="en-US" altLang="en-US" sz="2000" dirty="0">
                <a:solidFill>
                  <a:schemeClr val="tx1"/>
                </a:solidFill>
              </a:rPr>
              <a:t>, except in Scheme and LISP, in which they are </a:t>
            </a:r>
            <a:r>
              <a:rPr lang="en-US" altLang="en-US" sz="2000" dirty="0">
                <a:solidFill>
                  <a:srgbClr val="FF0000"/>
                </a:solidFill>
              </a:rPr>
              <a:t>prefix</a:t>
            </a:r>
            <a:r>
              <a:rPr lang="en-US" altLang="en-US" sz="2000" dirty="0">
                <a:solidFill>
                  <a:schemeClr val="tx1"/>
                </a:solidFill>
              </a:rPr>
              <a:t>; Perl also has some prefix binary operators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Most unary operators are prefix, but the ++ and –- operators in C-based languages can be either prefix or </a:t>
            </a:r>
            <a:r>
              <a:rPr lang="en-US" altLang="en-US" sz="2000" dirty="0">
                <a:solidFill>
                  <a:srgbClr val="FF0000"/>
                </a:solidFill>
              </a:rPr>
              <a:t>postfix</a:t>
            </a:r>
          </a:p>
          <a:p>
            <a:pPr marL="800100" lvl="2" indent="0" eaLnBrk="1" hangingPunct="1">
              <a:buNone/>
            </a:pPr>
            <a:r>
              <a:rPr lang="en-US" altLang="en-US" sz="1400" dirty="0">
                <a:solidFill>
                  <a:srgbClr val="0070C0"/>
                </a:solidFill>
              </a:rPr>
              <a:t>++j (prefix)		</a:t>
            </a:r>
            <a:r>
              <a:rPr lang="en-US" altLang="en-US" sz="1400" dirty="0" err="1">
                <a:solidFill>
                  <a:srgbClr val="0070C0"/>
                </a:solidFill>
              </a:rPr>
              <a:t>j++</a:t>
            </a:r>
            <a:r>
              <a:rPr lang="en-US" altLang="en-US" sz="1400" dirty="0">
                <a:solidFill>
                  <a:srgbClr val="0070C0"/>
                </a:solidFill>
              </a:rPr>
              <a:t> (postfix)</a:t>
            </a:r>
            <a:endParaRPr lang="en-US" altLang="en-US" sz="1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CC0D8EF-792E-DE41-A2AA-7BCFC8931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vs. Prefix 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DECA769-20DD-4047-8B38-633A9A273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Lisp Expression (prefix)  </a:t>
            </a:r>
            <a:r>
              <a:rPr lang="en-US" altLang="en-US" sz="2400" dirty="0">
                <a:solidFill>
                  <a:srgbClr val="0070C0"/>
                </a:solidFill>
              </a:rPr>
              <a:t>(- a (+ (* b c) (/ d 3)))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Symbol" pitchFamily="2" charset="2"/>
              <a:buChar char="Þ"/>
            </a:pPr>
            <a:r>
              <a:rPr lang="en-US" altLang="en-US" sz="2400" dirty="0">
                <a:solidFill>
                  <a:schemeClr val="tx1"/>
                </a:solidFill>
              </a:rPr>
              <a:t>   Java (infix)		</a:t>
            </a:r>
            <a:r>
              <a:rPr lang="en-US" altLang="en-US" sz="2400" dirty="0">
                <a:solidFill>
                  <a:srgbClr val="0070C0"/>
                </a:solidFill>
              </a:rPr>
              <a:t>a - (b* c + d/3)</a:t>
            </a:r>
          </a:p>
          <a:p>
            <a:pPr eaLnBrk="1" hangingPunct="1">
              <a:buFont typeface="Symbol" pitchFamily="2" charset="2"/>
              <a:buChar char="Þ"/>
            </a:pPr>
            <a:endParaRPr lang="en-US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Can you write the quadratic formula in both prefix and infix respectively?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 descr="quadratic formula" title="Box">
            <a:extLst>
              <a:ext uri="{FF2B5EF4-FFF2-40B4-BE49-F238E27FC236}">
                <a16:creationId xmlns:a16="http://schemas.microsoft.com/office/drawing/2014/main" id="{9494D5D7-8057-9342-9510-4A57D95F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114800"/>
            <a:ext cx="3505200" cy="19629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5B81A8D8-C624-814D-A85A-4920C69CA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Arithmetic Expressions: Design Issues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24B6BF8D-AF18-B640-B848-D4438B964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dirty="0">
                <a:solidFill>
                  <a:srgbClr val="FF0000"/>
                </a:solidFill>
              </a:rPr>
              <a:t>Design issues </a:t>
            </a:r>
            <a:r>
              <a:rPr lang="en-US" altLang="en-US" dirty="0">
                <a:solidFill>
                  <a:schemeClr val="tx1"/>
                </a:solidFill>
              </a:rPr>
              <a:t>for arithmetic expressions</a:t>
            </a:r>
          </a:p>
          <a:p>
            <a:pPr marL="914400" lvl="1" indent="-457200" eaLnBrk="1" hangingPunct="1"/>
            <a:r>
              <a:rPr lang="en-US" altLang="en-US" dirty="0">
                <a:solidFill>
                  <a:schemeClr val="tx1"/>
                </a:solidFill>
              </a:rPr>
              <a:t>Operator precedence rules?</a:t>
            </a:r>
          </a:p>
          <a:p>
            <a:pPr marL="914400" lvl="1" indent="-457200" eaLnBrk="1" hangingPunct="1"/>
            <a:r>
              <a:rPr lang="en-US" altLang="en-US" dirty="0">
                <a:solidFill>
                  <a:schemeClr val="tx1"/>
                </a:solidFill>
              </a:rPr>
              <a:t>Operator associativity rules?</a:t>
            </a:r>
          </a:p>
          <a:p>
            <a:pPr marL="914400" lvl="1" indent="-457200" eaLnBrk="1" hangingPunct="1"/>
            <a:r>
              <a:rPr lang="en-US" altLang="en-US" dirty="0">
                <a:solidFill>
                  <a:schemeClr val="tx1"/>
                </a:solidFill>
              </a:rPr>
              <a:t>Order of operand evaluation?</a:t>
            </a:r>
          </a:p>
          <a:p>
            <a:pPr marL="914400" lvl="1" indent="-457200" eaLnBrk="1" hangingPunct="1"/>
            <a:r>
              <a:rPr lang="en-US" altLang="en-US" dirty="0">
                <a:solidFill>
                  <a:schemeClr val="tx1"/>
                </a:solidFill>
              </a:rPr>
              <a:t>Operand evaluation side effects?</a:t>
            </a:r>
          </a:p>
          <a:p>
            <a:pPr marL="914400" lvl="1" indent="-457200" eaLnBrk="1" hangingPunct="1"/>
            <a:r>
              <a:rPr lang="en-US" altLang="en-US" dirty="0">
                <a:solidFill>
                  <a:schemeClr val="tx1"/>
                </a:solidFill>
              </a:rPr>
              <a:t>Operator overloading?</a:t>
            </a:r>
          </a:p>
          <a:p>
            <a:pPr marL="914400" lvl="1" indent="-457200" eaLnBrk="1" hangingPunct="1"/>
            <a:r>
              <a:rPr lang="en-US" altLang="en-US" dirty="0">
                <a:solidFill>
                  <a:schemeClr val="tx1"/>
                </a:solidFill>
              </a:rPr>
              <a:t>Type mixing in expressions?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0A148B8-8044-46C2-9AB1-3E9818439B6E}"/>
              </a:ext>
            </a:extLst>
          </p:cNvPr>
          <p:cNvSpPr/>
          <p:nvPr/>
        </p:nvSpPr>
        <p:spPr bwMode="auto">
          <a:xfrm>
            <a:off x="304800" y="1295400"/>
            <a:ext cx="3886200" cy="518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D5085-7BB7-183C-7EDA-9333386CC5E9}"/>
              </a:ext>
            </a:extLst>
          </p:cNvPr>
          <p:cNvSpPr txBox="1"/>
          <p:nvPr/>
        </p:nvSpPr>
        <p:spPr>
          <a:xfrm>
            <a:off x="533400" y="1583353"/>
            <a:ext cx="37719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int main()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   int x = 1, y =2;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   int result = 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+ (x=++y);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&lt;&lt;"result= "&lt;&lt; result;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B26F0-5ADD-29E9-40E0-110928809F16}"/>
              </a:ext>
            </a:extLst>
          </p:cNvPr>
          <p:cNvSpPr/>
          <p:nvPr/>
        </p:nvSpPr>
        <p:spPr bwMode="auto">
          <a:xfrm>
            <a:off x="4419600" y="1295400"/>
            <a:ext cx="4191000" cy="5181600"/>
          </a:xfrm>
          <a:prstGeom prst="roundRect">
            <a:avLst/>
          </a:prstGeom>
          <a:solidFill>
            <a:srgbClr val="E7CD8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54ABD-6703-0EC8-7A7B-C56406B9D149}"/>
              </a:ext>
            </a:extLst>
          </p:cNvPr>
          <p:cNvSpPr txBox="1"/>
          <p:nvPr/>
        </p:nvSpPr>
        <p:spPr>
          <a:xfrm>
            <a:off x="4724400" y="1439376"/>
            <a:ext cx="3886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int main()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b="0">
                <a:latin typeface="Calibri" panose="020F0502020204030204" pitchFamily="34" charset="0"/>
                <a:cs typeface="Calibri" panose="020F0502020204030204" pitchFamily="34" charset="0"/>
              </a:rPr>
              <a:t>    int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x = 1, y =2;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   int result = 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(y+1)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+ (x=++y);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&lt;&lt;"result= "&lt;&lt; result;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1278CE-7D84-49B2-8631-49DE74C47499}"/>
              </a:ext>
            </a:extLst>
          </p:cNvPr>
          <p:cNvSpPr/>
          <p:nvPr/>
        </p:nvSpPr>
        <p:spPr>
          <a:xfrm>
            <a:off x="990600" y="3810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under </a:t>
            </a:r>
            <a:r>
              <a:rPr lang="en-US" sz="2000" b="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https://www.onlinegdb.com/online_c++_compiler</a:t>
            </a:r>
            <a:endParaRPr lang="en-US" sz="2000" b="0" dirty="0">
              <a:solidFill>
                <a:srgbClr val="FF99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Rewrite the code into Java and run </a:t>
            </a:r>
          </a:p>
        </p:txBody>
      </p:sp>
    </p:spTree>
    <p:extLst>
      <p:ext uri="{BB962C8B-B14F-4D97-AF65-F5344CB8AC3E}">
        <p14:creationId xmlns:p14="http://schemas.microsoft.com/office/powerpoint/2010/main" val="35321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130CEE2B-443C-2C4B-AE68-5DB622BAF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/>
              <a:t>Operator Precedence Rules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54A8EF7E-5DE0-9A48-B8E1-954F54583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>
                <a:solidFill>
                  <a:srgbClr val="FF0000"/>
                </a:solidFill>
              </a:rPr>
              <a:t>operator precedence rules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for expression evaluation define the order in which “adjacent” operators of different precedence levels are evaluated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Typical precedence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 parentheses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 unary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 ** (if the language supports 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 *, /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 +, -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Question</a:t>
            </a:r>
            <a:r>
              <a:rPr lang="en-US" altLang="en-US" sz="2000" dirty="0">
                <a:solidFill>
                  <a:schemeClr val="tx1"/>
                </a:solidFill>
              </a:rPr>
              <a:t>: is Java’s operator precedence (&amp; associativity) rules identical to that of your team language? If different, give an expression that would be interpreted differently by these two languages.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1D849-D585-0440-80D1-4E0B7DE4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Java’s rule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https://docs.oracle.com/javase/tutorial/java/nutsandbolts/operators.html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376DC6-C818-AA40-BD1F-FD9EF05BD9A3}"/>
              </a:ext>
            </a:extLst>
          </p:cNvPr>
          <p:cNvSpPr/>
          <p:nvPr/>
        </p:nvSpPr>
        <p:spPr>
          <a:xfrm>
            <a:off x="914400" y="3657600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</a:rPr>
              <a:t>Order of evaluation in Java: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a &lt; b == c &gt; d</a:t>
            </a:r>
          </a:p>
          <a:p>
            <a:endParaRPr lang="en-US" b="0" dirty="0">
              <a:solidFill>
                <a:srgbClr val="FF0000"/>
              </a:solidFill>
              <a:latin typeface="+mn-lt"/>
            </a:endParaRPr>
          </a:p>
          <a:p>
            <a:r>
              <a:rPr lang="en-US" b="0" dirty="0">
                <a:latin typeface="+mn-lt"/>
              </a:rPr>
              <a:t>(1)</a:t>
            </a:r>
            <a:endParaRPr lang="en-US" b="0" dirty="0">
              <a:solidFill>
                <a:srgbClr val="FF0000"/>
              </a:solidFill>
              <a:latin typeface="+mn-lt"/>
            </a:endParaRPr>
          </a:p>
          <a:p>
            <a:r>
              <a:rPr lang="en-US" b="0" dirty="0">
                <a:latin typeface="+mn-lt"/>
              </a:rPr>
              <a:t>(2)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r>
              <a:rPr lang="en-US" b="0" dirty="0">
                <a:latin typeface="+mn-lt"/>
              </a:rPr>
              <a:t>(3)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r>
              <a:rPr lang="en-US" b="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781996"/>
      </p:ext>
    </p:extLst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1906</TotalTime>
  <Words>2574</Words>
  <Application>Microsoft Macintosh PowerPoint</Application>
  <PresentationFormat>On-screen Show (4:3)</PresentationFormat>
  <Paragraphs>323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Times</vt:lpstr>
      <vt:lpstr>Arial</vt:lpstr>
      <vt:lpstr>Calibri</vt:lpstr>
      <vt:lpstr>Courier</vt:lpstr>
      <vt:lpstr>Courier New</vt:lpstr>
      <vt:lpstr>Lucida Sans Unicode</vt:lpstr>
      <vt:lpstr>Symbol</vt:lpstr>
      <vt:lpstr>1_sebesta</vt:lpstr>
      <vt:lpstr>PowerPoint Presentation</vt:lpstr>
      <vt:lpstr>Lecture 5 (Chapter 7) Topics</vt:lpstr>
      <vt:lpstr>Introduction</vt:lpstr>
      <vt:lpstr>Arithmetic Expressions</vt:lpstr>
      <vt:lpstr>Infix vs. Prefix </vt:lpstr>
      <vt:lpstr>Arithmetic Expressions: Design Issues</vt:lpstr>
      <vt:lpstr>PowerPoint Presentation</vt:lpstr>
      <vt:lpstr>Operator Precedence Rules</vt:lpstr>
      <vt:lpstr>PowerPoint Presentation</vt:lpstr>
      <vt:lpstr>Arithmetic Expressions: Operator Associativity Rule</vt:lpstr>
      <vt:lpstr>Conditional Expressions</vt:lpstr>
      <vt:lpstr>Operand Evaluation Order</vt:lpstr>
      <vt:lpstr>PowerPoint Presentation</vt:lpstr>
      <vt:lpstr>Functional Side Effects</vt:lpstr>
      <vt:lpstr>Referential Transparency</vt:lpstr>
      <vt:lpstr>Overloaded Operators</vt:lpstr>
      <vt:lpstr>Type Conversions and Mixed-Mode</vt:lpstr>
      <vt:lpstr>Coercion and Explicit Type Conversions</vt:lpstr>
      <vt:lpstr>Relational Expressions</vt:lpstr>
      <vt:lpstr>Boolean Expressions</vt:lpstr>
      <vt:lpstr>Short Circuit Evaluation</vt:lpstr>
      <vt:lpstr>Short Circuit Evaluation: Language Support</vt:lpstr>
      <vt:lpstr>Assignment Statements</vt:lpstr>
      <vt:lpstr>Conditional Targets</vt:lpstr>
      <vt:lpstr>Compound/Augmented and Unary Assignments</vt:lpstr>
      <vt:lpstr>Assignment as an Expression</vt:lpstr>
      <vt:lpstr>Multiple Assignments</vt:lpstr>
      <vt:lpstr>Mixed-Mode Assignment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88</cp:revision>
  <dcterms:created xsi:type="dcterms:W3CDTF">2003-08-01T12:29:19Z</dcterms:created>
  <dcterms:modified xsi:type="dcterms:W3CDTF">2024-09-26T03:17:41Z</dcterms:modified>
</cp:coreProperties>
</file>