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41"/>
  </p:notesMasterIdLst>
  <p:handoutMasterIdLst>
    <p:handoutMasterId r:id="rId42"/>
  </p:handoutMasterIdLst>
  <p:sldIdLst>
    <p:sldId id="256" r:id="rId2"/>
    <p:sldId id="258" r:id="rId3"/>
    <p:sldId id="259" r:id="rId4"/>
    <p:sldId id="311" r:id="rId5"/>
    <p:sldId id="263" r:id="rId6"/>
    <p:sldId id="315" r:id="rId7"/>
    <p:sldId id="316" r:id="rId8"/>
    <p:sldId id="335" r:id="rId9"/>
    <p:sldId id="267" r:id="rId10"/>
    <p:sldId id="317" r:id="rId11"/>
    <p:sldId id="337" r:id="rId12"/>
    <p:sldId id="326" r:id="rId13"/>
    <p:sldId id="270" r:id="rId14"/>
    <p:sldId id="272" r:id="rId15"/>
    <p:sldId id="328" r:id="rId16"/>
    <p:sldId id="339" r:id="rId17"/>
    <p:sldId id="340" r:id="rId18"/>
    <p:sldId id="319" r:id="rId19"/>
    <p:sldId id="323" r:id="rId20"/>
    <p:sldId id="327" r:id="rId21"/>
    <p:sldId id="310" r:id="rId22"/>
    <p:sldId id="279" r:id="rId23"/>
    <p:sldId id="280" r:id="rId24"/>
    <p:sldId id="341" r:id="rId25"/>
    <p:sldId id="288" r:id="rId26"/>
    <p:sldId id="290" r:id="rId27"/>
    <p:sldId id="343" r:id="rId28"/>
    <p:sldId id="322" r:id="rId29"/>
    <p:sldId id="291" r:id="rId30"/>
    <p:sldId id="333" r:id="rId31"/>
    <p:sldId id="294" r:id="rId32"/>
    <p:sldId id="347" r:id="rId33"/>
    <p:sldId id="348" r:id="rId34"/>
    <p:sldId id="349" r:id="rId35"/>
    <p:sldId id="350" r:id="rId36"/>
    <p:sldId id="298" r:id="rId37"/>
    <p:sldId id="332" r:id="rId38"/>
    <p:sldId id="300" r:id="rId39"/>
    <p:sldId id="344"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5pPr>
    <a:lvl6pPr marL="22860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6pPr>
    <a:lvl7pPr marL="27432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7pPr>
    <a:lvl8pPr marL="32004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8pPr>
    <a:lvl9pPr marL="36576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9pPr>
  </p:defaultTextStyle>
  <p:extLst>
    <p:ext uri="{521415D9-36F7-43E2-AB2F-B90AF26B5E84}">
      <p14:sectionLst xmlns:p14="http://schemas.microsoft.com/office/powerpoint/2010/main">
        <p14:section name="Untitled Section" id="{95641D92-A87A-4481-8AA8-4954DF140602}">
          <p14:sldIdLst>
            <p14:sldId id="256"/>
            <p14:sldId id="258"/>
            <p14:sldId id="259"/>
            <p14:sldId id="311"/>
            <p14:sldId id="263"/>
            <p14:sldId id="315"/>
            <p14:sldId id="316"/>
            <p14:sldId id="335"/>
            <p14:sldId id="267"/>
            <p14:sldId id="317"/>
            <p14:sldId id="337"/>
            <p14:sldId id="326"/>
            <p14:sldId id="270"/>
            <p14:sldId id="272"/>
            <p14:sldId id="328"/>
            <p14:sldId id="339"/>
            <p14:sldId id="340"/>
            <p14:sldId id="319"/>
            <p14:sldId id="323"/>
            <p14:sldId id="327"/>
            <p14:sldId id="310"/>
            <p14:sldId id="279"/>
            <p14:sldId id="280"/>
            <p14:sldId id="341"/>
            <p14:sldId id="288"/>
            <p14:sldId id="290"/>
            <p14:sldId id="343"/>
            <p14:sldId id="322"/>
            <p14:sldId id="291"/>
            <p14:sldId id="333"/>
            <p14:sldId id="294"/>
            <p14:sldId id="347"/>
            <p14:sldId id="348"/>
            <p14:sldId id="349"/>
            <p14:sldId id="350"/>
            <p14:sldId id="298"/>
            <p14:sldId id="332"/>
            <p14:sldId id="300"/>
            <p14:sldId id="3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7812"/>
    <a:srgbClr val="FEC87F"/>
    <a:srgbClr val="8484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680"/>
  </p:normalViewPr>
  <p:slideViewPr>
    <p:cSldViewPr snapToGrid="0">
      <p:cViewPr varScale="1">
        <p:scale>
          <a:sx n="108" d="100"/>
          <a:sy n="108" d="100"/>
        </p:scale>
        <p:origin x="176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 Yang" userId="43093da5-77dc-41e1-b856-09bc9a70e0e9" providerId="ADAL" clId="{9FCF68EA-1E9E-499C-A983-B5DC6F37E9C6}"/>
    <pc:docChg chg="delSld modSld modSection">
      <pc:chgData name="Lan Yang" userId="43093da5-77dc-41e1-b856-09bc9a70e0e9" providerId="ADAL" clId="{9FCF68EA-1E9E-499C-A983-B5DC6F37E9C6}" dt="2024-03-14T18:12:12.657" v="2" actId="20577"/>
      <pc:docMkLst>
        <pc:docMk/>
      </pc:docMkLst>
      <pc:sldChg chg="modSp">
        <pc:chgData name="Lan Yang" userId="43093da5-77dc-41e1-b856-09bc9a70e0e9" providerId="ADAL" clId="{9FCF68EA-1E9E-499C-A983-B5DC6F37E9C6}" dt="2024-03-14T18:12:12.657" v="2" actId="20577"/>
        <pc:sldMkLst>
          <pc:docMk/>
          <pc:sldMk cId="2900447312" sldId="341"/>
        </pc:sldMkLst>
        <pc:spChg chg="mod">
          <ac:chgData name="Lan Yang" userId="43093da5-77dc-41e1-b856-09bc9a70e0e9" providerId="ADAL" clId="{9FCF68EA-1E9E-499C-A983-B5DC6F37E9C6}" dt="2024-03-14T18:12:12.657" v="2" actId="20577"/>
          <ac:spMkLst>
            <pc:docMk/>
            <pc:sldMk cId="2900447312" sldId="341"/>
            <ac:spMk id="3" creationId="{01ED88BC-FFAC-F94A-9C03-C64F3AE02137}"/>
          </ac:spMkLst>
        </pc:spChg>
      </pc:sldChg>
    </pc:docChg>
  </pc:docChgLst>
  <pc:docChgLst>
    <pc:chgData name="Lan Yang" userId="43093da5-77dc-41e1-b856-09bc9a70e0e9" providerId="ADAL" clId="{3E684F98-93A7-4C44-88F8-547E994C5A9D}"/>
    <pc:docChg chg="modSld">
      <pc:chgData name="Lan Yang" userId="43093da5-77dc-41e1-b856-09bc9a70e0e9" providerId="ADAL" clId="{3E684F98-93A7-4C44-88F8-547E994C5A9D}" dt="2024-10-17T00:06:54.773" v="1" actId="20577"/>
      <pc:docMkLst>
        <pc:docMk/>
      </pc:docMkLst>
      <pc:sldChg chg="modSp mod">
        <pc:chgData name="Lan Yang" userId="43093da5-77dc-41e1-b856-09bc9a70e0e9" providerId="ADAL" clId="{3E684F98-93A7-4C44-88F8-547E994C5A9D}" dt="2024-10-17T00:06:54.773" v="1" actId="20577"/>
        <pc:sldMkLst>
          <pc:docMk/>
          <pc:sldMk cId="700790117" sldId="350"/>
        </pc:sldMkLst>
        <pc:spChg chg="mod">
          <ac:chgData name="Lan Yang" userId="43093da5-77dc-41e1-b856-09bc9a70e0e9" providerId="ADAL" clId="{3E684F98-93A7-4C44-88F8-547E994C5A9D}" dt="2024-10-17T00:06:54.773" v="1" actId="20577"/>
          <ac:spMkLst>
            <pc:docMk/>
            <pc:sldMk cId="700790117" sldId="350"/>
            <ac:spMk id="5" creationId="{88A44922-E029-50C4-636E-D4A82165150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84F67F4-7FFD-9D4F-9EC4-9E5C0F58437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7171" name="Rectangle 3">
            <a:extLst>
              <a:ext uri="{FF2B5EF4-FFF2-40B4-BE49-F238E27FC236}">
                <a16:creationId xmlns:a16="http://schemas.microsoft.com/office/drawing/2014/main" id="{27A33798-EAE5-2044-9BEE-0C7A24FFCE31}"/>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anose="02020603050405020304" pitchFamily="18" charset="0"/>
                <a:ea typeface="+mn-ea"/>
                <a:cs typeface="+mn-cs"/>
              </a:defRPr>
            </a:lvl1pPr>
          </a:lstStyle>
          <a:p>
            <a:pPr>
              <a:defRPr/>
            </a:pPr>
            <a:endParaRPr lang="en-US"/>
          </a:p>
        </p:txBody>
      </p:sp>
      <p:sp>
        <p:nvSpPr>
          <p:cNvPr id="7172" name="Rectangle 4">
            <a:extLst>
              <a:ext uri="{FF2B5EF4-FFF2-40B4-BE49-F238E27FC236}">
                <a16:creationId xmlns:a16="http://schemas.microsoft.com/office/drawing/2014/main" id="{43206E3F-1909-AD42-B9F9-CA91F9661EA3}"/>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7173" name="Rectangle 5">
            <a:extLst>
              <a:ext uri="{FF2B5EF4-FFF2-40B4-BE49-F238E27FC236}">
                <a16:creationId xmlns:a16="http://schemas.microsoft.com/office/drawing/2014/main" id="{91F06D39-CE9C-AF49-AB75-29C26CB1E6BA}"/>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ea typeface="Lucida Sans Unicode" panose="020B0602030504020204" pitchFamily="34" charset="0"/>
                <a:cs typeface="Lucida Sans Unicode" panose="020B0602030504020204" pitchFamily="34" charset="0"/>
              </a:defRPr>
            </a:lvl1pPr>
          </a:lstStyle>
          <a:p>
            <a:pPr>
              <a:defRPr/>
            </a:pPr>
            <a:fld id="{285222F0-75F5-FD4B-B458-A79F8597049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DF92F38-7CF7-C843-B11D-483E5FF775C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A74A7794-6598-9E4B-B651-12FE8D210DB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anose="02020603050405020304" pitchFamily="18"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E80FD821-E7D4-0444-A064-67E68642766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1E25949-A1F2-794E-A866-1F939B5816D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99D2A2E3-A179-364D-8197-29BE34B4F19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4A38A4C0-8AC0-5449-A7AF-6C8FEB5E8CC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ea typeface="Lucida Sans Unicode" panose="020B0602030504020204" pitchFamily="34" charset="0"/>
                <a:cs typeface="Lucida Sans Unicode" panose="020B0602030504020204" pitchFamily="34" charset="0"/>
              </a:defRPr>
            </a:lvl1pPr>
          </a:lstStyle>
          <a:p>
            <a:pPr>
              <a:defRPr/>
            </a:pPr>
            <a:fld id="{BC040F1C-41FF-1149-A009-812F24D096E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8DC99A5C-354C-414D-A098-BAEA28E204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99E9C9DB-684E-644A-B847-7944F3639DFC}" type="slidenum">
              <a:rPr lang="en-US" altLang="en-US" sz="1200" smtClean="0"/>
              <a:pPr/>
              <a:t>1</a:t>
            </a:fld>
            <a:endParaRPr lang="en-US" altLang="en-US" sz="1200"/>
          </a:p>
        </p:txBody>
      </p:sp>
      <p:sp>
        <p:nvSpPr>
          <p:cNvPr id="6147" name="Rectangle 2">
            <a:extLst>
              <a:ext uri="{FF2B5EF4-FFF2-40B4-BE49-F238E27FC236}">
                <a16:creationId xmlns:a16="http://schemas.microsoft.com/office/drawing/2014/main" id="{5D2D377F-8375-7D41-A9D3-7B499D39B6A6}"/>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456D934-5DBC-B147-A399-2CF196C77E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933288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00A2AD4-91D1-694C-B1AE-B3FBB25339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D30F11CB-FE75-AD4F-BAA6-F37C2DCAF623}" type="slidenum">
              <a:rPr lang="en-US" altLang="en-US" sz="1200" smtClean="0"/>
              <a:pPr/>
              <a:t>13</a:t>
            </a:fld>
            <a:endParaRPr lang="en-US" altLang="en-US" sz="1200"/>
          </a:p>
        </p:txBody>
      </p:sp>
      <p:sp>
        <p:nvSpPr>
          <p:cNvPr id="33795" name="Rectangle 2">
            <a:extLst>
              <a:ext uri="{FF2B5EF4-FFF2-40B4-BE49-F238E27FC236}">
                <a16:creationId xmlns:a16="http://schemas.microsoft.com/office/drawing/2014/main" id="{ED40C99D-C2EE-8843-ACE9-73883E11F96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2BBB9F02-49D2-8140-AD26-53366C78EA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654105F-167B-8141-B7E8-E5EF068FBA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149B2D14-E43F-4744-A444-47A5F693345B}" type="slidenum">
              <a:rPr lang="en-US" altLang="en-US" sz="1200" smtClean="0"/>
              <a:pPr/>
              <a:t>14</a:t>
            </a:fld>
            <a:endParaRPr lang="en-US" altLang="en-US" sz="1200"/>
          </a:p>
        </p:txBody>
      </p:sp>
      <p:sp>
        <p:nvSpPr>
          <p:cNvPr id="35843" name="Rectangle 2">
            <a:extLst>
              <a:ext uri="{FF2B5EF4-FFF2-40B4-BE49-F238E27FC236}">
                <a16:creationId xmlns:a16="http://schemas.microsoft.com/office/drawing/2014/main" id="{77E4660D-E44C-934E-823E-22FBFB5F070B}"/>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E30DE58B-7B5F-844A-9AF4-71A04CEAB9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D0C7F23-5FFD-0246-9AC5-6D9AF1C95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42F4A64D-0CFB-0F44-A8E7-5A94EC131AB9}" type="slidenum">
              <a:rPr lang="en-US" altLang="en-US" sz="1200" smtClean="0"/>
              <a:pPr/>
              <a:t>18</a:t>
            </a:fld>
            <a:endParaRPr lang="en-US" altLang="en-US" sz="1200"/>
          </a:p>
        </p:txBody>
      </p:sp>
      <p:sp>
        <p:nvSpPr>
          <p:cNvPr id="39939" name="Rectangle 2">
            <a:extLst>
              <a:ext uri="{FF2B5EF4-FFF2-40B4-BE49-F238E27FC236}">
                <a16:creationId xmlns:a16="http://schemas.microsoft.com/office/drawing/2014/main" id="{AB220145-545A-A040-A4D4-B5D1F136FD5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96EFEE53-1843-9C4C-A5D3-1F5567BC5F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C040F1C-41FF-1149-A009-812F24D096E0}" type="slidenum">
              <a:rPr lang="en-US" altLang="en-US" smtClean="0"/>
              <a:pPr>
                <a:defRPr/>
              </a:pPr>
              <a:t>19</a:t>
            </a:fld>
            <a:endParaRPr lang="en-US" altLang="en-US"/>
          </a:p>
        </p:txBody>
      </p:sp>
    </p:spTree>
    <p:extLst>
      <p:ext uri="{BB962C8B-B14F-4D97-AF65-F5344CB8AC3E}">
        <p14:creationId xmlns:p14="http://schemas.microsoft.com/office/powerpoint/2010/main" val="184931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112FD52A-5B16-AA41-B905-49F31391DE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10AF5228-3210-AF4E-BD18-202317482C8C}" type="slidenum">
              <a:rPr lang="en-US" altLang="en-US" sz="1200" smtClean="0"/>
              <a:pPr/>
              <a:t>21</a:t>
            </a:fld>
            <a:endParaRPr lang="en-US" altLang="en-US" sz="1200"/>
          </a:p>
        </p:txBody>
      </p:sp>
      <p:sp>
        <p:nvSpPr>
          <p:cNvPr id="89091" name="Rectangle 2">
            <a:extLst>
              <a:ext uri="{FF2B5EF4-FFF2-40B4-BE49-F238E27FC236}">
                <a16:creationId xmlns:a16="http://schemas.microsoft.com/office/drawing/2014/main" id="{3ECC593E-7342-B646-95B1-668AC4EDB760}"/>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4D7C5CE3-3115-8C41-80D7-87B9D2BD81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C2D93FF1-0ACF-7C47-A07E-8B1C4E2A62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DE77F334-DE61-8248-ACD1-A907F1776A66}" type="slidenum">
              <a:rPr lang="en-US" altLang="en-US" sz="1200" smtClean="0"/>
              <a:pPr/>
              <a:t>22</a:t>
            </a:fld>
            <a:endParaRPr lang="en-US" altLang="en-US" sz="1200"/>
          </a:p>
        </p:txBody>
      </p:sp>
      <p:sp>
        <p:nvSpPr>
          <p:cNvPr id="49155" name="Rectangle 2">
            <a:extLst>
              <a:ext uri="{FF2B5EF4-FFF2-40B4-BE49-F238E27FC236}">
                <a16:creationId xmlns:a16="http://schemas.microsoft.com/office/drawing/2014/main" id="{41B4A3C6-7DA6-1746-875C-826F9B796B1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6CC99682-3115-0144-A50A-F409B9ADD6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3419489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729D39D-7B3E-DA4C-B1FD-A33F49AE16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D744E3B0-5508-BA41-BFFA-D68B05D01780}" type="slidenum">
              <a:rPr lang="en-US" altLang="en-US" sz="1200" smtClean="0"/>
              <a:pPr/>
              <a:t>23</a:t>
            </a:fld>
            <a:endParaRPr lang="en-US" altLang="en-US" sz="1200"/>
          </a:p>
        </p:txBody>
      </p:sp>
      <p:sp>
        <p:nvSpPr>
          <p:cNvPr id="51203" name="Rectangle 2">
            <a:extLst>
              <a:ext uri="{FF2B5EF4-FFF2-40B4-BE49-F238E27FC236}">
                <a16:creationId xmlns:a16="http://schemas.microsoft.com/office/drawing/2014/main" id="{9C9A98AC-7B7A-D64F-8EE8-D9D80513510F}"/>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3FDCFE17-88A0-904B-BA7E-AC671F0CE3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3868406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1257EBEF-E1B1-334D-BAFC-78BA241305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28B95AF7-EB8F-B840-B8C6-7C62ADBF3E3B}" type="slidenum">
              <a:rPr lang="en-US" altLang="en-US" sz="1200" smtClean="0"/>
              <a:pPr/>
              <a:t>25</a:t>
            </a:fld>
            <a:endParaRPr lang="en-US" altLang="en-US" sz="1200"/>
          </a:p>
        </p:txBody>
      </p:sp>
      <p:sp>
        <p:nvSpPr>
          <p:cNvPr id="53251" name="Rectangle 2">
            <a:extLst>
              <a:ext uri="{FF2B5EF4-FFF2-40B4-BE49-F238E27FC236}">
                <a16:creationId xmlns:a16="http://schemas.microsoft.com/office/drawing/2014/main" id="{11FB54DE-ADAD-3A41-A5C1-DAF0F9E97830}"/>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A3761ADE-999D-9D40-B91D-2031C3A3C3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4280662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1AC27DFC-B830-9C4B-BDA8-B9D7C8651A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2FC910A2-C900-F141-92D7-E0F3E50DAD0A}" type="slidenum">
              <a:rPr lang="en-US" altLang="en-US" sz="1200" smtClean="0"/>
              <a:pPr/>
              <a:t>26</a:t>
            </a:fld>
            <a:endParaRPr lang="en-US" altLang="en-US" sz="1200"/>
          </a:p>
        </p:txBody>
      </p:sp>
      <p:sp>
        <p:nvSpPr>
          <p:cNvPr id="55299" name="Rectangle 2">
            <a:extLst>
              <a:ext uri="{FF2B5EF4-FFF2-40B4-BE49-F238E27FC236}">
                <a16:creationId xmlns:a16="http://schemas.microsoft.com/office/drawing/2014/main" id="{9299683E-6A37-B64A-B8A2-AF1A4AEB5E87}"/>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709A2648-E937-0F4C-9DC2-17928BC91C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4002245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0ED53CE-F394-5D4B-BB3F-2ADC863D90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413143AB-2098-7341-9464-00DCC9DCB4F6}" type="slidenum">
              <a:rPr lang="en-US" altLang="en-US" sz="1200" smtClean="0"/>
              <a:pPr/>
              <a:t>28</a:t>
            </a:fld>
            <a:endParaRPr lang="en-US" altLang="en-US" sz="1200"/>
          </a:p>
        </p:txBody>
      </p:sp>
      <p:sp>
        <p:nvSpPr>
          <p:cNvPr id="57347" name="Rectangle 2">
            <a:extLst>
              <a:ext uri="{FF2B5EF4-FFF2-40B4-BE49-F238E27FC236}">
                <a16:creationId xmlns:a16="http://schemas.microsoft.com/office/drawing/2014/main" id="{43E35B20-4FBE-4241-A798-6D2204099DA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C3A3209D-1D23-3444-A8A1-ECA89789E4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336976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73039BF8-13B6-1144-AB86-2F9530F06C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119074CA-4614-2544-B617-362E78CDEB25}" type="slidenum">
              <a:rPr lang="en-US" altLang="en-US" sz="1200" smtClean="0"/>
              <a:pPr/>
              <a:t>2</a:t>
            </a:fld>
            <a:endParaRPr lang="en-US" altLang="en-US" sz="1200"/>
          </a:p>
        </p:txBody>
      </p:sp>
      <p:sp>
        <p:nvSpPr>
          <p:cNvPr id="8195" name="Rectangle 2">
            <a:extLst>
              <a:ext uri="{FF2B5EF4-FFF2-40B4-BE49-F238E27FC236}">
                <a16:creationId xmlns:a16="http://schemas.microsoft.com/office/drawing/2014/main" id="{44D260FB-A21D-A648-ABB7-CCF248CCCC4D}"/>
              </a:ext>
            </a:extLst>
          </p:cNvPr>
          <p:cNvSpPr>
            <a:spLocks noGrp="1" noRot="1" noChangeAspect="1" noChangeArrowheads="1" noTextEdit="1"/>
          </p:cNvSpPr>
          <p:nvPr>
            <p:ph type="sldImg"/>
          </p:nvPr>
        </p:nvSpPr>
        <p:spPr>
          <a:solidFill>
            <a:srgbClr val="FFFFFF"/>
          </a:solidFill>
          <a:ln/>
        </p:spPr>
      </p:sp>
      <p:sp>
        <p:nvSpPr>
          <p:cNvPr id="8196" name="Rectangle 3">
            <a:extLst>
              <a:ext uri="{FF2B5EF4-FFF2-40B4-BE49-F238E27FC236}">
                <a16:creationId xmlns:a16="http://schemas.microsoft.com/office/drawing/2014/main" id="{D43249EF-F92C-C640-A9D9-6D6E48A9B82F}"/>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US" altLang="en-US">
              <a:latin typeface="Times" pitchFamily="2"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A19FC26C-AE45-B245-8AA1-0D89F9B279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2785C8A1-4019-6348-AB37-D781FFF4BBFC}" type="slidenum">
              <a:rPr lang="en-US" altLang="en-US" sz="1200" smtClean="0"/>
              <a:pPr/>
              <a:t>29</a:t>
            </a:fld>
            <a:endParaRPr lang="en-US" altLang="en-US" sz="1200"/>
          </a:p>
        </p:txBody>
      </p:sp>
      <p:sp>
        <p:nvSpPr>
          <p:cNvPr id="60419" name="Rectangle 2">
            <a:extLst>
              <a:ext uri="{FF2B5EF4-FFF2-40B4-BE49-F238E27FC236}">
                <a16:creationId xmlns:a16="http://schemas.microsoft.com/office/drawing/2014/main" id="{F1C5C60C-13FE-D04F-9B0B-E53F4088C14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51910367-0EB9-EA46-B0F8-66A6F79206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2587676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06E1B13-D03B-4B40-85BC-C3996E29FD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3D05FC1A-4443-5E46-B889-DAB8F95EC976}" type="slidenum">
              <a:rPr lang="en-US" altLang="en-US" sz="1200" smtClean="0"/>
              <a:pPr/>
              <a:t>31</a:t>
            </a:fld>
            <a:endParaRPr lang="en-US" altLang="en-US" sz="1200"/>
          </a:p>
        </p:txBody>
      </p:sp>
      <p:sp>
        <p:nvSpPr>
          <p:cNvPr id="66563" name="Rectangle 2">
            <a:extLst>
              <a:ext uri="{FF2B5EF4-FFF2-40B4-BE49-F238E27FC236}">
                <a16:creationId xmlns:a16="http://schemas.microsoft.com/office/drawing/2014/main" id="{08FA69C0-CE19-8F4E-8251-3B9C8AF42ABB}"/>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345CFC9D-7656-9A4E-B3BC-7C6569D745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2705595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389924E-0D58-8B42-BA78-3AB23FEE6F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AAB74DA6-43AC-DC4E-9221-70468D6E20EE}" type="slidenum">
              <a:rPr lang="en-US" altLang="en-US" sz="1200" smtClean="0"/>
              <a:pPr/>
              <a:t>36</a:t>
            </a:fld>
            <a:endParaRPr lang="en-US" altLang="en-US" sz="1200"/>
          </a:p>
        </p:txBody>
      </p:sp>
      <p:sp>
        <p:nvSpPr>
          <p:cNvPr id="70659" name="Rectangle 2">
            <a:extLst>
              <a:ext uri="{FF2B5EF4-FFF2-40B4-BE49-F238E27FC236}">
                <a16:creationId xmlns:a16="http://schemas.microsoft.com/office/drawing/2014/main" id="{DCC47A36-79E7-4546-A33B-C5785EFE263F}"/>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6B93F1E7-E725-494A-9899-4506BAC2BF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2812563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35C3C1C-ABFD-9A42-BCAA-0427868F91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2A2A0F7B-539B-734D-B568-132E757827C2}" type="slidenum">
              <a:rPr lang="en-US" altLang="en-US" sz="1200" smtClean="0"/>
              <a:pPr/>
              <a:t>38</a:t>
            </a:fld>
            <a:endParaRPr lang="en-US" altLang="en-US" sz="1200"/>
          </a:p>
        </p:txBody>
      </p:sp>
      <p:sp>
        <p:nvSpPr>
          <p:cNvPr id="78851" name="Rectangle 2">
            <a:extLst>
              <a:ext uri="{FF2B5EF4-FFF2-40B4-BE49-F238E27FC236}">
                <a16:creationId xmlns:a16="http://schemas.microsoft.com/office/drawing/2014/main" id="{B167E803-30CC-5544-98E8-3750ECFB7EE2}"/>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2984180-A0B7-C743-95EC-684D3B3343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523930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112FD52A-5B16-AA41-B905-49F31391DE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10AF5228-3210-AF4E-BD18-202317482C8C}" type="slidenum">
              <a:rPr lang="en-US" altLang="en-US" sz="1200" smtClean="0"/>
              <a:pPr/>
              <a:t>39</a:t>
            </a:fld>
            <a:endParaRPr lang="en-US" altLang="en-US" sz="1200"/>
          </a:p>
        </p:txBody>
      </p:sp>
      <p:sp>
        <p:nvSpPr>
          <p:cNvPr id="89091" name="Rectangle 2">
            <a:extLst>
              <a:ext uri="{FF2B5EF4-FFF2-40B4-BE49-F238E27FC236}">
                <a16:creationId xmlns:a16="http://schemas.microsoft.com/office/drawing/2014/main" id="{3ECC593E-7342-B646-95B1-668AC4EDB760}"/>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4D7C5CE3-3115-8C41-80D7-87B9D2BD81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84097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97B110F-B2A0-4F40-B66B-3387C05C41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599AE685-46C4-E54D-9257-4B150203B729}" type="slidenum">
              <a:rPr lang="en-US" altLang="en-US" sz="1200" smtClean="0"/>
              <a:pPr/>
              <a:t>3</a:t>
            </a:fld>
            <a:endParaRPr lang="en-US" altLang="en-US" sz="1200"/>
          </a:p>
        </p:txBody>
      </p:sp>
      <p:sp>
        <p:nvSpPr>
          <p:cNvPr id="10243" name="Rectangle 2">
            <a:extLst>
              <a:ext uri="{FF2B5EF4-FFF2-40B4-BE49-F238E27FC236}">
                <a16:creationId xmlns:a16="http://schemas.microsoft.com/office/drawing/2014/main" id="{AF864D2E-24D0-0E42-AB93-84191F55680F}"/>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6453A94C-3091-D040-9B1C-1EC7F550E7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E8864AF-1DB3-DD48-B2B7-49C621A5DA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2BEFB8E1-7184-894F-8184-8424D766DCE8}" type="slidenum">
              <a:rPr lang="en-US" altLang="en-US" sz="1200" smtClean="0"/>
              <a:pPr/>
              <a:t>4</a:t>
            </a:fld>
            <a:endParaRPr lang="en-US" altLang="en-US" sz="1200"/>
          </a:p>
        </p:txBody>
      </p:sp>
      <p:sp>
        <p:nvSpPr>
          <p:cNvPr id="16387" name="Rectangle 2">
            <a:extLst>
              <a:ext uri="{FF2B5EF4-FFF2-40B4-BE49-F238E27FC236}">
                <a16:creationId xmlns:a16="http://schemas.microsoft.com/office/drawing/2014/main" id="{11FDCC88-3BF6-564E-9927-5F5A26B2266D}"/>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3D03A8A4-9426-8A48-88EB-F2D73D1347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2CFF336A-B8A4-024F-84FC-53407CB9A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4A9228F2-AB6E-F948-B7FC-773BE4A601EE}" type="slidenum">
              <a:rPr lang="en-US" altLang="en-US" sz="1200" smtClean="0"/>
              <a:pPr/>
              <a:t>5</a:t>
            </a:fld>
            <a:endParaRPr lang="en-US" altLang="en-US" sz="1200"/>
          </a:p>
        </p:txBody>
      </p:sp>
      <p:sp>
        <p:nvSpPr>
          <p:cNvPr id="18435" name="Rectangle 2">
            <a:extLst>
              <a:ext uri="{FF2B5EF4-FFF2-40B4-BE49-F238E27FC236}">
                <a16:creationId xmlns:a16="http://schemas.microsoft.com/office/drawing/2014/main" id="{89B59949-09A7-0649-902A-C2B834C14D1E}"/>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1FA0DE22-DECD-BA44-B796-35B8DF1EE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CC1BD6D-0274-B34C-97FD-1038463058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BF6F4F15-5512-8749-A734-E9F4F40F959C}" type="slidenum">
              <a:rPr lang="en-US" altLang="en-US" sz="1200" smtClean="0"/>
              <a:pPr/>
              <a:t>6</a:t>
            </a:fld>
            <a:endParaRPr lang="en-US" altLang="en-US" sz="1200"/>
          </a:p>
        </p:txBody>
      </p:sp>
      <p:sp>
        <p:nvSpPr>
          <p:cNvPr id="20483" name="Rectangle 2">
            <a:extLst>
              <a:ext uri="{FF2B5EF4-FFF2-40B4-BE49-F238E27FC236}">
                <a16:creationId xmlns:a16="http://schemas.microsoft.com/office/drawing/2014/main" id="{6C85A1D7-08F5-EA46-8C59-AC5A47244BC1}"/>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35D0C712-FD64-384A-BC26-72C5A9CFE6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4398AF6-99D6-4946-AD47-0EC0FD041B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3D9097D6-B65A-634B-8696-2D774FEE707A}" type="slidenum">
              <a:rPr lang="en-US" altLang="en-US" sz="1200" smtClean="0"/>
              <a:pPr/>
              <a:t>7</a:t>
            </a:fld>
            <a:endParaRPr lang="en-US" altLang="en-US" sz="1200"/>
          </a:p>
        </p:txBody>
      </p:sp>
      <p:sp>
        <p:nvSpPr>
          <p:cNvPr id="22531" name="Rectangle 2">
            <a:extLst>
              <a:ext uri="{FF2B5EF4-FFF2-40B4-BE49-F238E27FC236}">
                <a16:creationId xmlns:a16="http://schemas.microsoft.com/office/drawing/2014/main" id="{14D949E8-5135-0740-9CEF-ADF8C855483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9F0A800E-A212-D143-9107-5B104D77D1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33696DD-FB10-494B-9777-45BED0B91C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7D022DFE-FBB9-DB4C-ABB4-727A5E377244}" type="slidenum">
              <a:rPr lang="en-US" altLang="en-US" sz="1200" smtClean="0"/>
              <a:pPr/>
              <a:t>9</a:t>
            </a:fld>
            <a:endParaRPr lang="en-US" altLang="en-US" sz="1200"/>
          </a:p>
        </p:txBody>
      </p:sp>
      <p:sp>
        <p:nvSpPr>
          <p:cNvPr id="24579" name="Rectangle 2">
            <a:extLst>
              <a:ext uri="{FF2B5EF4-FFF2-40B4-BE49-F238E27FC236}">
                <a16:creationId xmlns:a16="http://schemas.microsoft.com/office/drawing/2014/main" id="{B17C0987-640D-0846-8A4B-2EF949CE3CDB}"/>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8CD658DF-7B22-A042-A10B-C32BBBEC16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D82621F-99FF-DE4F-ACED-16BD0013A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6894D70-B1F7-CA4A-8D31-16F9A203C5B7}" type="slidenum">
              <a:rPr lang="en-US" altLang="en-US" sz="1200" smtClean="0"/>
              <a:pPr/>
              <a:t>10</a:t>
            </a:fld>
            <a:endParaRPr lang="en-US" altLang="en-US" sz="1200"/>
          </a:p>
        </p:txBody>
      </p:sp>
      <p:sp>
        <p:nvSpPr>
          <p:cNvPr id="28675" name="Rectangle 2">
            <a:extLst>
              <a:ext uri="{FF2B5EF4-FFF2-40B4-BE49-F238E27FC236}">
                <a16:creationId xmlns:a16="http://schemas.microsoft.com/office/drawing/2014/main" id="{0233F650-7794-7A49-9BE2-CFD2CCBF097B}"/>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E167B2F-26BD-DF44-80FE-ECDE869257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DEF1E325-8A4B-0942-8210-C78FAC87FA34}"/>
              </a:ext>
            </a:extLst>
          </p:cNvPr>
          <p:cNvSpPr txBox="1">
            <a:spLocks noChangeArrowheads="1"/>
          </p:cNvSpPr>
          <p:nvPr/>
        </p:nvSpPr>
        <p:spPr bwMode="auto">
          <a:xfrm>
            <a:off x="6073775" y="6564313"/>
            <a:ext cx="1558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algn="r">
              <a:defRPr/>
            </a:pPr>
            <a:r>
              <a:rPr lang="en-US" altLang="en-US" sz="1200">
                <a:latin typeface="Courier" pitchFamily="49" charset="0"/>
              </a:rPr>
              <a:t>ISBN </a:t>
            </a:r>
            <a:r>
              <a:rPr lang="en-US" altLang="en-US" sz="1200"/>
              <a:t>0-321-49362-1</a:t>
            </a:r>
          </a:p>
        </p:txBody>
      </p:sp>
      <p:pic>
        <p:nvPicPr>
          <p:cNvPr id="5" name="Picture 8">
            <a:extLst>
              <a:ext uri="{FF2B5EF4-FFF2-40B4-BE49-F238E27FC236}">
                <a16:creationId xmlns:a16="http://schemas.microsoft.com/office/drawing/2014/main" id="{C6F13C52-B31F-2047-A382-E39F436BFE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38600" y="0"/>
            <a:ext cx="5105400" cy="656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8"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75779"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extLst>
      <p:ext uri="{BB962C8B-B14F-4D97-AF65-F5344CB8AC3E}">
        <p14:creationId xmlns:p14="http://schemas.microsoft.com/office/powerpoint/2010/main" val="130934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5025AFE-E039-5947-8BE2-7A9EEE84F367}"/>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61F05638-0CD6-8F48-84A3-6B17A73281D7}"/>
              </a:ext>
            </a:extLst>
          </p:cNvPr>
          <p:cNvSpPr>
            <a:spLocks noGrp="1" noChangeArrowheads="1"/>
          </p:cNvSpPr>
          <p:nvPr>
            <p:ph type="sldNum" sz="quarter" idx="11"/>
          </p:nvPr>
        </p:nvSpPr>
        <p:spPr>
          <a:ln/>
        </p:spPr>
        <p:txBody>
          <a:bodyPr/>
          <a:lstStyle>
            <a:lvl1pPr>
              <a:defRPr/>
            </a:lvl1pPr>
          </a:lstStyle>
          <a:p>
            <a:pPr>
              <a:defRPr/>
            </a:pPr>
            <a:r>
              <a:rPr lang="en-US" altLang="en-US"/>
              <a:t>1-</a:t>
            </a:r>
            <a:fld id="{DCC7E67C-30E0-AC42-9140-9B672DB472EB}" type="slidenum">
              <a:rPr lang="en-US" altLang="en-US"/>
              <a:pPr>
                <a:defRPr/>
              </a:pPr>
              <a:t>‹#›</a:t>
            </a:fld>
            <a:endParaRPr lang="en-US" altLang="en-US"/>
          </a:p>
        </p:txBody>
      </p:sp>
    </p:spTree>
    <p:extLst>
      <p:ext uri="{BB962C8B-B14F-4D97-AF65-F5344CB8AC3E}">
        <p14:creationId xmlns:p14="http://schemas.microsoft.com/office/powerpoint/2010/main" val="413138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5D8AF8F-BEA4-0249-B001-4C643DF0C56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3474D892-1003-7746-A8EE-7AB7F9CD5F14}"/>
              </a:ext>
            </a:extLst>
          </p:cNvPr>
          <p:cNvSpPr>
            <a:spLocks noGrp="1" noChangeArrowheads="1"/>
          </p:cNvSpPr>
          <p:nvPr>
            <p:ph type="sldNum" sz="quarter" idx="11"/>
          </p:nvPr>
        </p:nvSpPr>
        <p:spPr>
          <a:ln/>
        </p:spPr>
        <p:txBody>
          <a:bodyPr/>
          <a:lstStyle>
            <a:lvl1pPr>
              <a:defRPr/>
            </a:lvl1pPr>
          </a:lstStyle>
          <a:p>
            <a:pPr>
              <a:defRPr/>
            </a:pPr>
            <a:r>
              <a:rPr lang="en-US" altLang="en-US"/>
              <a:t>1-</a:t>
            </a:r>
            <a:fld id="{6AB576E7-1427-7547-AEFB-8DFB98132C69}" type="slidenum">
              <a:rPr lang="en-US" altLang="en-US"/>
              <a:pPr>
                <a:defRPr/>
              </a:pPr>
              <a:t>‹#›</a:t>
            </a:fld>
            <a:endParaRPr lang="en-US" altLang="en-US"/>
          </a:p>
        </p:txBody>
      </p:sp>
    </p:spTree>
    <p:extLst>
      <p:ext uri="{BB962C8B-B14F-4D97-AF65-F5344CB8AC3E}">
        <p14:creationId xmlns:p14="http://schemas.microsoft.com/office/powerpoint/2010/main" val="378070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DDC32F3-6ACE-4743-AF80-8942C1145AA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B2A7C7BC-06C6-2A48-B37A-4DEA8B3FB441}"/>
              </a:ext>
            </a:extLst>
          </p:cNvPr>
          <p:cNvSpPr>
            <a:spLocks noGrp="1" noChangeArrowheads="1"/>
          </p:cNvSpPr>
          <p:nvPr>
            <p:ph type="sldNum" sz="quarter" idx="11"/>
          </p:nvPr>
        </p:nvSpPr>
        <p:spPr>
          <a:ln/>
        </p:spPr>
        <p:txBody>
          <a:bodyPr/>
          <a:lstStyle>
            <a:lvl1pPr>
              <a:defRPr/>
            </a:lvl1pPr>
          </a:lstStyle>
          <a:p>
            <a:pPr>
              <a:defRPr/>
            </a:pPr>
            <a:r>
              <a:rPr lang="en-US" altLang="en-US"/>
              <a:t>1-</a:t>
            </a:r>
            <a:fld id="{9119CD70-6015-8D4C-8E2A-961FEFEAB0E3}" type="slidenum">
              <a:rPr lang="en-US" altLang="en-US"/>
              <a:pPr>
                <a:defRPr/>
              </a:pPr>
              <a:t>‹#›</a:t>
            </a:fld>
            <a:endParaRPr lang="en-US" altLang="en-US"/>
          </a:p>
        </p:txBody>
      </p:sp>
    </p:spTree>
    <p:extLst>
      <p:ext uri="{BB962C8B-B14F-4D97-AF65-F5344CB8AC3E}">
        <p14:creationId xmlns:p14="http://schemas.microsoft.com/office/powerpoint/2010/main" val="157833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55BFECD-D1C6-004F-AF10-865BCBCE412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E6254765-B673-C94B-85E5-D2022F819B81}"/>
              </a:ext>
            </a:extLst>
          </p:cNvPr>
          <p:cNvSpPr>
            <a:spLocks noGrp="1" noChangeArrowheads="1"/>
          </p:cNvSpPr>
          <p:nvPr>
            <p:ph type="sldNum" sz="quarter" idx="11"/>
          </p:nvPr>
        </p:nvSpPr>
        <p:spPr>
          <a:ln/>
        </p:spPr>
        <p:txBody>
          <a:bodyPr/>
          <a:lstStyle>
            <a:lvl1pPr>
              <a:defRPr/>
            </a:lvl1pPr>
          </a:lstStyle>
          <a:p>
            <a:pPr>
              <a:defRPr/>
            </a:pPr>
            <a:r>
              <a:rPr lang="en-US" altLang="en-US"/>
              <a:t>1-</a:t>
            </a:r>
            <a:fld id="{299A8952-13B0-5D4B-ACD6-B1889DF3C826}" type="slidenum">
              <a:rPr lang="en-US" altLang="en-US"/>
              <a:pPr>
                <a:defRPr/>
              </a:pPr>
              <a:t>‹#›</a:t>
            </a:fld>
            <a:endParaRPr lang="en-US" altLang="en-US"/>
          </a:p>
        </p:txBody>
      </p:sp>
    </p:spTree>
    <p:extLst>
      <p:ext uri="{BB962C8B-B14F-4D97-AF65-F5344CB8AC3E}">
        <p14:creationId xmlns:p14="http://schemas.microsoft.com/office/powerpoint/2010/main" val="13457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3F50B21-AF95-AE43-958B-AA6EA9CF95EB}"/>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D5A9A813-DBC5-4940-BAAB-0886999E4776}"/>
              </a:ext>
            </a:extLst>
          </p:cNvPr>
          <p:cNvSpPr>
            <a:spLocks noGrp="1" noChangeArrowheads="1"/>
          </p:cNvSpPr>
          <p:nvPr>
            <p:ph type="sldNum" sz="quarter" idx="11"/>
          </p:nvPr>
        </p:nvSpPr>
        <p:spPr>
          <a:ln/>
        </p:spPr>
        <p:txBody>
          <a:bodyPr/>
          <a:lstStyle>
            <a:lvl1pPr>
              <a:defRPr/>
            </a:lvl1pPr>
          </a:lstStyle>
          <a:p>
            <a:pPr>
              <a:defRPr/>
            </a:pPr>
            <a:r>
              <a:rPr lang="en-US" altLang="en-US"/>
              <a:t>1-</a:t>
            </a:r>
            <a:fld id="{3A02E9D6-C4D1-9544-8D64-198BDB3AD536}" type="slidenum">
              <a:rPr lang="en-US" altLang="en-US"/>
              <a:pPr>
                <a:defRPr/>
              </a:pPr>
              <a:t>‹#›</a:t>
            </a:fld>
            <a:endParaRPr lang="en-US" altLang="en-US"/>
          </a:p>
        </p:txBody>
      </p:sp>
    </p:spTree>
    <p:extLst>
      <p:ext uri="{BB962C8B-B14F-4D97-AF65-F5344CB8AC3E}">
        <p14:creationId xmlns:p14="http://schemas.microsoft.com/office/powerpoint/2010/main" val="274649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6840B49-1378-8046-8598-19873AA30B9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8" name="Rectangle 5">
            <a:extLst>
              <a:ext uri="{FF2B5EF4-FFF2-40B4-BE49-F238E27FC236}">
                <a16:creationId xmlns:a16="http://schemas.microsoft.com/office/drawing/2014/main" id="{558339FC-2715-444E-AE1C-D8FD56291EC0}"/>
              </a:ext>
            </a:extLst>
          </p:cNvPr>
          <p:cNvSpPr>
            <a:spLocks noGrp="1" noChangeArrowheads="1"/>
          </p:cNvSpPr>
          <p:nvPr>
            <p:ph type="sldNum" sz="quarter" idx="11"/>
          </p:nvPr>
        </p:nvSpPr>
        <p:spPr>
          <a:ln/>
        </p:spPr>
        <p:txBody>
          <a:bodyPr/>
          <a:lstStyle>
            <a:lvl1pPr>
              <a:defRPr/>
            </a:lvl1pPr>
          </a:lstStyle>
          <a:p>
            <a:pPr>
              <a:defRPr/>
            </a:pPr>
            <a:r>
              <a:rPr lang="en-US" altLang="en-US"/>
              <a:t>1-</a:t>
            </a:r>
            <a:fld id="{B1975F8F-BD12-E043-9828-B0805573EEE7}" type="slidenum">
              <a:rPr lang="en-US" altLang="en-US"/>
              <a:pPr>
                <a:defRPr/>
              </a:pPr>
              <a:t>‹#›</a:t>
            </a:fld>
            <a:endParaRPr lang="en-US" altLang="en-US"/>
          </a:p>
        </p:txBody>
      </p:sp>
    </p:spTree>
    <p:extLst>
      <p:ext uri="{BB962C8B-B14F-4D97-AF65-F5344CB8AC3E}">
        <p14:creationId xmlns:p14="http://schemas.microsoft.com/office/powerpoint/2010/main" val="91400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C894029-18C8-0F41-8BC1-F005D2B901EB}"/>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4" name="Rectangle 5">
            <a:extLst>
              <a:ext uri="{FF2B5EF4-FFF2-40B4-BE49-F238E27FC236}">
                <a16:creationId xmlns:a16="http://schemas.microsoft.com/office/drawing/2014/main" id="{49F6317C-A08E-F140-92D9-3F239D0E6988}"/>
              </a:ext>
            </a:extLst>
          </p:cNvPr>
          <p:cNvSpPr>
            <a:spLocks noGrp="1" noChangeArrowheads="1"/>
          </p:cNvSpPr>
          <p:nvPr>
            <p:ph type="sldNum" sz="quarter" idx="11"/>
          </p:nvPr>
        </p:nvSpPr>
        <p:spPr>
          <a:ln/>
        </p:spPr>
        <p:txBody>
          <a:bodyPr/>
          <a:lstStyle>
            <a:lvl1pPr>
              <a:defRPr/>
            </a:lvl1pPr>
          </a:lstStyle>
          <a:p>
            <a:pPr>
              <a:defRPr/>
            </a:pPr>
            <a:r>
              <a:rPr lang="en-US" altLang="en-US"/>
              <a:t>1-</a:t>
            </a:r>
            <a:fld id="{1BAAAE7D-47C3-3544-941A-20E12E241893}" type="slidenum">
              <a:rPr lang="en-US" altLang="en-US"/>
              <a:pPr>
                <a:defRPr/>
              </a:pPr>
              <a:t>‹#›</a:t>
            </a:fld>
            <a:endParaRPr lang="en-US" altLang="en-US"/>
          </a:p>
        </p:txBody>
      </p:sp>
    </p:spTree>
    <p:extLst>
      <p:ext uri="{BB962C8B-B14F-4D97-AF65-F5344CB8AC3E}">
        <p14:creationId xmlns:p14="http://schemas.microsoft.com/office/powerpoint/2010/main" val="62296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11557F7-6A96-3D4C-AACA-84992854A9E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3" name="Rectangle 5">
            <a:extLst>
              <a:ext uri="{FF2B5EF4-FFF2-40B4-BE49-F238E27FC236}">
                <a16:creationId xmlns:a16="http://schemas.microsoft.com/office/drawing/2014/main" id="{D205E169-0E3B-444A-B05F-FB45294D2829}"/>
              </a:ext>
            </a:extLst>
          </p:cNvPr>
          <p:cNvSpPr>
            <a:spLocks noGrp="1" noChangeArrowheads="1"/>
          </p:cNvSpPr>
          <p:nvPr>
            <p:ph type="sldNum" sz="quarter" idx="11"/>
          </p:nvPr>
        </p:nvSpPr>
        <p:spPr>
          <a:ln/>
        </p:spPr>
        <p:txBody>
          <a:bodyPr/>
          <a:lstStyle>
            <a:lvl1pPr>
              <a:defRPr/>
            </a:lvl1pPr>
          </a:lstStyle>
          <a:p>
            <a:pPr>
              <a:defRPr/>
            </a:pPr>
            <a:r>
              <a:rPr lang="en-US" altLang="en-US"/>
              <a:t>1-</a:t>
            </a:r>
            <a:fld id="{16F2F5EC-402C-7A42-A41E-A0E7678161DB}" type="slidenum">
              <a:rPr lang="en-US" altLang="en-US"/>
              <a:pPr>
                <a:defRPr/>
              </a:pPr>
              <a:t>‹#›</a:t>
            </a:fld>
            <a:endParaRPr lang="en-US" altLang="en-US"/>
          </a:p>
        </p:txBody>
      </p:sp>
    </p:spTree>
    <p:extLst>
      <p:ext uri="{BB962C8B-B14F-4D97-AF65-F5344CB8AC3E}">
        <p14:creationId xmlns:p14="http://schemas.microsoft.com/office/powerpoint/2010/main" val="71852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408A377-D0B2-3C46-846D-7CF0912759DC}"/>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E218E03D-0E99-A948-89C4-833A807D066B}"/>
              </a:ext>
            </a:extLst>
          </p:cNvPr>
          <p:cNvSpPr>
            <a:spLocks noGrp="1" noChangeArrowheads="1"/>
          </p:cNvSpPr>
          <p:nvPr>
            <p:ph type="sldNum" sz="quarter" idx="11"/>
          </p:nvPr>
        </p:nvSpPr>
        <p:spPr>
          <a:ln/>
        </p:spPr>
        <p:txBody>
          <a:bodyPr/>
          <a:lstStyle>
            <a:lvl1pPr>
              <a:defRPr/>
            </a:lvl1pPr>
          </a:lstStyle>
          <a:p>
            <a:pPr>
              <a:defRPr/>
            </a:pPr>
            <a:r>
              <a:rPr lang="en-US" altLang="en-US"/>
              <a:t>1-</a:t>
            </a:r>
            <a:fld id="{C8C01010-42ED-E548-95FD-242C15BDD47B}" type="slidenum">
              <a:rPr lang="en-US" altLang="en-US"/>
              <a:pPr>
                <a:defRPr/>
              </a:pPr>
              <a:t>‹#›</a:t>
            </a:fld>
            <a:endParaRPr lang="en-US" altLang="en-US"/>
          </a:p>
        </p:txBody>
      </p:sp>
    </p:spTree>
    <p:extLst>
      <p:ext uri="{BB962C8B-B14F-4D97-AF65-F5344CB8AC3E}">
        <p14:creationId xmlns:p14="http://schemas.microsoft.com/office/powerpoint/2010/main" val="424451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37CD332-7696-C847-B56E-79CDA65D9C04}"/>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33354975-A52E-474E-B22A-A84164D572D1}"/>
              </a:ext>
            </a:extLst>
          </p:cNvPr>
          <p:cNvSpPr>
            <a:spLocks noGrp="1" noChangeArrowheads="1"/>
          </p:cNvSpPr>
          <p:nvPr>
            <p:ph type="sldNum" sz="quarter" idx="11"/>
          </p:nvPr>
        </p:nvSpPr>
        <p:spPr>
          <a:ln/>
        </p:spPr>
        <p:txBody>
          <a:bodyPr/>
          <a:lstStyle>
            <a:lvl1pPr>
              <a:defRPr/>
            </a:lvl1pPr>
          </a:lstStyle>
          <a:p>
            <a:pPr>
              <a:defRPr/>
            </a:pPr>
            <a:r>
              <a:rPr lang="en-US" altLang="en-US"/>
              <a:t>1-</a:t>
            </a:r>
            <a:fld id="{6A35CC97-ACD6-3D47-ABC8-CA1D46F1A46A}" type="slidenum">
              <a:rPr lang="en-US" altLang="en-US"/>
              <a:pPr>
                <a:defRPr/>
              </a:pPr>
              <a:t>‹#›</a:t>
            </a:fld>
            <a:endParaRPr lang="en-US" altLang="en-US"/>
          </a:p>
        </p:txBody>
      </p:sp>
    </p:spTree>
    <p:extLst>
      <p:ext uri="{BB962C8B-B14F-4D97-AF65-F5344CB8AC3E}">
        <p14:creationId xmlns:p14="http://schemas.microsoft.com/office/powerpoint/2010/main" val="343392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CC8570D-D66F-9542-8230-7782B0A1C371}"/>
              </a:ext>
            </a:extLst>
          </p:cNvPr>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56C9FE4-FEC7-E644-96F6-C1D13D5ACB71}"/>
              </a:ext>
            </a:extLst>
          </p:cNvPr>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4756" name="Rectangle 4">
            <a:extLst>
              <a:ext uri="{FF2B5EF4-FFF2-40B4-BE49-F238E27FC236}">
                <a16:creationId xmlns:a16="http://schemas.microsoft.com/office/drawing/2014/main" id="{6B034081-52F8-2446-BD04-5C2B57AAE150}"/>
              </a:ext>
            </a:extLst>
          </p:cNvPr>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2018 Pearson. All rights reserved.</a:t>
            </a:r>
          </a:p>
        </p:txBody>
      </p:sp>
      <p:sp>
        <p:nvSpPr>
          <p:cNvPr id="74757" name="Rectangle 5">
            <a:extLst>
              <a:ext uri="{FF2B5EF4-FFF2-40B4-BE49-F238E27FC236}">
                <a16:creationId xmlns:a16="http://schemas.microsoft.com/office/drawing/2014/main" id="{F6D788B8-4225-F144-9539-9DFDFC77F38C}"/>
              </a:ext>
            </a:extLst>
          </p:cNvPr>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Lucida Sans Unicode" panose="020B0602030504020204" pitchFamily="34" charset="0"/>
                <a:cs typeface="+mn-cs"/>
              </a:defRPr>
            </a:lvl1pPr>
          </a:lstStyle>
          <a:p>
            <a:pPr>
              <a:defRPr/>
            </a:pPr>
            <a:r>
              <a:rPr lang="en-US" altLang="en-US"/>
              <a:t>1-</a:t>
            </a:r>
            <a:fld id="{C5C6D72E-C5FE-3841-A849-FAE323A56431}" type="slidenum">
              <a:rPr lang="en-US" altLang="en-US"/>
              <a:pPr>
                <a:defRPr/>
              </a:pPr>
              <a:t>‹#›</a:t>
            </a:fld>
            <a:endParaRPr lang="en-US" altLang="en-US"/>
          </a:p>
        </p:txBody>
      </p:sp>
      <p:sp>
        <p:nvSpPr>
          <p:cNvPr id="1030" name="Line 6">
            <a:extLst>
              <a:ext uri="{FF2B5EF4-FFF2-40B4-BE49-F238E27FC236}">
                <a16:creationId xmlns:a16="http://schemas.microsoft.com/office/drawing/2014/main" id="{86349755-C1B1-4B41-B847-CA76FF97E2A2}"/>
              </a:ext>
            </a:extLst>
          </p:cNvPr>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7">
            <a:extLst>
              <a:ext uri="{FF2B5EF4-FFF2-40B4-BE49-F238E27FC236}">
                <a16:creationId xmlns:a16="http://schemas.microsoft.com/office/drawing/2014/main" id="{C37579D8-4CCA-664F-8C42-E7EF54D72C94}"/>
              </a:ext>
            </a:extLst>
          </p:cNvPr>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3"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rtl="0" eaLnBrk="0" fontAlgn="base" hangingPunct="0">
        <a:spcBef>
          <a:spcPct val="0"/>
        </a:spcBef>
        <a:spcAft>
          <a:spcPct val="0"/>
        </a:spcAft>
        <a:defRPr sz="3600">
          <a:solidFill>
            <a:srgbClr val="666699"/>
          </a:solidFill>
          <a:latin typeface="+mj-lt"/>
          <a:ea typeface="Lucida Sans Unicode" pitchFamily="34" charset="0"/>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Lucida Sans Unicode" pitchFamily="34" charset="0"/>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Lucida Sans Unicode" pitchFamily="34" charset="0"/>
          <a:cs typeface="+mn-cs"/>
        </a:defRPr>
      </a:lvl2pPr>
      <a:lvl3pPr marL="1143000" indent="-228600" algn="l" rtl="0" eaLnBrk="0" fontAlgn="base" hangingPunct="0">
        <a:spcBef>
          <a:spcPct val="20000"/>
        </a:spcBef>
        <a:spcAft>
          <a:spcPct val="0"/>
        </a:spcAft>
        <a:buChar char="•"/>
        <a:defRPr sz="2100">
          <a:solidFill>
            <a:srgbClr val="666699"/>
          </a:solidFill>
          <a:latin typeface="+mn-lt"/>
          <a:ea typeface="Lucida Sans Unicode" pitchFamily="34" charset="0"/>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Lucida Sans Unicode" pitchFamily="34" charset="0"/>
          <a:cs typeface="+mn-cs"/>
        </a:defRPr>
      </a:lvl4pPr>
      <a:lvl5pPr marL="2057400" indent="-228600" algn="l" rtl="0" eaLnBrk="0" fontAlgn="base" hangingPunct="0">
        <a:spcBef>
          <a:spcPct val="20000"/>
        </a:spcBef>
        <a:spcAft>
          <a:spcPct val="0"/>
        </a:spcAft>
        <a:buChar char="»"/>
        <a:defRPr sz="2000">
          <a:solidFill>
            <a:srgbClr val="666699"/>
          </a:solidFill>
          <a:latin typeface="+mn-lt"/>
          <a:ea typeface="Lucida Sans Unicode" pitchFamily="34" charset="0"/>
          <a:cs typeface="+mn-cs"/>
        </a:defRPr>
      </a:lvl5pPr>
      <a:lvl6pPr marL="2514600" indent="-228600" algn="l" rtl="0" fontAlgn="base">
        <a:spcBef>
          <a:spcPct val="20000"/>
        </a:spcBef>
        <a:spcAft>
          <a:spcPct val="0"/>
        </a:spcAft>
        <a:buChar char="»"/>
        <a:defRPr>
          <a:solidFill>
            <a:srgbClr val="666699"/>
          </a:solidFill>
          <a:latin typeface="+mn-lt"/>
          <a:cs typeface="+mn-cs"/>
        </a:defRPr>
      </a:lvl6pPr>
      <a:lvl7pPr marL="2971800" indent="-228600" algn="l" rtl="0" fontAlgn="base">
        <a:spcBef>
          <a:spcPct val="20000"/>
        </a:spcBef>
        <a:spcAft>
          <a:spcPct val="0"/>
        </a:spcAft>
        <a:buChar char="»"/>
        <a:defRPr>
          <a:solidFill>
            <a:srgbClr val="666699"/>
          </a:solidFill>
          <a:latin typeface="+mn-lt"/>
          <a:cs typeface="+mn-cs"/>
        </a:defRPr>
      </a:lvl7pPr>
      <a:lvl8pPr marL="3429000" indent="-228600" algn="l" rtl="0" fontAlgn="base">
        <a:spcBef>
          <a:spcPct val="20000"/>
        </a:spcBef>
        <a:spcAft>
          <a:spcPct val="0"/>
        </a:spcAft>
        <a:buChar char="»"/>
        <a:defRPr>
          <a:solidFill>
            <a:srgbClr val="666699"/>
          </a:solidFill>
          <a:latin typeface="+mn-lt"/>
          <a:cs typeface="+mn-cs"/>
        </a:defRPr>
      </a:lvl8pPr>
      <a:lvl9pPr marL="3886200" indent="-228600" algn="l" rtl="0" fontAlgn="base">
        <a:spcBef>
          <a:spcPct val="20000"/>
        </a:spcBef>
        <a:spcAft>
          <a:spcPct val="0"/>
        </a:spcAft>
        <a:buChar char="»"/>
        <a:defRPr>
          <a:solidFill>
            <a:srgbClr val="6666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3973A6EC-2896-AE4F-84AD-0A958A217D0B}"/>
              </a:ext>
            </a:extLst>
          </p:cNvPr>
          <p:cNvSpPr>
            <a:spLocks noGrp="1" noChangeArrowheads="1"/>
          </p:cNvSpPr>
          <p:nvPr>
            <p:ph type="ctrTitle"/>
          </p:nvPr>
        </p:nvSpPr>
        <p:spPr/>
        <p:txBody>
          <a:bodyPr/>
          <a:lstStyle/>
          <a:p>
            <a:pPr eaLnBrk="1" hangingPunct="1"/>
            <a:r>
              <a:rPr lang="en-US" altLang="en-US"/>
              <a:t>Lecture 6</a:t>
            </a:r>
          </a:p>
        </p:txBody>
      </p:sp>
      <p:sp>
        <p:nvSpPr>
          <p:cNvPr id="5123" name="Rectangle 5">
            <a:extLst>
              <a:ext uri="{FF2B5EF4-FFF2-40B4-BE49-F238E27FC236}">
                <a16:creationId xmlns:a16="http://schemas.microsoft.com/office/drawing/2014/main" id="{E34C2CD1-2200-B24B-9DBA-8831C48B903B}"/>
              </a:ext>
            </a:extLst>
          </p:cNvPr>
          <p:cNvSpPr>
            <a:spLocks noGrp="1" noChangeArrowheads="1"/>
          </p:cNvSpPr>
          <p:nvPr>
            <p:ph type="subTitle" idx="1"/>
          </p:nvPr>
        </p:nvSpPr>
        <p:spPr/>
        <p:txBody>
          <a:bodyPr/>
          <a:lstStyle/>
          <a:p>
            <a:pPr eaLnBrk="1" hangingPunct="1"/>
            <a:r>
              <a:rPr lang="en-US" altLang="en-US"/>
              <a:t>Ch. 8: </a:t>
            </a:r>
          </a:p>
          <a:p>
            <a:pPr eaLnBrk="1" hangingPunct="1"/>
            <a:r>
              <a:rPr lang="en-US" altLang="en-US"/>
              <a:t>Statement-Level </a:t>
            </a:r>
            <a:br>
              <a:rPr lang="en-US" altLang="en-US"/>
            </a:br>
            <a:r>
              <a:rPr lang="en-US" altLang="en-US"/>
              <a:t>Control Structures</a:t>
            </a:r>
          </a:p>
        </p:txBody>
      </p:sp>
    </p:spTree>
    <p:extLst>
      <p:ext uri="{BB962C8B-B14F-4D97-AF65-F5344CB8AC3E}">
        <p14:creationId xmlns:p14="http://schemas.microsoft.com/office/powerpoint/2010/main" val="2174867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6490821C-4F62-B24B-968B-E57283A290B5}"/>
              </a:ext>
            </a:extLst>
          </p:cNvPr>
          <p:cNvSpPr>
            <a:spLocks noGrp="1" noChangeArrowheads="1"/>
          </p:cNvSpPr>
          <p:nvPr>
            <p:ph type="title"/>
          </p:nvPr>
        </p:nvSpPr>
        <p:spPr/>
        <p:txBody>
          <a:bodyPr/>
          <a:lstStyle/>
          <a:p>
            <a:pPr eaLnBrk="1" hangingPunct="1"/>
            <a:r>
              <a:rPr lang="en-US" altLang="en-US"/>
              <a:t>Nesting Selectors (continued)</a:t>
            </a:r>
            <a:endParaRPr lang="es-MX" altLang="en-US"/>
          </a:p>
        </p:txBody>
      </p:sp>
      <p:sp>
        <p:nvSpPr>
          <p:cNvPr id="27653" name="Rectangle 3">
            <a:extLst>
              <a:ext uri="{FF2B5EF4-FFF2-40B4-BE49-F238E27FC236}">
                <a16:creationId xmlns:a16="http://schemas.microsoft.com/office/drawing/2014/main" id="{0F9EE468-AB38-A446-BCC2-DA93CCE602F9}"/>
              </a:ext>
            </a:extLst>
          </p:cNvPr>
          <p:cNvSpPr>
            <a:spLocks noGrp="1" noChangeArrowheads="1"/>
          </p:cNvSpPr>
          <p:nvPr>
            <p:ph type="body" idx="1"/>
          </p:nvPr>
        </p:nvSpPr>
        <p:spPr>
          <a:xfrm>
            <a:off x="609600" y="1600200"/>
            <a:ext cx="3657600" cy="4876800"/>
          </a:xfrm>
        </p:spPr>
        <p:txBody>
          <a:bodyPr/>
          <a:lstStyle/>
          <a:p>
            <a:pPr eaLnBrk="1" hangingPunct="1"/>
            <a:r>
              <a:rPr lang="en-US" altLang="en-US" sz="2400">
                <a:solidFill>
                  <a:schemeClr val="tx1"/>
                </a:solidFill>
              </a:rPr>
              <a:t>Ruby</a:t>
            </a:r>
          </a:p>
          <a:p>
            <a:pPr lvl="1" eaLnBrk="1" hangingPunct="1"/>
            <a:r>
              <a:rPr lang="en-US" altLang="en-US" sz="2000">
                <a:solidFill>
                  <a:schemeClr val="tx1"/>
                </a:solidFill>
              </a:rPr>
              <a:t>Statement sequences as clauses </a:t>
            </a:r>
          </a:p>
          <a:p>
            <a:pPr eaLnBrk="1" hangingPunct="1">
              <a:spcBef>
                <a:spcPts val="0"/>
              </a:spcBef>
              <a:buFontTx/>
              <a:buNone/>
            </a:pPr>
            <a:r>
              <a:rPr lang="en-US" altLang="en-US"/>
              <a:t>   </a:t>
            </a:r>
          </a:p>
          <a:p>
            <a:pPr eaLnBrk="1" hangingPunct="1">
              <a:spcBef>
                <a:spcPts val="0"/>
              </a:spcBef>
              <a:buFontTx/>
              <a:buNone/>
            </a:pPr>
            <a:r>
              <a:rPr lang="en-US" altLang="en-US" sz="2400">
                <a:latin typeface="Courier New" panose="02070309020205020404" pitchFamily="49" charset="0"/>
              </a:rPr>
              <a:t> </a:t>
            </a:r>
            <a:r>
              <a:rPr lang="en-US" altLang="en-US" sz="2000">
                <a:solidFill>
                  <a:srgbClr val="0070C0"/>
                </a:solidFill>
              </a:rPr>
              <a:t>if sum == 0 then</a:t>
            </a:r>
          </a:p>
          <a:p>
            <a:pPr eaLnBrk="1" hangingPunct="1">
              <a:spcBef>
                <a:spcPts val="0"/>
              </a:spcBef>
              <a:buFontTx/>
              <a:buNone/>
            </a:pPr>
            <a:r>
              <a:rPr lang="en-US" altLang="en-US" sz="2000">
                <a:solidFill>
                  <a:srgbClr val="0070C0"/>
                </a:solidFill>
              </a:rPr>
              <a:t>     if count == 0 then</a:t>
            </a:r>
          </a:p>
          <a:p>
            <a:pPr eaLnBrk="1" hangingPunct="1">
              <a:spcBef>
                <a:spcPts val="0"/>
              </a:spcBef>
              <a:buFontTx/>
              <a:buNone/>
            </a:pPr>
            <a:r>
              <a:rPr lang="en-US" altLang="en-US" sz="2000">
                <a:solidFill>
                  <a:srgbClr val="0070C0"/>
                </a:solidFill>
              </a:rPr>
              <a:t>      	count += 1</a:t>
            </a:r>
          </a:p>
          <a:p>
            <a:pPr eaLnBrk="1" hangingPunct="1">
              <a:spcBef>
                <a:spcPts val="0"/>
              </a:spcBef>
              <a:buFontTx/>
              <a:buNone/>
            </a:pPr>
            <a:r>
              <a:rPr lang="en-US" altLang="en-US" sz="2000">
                <a:solidFill>
                  <a:srgbClr val="0070C0"/>
                </a:solidFill>
              </a:rPr>
              <a:t>		result = 0</a:t>
            </a:r>
          </a:p>
          <a:p>
            <a:pPr eaLnBrk="1" hangingPunct="1">
              <a:spcBef>
                <a:spcPts val="0"/>
              </a:spcBef>
              <a:buFontTx/>
              <a:buNone/>
            </a:pPr>
            <a:r>
              <a:rPr lang="en-US" altLang="en-US" sz="2000">
                <a:solidFill>
                  <a:srgbClr val="0070C0"/>
                </a:solidFill>
              </a:rPr>
              <a:t>     else</a:t>
            </a:r>
          </a:p>
          <a:p>
            <a:pPr eaLnBrk="1" hangingPunct="1">
              <a:spcBef>
                <a:spcPts val="0"/>
              </a:spcBef>
              <a:buFontTx/>
              <a:buNone/>
            </a:pPr>
            <a:r>
              <a:rPr lang="en-US" altLang="en-US" sz="2000">
                <a:solidFill>
                  <a:srgbClr val="0070C0"/>
                </a:solidFill>
              </a:rPr>
              <a:t>      	result = 1</a:t>
            </a:r>
          </a:p>
          <a:p>
            <a:pPr eaLnBrk="1" hangingPunct="1">
              <a:spcBef>
                <a:spcPts val="0"/>
              </a:spcBef>
              <a:buFontTx/>
              <a:buNone/>
            </a:pPr>
            <a:r>
              <a:rPr lang="en-US" altLang="en-US" sz="2000">
                <a:solidFill>
                  <a:srgbClr val="0070C0"/>
                </a:solidFill>
              </a:rPr>
              <a:t>     end</a:t>
            </a:r>
          </a:p>
          <a:p>
            <a:pPr eaLnBrk="1" hangingPunct="1">
              <a:spcBef>
                <a:spcPts val="0"/>
              </a:spcBef>
              <a:buFontTx/>
              <a:buNone/>
            </a:pPr>
            <a:r>
              <a:rPr lang="en-US" altLang="en-US" sz="2000">
                <a:solidFill>
                  <a:srgbClr val="0070C0"/>
                </a:solidFill>
              </a:rPr>
              <a:t>  end</a:t>
            </a:r>
            <a:endParaRPr lang="en-US" altLang="en-US" sz="2400">
              <a:solidFill>
                <a:srgbClr val="0070C0"/>
              </a:solidFill>
            </a:endParaRPr>
          </a:p>
        </p:txBody>
      </p:sp>
      <p:sp>
        <p:nvSpPr>
          <p:cNvPr id="2" name="TextBox 1">
            <a:extLst>
              <a:ext uri="{FF2B5EF4-FFF2-40B4-BE49-F238E27FC236}">
                <a16:creationId xmlns:a16="http://schemas.microsoft.com/office/drawing/2014/main" id="{66E2B848-9EB0-A440-BF0D-E5A2EB50BDA0}"/>
              </a:ext>
            </a:extLst>
          </p:cNvPr>
          <p:cNvSpPr txBox="1"/>
          <p:nvPr/>
        </p:nvSpPr>
        <p:spPr>
          <a:xfrm>
            <a:off x="5029200" y="1524000"/>
            <a:ext cx="3429000" cy="3416320"/>
          </a:xfrm>
          <a:prstGeom prst="rect">
            <a:avLst/>
          </a:prstGeom>
          <a:noFill/>
        </p:spPr>
        <p:txBody>
          <a:bodyPr wrap="square" rtlCol="0">
            <a:spAutoFit/>
          </a:bodyPr>
          <a:lstStyle/>
          <a:p>
            <a:pPr marL="342900" indent="-342900" eaLnBrk="1" hangingPunct="1">
              <a:buFont typeface="Arial" panose="020B0604020202020204" pitchFamily="34" charset="0"/>
              <a:buChar char="•"/>
            </a:pPr>
            <a:endParaRPr lang="en-US" altLang="en-US">
              <a:latin typeface="+mn-lt"/>
            </a:endParaRPr>
          </a:p>
          <a:p>
            <a:pPr marL="342900" indent="-342900" eaLnBrk="1" hangingPunct="1">
              <a:buFont typeface="Arial" panose="020B0604020202020204" pitchFamily="34" charset="0"/>
              <a:buChar char="•"/>
            </a:pPr>
            <a:r>
              <a:rPr lang="en-US" altLang="en-US">
                <a:latin typeface="+mn-lt"/>
              </a:rPr>
              <a:t>Python</a:t>
            </a:r>
          </a:p>
          <a:p>
            <a:pPr eaLnBrk="1" hangingPunct="1">
              <a:buFontTx/>
              <a:buNone/>
            </a:pPr>
            <a:endParaRPr lang="en-US" altLang="en-US">
              <a:latin typeface="+mn-lt"/>
            </a:endParaRPr>
          </a:p>
          <a:p>
            <a:pPr eaLnBrk="1" hangingPunct="1">
              <a:buFontTx/>
              <a:buNone/>
            </a:pPr>
            <a:endParaRPr lang="en-US" altLang="en-US" b="1">
              <a:latin typeface="+mn-lt"/>
            </a:endParaRPr>
          </a:p>
          <a:p>
            <a:pPr eaLnBrk="1" hangingPunct="1">
              <a:buFontTx/>
              <a:buNone/>
            </a:pPr>
            <a:r>
              <a:rPr lang="en-US" altLang="en-US" sz="2000">
                <a:solidFill>
                  <a:srgbClr val="0070C0"/>
                </a:solidFill>
                <a:latin typeface="+mn-lt"/>
              </a:rPr>
              <a:t>if sum == 0 :</a:t>
            </a:r>
          </a:p>
          <a:p>
            <a:pPr eaLnBrk="1" hangingPunct="1">
              <a:buFontTx/>
              <a:buNone/>
            </a:pPr>
            <a:r>
              <a:rPr lang="en-US" altLang="en-US" sz="2000">
                <a:solidFill>
                  <a:srgbClr val="0070C0"/>
                </a:solidFill>
                <a:latin typeface="+mn-lt"/>
              </a:rPr>
              <a:t>    if count == 0 :</a:t>
            </a:r>
          </a:p>
          <a:p>
            <a:pPr eaLnBrk="1" hangingPunct="1">
              <a:buFontTx/>
              <a:buNone/>
            </a:pPr>
            <a:r>
              <a:rPr lang="en-US" altLang="en-US" sz="2000">
                <a:solidFill>
                  <a:srgbClr val="0070C0"/>
                </a:solidFill>
                <a:latin typeface="+mn-lt"/>
              </a:rPr>
              <a:t>	count += 1</a:t>
            </a:r>
          </a:p>
          <a:p>
            <a:pPr eaLnBrk="1" hangingPunct="1">
              <a:buFontTx/>
              <a:buNone/>
            </a:pPr>
            <a:r>
              <a:rPr lang="en-US" altLang="en-US" sz="2000">
                <a:solidFill>
                  <a:srgbClr val="0070C0"/>
                </a:solidFill>
                <a:latin typeface="+mn-lt"/>
              </a:rPr>
              <a:t>      	result = 0</a:t>
            </a:r>
          </a:p>
          <a:p>
            <a:pPr eaLnBrk="1" hangingPunct="1">
              <a:buFontTx/>
              <a:buNone/>
            </a:pPr>
            <a:r>
              <a:rPr lang="en-US" altLang="en-US" sz="2000">
                <a:solidFill>
                  <a:srgbClr val="0070C0"/>
                </a:solidFill>
                <a:latin typeface="+mn-lt"/>
              </a:rPr>
              <a:t>    else :</a:t>
            </a:r>
          </a:p>
          <a:p>
            <a:pPr eaLnBrk="1" hangingPunct="1">
              <a:buFontTx/>
              <a:buNone/>
            </a:pPr>
            <a:r>
              <a:rPr lang="en-US" altLang="en-US" sz="2000">
                <a:solidFill>
                  <a:srgbClr val="0070C0"/>
                </a:solidFill>
                <a:latin typeface="+mn-lt"/>
              </a:rPr>
              <a:t>      	result = 1</a:t>
            </a:r>
            <a:endParaRPr lang="en-US" altLang="en-US">
              <a:solidFill>
                <a:srgbClr val="0070C0"/>
              </a:solidFill>
              <a:latin typeface="+mn-lt"/>
            </a:endParaRPr>
          </a:p>
        </p:txBody>
      </p:sp>
      <p:sp>
        <p:nvSpPr>
          <p:cNvPr id="3" name="Rounded Rectangle 2" descr="Ruby example" title="Box">
            <a:extLst>
              <a:ext uri="{FF2B5EF4-FFF2-40B4-BE49-F238E27FC236}">
                <a16:creationId xmlns:a16="http://schemas.microsoft.com/office/drawing/2014/main" id="{2AEB3C90-DE03-C94E-A028-245018A96CEA}"/>
              </a:ext>
            </a:extLst>
          </p:cNvPr>
          <p:cNvSpPr/>
          <p:nvPr/>
        </p:nvSpPr>
        <p:spPr bwMode="auto">
          <a:xfrm>
            <a:off x="609600" y="1524000"/>
            <a:ext cx="3886200" cy="45720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8" name="Rounded Rectangle 7" descr="Python Example" title="Box">
            <a:extLst>
              <a:ext uri="{FF2B5EF4-FFF2-40B4-BE49-F238E27FC236}">
                <a16:creationId xmlns:a16="http://schemas.microsoft.com/office/drawing/2014/main" id="{BA503B74-523B-F647-B1E3-9D6421212811}"/>
              </a:ext>
            </a:extLst>
          </p:cNvPr>
          <p:cNvSpPr/>
          <p:nvPr/>
        </p:nvSpPr>
        <p:spPr bwMode="auto">
          <a:xfrm>
            <a:off x="4710363" y="1503947"/>
            <a:ext cx="3886200" cy="45720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F97C-EC66-2B4A-BD57-0DD3E064D674}"/>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8F5FB7AE-8AB3-D04E-9B82-03C22BD7FC44}"/>
              </a:ext>
            </a:extLst>
          </p:cNvPr>
          <p:cNvSpPr>
            <a:spLocks noGrp="1"/>
          </p:cNvSpPr>
          <p:nvPr>
            <p:ph idx="1"/>
          </p:nvPr>
        </p:nvSpPr>
        <p:spPr/>
        <p:txBody>
          <a:bodyPr/>
          <a:lstStyle/>
          <a:p>
            <a:r>
              <a:rPr lang="en-US">
                <a:solidFill>
                  <a:schemeClr val="tx1"/>
                </a:solidFill>
              </a:rPr>
              <a:t>Although both Ruby and Python resolved “dangling else” problem</a:t>
            </a:r>
          </a:p>
          <a:p>
            <a:pPr lvl="1"/>
            <a:r>
              <a:rPr lang="en-US">
                <a:solidFill>
                  <a:schemeClr val="tx1"/>
                </a:solidFill>
              </a:rPr>
              <a:t>identify one “downside” of Ruby’s approach; explain or use an example to illustrate the problem</a:t>
            </a:r>
          </a:p>
          <a:p>
            <a:pPr lvl="1"/>
            <a:endParaRPr lang="en-US">
              <a:solidFill>
                <a:schemeClr val="tx1"/>
              </a:solidFill>
            </a:endParaRPr>
          </a:p>
          <a:p>
            <a:pPr lvl="1"/>
            <a:r>
              <a:rPr lang="en-US">
                <a:solidFill>
                  <a:schemeClr val="tx1"/>
                </a:solidFill>
              </a:rPr>
              <a:t>Identify one “downside” of Python’s approach; explain or use an example to illustrate the problem</a:t>
            </a:r>
          </a:p>
          <a:p>
            <a:pPr marL="1371600" lvl="3" indent="0">
              <a:buNone/>
            </a:pPr>
            <a:endParaRPr lang="en-US"/>
          </a:p>
        </p:txBody>
      </p:sp>
    </p:spTree>
    <p:extLst>
      <p:ext uri="{BB962C8B-B14F-4D97-AF65-F5344CB8AC3E}">
        <p14:creationId xmlns:p14="http://schemas.microsoft.com/office/powerpoint/2010/main" val="137937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D1214E2-F734-DB42-85B4-0C4DDC898298}"/>
              </a:ext>
            </a:extLst>
          </p:cNvPr>
          <p:cNvSpPr>
            <a:spLocks noGrp="1"/>
          </p:cNvSpPr>
          <p:nvPr>
            <p:ph type="title"/>
          </p:nvPr>
        </p:nvSpPr>
        <p:spPr/>
        <p:txBody>
          <a:bodyPr/>
          <a:lstStyle/>
          <a:p>
            <a:r>
              <a:rPr lang="en-US" altLang="en-US"/>
              <a:t>Selector Expressions</a:t>
            </a:r>
          </a:p>
        </p:txBody>
      </p:sp>
      <p:sp>
        <p:nvSpPr>
          <p:cNvPr id="31747" name="Content Placeholder 2">
            <a:extLst>
              <a:ext uri="{FF2B5EF4-FFF2-40B4-BE49-F238E27FC236}">
                <a16:creationId xmlns:a16="http://schemas.microsoft.com/office/drawing/2014/main" id="{333FF4C1-7577-8342-A1BA-A2E7F2BB077E}"/>
              </a:ext>
            </a:extLst>
          </p:cNvPr>
          <p:cNvSpPr>
            <a:spLocks noGrp="1"/>
          </p:cNvSpPr>
          <p:nvPr>
            <p:ph idx="1"/>
          </p:nvPr>
        </p:nvSpPr>
        <p:spPr>
          <a:xfrm>
            <a:off x="609600" y="1447800"/>
            <a:ext cx="8153400" cy="4572000"/>
          </a:xfrm>
        </p:spPr>
        <p:txBody>
          <a:bodyPr/>
          <a:lstStyle/>
          <a:p>
            <a:r>
              <a:rPr lang="en-US" altLang="en-US" sz="2400">
                <a:solidFill>
                  <a:schemeClr val="tx1"/>
                </a:solidFill>
              </a:rPr>
              <a:t>In some functional languages (ML, F#, Lisp) selection can be represented as an expression (instead of a statement)</a:t>
            </a:r>
          </a:p>
          <a:p>
            <a:pPr lvl="1"/>
            <a:r>
              <a:rPr lang="en-US" altLang="en-US" sz="2000">
                <a:solidFill>
                  <a:schemeClr val="tx1"/>
                </a:solidFill>
              </a:rPr>
              <a:t>F# Example</a:t>
            </a:r>
          </a:p>
          <a:p>
            <a:pPr lvl="2">
              <a:buNone/>
            </a:pPr>
            <a:r>
              <a:rPr lang="en-US" altLang="en-US" sz="3200">
                <a:solidFill>
                  <a:srgbClr val="0070C0"/>
                </a:solidFill>
              </a:rPr>
              <a:t>    </a:t>
            </a:r>
            <a:r>
              <a:rPr lang="en-US" altLang="en-US" sz="2000">
                <a:solidFill>
                  <a:srgbClr val="0070C0"/>
                </a:solidFill>
                <a:cs typeface="Courier New" panose="02070309020205020404" pitchFamily="49" charset="0"/>
              </a:rPr>
              <a:t>let y = </a:t>
            </a:r>
          </a:p>
          <a:p>
            <a:pPr lvl="2">
              <a:buNone/>
            </a:pPr>
            <a:r>
              <a:rPr lang="en-US" altLang="en-US" sz="2000">
                <a:solidFill>
                  <a:srgbClr val="0070C0"/>
                </a:solidFill>
                <a:cs typeface="Courier New" panose="02070309020205020404" pitchFamily="49" charset="0"/>
              </a:rPr>
              <a:t>     	if x &gt; 0 then x</a:t>
            </a:r>
          </a:p>
          <a:p>
            <a:pPr lvl="2">
              <a:buNone/>
            </a:pPr>
            <a:r>
              <a:rPr lang="en-US" altLang="en-US" sz="2000">
                <a:solidFill>
                  <a:srgbClr val="0070C0"/>
                </a:solidFill>
                <a:cs typeface="Courier New" panose="02070309020205020404" pitchFamily="49" charset="0"/>
              </a:rPr>
              <a:t>     	else 2 * x</a:t>
            </a:r>
          </a:p>
          <a:p>
            <a:pPr lvl="1">
              <a:buFontTx/>
              <a:buNone/>
            </a:pPr>
            <a:endParaRPr lang="en-US" altLang="en-US" sz="2000">
              <a:solidFill>
                <a:schemeClr val="tx1"/>
              </a:solidFill>
            </a:endParaRPr>
          </a:p>
          <a:p>
            <a:pPr lvl="1">
              <a:buFontTx/>
              <a:buNone/>
            </a:pPr>
            <a:r>
              <a:rPr lang="en-US" altLang="en-US" sz="2000">
                <a:solidFill>
                  <a:schemeClr val="tx1"/>
                </a:solidFill>
              </a:rPr>
              <a:t>- If the </a:t>
            </a:r>
            <a:r>
              <a:rPr lang="en-US" altLang="en-US" sz="1800" b="1">
                <a:solidFill>
                  <a:srgbClr val="0070C0"/>
                </a:solidFill>
                <a:latin typeface="Courier New" panose="02070309020205020404" pitchFamily="49" charset="0"/>
                <a:cs typeface="Courier New" panose="02070309020205020404" pitchFamily="49" charset="0"/>
              </a:rPr>
              <a:t>if</a:t>
            </a:r>
            <a:r>
              <a:rPr lang="en-US" altLang="en-US" sz="2000">
                <a:solidFill>
                  <a:schemeClr val="tx1"/>
                </a:solidFill>
              </a:rPr>
              <a:t> expression returns a value, there must be an </a:t>
            </a:r>
            <a:r>
              <a:rPr lang="en-US" altLang="en-US" sz="2000">
                <a:solidFill>
                  <a:srgbClr val="0070C0"/>
                </a:solidFill>
              </a:rPr>
              <a:t>else </a:t>
            </a:r>
            <a:r>
              <a:rPr lang="en-US" altLang="en-US" sz="2000">
                <a:solidFill>
                  <a:schemeClr val="tx1"/>
                </a:solidFill>
              </a:rPr>
              <a:t>clause (the expression could produce a unit type, which has no value). </a:t>
            </a:r>
            <a:r>
              <a:rPr lang="en-US" altLang="en-US" sz="2000">
                <a:solidFill>
                  <a:srgbClr val="FF0000"/>
                </a:solidFill>
              </a:rPr>
              <a:t>The types of the values returned by then and else clauses must be the same</a:t>
            </a:r>
            <a:r>
              <a:rPr lang="en-US" altLang="en-US" sz="2000">
                <a:solidFill>
                  <a:schemeClr val="tx1"/>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0C0DBA62-2A57-3A41-98D3-8D8C1C1A4979}"/>
              </a:ext>
            </a:extLst>
          </p:cNvPr>
          <p:cNvSpPr>
            <a:spLocks noGrp="1" noChangeArrowheads="1"/>
          </p:cNvSpPr>
          <p:nvPr>
            <p:ph type="title"/>
          </p:nvPr>
        </p:nvSpPr>
        <p:spPr/>
        <p:txBody>
          <a:bodyPr/>
          <a:lstStyle/>
          <a:p>
            <a:pPr eaLnBrk="1" hangingPunct="1"/>
            <a:r>
              <a:rPr lang="en-US" altLang="en-US"/>
              <a:t>Multiple-Way Selection Statements</a:t>
            </a:r>
          </a:p>
        </p:txBody>
      </p:sp>
      <p:sp>
        <p:nvSpPr>
          <p:cNvPr id="32773" name="Rectangle 3">
            <a:extLst>
              <a:ext uri="{FF2B5EF4-FFF2-40B4-BE49-F238E27FC236}">
                <a16:creationId xmlns:a16="http://schemas.microsoft.com/office/drawing/2014/main" id="{502694BC-E9B6-9145-A5B8-77C18CB56502}"/>
              </a:ext>
            </a:extLst>
          </p:cNvPr>
          <p:cNvSpPr>
            <a:spLocks noGrp="1" noChangeArrowheads="1"/>
          </p:cNvSpPr>
          <p:nvPr>
            <p:ph type="body" idx="1"/>
          </p:nvPr>
        </p:nvSpPr>
        <p:spPr/>
        <p:txBody>
          <a:bodyPr/>
          <a:lstStyle/>
          <a:p>
            <a:pPr marL="533400" indent="-533400" eaLnBrk="1" hangingPunct="1"/>
            <a:r>
              <a:rPr lang="en-US" altLang="en-US" sz="2400">
                <a:solidFill>
                  <a:schemeClr val="tx1"/>
                </a:solidFill>
              </a:rPr>
              <a:t>Allow the selection of one of any number of statements or statement groups</a:t>
            </a:r>
          </a:p>
          <a:p>
            <a:pPr marL="533400" indent="-533400" eaLnBrk="1" hangingPunct="1"/>
            <a:r>
              <a:rPr lang="en-US" altLang="en-US" sz="2400">
                <a:solidFill>
                  <a:srgbClr val="FF0000"/>
                </a:solidFill>
              </a:rPr>
              <a:t>Design Issues</a:t>
            </a:r>
          </a:p>
          <a:p>
            <a:pPr marL="914400" lvl="1" indent="-457200" eaLnBrk="1" hangingPunct="1">
              <a:buFontTx/>
              <a:buAutoNum type="arabicPeriod"/>
            </a:pPr>
            <a:r>
              <a:rPr lang="en-US" altLang="en-US" sz="2000">
                <a:solidFill>
                  <a:schemeClr val="tx1"/>
                </a:solidFill>
              </a:rPr>
              <a:t>What is the form and type of the control expression?</a:t>
            </a:r>
          </a:p>
          <a:p>
            <a:pPr marL="914400" lvl="1" indent="-457200" eaLnBrk="1" hangingPunct="1">
              <a:buFontTx/>
              <a:buAutoNum type="arabicPeriod"/>
            </a:pPr>
            <a:r>
              <a:rPr lang="en-US" altLang="en-US" sz="2000">
                <a:solidFill>
                  <a:schemeClr val="tx1"/>
                </a:solidFill>
              </a:rPr>
              <a:t>How are the selectable segments specified?</a:t>
            </a:r>
          </a:p>
          <a:p>
            <a:pPr marL="914400" lvl="1" indent="-457200" eaLnBrk="1" hangingPunct="1">
              <a:buFontTx/>
              <a:buAutoNum type="arabicPeriod"/>
            </a:pPr>
            <a:r>
              <a:rPr lang="en-US" altLang="en-US" sz="2000">
                <a:solidFill>
                  <a:schemeClr val="tx1"/>
                </a:solidFill>
              </a:rPr>
              <a:t>Is execution flow through the structure restricted to include just a single selectable segment?</a:t>
            </a:r>
          </a:p>
          <a:p>
            <a:pPr marL="914400" lvl="1" indent="-457200" eaLnBrk="1" hangingPunct="1">
              <a:buFontTx/>
              <a:buAutoNum type="arabicPeriod"/>
            </a:pPr>
            <a:r>
              <a:rPr lang="en-US" altLang="en-US" sz="2000">
                <a:solidFill>
                  <a:schemeClr val="tx1"/>
                </a:solidFill>
              </a:rPr>
              <a:t>How are case values specified?</a:t>
            </a:r>
          </a:p>
          <a:p>
            <a:pPr marL="914400" lvl="1" indent="-457200" eaLnBrk="1" hangingPunct="1">
              <a:buFontTx/>
              <a:buAutoNum type="arabicPeriod"/>
            </a:pPr>
            <a:r>
              <a:rPr lang="en-US" altLang="en-US" sz="2000">
                <a:solidFill>
                  <a:schemeClr val="tx1"/>
                </a:solidFill>
              </a:rPr>
              <a:t>What is done about unrepresented expression values?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08B3953F-8731-B645-B908-738113B37538}"/>
              </a:ext>
            </a:extLst>
          </p:cNvPr>
          <p:cNvSpPr>
            <a:spLocks noGrp="1" noChangeArrowheads="1"/>
          </p:cNvSpPr>
          <p:nvPr>
            <p:ph type="title"/>
          </p:nvPr>
        </p:nvSpPr>
        <p:spPr>
          <a:xfrm>
            <a:off x="593558" y="228600"/>
            <a:ext cx="8153400" cy="609600"/>
          </a:xfrm>
        </p:spPr>
        <p:txBody>
          <a:bodyPr/>
          <a:lstStyle/>
          <a:p>
            <a:pPr eaLnBrk="1" hangingPunct="1">
              <a:lnSpc>
                <a:spcPct val="200000"/>
              </a:lnSpc>
            </a:pPr>
            <a:r>
              <a:rPr lang="en-US" altLang="en-US" sz="3200"/>
              <a:t>Multiple-Way Selection: </a:t>
            </a:r>
            <a:r>
              <a:rPr lang="en-US" altLang="en-US" sz="3200">
                <a:solidFill>
                  <a:srgbClr val="FF0000"/>
                </a:solidFill>
              </a:rPr>
              <a:t>switch</a:t>
            </a:r>
          </a:p>
        </p:txBody>
      </p:sp>
      <p:sp>
        <p:nvSpPr>
          <p:cNvPr id="34821" name="Rectangle 3">
            <a:extLst>
              <a:ext uri="{FF2B5EF4-FFF2-40B4-BE49-F238E27FC236}">
                <a16:creationId xmlns:a16="http://schemas.microsoft.com/office/drawing/2014/main" id="{E341BBB0-4387-6F41-832A-97FAF6FD661D}"/>
              </a:ext>
            </a:extLst>
          </p:cNvPr>
          <p:cNvSpPr>
            <a:spLocks noGrp="1" noChangeArrowheads="1"/>
          </p:cNvSpPr>
          <p:nvPr>
            <p:ph type="body" idx="1"/>
          </p:nvPr>
        </p:nvSpPr>
        <p:spPr>
          <a:xfrm>
            <a:off x="381000" y="1295400"/>
            <a:ext cx="8153400" cy="4572000"/>
          </a:xfrm>
        </p:spPr>
        <p:txBody>
          <a:bodyPr/>
          <a:lstStyle/>
          <a:p>
            <a:pPr eaLnBrk="1" hangingPunct="1"/>
            <a:r>
              <a:rPr lang="en-US" altLang="en-US" sz="2400">
                <a:solidFill>
                  <a:schemeClr val="tx1"/>
                </a:solidFill>
              </a:rPr>
              <a:t>C, C++, Java, and JavaScript: </a:t>
            </a:r>
            <a:r>
              <a:rPr lang="en-US" altLang="en-US" sz="2400">
                <a:solidFill>
                  <a:srgbClr val="FF0000"/>
                </a:solidFill>
              </a:rPr>
              <a:t> </a:t>
            </a:r>
          </a:p>
          <a:p>
            <a:pPr eaLnBrk="1" hangingPunct="1">
              <a:buFontTx/>
              <a:buNone/>
            </a:pPr>
            <a:r>
              <a:rPr lang="en-US" altLang="en-US" sz="2000" b="1">
                <a:solidFill>
                  <a:schemeClr val="tx1"/>
                </a:solidFill>
              </a:rPr>
              <a:t>		</a:t>
            </a:r>
            <a:r>
              <a:rPr lang="en-US" altLang="en-US" sz="1800">
                <a:solidFill>
                  <a:srgbClr val="0070C0"/>
                </a:solidFill>
              </a:rPr>
              <a:t>switch (expression) {		</a:t>
            </a:r>
            <a:r>
              <a:rPr lang="en-US" altLang="en-US" sz="1800">
                <a:solidFill>
                  <a:schemeClr val="tx1"/>
                </a:solidFill>
              </a:rPr>
              <a:t>//general syntax description</a:t>
            </a:r>
          </a:p>
          <a:p>
            <a:pPr eaLnBrk="1" hangingPunct="1">
              <a:buFontTx/>
              <a:buNone/>
            </a:pPr>
            <a:r>
              <a:rPr lang="en-US" altLang="en-US" sz="1800">
                <a:solidFill>
                  <a:srgbClr val="0070C0"/>
                </a:solidFill>
              </a:rPr>
              <a:t>		  case const_expr</a:t>
            </a:r>
            <a:r>
              <a:rPr lang="en-US" altLang="en-US" sz="1800" baseline="-25000">
                <a:solidFill>
                  <a:srgbClr val="0070C0"/>
                </a:solidFill>
              </a:rPr>
              <a:t>1</a:t>
            </a:r>
            <a:r>
              <a:rPr lang="en-US" altLang="en-US" sz="1800">
                <a:solidFill>
                  <a:srgbClr val="0070C0"/>
                </a:solidFill>
              </a:rPr>
              <a:t>: stmt</a:t>
            </a:r>
            <a:r>
              <a:rPr lang="en-US" altLang="en-US" sz="1800" baseline="-25000">
                <a:solidFill>
                  <a:srgbClr val="0070C0"/>
                </a:solidFill>
              </a:rPr>
              <a:t>1</a:t>
            </a:r>
            <a:r>
              <a:rPr lang="en-US" altLang="en-US" sz="1800">
                <a:solidFill>
                  <a:srgbClr val="0070C0"/>
                </a:solidFill>
              </a:rPr>
              <a:t>;</a:t>
            </a:r>
          </a:p>
          <a:p>
            <a:pPr eaLnBrk="1" hangingPunct="1">
              <a:buFontTx/>
              <a:buNone/>
            </a:pPr>
            <a:r>
              <a:rPr lang="en-US" altLang="en-US" sz="1800">
                <a:solidFill>
                  <a:srgbClr val="0070C0"/>
                </a:solidFill>
              </a:rPr>
              <a:t>		  …</a:t>
            </a:r>
          </a:p>
          <a:p>
            <a:pPr eaLnBrk="1" hangingPunct="1">
              <a:buFontTx/>
              <a:buNone/>
            </a:pPr>
            <a:r>
              <a:rPr lang="en-US" altLang="en-US" sz="1800">
                <a:solidFill>
                  <a:srgbClr val="0070C0"/>
                </a:solidFill>
              </a:rPr>
              <a:t>		  case </a:t>
            </a:r>
            <a:r>
              <a:rPr lang="en-US" altLang="en-US" sz="1800" err="1">
                <a:solidFill>
                  <a:srgbClr val="0070C0"/>
                </a:solidFill>
              </a:rPr>
              <a:t>const_expr</a:t>
            </a:r>
            <a:r>
              <a:rPr lang="en-US" altLang="en-US" sz="1800" baseline="-25000" err="1">
                <a:solidFill>
                  <a:srgbClr val="0070C0"/>
                </a:solidFill>
              </a:rPr>
              <a:t>n</a:t>
            </a:r>
            <a:r>
              <a:rPr lang="en-US" altLang="en-US" sz="1800">
                <a:solidFill>
                  <a:srgbClr val="0070C0"/>
                </a:solidFill>
              </a:rPr>
              <a:t>: </a:t>
            </a:r>
            <a:r>
              <a:rPr lang="en-US" altLang="en-US" sz="1800" err="1">
                <a:solidFill>
                  <a:srgbClr val="0070C0"/>
                </a:solidFill>
              </a:rPr>
              <a:t>stmt</a:t>
            </a:r>
            <a:r>
              <a:rPr lang="en-US" altLang="en-US" sz="1800" baseline="-25000" err="1">
                <a:solidFill>
                  <a:srgbClr val="0070C0"/>
                </a:solidFill>
              </a:rPr>
              <a:t>n</a:t>
            </a:r>
            <a:r>
              <a:rPr lang="en-US" altLang="en-US" sz="1800">
                <a:solidFill>
                  <a:srgbClr val="0070C0"/>
                </a:solidFill>
              </a:rPr>
              <a:t>;</a:t>
            </a:r>
          </a:p>
          <a:p>
            <a:pPr eaLnBrk="1" hangingPunct="1">
              <a:buFontTx/>
              <a:buNone/>
            </a:pPr>
            <a:r>
              <a:rPr lang="en-US" altLang="en-US" sz="1800">
                <a:solidFill>
                  <a:srgbClr val="0070C0"/>
                </a:solidFill>
              </a:rPr>
              <a:t>		  [default: stmt</a:t>
            </a:r>
            <a:r>
              <a:rPr lang="en-US" altLang="en-US" sz="1800" baseline="-25000">
                <a:solidFill>
                  <a:srgbClr val="0070C0"/>
                </a:solidFill>
              </a:rPr>
              <a:t>n+1</a:t>
            </a:r>
            <a:r>
              <a:rPr lang="en-US" altLang="en-US" sz="1800">
                <a:solidFill>
                  <a:srgbClr val="0070C0"/>
                </a:solidFill>
              </a:rPr>
              <a:t>]</a:t>
            </a:r>
          </a:p>
          <a:p>
            <a:pPr eaLnBrk="1" hangingPunct="1">
              <a:buFontTx/>
              <a:buNone/>
            </a:pPr>
            <a:r>
              <a:rPr lang="en-US" altLang="en-US" sz="1800">
                <a:solidFill>
                  <a:srgbClr val="0070C0"/>
                </a:solidFill>
              </a:rPr>
              <a:t>		}</a:t>
            </a:r>
            <a:endParaRPr lang="en-US" altLang="en-US" sz="1800">
              <a:solidFill>
                <a:srgbClr val="0070C0"/>
              </a:solidFill>
              <a:cs typeface="Courier New" panose="02070309020205020404" pitchFamily="49" charset="0"/>
            </a:endParaRPr>
          </a:p>
        </p:txBody>
      </p:sp>
      <p:sp>
        <p:nvSpPr>
          <p:cNvPr id="2" name="TextBox 1">
            <a:extLst>
              <a:ext uri="{FF2B5EF4-FFF2-40B4-BE49-F238E27FC236}">
                <a16:creationId xmlns:a16="http://schemas.microsoft.com/office/drawing/2014/main" id="{84AE72C7-38E8-2341-8556-393E95EFF32E}"/>
              </a:ext>
            </a:extLst>
          </p:cNvPr>
          <p:cNvSpPr txBox="1"/>
          <p:nvPr/>
        </p:nvSpPr>
        <p:spPr>
          <a:xfrm>
            <a:off x="593558" y="3886200"/>
            <a:ext cx="7391400" cy="2616101"/>
          </a:xfrm>
          <a:prstGeom prst="rect">
            <a:avLst/>
          </a:prstGeom>
          <a:noFill/>
        </p:spPr>
        <p:txBody>
          <a:bodyPr wrap="square" rtlCol="0">
            <a:spAutoFit/>
          </a:bodyPr>
          <a:lstStyle/>
          <a:p>
            <a:pPr lvl="1" eaLnBrk="1" hangingPunct="1"/>
            <a:r>
              <a:rPr lang="en-US" altLang="en-US" sz="2000">
                <a:latin typeface="+mn-lt"/>
              </a:rPr>
              <a:t>Restrictions in C’s switch statements:</a:t>
            </a:r>
          </a:p>
          <a:p>
            <a:pPr marL="914400" lvl="1" indent="-457200" eaLnBrk="1" hangingPunct="1">
              <a:buFontTx/>
              <a:buAutoNum type="arabicPeriod"/>
            </a:pPr>
            <a:r>
              <a:rPr lang="en-US" altLang="en-US" sz="1800">
                <a:solidFill>
                  <a:srgbClr val="FF0000"/>
                </a:solidFill>
                <a:latin typeface="+mn-lt"/>
              </a:rPr>
              <a:t>Control expression </a:t>
            </a:r>
            <a:r>
              <a:rPr lang="en-US" altLang="en-US" sz="1800">
                <a:latin typeface="+mn-lt"/>
              </a:rPr>
              <a:t>can be only an </a:t>
            </a:r>
            <a:r>
              <a:rPr lang="en-US" altLang="en-US" sz="1800">
                <a:solidFill>
                  <a:srgbClr val="FF0000"/>
                </a:solidFill>
                <a:latin typeface="+mn-lt"/>
              </a:rPr>
              <a:t>integer </a:t>
            </a:r>
            <a:r>
              <a:rPr lang="en-US" altLang="en-US" sz="1800">
                <a:latin typeface="+mn-lt"/>
              </a:rPr>
              <a:t>type</a:t>
            </a:r>
          </a:p>
          <a:p>
            <a:pPr marL="914400" lvl="1" indent="-457200" eaLnBrk="1" hangingPunct="1">
              <a:buFontTx/>
              <a:buAutoNum type="arabicPeriod"/>
            </a:pPr>
            <a:r>
              <a:rPr lang="en-US" altLang="en-US" sz="1800">
                <a:latin typeface="+mn-lt"/>
              </a:rPr>
              <a:t>Selectable segments can be statement sequences, blocks, or compound statements</a:t>
            </a:r>
          </a:p>
          <a:p>
            <a:pPr marL="914400" lvl="1" indent="-457200" eaLnBrk="1" hangingPunct="1">
              <a:buFontTx/>
              <a:buAutoNum type="arabicPeriod"/>
            </a:pPr>
            <a:r>
              <a:rPr lang="en-US" altLang="en-US" sz="1800">
                <a:latin typeface="+mn-lt"/>
              </a:rPr>
              <a:t>Any number of segments can be executed in one execution of the construct (</a:t>
            </a:r>
            <a:r>
              <a:rPr lang="en-US" altLang="en-US" sz="1800" i="1">
                <a:latin typeface="+mn-lt"/>
              </a:rPr>
              <a:t>there is </a:t>
            </a:r>
            <a:r>
              <a:rPr lang="en-US" altLang="en-US" sz="1800" i="1">
                <a:solidFill>
                  <a:srgbClr val="FF0000"/>
                </a:solidFill>
                <a:latin typeface="+mn-lt"/>
              </a:rPr>
              <a:t>no implicit branch or break </a:t>
            </a:r>
            <a:r>
              <a:rPr lang="en-US" altLang="en-US" sz="1800" i="1">
                <a:latin typeface="+mn-lt"/>
              </a:rPr>
              <a:t>at the end of selectable segments</a:t>
            </a:r>
            <a:r>
              <a:rPr lang="en-US" altLang="en-US" sz="1800">
                <a:latin typeface="+mn-lt"/>
              </a:rPr>
              <a:t>)</a:t>
            </a:r>
          </a:p>
          <a:p>
            <a:pPr marL="914400" lvl="1" indent="-457200" eaLnBrk="1" hangingPunct="1">
              <a:buFontTx/>
              <a:buAutoNum type="arabicPeriod"/>
            </a:pPr>
            <a:r>
              <a:rPr lang="en-US" altLang="en-US" sz="1800">
                <a:latin typeface="+mn-lt"/>
              </a:rPr>
              <a:t>default clause is for unrepresented values (if there is no default, the whole statement does nothing)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263D-8123-4C43-838B-A883F970D9D6}"/>
              </a:ext>
            </a:extLst>
          </p:cNvPr>
          <p:cNvSpPr>
            <a:spLocks noGrp="1"/>
          </p:cNvSpPr>
          <p:nvPr>
            <p:ph type="title"/>
          </p:nvPr>
        </p:nvSpPr>
        <p:spPr/>
        <p:txBody>
          <a:bodyPr/>
          <a:lstStyle/>
          <a:p>
            <a:r>
              <a:rPr lang="en-US" sz="3200">
                <a:solidFill>
                  <a:srgbClr val="FF0000"/>
                </a:solidFill>
              </a:rPr>
              <a:t>switch</a:t>
            </a:r>
            <a:r>
              <a:rPr lang="en-US" sz="3200"/>
              <a:t> statement: general semantics</a:t>
            </a:r>
          </a:p>
        </p:txBody>
      </p:sp>
      <p:pic>
        <p:nvPicPr>
          <p:cNvPr id="4" name="Content Placeholder 3" descr="Switch statement" title="Flowchart">
            <a:extLst>
              <a:ext uri="{FF2B5EF4-FFF2-40B4-BE49-F238E27FC236}">
                <a16:creationId xmlns:a16="http://schemas.microsoft.com/office/drawing/2014/main" id="{46D11C6E-37E2-E24C-8099-E8D52A89CD5B}"/>
              </a:ext>
            </a:extLst>
          </p:cNvPr>
          <p:cNvPicPr>
            <a:picLocks noGrp="1" noChangeAspect="1"/>
          </p:cNvPicPr>
          <p:nvPr>
            <p:ph idx="1"/>
          </p:nvPr>
        </p:nvPicPr>
        <p:blipFill>
          <a:blip r:embed="rId2"/>
          <a:stretch>
            <a:fillRect/>
          </a:stretch>
        </p:blipFill>
        <p:spPr>
          <a:xfrm>
            <a:off x="1905000" y="1243263"/>
            <a:ext cx="4724400" cy="5221705"/>
          </a:xfrm>
          <a:prstGeom prst="rect">
            <a:avLst/>
          </a:prstGeom>
        </p:spPr>
      </p:pic>
    </p:spTree>
    <p:extLst>
      <p:ext uri="{BB962C8B-B14F-4D97-AF65-F5344CB8AC3E}">
        <p14:creationId xmlns:p14="http://schemas.microsoft.com/office/powerpoint/2010/main" val="2319760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7E80-3DA6-7545-87A2-7D99CE7D22A7}"/>
              </a:ext>
            </a:extLst>
          </p:cNvPr>
          <p:cNvSpPr>
            <a:spLocks noGrp="1"/>
          </p:cNvSpPr>
          <p:nvPr>
            <p:ph type="title"/>
          </p:nvPr>
        </p:nvSpPr>
        <p:spPr/>
        <p:txBody>
          <a:bodyPr/>
          <a:lstStyle/>
          <a:p>
            <a:r>
              <a:rPr lang="en-US"/>
              <a:t>Practice 1</a:t>
            </a:r>
          </a:p>
        </p:txBody>
      </p:sp>
      <p:sp>
        <p:nvSpPr>
          <p:cNvPr id="3" name="Content Placeholder 2">
            <a:extLst>
              <a:ext uri="{FF2B5EF4-FFF2-40B4-BE49-F238E27FC236}">
                <a16:creationId xmlns:a16="http://schemas.microsoft.com/office/drawing/2014/main" id="{9B2A305D-39E6-C842-B5D6-9AD7B1ACEC1C}"/>
              </a:ext>
            </a:extLst>
          </p:cNvPr>
          <p:cNvSpPr>
            <a:spLocks noGrp="1"/>
          </p:cNvSpPr>
          <p:nvPr>
            <p:ph idx="1"/>
          </p:nvPr>
        </p:nvSpPr>
        <p:spPr>
          <a:xfrm>
            <a:off x="609600" y="1371600"/>
            <a:ext cx="8153400" cy="4572000"/>
          </a:xfrm>
        </p:spPr>
        <p:txBody>
          <a:bodyPr/>
          <a:lstStyle/>
          <a:p>
            <a:pPr marL="0" indent="0">
              <a:buNone/>
            </a:pPr>
            <a:r>
              <a:rPr lang="en-US" sz="1800" dirty="0">
                <a:solidFill>
                  <a:srgbClr val="0070C0"/>
                </a:solidFill>
              </a:rPr>
              <a:t> switch (day) { </a:t>
            </a:r>
          </a:p>
          <a:p>
            <a:pPr marL="0" indent="0">
              <a:buNone/>
            </a:pPr>
            <a:r>
              <a:rPr lang="en-US" sz="1800" dirty="0">
                <a:solidFill>
                  <a:srgbClr val="0070C0"/>
                </a:solidFill>
              </a:rPr>
              <a:t>        case 1: </a:t>
            </a:r>
          </a:p>
          <a:p>
            <a:pPr marL="0" indent="0">
              <a:buNone/>
            </a:pPr>
            <a:r>
              <a:rPr lang="en-US" sz="1800" dirty="0">
                <a:solidFill>
                  <a:srgbClr val="0070C0"/>
                </a:solidFill>
              </a:rPr>
              <a:t>              … "Monday”…;   </a:t>
            </a:r>
            <a:r>
              <a:rPr lang="en-US" sz="1800" dirty="0">
                <a:solidFill>
                  <a:schemeClr val="tx1"/>
                </a:solidFill>
              </a:rPr>
              <a:t>//assume this is a </a:t>
            </a:r>
            <a:r>
              <a:rPr lang="en-US" sz="1800" dirty="0" err="1">
                <a:solidFill>
                  <a:schemeClr val="tx1"/>
                </a:solidFill>
              </a:rPr>
              <a:t>println</a:t>
            </a:r>
            <a:r>
              <a:rPr lang="en-US" sz="1800" dirty="0">
                <a:solidFill>
                  <a:schemeClr val="tx1"/>
                </a:solidFill>
              </a:rPr>
              <a:t> statement</a:t>
            </a:r>
          </a:p>
          <a:p>
            <a:pPr marL="0" indent="0">
              <a:buNone/>
            </a:pPr>
            <a:r>
              <a:rPr lang="en-US" sz="1800" dirty="0">
                <a:solidFill>
                  <a:schemeClr val="tx1"/>
                </a:solidFill>
              </a:rPr>
              <a:t>     </a:t>
            </a:r>
            <a:r>
              <a:rPr lang="en-US" sz="1800" dirty="0">
                <a:solidFill>
                  <a:srgbClr val="0070C0"/>
                </a:solidFill>
              </a:rPr>
              <a:t>   case 2: </a:t>
            </a:r>
          </a:p>
          <a:p>
            <a:pPr marL="0" indent="0">
              <a:buNone/>
            </a:pPr>
            <a:r>
              <a:rPr lang="en-US" sz="1800" dirty="0">
                <a:solidFill>
                  <a:srgbClr val="0070C0"/>
                </a:solidFill>
              </a:rPr>
              <a:t>               …"Tuesday” …; </a:t>
            </a:r>
          </a:p>
          <a:p>
            <a:pPr marL="0" indent="0">
              <a:buNone/>
            </a:pPr>
            <a:r>
              <a:rPr lang="en-US" sz="1800" dirty="0">
                <a:solidFill>
                  <a:srgbClr val="0070C0"/>
                </a:solidFill>
              </a:rPr>
              <a:t>        case 5: </a:t>
            </a:r>
          </a:p>
          <a:p>
            <a:pPr marL="0" indent="0">
              <a:buNone/>
            </a:pPr>
            <a:r>
              <a:rPr lang="en-US" sz="1800" dirty="0">
                <a:solidFill>
                  <a:srgbClr val="0070C0"/>
                </a:solidFill>
              </a:rPr>
              <a:t>              … "Friday” …; </a:t>
            </a:r>
          </a:p>
          <a:p>
            <a:pPr marL="0" indent="0">
              <a:buNone/>
            </a:pPr>
            <a:r>
              <a:rPr lang="en-US" sz="1800" dirty="0">
                <a:solidFill>
                  <a:srgbClr val="0070C0"/>
                </a:solidFill>
              </a:rPr>
              <a:t>        case 6:</a:t>
            </a:r>
          </a:p>
          <a:p>
            <a:pPr marL="0" indent="0">
              <a:buNone/>
            </a:pPr>
            <a:r>
              <a:rPr lang="en-US" sz="1800" dirty="0">
                <a:solidFill>
                  <a:srgbClr val="0070C0"/>
                </a:solidFill>
              </a:rPr>
              <a:t>        case 7: </a:t>
            </a:r>
          </a:p>
          <a:p>
            <a:pPr marL="0" indent="0">
              <a:buNone/>
            </a:pPr>
            <a:r>
              <a:rPr lang="en-US" sz="1800" dirty="0">
                <a:solidFill>
                  <a:srgbClr val="0070C0"/>
                </a:solidFill>
              </a:rPr>
              <a:t>           … ”weekend” … ; </a:t>
            </a:r>
          </a:p>
          <a:p>
            <a:pPr marL="0" indent="0">
              <a:buNone/>
            </a:pPr>
            <a:r>
              <a:rPr lang="en-US" sz="1800" dirty="0">
                <a:solidFill>
                  <a:srgbClr val="0070C0"/>
                </a:solidFill>
              </a:rPr>
              <a:t>         </a:t>
            </a:r>
          </a:p>
          <a:p>
            <a:pPr marL="0" indent="0">
              <a:buNone/>
            </a:pPr>
            <a:r>
              <a:rPr lang="en-US" sz="1800" dirty="0">
                <a:solidFill>
                  <a:srgbClr val="0070C0"/>
                </a:solidFill>
              </a:rPr>
              <a:t>        } </a:t>
            </a:r>
          </a:p>
        </p:txBody>
      </p:sp>
      <p:sp>
        <p:nvSpPr>
          <p:cNvPr id="4" name="TextBox 3">
            <a:extLst>
              <a:ext uri="{FF2B5EF4-FFF2-40B4-BE49-F238E27FC236}">
                <a16:creationId xmlns:a16="http://schemas.microsoft.com/office/drawing/2014/main" id="{944AD249-1937-3641-B757-BCB2940F1127}"/>
              </a:ext>
            </a:extLst>
          </p:cNvPr>
          <p:cNvSpPr txBox="1"/>
          <p:nvPr/>
        </p:nvSpPr>
        <p:spPr>
          <a:xfrm>
            <a:off x="4191000" y="3021120"/>
            <a:ext cx="4305300" cy="3170099"/>
          </a:xfrm>
          <a:prstGeom prst="rect">
            <a:avLst/>
          </a:prstGeom>
          <a:noFill/>
        </p:spPr>
        <p:txBody>
          <a:bodyPr wrap="square" rtlCol="0">
            <a:spAutoFit/>
          </a:bodyPr>
          <a:lstStyle/>
          <a:p>
            <a:pPr marL="0" indent="0">
              <a:buNone/>
            </a:pPr>
            <a:r>
              <a:rPr lang="en-US" sz="2000">
                <a:latin typeface="+mn-lt"/>
              </a:rPr>
              <a:t>Questions:</a:t>
            </a:r>
          </a:p>
          <a:p>
            <a:pPr marL="457200" indent="-457200">
              <a:buAutoNum type="arabicParenBoth"/>
            </a:pPr>
            <a:r>
              <a:rPr lang="en-US" sz="1800">
                <a:latin typeface="+mn-lt"/>
              </a:rPr>
              <a:t>Would it print out “Friday” only when day is 5?</a:t>
            </a:r>
          </a:p>
          <a:p>
            <a:pPr marL="457200" indent="-457200">
              <a:buAutoNum type="arabicParenBoth"/>
            </a:pPr>
            <a:r>
              <a:rPr lang="en-US" sz="1800">
                <a:latin typeface="+mn-lt"/>
              </a:rPr>
              <a:t>What would happen if day is 4?</a:t>
            </a:r>
          </a:p>
          <a:p>
            <a:pPr marL="457200" indent="-457200">
              <a:buAutoNum type="arabicParenBoth"/>
            </a:pPr>
            <a:r>
              <a:rPr lang="en-US" sz="1800">
                <a:latin typeface="+mn-lt"/>
              </a:rPr>
              <a:t>Would it print out “weekend” for when day is 6 or 7?</a:t>
            </a:r>
          </a:p>
          <a:p>
            <a:pPr marL="457200" indent="-457200">
              <a:buAutoNum type="arabicParenBoth"/>
            </a:pPr>
            <a:r>
              <a:rPr lang="en-US" sz="1800">
                <a:latin typeface="+mn-lt"/>
              </a:rPr>
              <a:t>Find all the problems in the above code and make corrections (type up and prepare to share with the class when return to the main room);</a:t>
            </a:r>
          </a:p>
        </p:txBody>
      </p:sp>
      <p:sp>
        <p:nvSpPr>
          <p:cNvPr id="5" name="TextBox 4">
            <a:extLst>
              <a:ext uri="{FF2B5EF4-FFF2-40B4-BE49-F238E27FC236}">
                <a16:creationId xmlns:a16="http://schemas.microsoft.com/office/drawing/2014/main" id="{E2727BB3-556D-404F-9E7E-D8051F9208EA}"/>
              </a:ext>
            </a:extLst>
          </p:cNvPr>
          <p:cNvSpPr txBox="1"/>
          <p:nvPr/>
        </p:nvSpPr>
        <p:spPr>
          <a:xfrm>
            <a:off x="685800" y="5486400"/>
            <a:ext cx="2057400" cy="461665"/>
          </a:xfrm>
          <a:prstGeom prst="rect">
            <a:avLst/>
          </a:prstGeom>
          <a:noFill/>
        </p:spPr>
        <p:txBody>
          <a:bodyPr wrap="square" rtlCol="0">
            <a:spAutoFit/>
          </a:bodyPr>
          <a:lstStyle/>
          <a:p>
            <a:r>
              <a:rPr lang="en-US"/>
              <a:t> </a:t>
            </a:r>
          </a:p>
        </p:txBody>
      </p:sp>
    </p:spTree>
    <p:extLst>
      <p:ext uri="{BB962C8B-B14F-4D97-AF65-F5344CB8AC3E}">
        <p14:creationId xmlns:p14="http://schemas.microsoft.com/office/powerpoint/2010/main" val="246705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607E-FF38-AB40-BE18-0E0B0FE07BFB}"/>
              </a:ext>
            </a:extLst>
          </p:cNvPr>
          <p:cNvSpPr>
            <a:spLocks noGrp="1"/>
          </p:cNvSpPr>
          <p:nvPr>
            <p:ph type="title"/>
          </p:nvPr>
        </p:nvSpPr>
        <p:spPr/>
        <p:txBody>
          <a:bodyPr/>
          <a:lstStyle/>
          <a:p>
            <a:r>
              <a:rPr lang="en-US"/>
              <a:t>Practice 2</a:t>
            </a:r>
          </a:p>
        </p:txBody>
      </p:sp>
      <p:sp>
        <p:nvSpPr>
          <p:cNvPr id="3" name="Content Placeholder 2">
            <a:extLst>
              <a:ext uri="{FF2B5EF4-FFF2-40B4-BE49-F238E27FC236}">
                <a16:creationId xmlns:a16="http://schemas.microsoft.com/office/drawing/2014/main" id="{E0634717-E242-834C-9778-B2F56393886B}"/>
              </a:ext>
            </a:extLst>
          </p:cNvPr>
          <p:cNvSpPr>
            <a:spLocks noGrp="1"/>
          </p:cNvSpPr>
          <p:nvPr>
            <p:ph idx="1"/>
          </p:nvPr>
        </p:nvSpPr>
        <p:spPr/>
        <p:txBody>
          <a:bodyPr/>
          <a:lstStyle/>
          <a:p>
            <a:pPr marL="0" indent="0">
              <a:buNone/>
            </a:pPr>
            <a:r>
              <a:rPr lang="en-US" sz="2000"/>
              <a:t>--Ada language </a:t>
            </a:r>
          </a:p>
          <a:p>
            <a:pPr marL="0" indent="0">
              <a:buNone/>
            </a:pPr>
            <a:r>
              <a:rPr lang="en-US" sz="1800">
                <a:solidFill>
                  <a:srgbClr val="FF0000"/>
                </a:solidFill>
              </a:rPr>
              <a:t>case</a:t>
            </a:r>
            <a:r>
              <a:rPr lang="en-US" sz="1800">
                <a:solidFill>
                  <a:srgbClr val="0070C0"/>
                </a:solidFill>
              </a:rPr>
              <a:t> A is      </a:t>
            </a:r>
            <a:r>
              <a:rPr lang="en-US" sz="1800">
                <a:solidFill>
                  <a:schemeClr val="tx1"/>
                </a:solidFill>
              </a:rPr>
              <a:t>-- Execute something depending on A's value:</a:t>
            </a:r>
          </a:p>
          <a:p>
            <a:pPr marL="0" indent="0">
              <a:buNone/>
            </a:pPr>
            <a:r>
              <a:rPr lang="en-US" sz="1800">
                <a:solidFill>
                  <a:srgbClr val="0070C0"/>
                </a:solidFill>
              </a:rPr>
              <a:t>    when 1          		=&gt; Fly;      </a:t>
            </a:r>
            <a:r>
              <a:rPr lang="en-US" sz="1800">
                <a:solidFill>
                  <a:schemeClr val="tx1"/>
                </a:solidFill>
              </a:rPr>
              <a:t>-- if A=1, execute Fly.</a:t>
            </a:r>
          </a:p>
          <a:p>
            <a:pPr marL="0" indent="0">
              <a:buNone/>
            </a:pPr>
            <a:r>
              <a:rPr lang="en-US" sz="1800">
                <a:solidFill>
                  <a:srgbClr val="0070C0"/>
                </a:solidFill>
              </a:rPr>
              <a:t>    when 3 .. 10    	=&gt; Put(A);   </a:t>
            </a:r>
            <a:r>
              <a:rPr lang="en-US" sz="1800">
                <a:solidFill>
                  <a:schemeClr val="tx1"/>
                </a:solidFill>
              </a:rPr>
              <a:t>-- if A is 3 to 10, print it</a:t>
            </a:r>
          </a:p>
          <a:p>
            <a:pPr marL="0" indent="0">
              <a:buNone/>
            </a:pPr>
            <a:r>
              <a:rPr lang="en-US" sz="1800">
                <a:solidFill>
                  <a:srgbClr val="0070C0"/>
                </a:solidFill>
              </a:rPr>
              <a:t>    when 11 | 14    =&gt; null;     	</a:t>
            </a:r>
            <a:r>
              <a:rPr lang="en-US" sz="1800">
                <a:solidFill>
                  <a:schemeClr val="tx1"/>
                </a:solidFill>
              </a:rPr>
              <a:t>-- if A is 11 or 14, do nothing.</a:t>
            </a:r>
          </a:p>
          <a:p>
            <a:pPr marL="0" indent="0">
              <a:buNone/>
            </a:pPr>
            <a:r>
              <a:rPr lang="en-US" sz="1800">
                <a:solidFill>
                  <a:srgbClr val="0070C0"/>
                </a:solidFill>
              </a:rPr>
              <a:t>    when 2 | 20..30 =&gt; Swim;     </a:t>
            </a:r>
            <a:r>
              <a:rPr lang="en-US" sz="1800">
                <a:solidFill>
                  <a:schemeClr val="tx1"/>
                </a:solidFill>
              </a:rPr>
              <a:t>-- if A is 2 or 20 through 30, Swim</a:t>
            </a:r>
          </a:p>
          <a:p>
            <a:pPr marL="0" indent="0">
              <a:buNone/>
            </a:pPr>
            <a:r>
              <a:rPr lang="en-US" sz="1800">
                <a:solidFill>
                  <a:srgbClr val="0070C0"/>
                </a:solidFill>
              </a:rPr>
              <a:t>    when others     =&gt; Complain; </a:t>
            </a:r>
            <a:r>
              <a:rPr lang="en-US" sz="1800">
                <a:solidFill>
                  <a:schemeClr val="tx1"/>
                </a:solidFill>
              </a:rPr>
              <a:t>--  default. value, execute Complain.</a:t>
            </a:r>
          </a:p>
          <a:p>
            <a:pPr marL="0" indent="0">
              <a:buNone/>
            </a:pPr>
            <a:r>
              <a:rPr lang="en-US" sz="1800">
                <a:solidFill>
                  <a:srgbClr val="FF0000"/>
                </a:solidFill>
              </a:rPr>
              <a:t>  end case;</a:t>
            </a:r>
          </a:p>
          <a:p>
            <a:pPr marL="0" indent="0">
              <a:buNone/>
            </a:pPr>
            <a:endParaRPr lang="en-US" sz="1800">
              <a:solidFill>
                <a:srgbClr val="FF0000"/>
              </a:solidFill>
            </a:endParaRPr>
          </a:p>
          <a:p>
            <a:pPr marL="0" indent="0">
              <a:buNone/>
            </a:pPr>
            <a:r>
              <a:rPr lang="en-US" sz="2000">
                <a:solidFill>
                  <a:schemeClr val="tx1"/>
                </a:solidFill>
              </a:rPr>
              <a:t>Practice: Rewrite the above case statement in Java. Enjoy!</a:t>
            </a:r>
            <a:endParaRPr lang="en-US" sz="2400">
              <a:solidFill>
                <a:schemeClr val="tx1"/>
              </a:solidFill>
            </a:endParaRPr>
          </a:p>
        </p:txBody>
      </p:sp>
      <p:sp>
        <p:nvSpPr>
          <p:cNvPr id="4" name="TextBox 3">
            <a:extLst>
              <a:ext uri="{FF2B5EF4-FFF2-40B4-BE49-F238E27FC236}">
                <a16:creationId xmlns:a16="http://schemas.microsoft.com/office/drawing/2014/main" id="{CFBF07B2-C362-534F-8D55-FDB9CD02C851}"/>
              </a:ext>
            </a:extLst>
          </p:cNvPr>
          <p:cNvSpPr txBox="1"/>
          <p:nvPr/>
        </p:nvSpPr>
        <p:spPr>
          <a:xfrm>
            <a:off x="3352800" y="5486400"/>
            <a:ext cx="2743200" cy="461665"/>
          </a:xfrm>
          <a:prstGeom prst="rect">
            <a:avLst/>
          </a:prstGeom>
          <a:noFill/>
        </p:spPr>
        <p:txBody>
          <a:bodyPr wrap="square" rtlCol="0">
            <a:spAutoFit/>
          </a:bodyPr>
          <a:lstStyle/>
          <a:p>
            <a:r>
              <a:rPr lang="en-US"/>
              <a:t> </a:t>
            </a:r>
          </a:p>
        </p:txBody>
      </p:sp>
    </p:spTree>
    <p:extLst>
      <p:ext uri="{BB962C8B-B14F-4D97-AF65-F5344CB8AC3E}">
        <p14:creationId xmlns:p14="http://schemas.microsoft.com/office/powerpoint/2010/main" val="182022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7A4B67A6-D7F5-284E-BEBA-9F59AB2A80E8}"/>
              </a:ext>
            </a:extLst>
          </p:cNvPr>
          <p:cNvSpPr>
            <a:spLocks noGrp="1" noChangeArrowheads="1"/>
          </p:cNvSpPr>
          <p:nvPr>
            <p:ph type="title"/>
          </p:nvPr>
        </p:nvSpPr>
        <p:spPr/>
        <p:txBody>
          <a:bodyPr/>
          <a:lstStyle/>
          <a:p>
            <a:pPr eaLnBrk="1" hangingPunct="1"/>
            <a:r>
              <a:rPr lang="en-US" altLang="en-US">
                <a:solidFill>
                  <a:srgbClr val="FF0000"/>
                </a:solidFill>
              </a:rPr>
              <a:t>switch</a:t>
            </a:r>
            <a:r>
              <a:rPr lang="en-US" altLang="en-US"/>
              <a:t> statement: Enhancement</a:t>
            </a:r>
            <a:endParaRPr lang="es-MX" altLang="en-US"/>
          </a:p>
        </p:txBody>
      </p:sp>
      <p:sp>
        <p:nvSpPr>
          <p:cNvPr id="38917" name="Rectangle 3">
            <a:extLst>
              <a:ext uri="{FF2B5EF4-FFF2-40B4-BE49-F238E27FC236}">
                <a16:creationId xmlns:a16="http://schemas.microsoft.com/office/drawing/2014/main" id="{8B32C6C8-839A-8444-9949-510085A46F9E}"/>
              </a:ext>
            </a:extLst>
          </p:cNvPr>
          <p:cNvSpPr>
            <a:spLocks noGrp="1" noChangeArrowheads="1"/>
          </p:cNvSpPr>
          <p:nvPr>
            <p:ph type="body" idx="1"/>
          </p:nvPr>
        </p:nvSpPr>
        <p:spPr>
          <a:xfrm>
            <a:off x="381000" y="1371600"/>
            <a:ext cx="8382000" cy="4572000"/>
          </a:xfrm>
        </p:spPr>
        <p:txBody>
          <a:bodyPr/>
          <a:lstStyle/>
          <a:p>
            <a:pPr eaLnBrk="1" hangingPunct="1"/>
            <a:r>
              <a:rPr lang="en-US" altLang="en-US" sz="2400">
                <a:solidFill>
                  <a:schemeClr val="tx1"/>
                </a:solidFill>
              </a:rPr>
              <a:t>C#</a:t>
            </a:r>
          </a:p>
          <a:p>
            <a:pPr lvl="1" eaLnBrk="1" hangingPunct="1"/>
            <a:r>
              <a:rPr lang="en-US" altLang="en-US" sz="2000">
                <a:solidFill>
                  <a:schemeClr val="tx1"/>
                </a:solidFill>
              </a:rPr>
              <a:t>Differs from C in that it has a static semantics rule that disallows the implicit execution of more than one segment</a:t>
            </a:r>
          </a:p>
          <a:p>
            <a:pPr lvl="1" eaLnBrk="1" hangingPunct="1"/>
            <a:endParaRPr lang="en-US" altLang="en-US" sz="2000">
              <a:solidFill>
                <a:schemeClr val="tx1"/>
              </a:solidFill>
            </a:endParaRPr>
          </a:p>
          <a:p>
            <a:pPr lvl="1" eaLnBrk="1" hangingPunct="1"/>
            <a:r>
              <a:rPr lang="en-US" altLang="en-US" sz="2000">
                <a:solidFill>
                  <a:schemeClr val="tx1"/>
                </a:solidFill>
              </a:rPr>
              <a:t>Each selectable segment must end with an unconditional branch (</a:t>
            </a:r>
            <a:r>
              <a:rPr lang="en-US" altLang="en-US" sz="1800" err="1">
                <a:solidFill>
                  <a:srgbClr val="0070C0"/>
                </a:solidFill>
              </a:rPr>
              <a:t>goto</a:t>
            </a:r>
            <a:r>
              <a:rPr lang="en-US" altLang="en-US" sz="2000">
                <a:solidFill>
                  <a:schemeClr val="tx1"/>
                </a:solidFill>
              </a:rPr>
              <a:t> or </a:t>
            </a:r>
            <a:r>
              <a:rPr lang="en-US" altLang="en-US" sz="1800">
                <a:solidFill>
                  <a:srgbClr val="0070C0"/>
                </a:solidFill>
              </a:rPr>
              <a:t>break</a:t>
            </a:r>
            <a:r>
              <a:rPr lang="en-US" altLang="en-US" sz="2000">
                <a:solidFill>
                  <a:schemeClr val="tx1"/>
                </a:solidFill>
              </a:rPr>
              <a:t>)</a:t>
            </a:r>
          </a:p>
          <a:p>
            <a:pPr eaLnBrk="1" hangingPunct="1">
              <a:buFontTx/>
              <a:buNone/>
            </a:pPr>
            <a:endParaRPr lang="en-US" altLang="en-US" sz="2400">
              <a:solidFill>
                <a:schemeClr val="tx1"/>
              </a:solidFill>
            </a:endParaRPr>
          </a:p>
          <a:p>
            <a:pPr lvl="1" eaLnBrk="1" hangingPunct="1"/>
            <a:r>
              <a:rPr lang="en-US" altLang="en-US" sz="2000">
                <a:solidFill>
                  <a:schemeClr val="tx1"/>
                </a:solidFill>
              </a:rPr>
              <a:t>Also, in C# the control expression and the case constants can be strings</a:t>
            </a:r>
          </a:p>
          <a:p>
            <a:pPr lvl="1" eaLnBrk="1" hangingPunct="1"/>
            <a:endParaRPr lang="en-US" altLang="en-US" sz="2000">
              <a:solidFill>
                <a:schemeClr val="tx1"/>
              </a:solidFill>
            </a:endParaRPr>
          </a:p>
          <a:p>
            <a:pPr eaLnBrk="1" hangingPunct="1"/>
            <a:r>
              <a:rPr lang="en-US" altLang="en-US" sz="2400">
                <a:solidFill>
                  <a:schemeClr val="tx1"/>
                </a:solidFill>
              </a:rPr>
              <a:t>Question:</a:t>
            </a:r>
          </a:p>
          <a:p>
            <a:pPr lvl="1" eaLnBrk="1" hangingPunct="1"/>
            <a:r>
              <a:rPr lang="en-US" altLang="en-US" sz="2000">
                <a:solidFill>
                  <a:schemeClr val="tx1"/>
                </a:solidFill>
              </a:rPr>
              <a:t>How does Java’s switch statement differ from C’s switch? From C#’s switch?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02DAF9-530F-604C-83A7-D4401C286A76}"/>
              </a:ext>
            </a:extLst>
          </p:cNvPr>
          <p:cNvSpPr txBox="1"/>
          <p:nvPr/>
        </p:nvSpPr>
        <p:spPr>
          <a:xfrm>
            <a:off x="533400" y="609600"/>
            <a:ext cx="6575839" cy="646331"/>
          </a:xfrm>
          <a:prstGeom prst="rect">
            <a:avLst/>
          </a:prstGeom>
          <a:noFill/>
        </p:spPr>
        <p:txBody>
          <a:bodyPr wrap="none">
            <a:spAutoFit/>
          </a:bodyPr>
          <a:lstStyle/>
          <a:p>
            <a:pPr>
              <a:defRPr/>
            </a:pPr>
            <a:r>
              <a:rPr lang="en-US" sz="3600" kern="0">
                <a:solidFill>
                  <a:srgbClr val="666699"/>
                </a:solidFill>
                <a:latin typeface="Lucida Sans Unicode"/>
                <a:ea typeface="+mj-ea"/>
                <a:cs typeface="+mn-cs"/>
              </a:rPr>
              <a:t>Multiple-Way Selection: </a:t>
            </a:r>
            <a:r>
              <a:rPr lang="en-US" sz="3600" kern="0">
                <a:solidFill>
                  <a:srgbClr val="FF0000"/>
                </a:solidFill>
                <a:latin typeface="Lucida Sans Unicode"/>
                <a:ea typeface="+mj-ea"/>
                <a:cs typeface="+mn-cs"/>
              </a:rPr>
              <a:t>case</a:t>
            </a:r>
            <a:endParaRPr lang="en-US">
              <a:solidFill>
                <a:srgbClr val="FF0000"/>
              </a:solidFill>
              <a:latin typeface="Times" panose="02020603050405020304" pitchFamily="18" charset="0"/>
              <a:cs typeface="+mn-cs"/>
            </a:endParaRPr>
          </a:p>
        </p:txBody>
      </p:sp>
      <p:sp>
        <p:nvSpPr>
          <p:cNvPr id="7" name="TextBox 6">
            <a:extLst>
              <a:ext uri="{FF2B5EF4-FFF2-40B4-BE49-F238E27FC236}">
                <a16:creationId xmlns:a16="http://schemas.microsoft.com/office/drawing/2014/main" id="{75107BC5-0124-9A4A-B063-10AA39F72D72}"/>
              </a:ext>
            </a:extLst>
          </p:cNvPr>
          <p:cNvSpPr txBox="1"/>
          <p:nvPr/>
        </p:nvSpPr>
        <p:spPr>
          <a:xfrm>
            <a:off x="533400" y="1524000"/>
            <a:ext cx="7848599" cy="5632311"/>
          </a:xfrm>
          <a:prstGeom prst="rect">
            <a:avLst/>
          </a:prstGeom>
          <a:noFill/>
        </p:spPr>
        <p:txBody>
          <a:bodyPr wrap="square">
            <a:spAutoFit/>
          </a:bodyPr>
          <a:lstStyle/>
          <a:p>
            <a:pPr marL="342900" indent="-342900" eaLnBrk="1" hangingPunct="1">
              <a:spcBef>
                <a:spcPct val="20000"/>
              </a:spcBef>
              <a:buFontTx/>
              <a:buChar char="•"/>
              <a:defRPr/>
            </a:pPr>
            <a:r>
              <a:rPr lang="en-US" kern="0">
                <a:latin typeface="+mn-lt"/>
                <a:cs typeface="+mn-cs"/>
              </a:rPr>
              <a:t>Similar to switch, but the keyword is “case” </a:t>
            </a:r>
          </a:p>
          <a:p>
            <a:pPr marL="342900" indent="-342900" eaLnBrk="1" hangingPunct="1">
              <a:spcBef>
                <a:spcPct val="20000"/>
              </a:spcBef>
              <a:buFontTx/>
              <a:buChar char="•"/>
              <a:defRPr/>
            </a:pPr>
            <a:r>
              <a:rPr lang="en-US" kern="0">
                <a:latin typeface="+mn-lt"/>
                <a:cs typeface="+mn-cs"/>
              </a:rPr>
              <a:t>Ada has case statements</a:t>
            </a:r>
          </a:p>
          <a:p>
            <a:pPr marL="342900" indent="-342900" eaLnBrk="1" hangingPunct="1">
              <a:spcBef>
                <a:spcPct val="20000"/>
              </a:spcBef>
              <a:buFontTx/>
              <a:buChar char="•"/>
              <a:defRPr/>
            </a:pPr>
            <a:r>
              <a:rPr lang="en-US" kern="0">
                <a:latin typeface="+mn-lt"/>
                <a:cs typeface="+mn-cs"/>
              </a:rPr>
              <a:t>Ruby has two forms of case statements</a:t>
            </a:r>
          </a:p>
          <a:p>
            <a:pPr marL="800100" lvl="1" indent="-342900" eaLnBrk="1" hangingPunct="1">
              <a:spcBef>
                <a:spcPct val="20000"/>
              </a:spcBef>
              <a:buFontTx/>
              <a:buChar char="•"/>
              <a:defRPr/>
            </a:pPr>
            <a:r>
              <a:rPr lang="en-US" kern="0">
                <a:latin typeface="+mn-lt"/>
                <a:cs typeface="+mn-cs"/>
              </a:rPr>
              <a:t>Here’s one example</a:t>
            </a:r>
          </a:p>
          <a:p>
            <a:pPr marL="800100" lvl="1" indent="-342900" eaLnBrk="1" hangingPunct="1">
              <a:spcBef>
                <a:spcPct val="20000"/>
              </a:spcBef>
              <a:defRPr/>
            </a:pPr>
            <a:r>
              <a:rPr lang="en-US" kern="0">
                <a:latin typeface="+mn-lt"/>
                <a:cs typeface="+mn-cs"/>
              </a:rPr>
              <a:t>       </a:t>
            </a:r>
            <a:r>
              <a:rPr lang="en-US" sz="1800" kern="0">
                <a:solidFill>
                  <a:srgbClr val="0070C0"/>
                </a:solidFill>
                <a:latin typeface="+mn-lt"/>
                <a:cs typeface="+mn-cs"/>
              </a:rPr>
              <a:t>leap = case</a:t>
            </a:r>
          </a:p>
          <a:p>
            <a:pPr marL="800100" lvl="1" indent="-342900" eaLnBrk="1" hangingPunct="1">
              <a:spcBef>
                <a:spcPct val="20000"/>
              </a:spcBef>
              <a:defRPr/>
            </a:pPr>
            <a:r>
              <a:rPr lang="en-US" sz="1800" kern="0">
                <a:solidFill>
                  <a:srgbClr val="0070C0"/>
                </a:solidFill>
                <a:latin typeface="+mn-lt"/>
                <a:cs typeface="+mn-cs"/>
              </a:rPr>
              <a:t>           when </a:t>
            </a:r>
            <a:r>
              <a:rPr lang="en-US" sz="1800" kern="0">
                <a:solidFill>
                  <a:srgbClr val="FF0000"/>
                </a:solidFill>
                <a:latin typeface="+mn-lt"/>
                <a:cs typeface="+mn-cs"/>
              </a:rPr>
              <a:t>year % 400 == 0 </a:t>
            </a:r>
            <a:r>
              <a:rPr lang="en-US" sz="1800" kern="0">
                <a:solidFill>
                  <a:srgbClr val="0070C0"/>
                </a:solidFill>
                <a:latin typeface="+mn-lt"/>
                <a:cs typeface="+mn-cs"/>
              </a:rPr>
              <a:t>then true   </a:t>
            </a:r>
            <a:r>
              <a:rPr lang="en-US" sz="1600" kern="0">
                <a:latin typeface="+mn-lt"/>
                <a:cs typeface="+mn-cs"/>
              </a:rPr>
              <a:t>#expression as selector</a:t>
            </a:r>
            <a:endParaRPr lang="en-US" sz="1800" kern="0">
              <a:latin typeface="+mn-lt"/>
              <a:cs typeface="+mn-cs"/>
            </a:endParaRPr>
          </a:p>
          <a:p>
            <a:pPr marL="800100" lvl="1" indent="-342900" eaLnBrk="1" hangingPunct="1">
              <a:spcBef>
                <a:spcPct val="20000"/>
              </a:spcBef>
              <a:defRPr/>
            </a:pPr>
            <a:r>
              <a:rPr lang="en-US" sz="1800" kern="0">
                <a:solidFill>
                  <a:srgbClr val="0070C0"/>
                </a:solidFill>
                <a:latin typeface="+mn-lt"/>
                <a:cs typeface="+mn-cs"/>
              </a:rPr>
              <a:t>           when year % 100 == 0 then false</a:t>
            </a:r>
          </a:p>
          <a:p>
            <a:pPr marL="800100" lvl="1" indent="-342900" eaLnBrk="1" hangingPunct="1">
              <a:spcBef>
                <a:spcPct val="20000"/>
              </a:spcBef>
              <a:defRPr/>
            </a:pPr>
            <a:r>
              <a:rPr lang="en-US" sz="1800" kern="0">
                <a:solidFill>
                  <a:srgbClr val="0070C0"/>
                </a:solidFill>
                <a:latin typeface="+mn-lt"/>
                <a:cs typeface="+mn-cs"/>
              </a:rPr>
              <a:t>           else year % 4 == 0		</a:t>
            </a:r>
            <a:r>
              <a:rPr lang="en-US" sz="1800" kern="0">
                <a:latin typeface="+mn-lt"/>
                <a:cs typeface="+mn-cs"/>
              </a:rPr>
              <a:t>#default</a:t>
            </a:r>
          </a:p>
          <a:p>
            <a:pPr marL="800100" lvl="1" indent="-342900" eaLnBrk="1" hangingPunct="1">
              <a:spcBef>
                <a:spcPct val="20000"/>
              </a:spcBef>
              <a:defRPr/>
            </a:pPr>
            <a:r>
              <a:rPr lang="en-US" sz="1800" kern="0">
                <a:solidFill>
                  <a:srgbClr val="0070C0"/>
                </a:solidFill>
                <a:latin typeface="+mn-lt"/>
                <a:cs typeface="+mn-cs"/>
              </a:rPr>
              <a:t>         end</a:t>
            </a:r>
          </a:p>
          <a:p>
            <a:pPr marL="342900" indent="-342900" eaLnBrk="1" hangingPunct="1">
              <a:spcBef>
                <a:spcPct val="20000"/>
              </a:spcBef>
              <a:buFont typeface="Arial" panose="020B0604020202020204" pitchFamily="34" charset="0"/>
              <a:buChar char="•"/>
              <a:defRPr/>
            </a:pPr>
            <a:r>
              <a:rPr lang="en-US" kern="0">
                <a:latin typeface="+mn-lt"/>
                <a:cs typeface="+mn-cs"/>
              </a:rPr>
              <a:t> Some languages such as Python doesn’t have multiple-way selection statements</a:t>
            </a:r>
          </a:p>
          <a:p>
            <a:pPr marL="800100" lvl="1" indent="-342900" eaLnBrk="1" hangingPunct="1">
              <a:spcBef>
                <a:spcPct val="20000"/>
              </a:spcBef>
              <a:buFont typeface="Arial" panose="020B0604020202020204" pitchFamily="34" charset="0"/>
              <a:buChar char="•"/>
              <a:defRPr/>
            </a:pPr>
            <a:r>
              <a:rPr lang="en-US" sz="2000" kern="0">
                <a:latin typeface="+mn-lt"/>
                <a:cs typeface="+mn-cs"/>
              </a:rPr>
              <a:t>Using multiple </a:t>
            </a:r>
            <a:r>
              <a:rPr lang="en-US" sz="2000" kern="0">
                <a:solidFill>
                  <a:srgbClr val="0070C0"/>
                </a:solidFill>
                <a:latin typeface="+mn-lt"/>
                <a:cs typeface="+mn-cs"/>
              </a:rPr>
              <a:t>if</a:t>
            </a:r>
            <a:r>
              <a:rPr lang="en-US" sz="2000" kern="0">
                <a:latin typeface="+mn-lt"/>
                <a:cs typeface="+mn-cs"/>
              </a:rPr>
              <a:t>-clause could achieve the same goal</a:t>
            </a:r>
          </a:p>
          <a:p>
            <a:pPr marL="342900" indent="-342900" eaLnBrk="1" hangingPunct="1">
              <a:spcBef>
                <a:spcPct val="20000"/>
              </a:spcBef>
              <a:defRPr/>
            </a:pPr>
            <a:endParaRPr lang="en-US" sz="2000" kern="0">
              <a:latin typeface="+mn-lt"/>
              <a:cs typeface="+mn-cs"/>
            </a:endParaRPr>
          </a:p>
          <a:p>
            <a:pPr>
              <a:defRPr/>
            </a:pPr>
            <a:endParaRPr lang="en-US">
              <a:latin typeface="Times" panose="02020603050405020304" pitchFamily="18" charset="0"/>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6F7C9669-580C-5649-A989-AE22954EAA63}"/>
              </a:ext>
            </a:extLst>
          </p:cNvPr>
          <p:cNvSpPr>
            <a:spLocks noGrp="1" noChangeArrowheads="1"/>
          </p:cNvSpPr>
          <p:nvPr>
            <p:ph type="title"/>
          </p:nvPr>
        </p:nvSpPr>
        <p:spPr/>
        <p:txBody>
          <a:bodyPr/>
          <a:lstStyle/>
          <a:p>
            <a:pPr eaLnBrk="1" hangingPunct="1"/>
            <a:r>
              <a:rPr lang="en-US" altLang="en-US"/>
              <a:t>Topics</a:t>
            </a:r>
          </a:p>
        </p:txBody>
      </p:sp>
      <p:sp>
        <p:nvSpPr>
          <p:cNvPr id="7173" name="Rectangle 3">
            <a:extLst>
              <a:ext uri="{FF2B5EF4-FFF2-40B4-BE49-F238E27FC236}">
                <a16:creationId xmlns:a16="http://schemas.microsoft.com/office/drawing/2014/main" id="{41CA4D53-7561-AF42-ACAC-55026E89FE24}"/>
              </a:ext>
            </a:extLst>
          </p:cNvPr>
          <p:cNvSpPr>
            <a:spLocks noGrp="1" noChangeArrowheads="1"/>
          </p:cNvSpPr>
          <p:nvPr>
            <p:ph type="body" idx="1"/>
          </p:nvPr>
        </p:nvSpPr>
        <p:spPr/>
        <p:txBody>
          <a:bodyPr/>
          <a:lstStyle/>
          <a:p>
            <a:pPr marL="0" indent="0" eaLnBrk="1" hangingPunct="1">
              <a:buNone/>
            </a:pPr>
            <a:endParaRPr lang="en-US" altLang="en-US">
              <a:solidFill>
                <a:srgbClr val="FF0000"/>
              </a:solidFill>
            </a:endParaRPr>
          </a:p>
          <a:p>
            <a:pPr eaLnBrk="1" hangingPunct="1"/>
            <a:r>
              <a:rPr lang="en-US" altLang="en-US">
                <a:solidFill>
                  <a:schemeClr val="tx1"/>
                </a:solidFill>
              </a:rPr>
              <a:t>Introduction</a:t>
            </a:r>
          </a:p>
          <a:p>
            <a:pPr eaLnBrk="1" hangingPunct="1"/>
            <a:r>
              <a:rPr lang="en-US" altLang="en-US">
                <a:solidFill>
                  <a:schemeClr val="tx1"/>
                </a:solidFill>
              </a:rPr>
              <a:t>Selection Statements</a:t>
            </a:r>
          </a:p>
          <a:p>
            <a:pPr eaLnBrk="1" hangingPunct="1"/>
            <a:r>
              <a:rPr lang="en-US" altLang="en-US">
                <a:solidFill>
                  <a:schemeClr val="tx1"/>
                </a:solidFill>
              </a:rPr>
              <a:t>Iterative Statements</a:t>
            </a:r>
          </a:p>
          <a:p>
            <a:pPr eaLnBrk="1" hangingPunct="1"/>
            <a:r>
              <a:rPr lang="en-US" altLang="en-US">
                <a:solidFill>
                  <a:schemeClr val="tx1"/>
                </a:solidFill>
              </a:rPr>
              <a:t>Unconditional Branching</a:t>
            </a:r>
          </a:p>
          <a:p>
            <a:pPr eaLnBrk="1" hangingPunct="1"/>
            <a:r>
              <a:rPr lang="en-US" altLang="en-US">
                <a:solidFill>
                  <a:schemeClr val="tx1"/>
                </a:solidFill>
              </a:rPr>
              <a:t>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5DF9C215-A055-1C46-B09E-FB59F94AED63}"/>
              </a:ext>
            </a:extLst>
          </p:cNvPr>
          <p:cNvSpPr>
            <a:spLocks noGrp="1"/>
          </p:cNvSpPr>
          <p:nvPr>
            <p:ph type="title"/>
          </p:nvPr>
        </p:nvSpPr>
        <p:spPr/>
        <p:txBody>
          <a:bodyPr/>
          <a:lstStyle/>
          <a:p>
            <a:r>
              <a:rPr lang="en-US" altLang="en-US"/>
              <a:t>Implementing Multiple Selectors</a:t>
            </a:r>
          </a:p>
        </p:txBody>
      </p:sp>
      <p:sp>
        <p:nvSpPr>
          <p:cNvPr id="41987" name="Content Placeholder 2">
            <a:extLst>
              <a:ext uri="{FF2B5EF4-FFF2-40B4-BE49-F238E27FC236}">
                <a16:creationId xmlns:a16="http://schemas.microsoft.com/office/drawing/2014/main" id="{698D2259-1B72-9E4B-AC78-C943653994A6}"/>
              </a:ext>
            </a:extLst>
          </p:cNvPr>
          <p:cNvSpPr>
            <a:spLocks noGrp="1"/>
          </p:cNvSpPr>
          <p:nvPr>
            <p:ph idx="1"/>
          </p:nvPr>
        </p:nvSpPr>
        <p:spPr>
          <a:xfrm>
            <a:off x="609600" y="1371600"/>
            <a:ext cx="8153400" cy="4648200"/>
          </a:xfrm>
        </p:spPr>
        <p:txBody>
          <a:bodyPr/>
          <a:lstStyle/>
          <a:p>
            <a:r>
              <a:rPr lang="en-US" altLang="en-US" sz="2400">
                <a:solidFill>
                  <a:schemeClr val="tx1"/>
                </a:solidFill>
              </a:rPr>
              <a:t>Goal: More efficient than multiple if-clause</a:t>
            </a:r>
          </a:p>
          <a:p>
            <a:endParaRPr lang="en-US" altLang="en-US" sz="2400">
              <a:solidFill>
                <a:schemeClr val="tx1"/>
              </a:solidFill>
            </a:endParaRPr>
          </a:p>
          <a:p>
            <a:r>
              <a:rPr lang="en-US" altLang="en-US" sz="2400">
                <a:solidFill>
                  <a:schemeClr val="tx1"/>
                </a:solidFill>
              </a:rPr>
              <a:t>Approaches:</a:t>
            </a:r>
          </a:p>
          <a:p>
            <a:pPr lvl="1"/>
            <a:r>
              <a:rPr lang="en-US" altLang="en-US" sz="2000">
                <a:solidFill>
                  <a:schemeClr val="tx1"/>
                </a:solidFill>
              </a:rPr>
              <a:t>Multiple conditional branches</a:t>
            </a:r>
          </a:p>
          <a:p>
            <a:pPr lvl="1"/>
            <a:r>
              <a:rPr lang="en-US" altLang="en-US" sz="2000">
                <a:solidFill>
                  <a:schemeClr val="tx1"/>
                </a:solidFill>
              </a:rPr>
              <a:t>Store case values in a table and use a linear search of the table</a:t>
            </a:r>
          </a:p>
          <a:p>
            <a:pPr lvl="1"/>
            <a:r>
              <a:rPr lang="en-US" altLang="en-US" sz="2000">
                <a:solidFill>
                  <a:schemeClr val="tx1"/>
                </a:solidFill>
              </a:rPr>
              <a:t>When there are more than ten cases, a hash table of case values can be used</a:t>
            </a:r>
          </a:p>
          <a:p>
            <a:pPr lvl="1"/>
            <a:r>
              <a:rPr lang="en-US" altLang="en-US" sz="2000">
                <a:solidFill>
                  <a:schemeClr val="tx1"/>
                </a:solidFill>
              </a:rPr>
              <a:t>If the number of cases is small and more than half of the whole range of case values are represented, an array whose indices are the case values and whose values are the case labels can be used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a:extLst>
              <a:ext uri="{FF2B5EF4-FFF2-40B4-BE49-F238E27FC236}">
                <a16:creationId xmlns:a16="http://schemas.microsoft.com/office/drawing/2014/main" id="{63FE0806-3B02-6342-ADF0-B06FF424E91F}"/>
              </a:ext>
            </a:extLst>
          </p:cNvPr>
          <p:cNvSpPr>
            <a:spLocks noGrp="1" noChangeArrowheads="1"/>
          </p:cNvSpPr>
          <p:nvPr>
            <p:ph type="title"/>
          </p:nvPr>
        </p:nvSpPr>
        <p:spPr/>
        <p:txBody>
          <a:bodyPr/>
          <a:lstStyle/>
          <a:p>
            <a:pPr eaLnBrk="1" hangingPunct="1"/>
            <a:r>
              <a:rPr lang="en-US" altLang="en-US"/>
              <a:t>Selective Statements: Summary</a:t>
            </a:r>
          </a:p>
        </p:txBody>
      </p:sp>
      <p:sp>
        <p:nvSpPr>
          <p:cNvPr id="88069" name="Rectangle 3">
            <a:extLst>
              <a:ext uri="{FF2B5EF4-FFF2-40B4-BE49-F238E27FC236}">
                <a16:creationId xmlns:a16="http://schemas.microsoft.com/office/drawing/2014/main" id="{8B93597E-DFBC-664F-A6AC-2697EE493139}"/>
              </a:ext>
            </a:extLst>
          </p:cNvPr>
          <p:cNvSpPr>
            <a:spLocks noGrp="1" noChangeArrowheads="1"/>
          </p:cNvSpPr>
          <p:nvPr>
            <p:ph type="body" idx="1"/>
          </p:nvPr>
        </p:nvSpPr>
        <p:spPr>
          <a:xfrm>
            <a:off x="581526" y="1447800"/>
            <a:ext cx="8153400" cy="4572000"/>
          </a:xfrm>
        </p:spPr>
        <p:txBody>
          <a:bodyPr/>
          <a:lstStyle/>
          <a:p>
            <a:pPr eaLnBrk="1" hangingPunct="1"/>
            <a:r>
              <a:rPr lang="en-US" altLang="en-US" sz="2400">
                <a:solidFill>
                  <a:schemeClr val="tx1"/>
                </a:solidFill>
              </a:rPr>
              <a:t>Variety of statement-level structures</a:t>
            </a:r>
          </a:p>
          <a:p>
            <a:pPr eaLnBrk="1" hangingPunct="1"/>
            <a:r>
              <a:rPr lang="en-US" altLang="en-US" sz="2400">
                <a:solidFill>
                  <a:schemeClr val="tx1"/>
                </a:solidFill>
              </a:rPr>
              <a:t>if statements: commonly used selection structure</a:t>
            </a:r>
          </a:p>
          <a:p>
            <a:pPr eaLnBrk="1" hangingPunct="1"/>
            <a:r>
              <a:rPr lang="en-US" altLang="en-US" sz="2400">
                <a:solidFill>
                  <a:schemeClr val="tx1"/>
                </a:solidFill>
              </a:rPr>
              <a:t>switch/case statements: more efficient way in making choices with multiple selections</a:t>
            </a:r>
          </a:p>
          <a:p>
            <a:pPr lvl="1" eaLnBrk="1" hangingPunct="1"/>
            <a:r>
              <a:rPr lang="en-US" altLang="en-US" sz="2000">
                <a:solidFill>
                  <a:schemeClr val="tx1"/>
                </a:solidFill>
              </a:rPr>
              <a:t>With restrictions </a:t>
            </a:r>
          </a:p>
          <a:p>
            <a:pPr eaLnBrk="1" hangingPunct="1"/>
            <a:r>
              <a:rPr lang="en-US" altLang="en-US" sz="2400">
                <a:solidFill>
                  <a:schemeClr val="tx1"/>
                </a:solidFill>
              </a:rPr>
              <a:t>Functional programming languages may use quite different control structures</a:t>
            </a:r>
          </a:p>
          <a:p>
            <a:pPr lvl="1" eaLnBrk="1" hangingPunct="1"/>
            <a:r>
              <a:rPr lang="en-US" altLang="en-US" sz="2000">
                <a:solidFill>
                  <a:schemeClr val="tx1"/>
                </a:solidFill>
              </a:rPr>
              <a:t>E.g. selectors/selections can be in the form of expressions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8585695A-D71A-0C4F-B6BF-15AA0437096C}"/>
              </a:ext>
            </a:extLst>
          </p:cNvPr>
          <p:cNvSpPr>
            <a:spLocks noGrp="1" noChangeArrowheads="1"/>
          </p:cNvSpPr>
          <p:nvPr>
            <p:ph type="title"/>
          </p:nvPr>
        </p:nvSpPr>
        <p:spPr/>
        <p:txBody>
          <a:bodyPr/>
          <a:lstStyle/>
          <a:p>
            <a:pPr eaLnBrk="1" hangingPunct="1"/>
            <a:r>
              <a:rPr lang="en-US" altLang="en-US"/>
              <a:t>Iterative Statements</a:t>
            </a:r>
          </a:p>
        </p:txBody>
      </p:sp>
      <p:sp>
        <p:nvSpPr>
          <p:cNvPr id="48133" name="Rectangle 3">
            <a:extLst>
              <a:ext uri="{FF2B5EF4-FFF2-40B4-BE49-F238E27FC236}">
                <a16:creationId xmlns:a16="http://schemas.microsoft.com/office/drawing/2014/main" id="{D83E353A-EAC5-9648-A16E-D0D2C7DFD2D9}"/>
              </a:ext>
            </a:extLst>
          </p:cNvPr>
          <p:cNvSpPr>
            <a:spLocks noGrp="1" noChangeArrowheads="1"/>
          </p:cNvSpPr>
          <p:nvPr>
            <p:ph type="body" idx="1"/>
          </p:nvPr>
        </p:nvSpPr>
        <p:spPr>
          <a:xfrm>
            <a:off x="609600" y="1524000"/>
            <a:ext cx="8153400" cy="4648200"/>
          </a:xfrm>
        </p:spPr>
        <p:txBody>
          <a:bodyPr/>
          <a:lstStyle/>
          <a:p>
            <a:pPr eaLnBrk="1" hangingPunct="1"/>
            <a:r>
              <a:rPr lang="en-US" altLang="en-US" sz="2400">
                <a:solidFill>
                  <a:schemeClr val="tx1"/>
                </a:solidFill>
              </a:rPr>
              <a:t>The repeated execution of a statement or compound statement is accomplished either by iteration or recursion </a:t>
            </a:r>
          </a:p>
          <a:p>
            <a:pPr lvl="1" eaLnBrk="1" hangingPunct="1"/>
            <a:r>
              <a:rPr lang="en-US" altLang="en-US" sz="2000">
                <a:solidFill>
                  <a:schemeClr val="tx1"/>
                </a:solidFill>
              </a:rPr>
              <a:t>Iteration more efficient than recursion</a:t>
            </a:r>
          </a:p>
          <a:p>
            <a:pPr eaLnBrk="1" hangingPunct="1"/>
            <a:r>
              <a:rPr lang="en-US" altLang="en-US" sz="2400">
                <a:solidFill>
                  <a:schemeClr val="tx1"/>
                </a:solidFill>
              </a:rPr>
              <a:t>General design issues for iteration control statements:</a:t>
            </a:r>
          </a:p>
          <a:p>
            <a:pPr lvl="1" eaLnBrk="1" hangingPunct="1">
              <a:buFontTx/>
              <a:buNone/>
            </a:pPr>
            <a:r>
              <a:rPr lang="en-US" altLang="en-US" sz="2000">
                <a:solidFill>
                  <a:schemeClr val="tx1"/>
                </a:solidFill>
              </a:rPr>
              <a:t>1. How is iteration controlled?</a:t>
            </a:r>
          </a:p>
          <a:p>
            <a:pPr lvl="1" eaLnBrk="1" hangingPunct="1">
              <a:buFontTx/>
              <a:buNone/>
            </a:pPr>
            <a:r>
              <a:rPr lang="en-US" altLang="en-US" sz="2000">
                <a:solidFill>
                  <a:schemeClr val="tx1"/>
                </a:solidFill>
              </a:rPr>
              <a:t>2. Where is the control mechanism in the loop?</a:t>
            </a:r>
          </a:p>
          <a:p>
            <a:pPr eaLnBrk="1" hangingPunct="1"/>
            <a:r>
              <a:rPr lang="en-US" altLang="en-US" sz="2400">
                <a:solidFill>
                  <a:schemeClr val="tx1"/>
                </a:solidFill>
              </a:rPr>
              <a:t>Iterative statements: Loops</a:t>
            </a:r>
          </a:p>
          <a:p>
            <a:pPr lvl="1" eaLnBrk="1" hangingPunct="1"/>
            <a:r>
              <a:rPr lang="en-US" altLang="en-US" sz="2000">
                <a:solidFill>
                  <a:srgbClr val="FF0000"/>
                </a:solidFill>
              </a:rPr>
              <a:t>Counter controlled loops</a:t>
            </a:r>
          </a:p>
          <a:p>
            <a:pPr lvl="1" eaLnBrk="1" hangingPunct="1"/>
            <a:r>
              <a:rPr lang="en-US" altLang="en-US" sz="2000">
                <a:solidFill>
                  <a:srgbClr val="FF0000"/>
                </a:solidFill>
              </a:rPr>
              <a:t>Logically controlled loops</a:t>
            </a:r>
            <a:endParaRPr lang="en-US" altLang="en-US">
              <a:solidFill>
                <a:srgbClr val="FF0000"/>
              </a:solidFill>
            </a:endParaRPr>
          </a:p>
        </p:txBody>
      </p:sp>
    </p:spTree>
    <p:extLst>
      <p:ext uri="{BB962C8B-B14F-4D97-AF65-F5344CB8AC3E}">
        <p14:creationId xmlns:p14="http://schemas.microsoft.com/office/powerpoint/2010/main" val="3606509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94717CC1-5DA8-494C-A464-34C1F0EFA1AC}"/>
              </a:ext>
            </a:extLst>
          </p:cNvPr>
          <p:cNvSpPr>
            <a:spLocks noGrp="1" noChangeArrowheads="1"/>
          </p:cNvSpPr>
          <p:nvPr>
            <p:ph type="title"/>
          </p:nvPr>
        </p:nvSpPr>
        <p:spPr/>
        <p:txBody>
          <a:bodyPr/>
          <a:lstStyle/>
          <a:p>
            <a:pPr eaLnBrk="1" hangingPunct="1"/>
            <a:r>
              <a:rPr lang="en-US" altLang="en-US"/>
              <a:t>Counter-Controlled Loops</a:t>
            </a:r>
          </a:p>
        </p:txBody>
      </p:sp>
      <p:sp>
        <p:nvSpPr>
          <p:cNvPr id="50181" name="Rectangle 3">
            <a:extLst>
              <a:ext uri="{FF2B5EF4-FFF2-40B4-BE49-F238E27FC236}">
                <a16:creationId xmlns:a16="http://schemas.microsoft.com/office/drawing/2014/main" id="{6627660C-552B-2E44-A731-EA3A6C8A4BC7}"/>
              </a:ext>
            </a:extLst>
          </p:cNvPr>
          <p:cNvSpPr>
            <a:spLocks noGrp="1" noChangeArrowheads="1"/>
          </p:cNvSpPr>
          <p:nvPr>
            <p:ph type="body" idx="1"/>
          </p:nvPr>
        </p:nvSpPr>
        <p:spPr>
          <a:xfrm>
            <a:off x="457200" y="1295400"/>
            <a:ext cx="8153400" cy="4572000"/>
          </a:xfrm>
        </p:spPr>
        <p:txBody>
          <a:bodyPr/>
          <a:lstStyle/>
          <a:p>
            <a:pPr marL="533400" indent="-533400" eaLnBrk="1" hangingPunct="1"/>
            <a:r>
              <a:rPr lang="en-US" altLang="en-US">
                <a:solidFill>
                  <a:schemeClr val="tx1"/>
                </a:solidFill>
              </a:rPr>
              <a:t>A counting iterative statement has a loop variable, and a means of specifying the </a:t>
            </a:r>
            <a:r>
              <a:rPr lang="en-US" altLang="en-US" i="1">
                <a:solidFill>
                  <a:srgbClr val="FF0000"/>
                </a:solidFill>
              </a:rPr>
              <a:t>initial</a:t>
            </a:r>
            <a:r>
              <a:rPr lang="en-US" altLang="en-US">
                <a:solidFill>
                  <a:schemeClr val="tx1"/>
                </a:solidFill>
              </a:rPr>
              <a:t> and </a:t>
            </a:r>
            <a:r>
              <a:rPr lang="en-US" altLang="en-US" i="1">
                <a:solidFill>
                  <a:srgbClr val="FF0000"/>
                </a:solidFill>
              </a:rPr>
              <a:t>terminal</a:t>
            </a:r>
            <a:r>
              <a:rPr lang="en-US" altLang="en-US">
                <a:solidFill>
                  <a:schemeClr val="tx1"/>
                </a:solidFill>
              </a:rPr>
              <a:t>, and </a:t>
            </a:r>
            <a:r>
              <a:rPr lang="en-US" altLang="en-US" i="1" err="1">
                <a:solidFill>
                  <a:srgbClr val="FF0000"/>
                </a:solidFill>
              </a:rPr>
              <a:t>stepsize</a:t>
            </a:r>
            <a:r>
              <a:rPr lang="en-US" altLang="en-US">
                <a:solidFill>
                  <a:schemeClr val="tx1"/>
                </a:solidFill>
              </a:rPr>
              <a:t> values</a:t>
            </a:r>
          </a:p>
          <a:p>
            <a:pPr marL="533400" indent="-533400" eaLnBrk="1" hangingPunct="1"/>
            <a:r>
              <a:rPr lang="en-US" altLang="en-US">
                <a:solidFill>
                  <a:schemeClr val="tx1"/>
                </a:solidFill>
              </a:rPr>
              <a:t>Design Issues:</a:t>
            </a:r>
          </a:p>
          <a:p>
            <a:pPr marL="914400" lvl="1" indent="-457200" eaLnBrk="1" hangingPunct="1">
              <a:buFontTx/>
              <a:buAutoNum type="arabicPeriod"/>
            </a:pPr>
            <a:r>
              <a:rPr lang="en-US" altLang="en-US" sz="2000">
                <a:solidFill>
                  <a:schemeClr val="tx1"/>
                </a:solidFill>
              </a:rPr>
              <a:t>What are the type and scope of the loop variable?</a:t>
            </a:r>
          </a:p>
          <a:p>
            <a:pPr marL="914400" lvl="1" indent="-457200" eaLnBrk="1" hangingPunct="1">
              <a:buFontTx/>
              <a:buAutoNum type="arabicPeriod"/>
            </a:pPr>
            <a:r>
              <a:rPr lang="en-US" altLang="en-US" sz="2000">
                <a:solidFill>
                  <a:schemeClr val="tx1"/>
                </a:solidFill>
              </a:rPr>
              <a:t>Should it be legal for the loop variable or loop parameters to be changed in the loop body, and if so, does the change affect loop control?</a:t>
            </a:r>
          </a:p>
          <a:p>
            <a:pPr marL="914400" lvl="1" indent="-457200" eaLnBrk="1" hangingPunct="1">
              <a:buFontTx/>
              <a:buAutoNum type="arabicPeriod"/>
            </a:pPr>
            <a:r>
              <a:rPr lang="en-US" altLang="en-US" sz="2000">
                <a:solidFill>
                  <a:schemeClr val="tx1"/>
                </a:solidFill>
              </a:rPr>
              <a:t>Should the loop parameters be evaluated only once, or once for every iteration? </a:t>
            </a:r>
          </a:p>
          <a:p>
            <a:pPr marL="914400" lvl="1" indent="-457200" eaLnBrk="1" hangingPunct="1">
              <a:buFontTx/>
              <a:buAutoNum type="arabicPeriod"/>
            </a:pPr>
            <a:r>
              <a:rPr lang="en-US" altLang="en-US" sz="2000">
                <a:solidFill>
                  <a:schemeClr val="tx1"/>
                </a:solidFill>
              </a:rPr>
              <a:t>What is the value of the loop variable after loop termination? </a:t>
            </a:r>
          </a:p>
        </p:txBody>
      </p:sp>
    </p:spTree>
    <p:extLst>
      <p:ext uri="{BB962C8B-B14F-4D97-AF65-F5344CB8AC3E}">
        <p14:creationId xmlns:p14="http://schemas.microsoft.com/office/powerpoint/2010/main" val="420698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3E40-5FDE-9F40-BFFE-D363B7E5E27D}"/>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01ED88BC-FFAC-F94A-9C03-C64F3AE02137}"/>
              </a:ext>
            </a:extLst>
          </p:cNvPr>
          <p:cNvSpPr>
            <a:spLocks noGrp="1"/>
          </p:cNvSpPr>
          <p:nvPr>
            <p:ph idx="1"/>
          </p:nvPr>
        </p:nvSpPr>
        <p:spPr/>
        <p:txBody>
          <a:bodyPr/>
          <a:lstStyle/>
          <a:p>
            <a:pPr marL="0" indent="0">
              <a:buNone/>
            </a:pPr>
            <a:r>
              <a:rPr lang="en-US" sz="2400" dirty="0"/>
              <a:t>for (int i=0; i&lt;n; i++) { … }</a:t>
            </a:r>
          </a:p>
          <a:p>
            <a:pPr marL="0" indent="0">
              <a:buNone/>
            </a:pPr>
            <a:r>
              <a:rPr lang="en-US" sz="2400" dirty="0">
                <a:solidFill>
                  <a:schemeClr val="tx1"/>
                </a:solidFill>
              </a:rPr>
              <a:t>//initial: </a:t>
            </a:r>
            <a:r>
              <a:rPr lang="en-US" sz="2400" dirty="0">
                <a:solidFill>
                  <a:srgbClr val="FF0000"/>
                </a:solidFill>
              </a:rPr>
              <a:t>0</a:t>
            </a:r>
            <a:r>
              <a:rPr lang="en-US" sz="2400" dirty="0">
                <a:solidFill>
                  <a:schemeClr val="tx1"/>
                </a:solidFill>
              </a:rPr>
              <a:t>; terminal: </a:t>
            </a:r>
            <a:r>
              <a:rPr lang="en-US" sz="2400" dirty="0">
                <a:solidFill>
                  <a:srgbClr val="FF0000"/>
                </a:solidFill>
              </a:rPr>
              <a:t>n-1</a:t>
            </a:r>
            <a:r>
              <a:rPr lang="en-US" sz="2400" dirty="0">
                <a:solidFill>
                  <a:schemeClr val="tx1"/>
                </a:solidFill>
              </a:rPr>
              <a:t>; step: </a:t>
            </a:r>
            <a:r>
              <a:rPr lang="en-US" sz="2400" dirty="0">
                <a:solidFill>
                  <a:srgbClr val="FF0000"/>
                </a:solidFill>
              </a:rPr>
              <a:t>1</a:t>
            </a:r>
          </a:p>
          <a:p>
            <a:pPr marL="0" indent="0">
              <a:buNone/>
            </a:pPr>
            <a:endParaRPr lang="en-US" sz="2400" dirty="0"/>
          </a:p>
          <a:p>
            <a:pPr marL="0" indent="0">
              <a:buNone/>
            </a:pPr>
            <a:r>
              <a:rPr lang="en-US" sz="2400" dirty="0"/>
              <a:t>for (int i=10; i&lt;=100; i=i+3) { … }</a:t>
            </a:r>
          </a:p>
          <a:p>
            <a:pPr marL="0" indent="0">
              <a:buNone/>
            </a:pPr>
            <a:r>
              <a:rPr lang="en-US" sz="2400" dirty="0">
                <a:solidFill>
                  <a:schemeClr val="tx1"/>
                </a:solidFill>
              </a:rPr>
              <a:t>//initial: </a:t>
            </a:r>
            <a:r>
              <a:rPr lang="en-US" sz="2400" dirty="0">
                <a:solidFill>
                  <a:srgbClr val="FF0000"/>
                </a:solidFill>
              </a:rPr>
              <a:t>10</a:t>
            </a:r>
            <a:r>
              <a:rPr lang="en-US" sz="2400" dirty="0">
                <a:solidFill>
                  <a:schemeClr val="tx1"/>
                </a:solidFill>
              </a:rPr>
              <a:t>, terminal: </a:t>
            </a:r>
            <a:r>
              <a:rPr lang="en-US" sz="2400" dirty="0">
                <a:solidFill>
                  <a:srgbClr val="FF0000"/>
                </a:solidFill>
              </a:rPr>
              <a:t>100</a:t>
            </a:r>
            <a:r>
              <a:rPr lang="en-US" sz="2400" dirty="0">
                <a:solidFill>
                  <a:schemeClr val="tx1"/>
                </a:solidFill>
              </a:rPr>
              <a:t>; step: </a:t>
            </a:r>
            <a:r>
              <a:rPr lang="en-US" sz="2400" dirty="0">
                <a:solidFill>
                  <a:srgbClr val="FF0000"/>
                </a:solidFill>
              </a:rPr>
              <a:t>3</a:t>
            </a:r>
          </a:p>
          <a:p>
            <a:pPr marL="0" indent="0">
              <a:buNone/>
            </a:pPr>
            <a:r>
              <a:rPr lang="en-US" sz="1600" dirty="0">
                <a:solidFill>
                  <a:schemeClr val="tx1"/>
                </a:solidFill>
              </a:rPr>
              <a:t>//Some languages include terminal value in the iteration while some not</a:t>
            </a:r>
          </a:p>
          <a:p>
            <a:pPr marL="0" indent="0">
              <a:buNone/>
            </a:pPr>
            <a:endParaRPr lang="en-US" sz="1600" dirty="0">
              <a:solidFill>
                <a:schemeClr val="tx1"/>
              </a:solidFill>
            </a:endParaRPr>
          </a:p>
          <a:p>
            <a:pPr marL="0" indent="0">
              <a:buNone/>
            </a:pPr>
            <a:endParaRPr lang="en-US" sz="1600" dirty="0">
              <a:solidFill>
                <a:schemeClr val="tx1"/>
              </a:solidFill>
            </a:endParaRPr>
          </a:p>
          <a:p>
            <a:pPr marL="0" indent="0">
              <a:buNone/>
            </a:pPr>
            <a:r>
              <a:rPr lang="en-US" sz="2400" dirty="0"/>
              <a:t>for (int i=0; i&gt; -50; i=i-5) { … }</a:t>
            </a:r>
          </a:p>
          <a:p>
            <a:pPr marL="0" indent="0">
              <a:buNone/>
            </a:pPr>
            <a:r>
              <a:rPr lang="en-US" sz="2400" dirty="0">
                <a:solidFill>
                  <a:schemeClr val="tx1"/>
                </a:solidFill>
              </a:rPr>
              <a:t>//initial: </a:t>
            </a:r>
            <a:r>
              <a:rPr lang="en-US" sz="2400" dirty="0">
                <a:solidFill>
                  <a:srgbClr val="FF0000"/>
                </a:solidFill>
              </a:rPr>
              <a:t>0</a:t>
            </a:r>
            <a:r>
              <a:rPr lang="en-US" sz="2400" dirty="0">
                <a:solidFill>
                  <a:schemeClr val="tx1"/>
                </a:solidFill>
              </a:rPr>
              <a:t>, terminal: </a:t>
            </a:r>
            <a:r>
              <a:rPr lang="en-US" sz="2400" dirty="0">
                <a:solidFill>
                  <a:srgbClr val="FF0000"/>
                </a:solidFill>
              </a:rPr>
              <a:t>-50</a:t>
            </a:r>
            <a:r>
              <a:rPr lang="en-US" sz="2400" dirty="0">
                <a:solidFill>
                  <a:schemeClr val="tx1"/>
                </a:solidFill>
              </a:rPr>
              <a:t>; step: </a:t>
            </a:r>
            <a:r>
              <a:rPr lang="en-US" sz="2400" dirty="0">
                <a:solidFill>
                  <a:srgbClr val="FF0000"/>
                </a:solidFill>
              </a:rPr>
              <a:t>-5</a:t>
            </a:r>
          </a:p>
          <a:p>
            <a:pPr marL="0" indent="0">
              <a:buNone/>
            </a:pPr>
            <a:endParaRPr lang="en-US" sz="1600" dirty="0">
              <a:solidFill>
                <a:schemeClr val="tx1"/>
              </a:solidFill>
            </a:endParaRPr>
          </a:p>
          <a:p>
            <a:pPr marL="0" indent="0">
              <a:buNone/>
            </a:pPr>
            <a:endParaRPr lang="en-US" dirty="0"/>
          </a:p>
        </p:txBody>
      </p:sp>
    </p:spTree>
    <p:extLst>
      <p:ext uri="{BB962C8B-B14F-4D97-AF65-F5344CB8AC3E}">
        <p14:creationId xmlns:p14="http://schemas.microsoft.com/office/powerpoint/2010/main" val="2900447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8177DDD6-D666-2F4F-8B29-10B9FC0B107A}"/>
              </a:ext>
            </a:extLst>
          </p:cNvPr>
          <p:cNvSpPr>
            <a:spLocks noGrp="1" noChangeArrowheads="1"/>
          </p:cNvSpPr>
          <p:nvPr>
            <p:ph type="title"/>
          </p:nvPr>
        </p:nvSpPr>
        <p:spPr/>
        <p:txBody>
          <a:bodyPr/>
          <a:lstStyle/>
          <a:p>
            <a:pPr eaLnBrk="1" hangingPunct="1"/>
            <a:r>
              <a:rPr lang="en-US" altLang="en-US" sz="3200"/>
              <a:t>Counter-Controlled Loops: C</a:t>
            </a:r>
          </a:p>
        </p:txBody>
      </p:sp>
      <p:sp>
        <p:nvSpPr>
          <p:cNvPr id="52229" name="Rectangle 3">
            <a:extLst>
              <a:ext uri="{FF2B5EF4-FFF2-40B4-BE49-F238E27FC236}">
                <a16:creationId xmlns:a16="http://schemas.microsoft.com/office/drawing/2014/main" id="{2DD3DC7A-A34C-4F45-832D-F9D9957996FA}"/>
              </a:ext>
            </a:extLst>
          </p:cNvPr>
          <p:cNvSpPr>
            <a:spLocks noGrp="1" noChangeArrowheads="1"/>
          </p:cNvSpPr>
          <p:nvPr>
            <p:ph type="body" idx="1"/>
          </p:nvPr>
        </p:nvSpPr>
        <p:spPr>
          <a:xfrm>
            <a:off x="609600" y="1447800"/>
            <a:ext cx="8153400" cy="4724400"/>
          </a:xfrm>
        </p:spPr>
        <p:txBody>
          <a:bodyPr/>
          <a:lstStyle/>
          <a:p>
            <a:pPr eaLnBrk="1" hangingPunct="1">
              <a:lnSpc>
                <a:spcPct val="90000"/>
              </a:lnSpc>
            </a:pPr>
            <a:r>
              <a:rPr lang="en-US" altLang="en-US" sz="2400">
                <a:solidFill>
                  <a:schemeClr val="tx1"/>
                </a:solidFill>
              </a:rPr>
              <a:t>C-based languages</a:t>
            </a:r>
          </a:p>
          <a:p>
            <a:pPr lvl="1" eaLnBrk="1" hangingPunct="1">
              <a:lnSpc>
                <a:spcPct val="90000"/>
              </a:lnSpc>
              <a:buFontTx/>
              <a:buNone/>
            </a:pPr>
            <a:r>
              <a:rPr lang="en-US" altLang="en-US" sz="1800">
                <a:solidFill>
                  <a:srgbClr val="FF0000"/>
                </a:solidFill>
                <a:cs typeface="Courier New" panose="02070309020205020404" pitchFamily="49" charset="0"/>
              </a:rPr>
              <a:t>for ([expr_1] ; [expr_2] ; [expr_3]) statement</a:t>
            </a:r>
          </a:p>
          <a:p>
            <a:pPr eaLnBrk="1" hangingPunct="1">
              <a:lnSpc>
                <a:spcPct val="90000"/>
              </a:lnSpc>
              <a:buFontTx/>
              <a:buNone/>
            </a:pPr>
            <a:r>
              <a:rPr lang="en-US" altLang="en-US" sz="2000">
                <a:solidFill>
                  <a:schemeClr val="tx1"/>
                </a:solidFill>
              </a:rPr>
              <a:t>     - The expressions can be sequences, with the expressions/assignments separated by commas</a:t>
            </a:r>
          </a:p>
          <a:p>
            <a:pPr lvl="1" eaLnBrk="1" hangingPunct="1">
              <a:lnSpc>
                <a:spcPct val="90000"/>
              </a:lnSpc>
            </a:pPr>
            <a:r>
              <a:rPr lang="en-US" altLang="en-US" sz="1800">
                <a:solidFill>
                  <a:schemeClr val="tx1"/>
                </a:solidFill>
              </a:rPr>
              <a:t>The value of a multiple-statement expression is the value of the last statement in the expression</a:t>
            </a:r>
          </a:p>
          <a:p>
            <a:pPr lvl="1" eaLnBrk="1" hangingPunct="1">
              <a:lnSpc>
                <a:spcPct val="90000"/>
              </a:lnSpc>
            </a:pPr>
            <a:r>
              <a:rPr lang="en-US" altLang="en-US" sz="1800">
                <a:solidFill>
                  <a:schemeClr val="tx1"/>
                </a:solidFill>
              </a:rPr>
              <a:t>Any expression in loop control could be absent</a:t>
            </a:r>
          </a:p>
          <a:p>
            <a:pPr marL="457200" lvl="1" indent="0" eaLnBrk="1" hangingPunct="1">
              <a:lnSpc>
                <a:spcPct val="90000"/>
              </a:lnSpc>
              <a:buNone/>
            </a:pPr>
            <a:r>
              <a:rPr lang="en-US" altLang="en-US" sz="1800">
                <a:solidFill>
                  <a:schemeClr val="tx1"/>
                </a:solidFill>
              </a:rPr>
              <a:t>	</a:t>
            </a:r>
            <a:r>
              <a:rPr lang="en-US" altLang="en-US" sz="1800">
                <a:solidFill>
                  <a:srgbClr val="FF0000"/>
                </a:solidFill>
              </a:rPr>
              <a:t>for (; ; ) { }  </a:t>
            </a:r>
            <a:r>
              <a:rPr lang="en-US" altLang="en-US" sz="1800">
                <a:solidFill>
                  <a:schemeClr val="tx1"/>
                </a:solidFill>
              </a:rPr>
              <a:t>//infinite loop</a:t>
            </a:r>
          </a:p>
          <a:p>
            <a:pPr eaLnBrk="1" hangingPunct="1">
              <a:lnSpc>
                <a:spcPct val="90000"/>
              </a:lnSpc>
            </a:pPr>
            <a:r>
              <a:rPr lang="en-US" altLang="en-US" sz="2400">
                <a:solidFill>
                  <a:schemeClr val="tx1"/>
                </a:solidFill>
              </a:rPr>
              <a:t>Design choices:</a:t>
            </a:r>
          </a:p>
          <a:p>
            <a:pPr lvl="1" eaLnBrk="1" hangingPunct="1">
              <a:lnSpc>
                <a:spcPct val="90000"/>
              </a:lnSpc>
              <a:buFontTx/>
              <a:buChar char="-"/>
            </a:pPr>
            <a:r>
              <a:rPr lang="en-US" altLang="en-US" sz="1800">
                <a:solidFill>
                  <a:schemeClr val="tx1"/>
                </a:solidFill>
              </a:rPr>
              <a:t>There is no explicit loop variable – thus, no fundamental difference with logically controlled loops.</a:t>
            </a:r>
          </a:p>
          <a:p>
            <a:pPr lvl="1" eaLnBrk="1" hangingPunct="1">
              <a:lnSpc>
                <a:spcPct val="90000"/>
              </a:lnSpc>
              <a:buFontTx/>
              <a:buChar char="-"/>
            </a:pPr>
            <a:r>
              <a:rPr lang="en-US" altLang="en-US" sz="1800">
                <a:solidFill>
                  <a:schemeClr val="tx1"/>
                </a:solidFill>
              </a:rPr>
              <a:t>Everything can be changed in the loop</a:t>
            </a:r>
          </a:p>
          <a:p>
            <a:pPr lvl="1" eaLnBrk="1" hangingPunct="1">
              <a:lnSpc>
                <a:spcPct val="90000"/>
              </a:lnSpc>
              <a:buFontTx/>
              <a:buChar char="-"/>
            </a:pPr>
            <a:r>
              <a:rPr lang="en-US" altLang="en-US" sz="1800">
                <a:solidFill>
                  <a:schemeClr val="tx1"/>
                </a:solidFill>
              </a:rPr>
              <a:t>The first expression is evaluated once, but the other two</a:t>
            </a:r>
          </a:p>
          <a:p>
            <a:pPr lvl="1" eaLnBrk="1" hangingPunct="1">
              <a:lnSpc>
                <a:spcPct val="90000"/>
              </a:lnSpc>
              <a:buFontTx/>
              <a:buNone/>
            </a:pPr>
            <a:r>
              <a:rPr lang="en-US" altLang="en-US" sz="1800">
                <a:solidFill>
                  <a:schemeClr val="tx1"/>
                </a:solidFill>
              </a:rPr>
              <a:t>     are evaluated with each iteration</a:t>
            </a:r>
          </a:p>
          <a:p>
            <a:pPr lvl="1" eaLnBrk="1" hangingPunct="1">
              <a:lnSpc>
                <a:spcPct val="90000"/>
              </a:lnSpc>
              <a:buFontTx/>
              <a:buNone/>
            </a:pPr>
            <a:r>
              <a:rPr lang="en-US" altLang="en-US" sz="1800">
                <a:solidFill>
                  <a:schemeClr val="tx1"/>
                </a:solidFill>
              </a:rPr>
              <a:t>- It is legal to branch into the body of a for loop</a:t>
            </a:r>
            <a:r>
              <a:rPr lang="en-US" altLang="en-US" sz="1600">
                <a:solidFill>
                  <a:schemeClr val="tx1"/>
                </a:solidFill>
              </a:rPr>
              <a:t> in C</a:t>
            </a:r>
          </a:p>
          <a:p>
            <a:pPr eaLnBrk="1" hangingPunct="1">
              <a:lnSpc>
                <a:spcPct val="90000"/>
              </a:lnSpc>
              <a:buFontTx/>
              <a:buNone/>
            </a:pPr>
            <a:r>
              <a:rPr lang="en-US" altLang="en-US" sz="2000"/>
              <a:t>    </a:t>
            </a:r>
          </a:p>
          <a:p>
            <a:pPr eaLnBrk="1" hangingPunct="1">
              <a:lnSpc>
                <a:spcPct val="90000"/>
              </a:lnSpc>
            </a:pPr>
            <a:endParaRPr lang="en-US" altLang="en-US" sz="2000"/>
          </a:p>
        </p:txBody>
      </p:sp>
    </p:spTree>
    <p:extLst>
      <p:ext uri="{BB962C8B-B14F-4D97-AF65-F5344CB8AC3E}">
        <p14:creationId xmlns:p14="http://schemas.microsoft.com/office/powerpoint/2010/main" val="275664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FD8C119A-1915-7F4B-A552-B9C927D503F7}"/>
              </a:ext>
            </a:extLst>
          </p:cNvPr>
          <p:cNvSpPr>
            <a:spLocks noGrp="1" noChangeArrowheads="1"/>
          </p:cNvSpPr>
          <p:nvPr>
            <p:ph type="title"/>
          </p:nvPr>
        </p:nvSpPr>
        <p:spPr>
          <a:xfrm>
            <a:off x="685800" y="453189"/>
            <a:ext cx="8153400" cy="1143000"/>
          </a:xfrm>
        </p:spPr>
        <p:txBody>
          <a:bodyPr/>
          <a:lstStyle/>
          <a:p>
            <a:pPr eaLnBrk="1" hangingPunct="1"/>
            <a:r>
              <a:rPr lang="en-US" altLang="en-US" sz="3200"/>
              <a:t>Counter-Controlled Loops: </a:t>
            </a:r>
            <a:r>
              <a:rPr lang="en-US" altLang="en-US" sz="2800"/>
              <a:t>C++/Java/C#</a:t>
            </a:r>
            <a:endParaRPr lang="en-US" altLang="en-US" sz="3200"/>
          </a:p>
        </p:txBody>
      </p:sp>
      <p:sp>
        <p:nvSpPr>
          <p:cNvPr id="54277" name="Rectangle 3">
            <a:extLst>
              <a:ext uri="{FF2B5EF4-FFF2-40B4-BE49-F238E27FC236}">
                <a16:creationId xmlns:a16="http://schemas.microsoft.com/office/drawing/2014/main" id="{6E656107-1B23-424E-B551-7F7FD28B3A4A}"/>
              </a:ext>
            </a:extLst>
          </p:cNvPr>
          <p:cNvSpPr>
            <a:spLocks noGrp="1" noChangeArrowheads="1"/>
          </p:cNvSpPr>
          <p:nvPr>
            <p:ph type="body" idx="1"/>
          </p:nvPr>
        </p:nvSpPr>
        <p:spPr>
          <a:xfrm>
            <a:off x="685800" y="1371600"/>
            <a:ext cx="8153400" cy="4572000"/>
          </a:xfrm>
        </p:spPr>
        <p:txBody>
          <a:bodyPr/>
          <a:lstStyle/>
          <a:p>
            <a:pPr marL="533400" indent="-533400" eaLnBrk="1" hangingPunct="1"/>
            <a:r>
              <a:rPr lang="en-US" altLang="en-US" sz="2400">
                <a:solidFill>
                  <a:schemeClr val="tx1"/>
                </a:solidFill>
              </a:rPr>
              <a:t>C++ differs from C in two ways:</a:t>
            </a:r>
          </a:p>
          <a:p>
            <a:pPr marL="914400" lvl="1" indent="-457200" eaLnBrk="1" hangingPunct="1">
              <a:buFontTx/>
              <a:buAutoNum type="arabicPeriod"/>
            </a:pPr>
            <a:r>
              <a:rPr lang="en-US" altLang="en-US" sz="2000">
                <a:solidFill>
                  <a:schemeClr val="tx1"/>
                </a:solidFill>
              </a:rPr>
              <a:t>The control expression can also be Boolean</a:t>
            </a:r>
          </a:p>
          <a:p>
            <a:pPr marL="914400" lvl="1" indent="-457200" eaLnBrk="1" hangingPunct="1">
              <a:buFontTx/>
              <a:buAutoNum type="arabicPeriod"/>
            </a:pPr>
            <a:r>
              <a:rPr lang="en-US" altLang="en-US" sz="2000">
                <a:solidFill>
                  <a:schemeClr val="tx1"/>
                </a:solidFill>
              </a:rPr>
              <a:t>The initial expression can include variable definitions (scope is from the definition to the end of the loop body)</a:t>
            </a:r>
          </a:p>
          <a:p>
            <a:pPr marL="457200" lvl="1" indent="0" eaLnBrk="1" hangingPunct="1">
              <a:buNone/>
            </a:pPr>
            <a:r>
              <a:rPr lang="en-US" altLang="en-US" sz="2000">
                <a:solidFill>
                  <a:schemeClr val="tx1"/>
                </a:solidFill>
              </a:rPr>
              <a:t>	</a:t>
            </a:r>
            <a:r>
              <a:rPr lang="en-US" altLang="en-US" sz="1800">
                <a:solidFill>
                  <a:srgbClr val="0070C0"/>
                </a:solidFill>
              </a:rPr>
              <a:t>for (</a:t>
            </a:r>
            <a:r>
              <a:rPr lang="en-US" altLang="en-US" sz="1800" err="1">
                <a:solidFill>
                  <a:srgbClr val="0070C0"/>
                </a:solidFill>
              </a:rPr>
              <a:t>int</a:t>
            </a:r>
            <a:r>
              <a:rPr lang="en-US" altLang="en-US" sz="1800">
                <a:solidFill>
                  <a:srgbClr val="0070C0"/>
                </a:solidFill>
              </a:rPr>
              <a:t> </a:t>
            </a:r>
            <a:r>
              <a:rPr lang="en-US" altLang="en-US" sz="1800" err="1">
                <a:solidFill>
                  <a:srgbClr val="0070C0"/>
                </a:solidFill>
              </a:rPr>
              <a:t>i</a:t>
            </a:r>
            <a:r>
              <a:rPr lang="en-US" altLang="en-US" sz="1800">
                <a:solidFill>
                  <a:srgbClr val="0070C0"/>
                </a:solidFill>
              </a:rPr>
              <a:t>=0; </a:t>
            </a:r>
            <a:r>
              <a:rPr lang="en-US" altLang="en-US" sz="1800" err="1">
                <a:solidFill>
                  <a:srgbClr val="FF0000"/>
                </a:solidFill>
              </a:rPr>
              <a:t>i</a:t>
            </a:r>
            <a:r>
              <a:rPr lang="en-US" altLang="en-US" sz="1800">
                <a:solidFill>
                  <a:srgbClr val="FF0000"/>
                </a:solidFill>
              </a:rPr>
              <a:t>&lt; n</a:t>
            </a:r>
            <a:r>
              <a:rPr lang="en-US" altLang="en-US" sz="1800">
                <a:solidFill>
                  <a:srgbClr val="0070C0"/>
                </a:solidFill>
              </a:rPr>
              <a:t>; </a:t>
            </a:r>
            <a:r>
              <a:rPr lang="en-US" altLang="en-US" sz="1800" err="1">
                <a:solidFill>
                  <a:srgbClr val="0070C0"/>
                </a:solidFill>
              </a:rPr>
              <a:t>i</a:t>
            </a:r>
            <a:r>
              <a:rPr lang="en-US" altLang="en-US" sz="1800">
                <a:solidFill>
                  <a:srgbClr val="0070C0"/>
                </a:solidFill>
              </a:rPr>
              <a:t>++) {		</a:t>
            </a:r>
            <a:r>
              <a:rPr lang="en-US" altLang="en-US" sz="1800">
                <a:solidFill>
                  <a:schemeClr val="tx1"/>
                </a:solidFill>
              </a:rPr>
              <a:t>//C++</a:t>
            </a:r>
          </a:p>
          <a:p>
            <a:pPr marL="457200" lvl="1" indent="0" eaLnBrk="1" hangingPunct="1">
              <a:buNone/>
            </a:pPr>
            <a:r>
              <a:rPr lang="en-US" altLang="en-US" sz="1800">
                <a:solidFill>
                  <a:srgbClr val="0070C0"/>
                </a:solidFill>
              </a:rPr>
              <a:t>		…</a:t>
            </a:r>
          </a:p>
          <a:p>
            <a:pPr marL="457200" lvl="1" indent="0" eaLnBrk="1" hangingPunct="1">
              <a:buNone/>
            </a:pPr>
            <a:r>
              <a:rPr lang="en-US" altLang="en-US" sz="1800">
                <a:solidFill>
                  <a:srgbClr val="0070C0"/>
                </a:solidFill>
              </a:rPr>
              <a:t>	}	</a:t>
            </a:r>
            <a:r>
              <a:rPr lang="en-US" altLang="en-US" sz="1800">
                <a:solidFill>
                  <a:schemeClr val="tx1"/>
                </a:solidFill>
              </a:rPr>
              <a:t>//end of i’s scope</a:t>
            </a:r>
          </a:p>
          <a:p>
            <a:pPr marL="533400" indent="-533400" eaLnBrk="1" hangingPunct="1"/>
            <a:r>
              <a:rPr lang="en-US" altLang="en-US" sz="2400">
                <a:solidFill>
                  <a:schemeClr val="tx1"/>
                </a:solidFill>
              </a:rPr>
              <a:t>Java and C#</a:t>
            </a:r>
          </a:p>
          <a:p>
            <a:pPr marL="914400" lvl="1" indent="-457200" eaLnBrk="1" hangingPunct="1"/>
            <a:r>
              <a:rPr lang="en-US" altLang="en-US" sz="2000">
                <a:solidFill>
                  <a:schemeClr val="tx1"/>
                </a:solidFill>
              </a:rPr>
              <a:t>Differs from C++ in that the control expression </a:t>
            </a:r>
            <a:r>
              <a:rPr lang="en-US" altLang="en-US" sz="2000">
                <a:solidFill>
                  <a:srgbClr val="FF0000"/>
                </a:solidFill>
              </a:rPr>
              <a:t>must be Boolean</a:t>
            </a:r>
          </a:p>
        </p:txBody>
      </p:sp>
    </p:spTree>
    <p:extLst>
      <p:ext uri="{BB962C8B-B14F-4D97-AF65-F5344CB8AC3E}">
        <p14:creationId xmlns:p14="http://schemas.microsoft.com/office/powerpoint/2010/main" val="957991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4B91-3AF6-E84D-AFF2-F03032339F72}"/>
              </a:ext>
            </a:extLst>
          </p:cNvPr>
          <p:cNvSpPr>
            <a:spLocks noGrp="1"/>
          </p:cNvSpPr>
          <p:nvPr>
            <p:ph type="title"/>
          </p:nvPr>
        </p:nvSpPr>
        <p:spPr/>
        <p:txBody>
          <a:bodyPr/>
          <a:lstStyle/>
          <a:p>
            <a:r>
              <a:rPr lang="en-US"/>
              <a:t>Pitfall</a:t>
            </a:r>
          </a:p>
        </p:txBody>
      </p:sp>
      <p:sp>
        <p:nvSpPr>
          <p:cNvPr id="3" name="Content Placeholder 2">
            <a:extLst>
              <a:ext uri="{FF2B5EF4-FFF2-40B4-BE49-F238E27FC236}">
                <a16:creationId xmlns:a16="http://schemas.microsoft.com/office/drawing/2014/main" id="{5B1D5CBE-800C-5F42-AF62-51DC8757A0F4}"/>
              </a:ext>
            </a:extLst>
          </p:cNvPr>
          <p:cNvSpPr>
            <a:spLocks noGrp="1"/>
          </p:cNvSpPr>
          <p:nvPr>
            <p:ph idx="1"/>
          </p:nvPr>
        </p:nvSpPr>
        <p:spPr/>
        <p:txBody>
          <a:bodyPr/>
          <a:lstStyle/>
          <a:p>
            <a:r>
              <a:rPr lang="en-US">
                <a:solidFill>
                  <a:schemeClr val="tx1"/>
                </a:solidFill>
              </a:rPr>
              <a:t>A for loop in C-like languages may not serve as a counter controlled loop, e.g.</a:t>
            </a:r>
          </a:p>
          <a:p>
            <a:pPr marL="0" indent="0">
              <a:buNone/>
            </a:pPr>
            <a:endParaRPr lang="en-US">
              <a:solidFill>
                <a:schemeClr val="tx1"/>
              </a:solidFill>
            </a:endParaRPr>
          </a:p>
          <a:p>
            <a:pPr marL="457200" lvl="1" indent="0" eaLnBrk="1" hangingPunct="1">
              <a:lnSpc>
                <a:spcPct val="90000"/>
              </a:lnSpc>
              <a:buNone/>
            </a:pPr>
            <a:r>
              <a:rPr lang="en-US" altLang="en-US" sz="1800">
                <a:solidFill>
                  <a:schemeClr val="tx1"/>
                </a:solidFill>
              </a:rPr>
              <a:t> </a:t>
            </a:r>
            <a:r>
              <a:rPr lang="en-US" altLang="en-US" sz="1800">
                <a:solidFill>
                  <a:srgbClr val="0070C0"/>
                </a:solidFill>
              </a:rPr>
              <a:t>	</a:t>
            </a:r>
            <a:r>
              <a:rPr lang="en-US" altLang="en-US" sz="2000">
                <a:solidFill>
                  <a:srgbClr val="0070C0"/>
                </a:solidFill>
              </a:rPr>
              <a:t>for (; ; ) { }  </a:t>
            </a:r>
            <a:r>
              <a:rPr lang="en-US" altLang="en-US" sz="2000">
                <a:solidFill>
                  <a:schemeClr val="tx1"/>
                </a:solidFill>
              </a:rPr>
              <a:t>//infinite loop</a:t>
            </a:r>
            <a:endParaRPr lang="en-US" altLang="en-US" sz="1800">
              <a:solidFill>
                <a:schemeClr val="tx1"/>
              </a:solidFill>
            </a:endParaRPr>
          </a:p>
          <a:p>
            <a:pPr marL="457200" lvl="1" indent="0">
              <a:buNone/>
            </a:pPr>
            <a:endParaRPr lang="en-US"/>
          </a:p>
          <a:p>
            <a:pPr marL="457200" lvl="1" indent="0">
              <a:buNone/>
            </a:pPr>
            <a:r>
              <a:rPr lang="en-US"/>
              <a:t>	</a:t>
            </a:r>
            <a:r>
              <a:rPr lang="en-US" sz="2000">
                <a:solidFill>
                  <a:srgbClr val="0070C0"/>
                </a:solidFill>
              </a:rPr>
              <a:t>for (; index &lt; size &amp;&amp; data[index++] != seed;) { .. }</a:t>
            </a:r>
          </a:p>
          <a:p>
            <a:pPr marL="457200" lvl="1" indent="0">
              <a:buNone/>
            </a:pPr>
            <a:r>
              <a:rPr lang="en-US" sz="2000">
                <a:solidFill>
                  <a:srgbClr val="0070C0"/>
                </a:solidFill>
              </a:rPr>
              <a:t>	</a:t>
            </a:r>
            <a:r>
              <a:rPr lang="en-US" sz="2000">
                <a:solidFill>
                  <a:schemeClr val="tx1"/>
                </a:solidFill>
              </a:rPr>
              <a:t>//linear search code where expr1 and expr3 are absent</a:t>
            </a:r>
            <a:endParaRPr lang="en-US">
              <a:solidFill>
                <a:schemeClr val="tx1"/>
              </a:solidFill>
            </a:endParaRPr>
          </a:p>
        </p:txBody>
      </p:sp>
    </p:spTree>
    <p:extLst>
      <p:ext uri="{BB962C8B-B14F-4D97-AF65-F5344CB8AC3E}">
        <p14:creationId xmlns:p14="http://schemas.microsoft.com/office/powerpoint/2010/main" val="3593366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74EE7FCC-BF19-8F40-802A-F728AE29896E}"/>
              </a:ext>
            </a:extLst>
          </p:cNvPr>
          <p:cNvSpPr>
            <a:spLocks noGrp="1" noChangeArrowheads="1"/>
          </p:cNvSpPr>
          <p:nvPr>
            <p:ph type="title"/>
          </p:nvPr>
        </p:nvSpPr>
        <p:spPr/>
        <p:txBody>
          <a:bodyPr/>
          <a:lstStyle/>
          <a:p>
            <a:pPr eaLnBrk="1" hangingPunct="1"/>
            <a:r>
              <a:rPr lang="en-US" altLang="en-US" sz="3200"/>
              <a:t>Counter-Controlled Loops: Examples</a:t>
            </a:r>
          </a:p>
        </p:txBody>
      </p:sp>
      <p:sp>
        <p:nvSpPr>
          <p:cNvPr id="56325" name="Rectangle 3">
            <a:extLst>
              <a:ext uri="{FF2B5EF4-FFF2-40B4-BE49-F238E27FC236}">
                <a16:creationId xmlns:a16="http://schemas.microsoft.com/office/drawing/2014/main" id="{59A16177-9860-0940-924A-016B3FE266F0}"/>
              </a:ext>
            </a:extLst>
          </p:cNvPr>
          <p:cNvSpPr>
            <a:spLocks noGrp="1" noChangeArrowheads="1"/>
          </p:cNvSpPr>
          <p:nvPr>
            <p:ph type="body" idx="1"/>
          </p:nvPr>
        </p:nvSpPr>
        <p:spPr>
          <a:xfrm>
            <a:off x="609600" y="1295400"/>
            <a:ext cx="8153400" cy="4876800"/>
          </a:xfrm>
        </p:spPr>
        <p:txBody>
          <a:bodyPr/>
          <a:lstStyle/>
          <a:p>
            <a:pPr eaLnBrk="1" hangingPunct="1">
              <a:lnSpc>
                <a:spcPct val="80000"/>
              </a:lnSpc>
              <a:defRPr/>
            </a:pPr>
            <a:r>
              <a:rPr lang="en-US" altLang="en-US" sz="2400">
                <a:solidFill>
                  <a:schemeClr val="tx1"/>
                </a:solidFill>
              </a:rPr>
              <a:t>Python</a:t>
            </a:r>
          </a:p>
          <a:p>
            <a:pPr lvl="1" eaLnBrk="1" hangingPunct="1">
              <a:lnSpc>
                <a:spcPct val="80000"/>
              </a:lnSpc>
              <a:buFontTx/>
              <a:buNone/>
              <a:defRPr/>
            </a:pPr>
            <a:r>
              <a:rPr lang="en-US" altLang="en-US" sz="2000">
                <a:solidFill>
                  <a:schemeClr val="tx1"/>
                </a:solidFill>
              </a:rPr>
              <a:t>   </a:t>
            </a:r>
            <a:r>
              <a:rPr lang="en-US" altLang="en-US" sz="1800" b="1">
                <a:solidFill>
                  <a:srgbClr val="FF0000"/>
                </a:solidFill>
                <a:latin typeface="Courier New" panose="02070309020205020404" pitchFamily="49" charset="0"/>
                <a:cs typeface="Courier New" panose="02070309020205020404" pitchFamily="49" charset="0"/>
              </a:rPr>
              <a:t>for</a:t>
            </a:r>
            <a:r>
              <a:rPr lang="en-US" altLang="en-US" sz="2000">
                <a:solidFill>
                  <a:srgbClr val="FF0000"/>
                </a:solidFill>
              </a:rPr>
              <a:t> </a:t>
            </a:r>
            <a:r>
              <a:rPr lang="en-US" altLang="en-US" sz="2000" err="1">
                <a:solidFill>
                  <a:srgbClr val="FF0000"/>
                </a:solidFill>
              </a:rPr>
              <a:t>loop_variable</a:t>
            </a:r>
            <a:r>
              <a:rPr lang="en-US" altLang="en-US" sz="2000">
                <a:solidFill>
                  <a:srgbClr val="FF0000"/>
                </a:solidFill>
              </a:rPr>
              <a:t> </a:t>
            </a:r>
            <a:r>
              <a:rPr lang="en-US" altLang="en-US" sz="1800" b="1">
                <a:solidFill>
                  <a:srgbClr val="FF0000"/>
                </a:solidFill>
                <a:latin typeface="Courier New" panose="02070309020205020404" pitchFamily="49" charset="0"/>
                <a:cs typeface="Courier New" panose="02070309020205020404" pitchFamily="49" charset="0"/>
              </a:rPr>
              <a:t>in</a:t>
            </a:r>
            <a:r>
              <a:rPr lang="en-US" altLang="en-US" sz="2000">
                <a:solidFill>
                  <a:srgbClr val="FF0000"/>
                </a:solidFill>
              </a:rPr>
              <a:t> object</a:t>
            </a:r>
            <a:r>
              <a:rPr lang="en-US" altLang="en-US" sz="1800">
                <a:solidFill>
                  <a:srgbClr val="FF0000"/>
                </a:solidFill>
                <a:latin typeface="Courier New" panose="02070309020205020404" pitchFamily="49" charset="0"/>
                <a:cs typeface="Courier New" panose="02070309020205020404" pitchFamily="49" charset="0"/>
              </a:rPr>
              <a:t>:</a:t>
            </a:r>
          </a:p>
          <a:p>
            <a:pPr lvl="1" eaLnBrk="1" hangingPunct="1">
              <a:lnSpc>
                <a:spcPct val="80000"/>
              </a:lnSpc>
              <a:buFontTx/>
              <a:buNone/>
              <a:defRPr/>
            </a:pPr>
            <a:r>
              <a:rPr lang="en-US" altLang="en-US" sz="2000">
                <a:solidFill>
                  <a:srgbClr val="FF0000"/>
                </a:solidFill>
              </a:rPr>
              <a:t>    - loop body</a:t>
            </a:r>
          </a:p>
          <a:p>
            <a:pPr lvl="1" eaLnBrk="1" hangingPunct="1">
              <a:lnSpc>
                <a:spcPct val="80000"/>
              </a:lnSpc>
              <a:buFontTx/>
              <a:buNone/>
              <a:defRPr/>
            </a:pPr>
            <a:r>
              <a:rPr lang="en-US" altLang="en-US" sz="2000">
                <a:solidFill>
                  <a:srgbClr val="FF0000"/>
                </a:solidFill>
              </a:rPr>
              <a:t>   [</a:t>
            </a:r>
            <a:r>
              <a:rPr lang="en-US" altLang="en-US" sz="1800" b="1">
                <a:solidFill>
                  <a:srgbClr val="FF0000"/>
                </a:solidFill>
                <a:latin typeface="Courier New" panose="02070309020205020404" pitchFamily="49" charset="0"/>
                <a:cs typeface="Courier New" panose="02070309020205020404" pitchFamily="49" charset="0"/>
              </a:rPr>
              <a:t>else</a:t>
            </a:r>
            <a:r>
              <a:rPr lang="en-US" altLang="en-US" sz="1800">
                <a:solidFill>
                  <a:srgbClr val="FF0000"/>
                </a:solidFill>
                <a:latin typeface="Courier New" panose="02070309020205020404" pitchFamily="49" charset="0"/>
                <a:cs typeface="Courier New" panose="02070309020205020404" pitchFamily="49" charset="0"/>
              </a:rPr>
              <a:t>:</a:t>
            </a:r>
          </a:p>
          <a:p>
            <a:pPr lvl="1" eaLnBrk="1" hangingPunct="1">
              <a:lnSpc>
                <a:spcPct val="80000"/>
              </a:lnSpc>
              <a:buFontTx/>
              <a:buNone/>
              <a:defRPr/>
            </a:pPr>
            <a:r>
              <a:rPr lang="en-US" altLang="en-US" sz="2000">
                <a:solidFill>
                  <a:srgbClr val="FF0000"/>
                </a:solidFill>
              </a:rPr>
              <a:t>    - else clause]</a:t>
            </a:r>
          </a:p>
          <a:p>
            <a:pPr lvl="1" eaLnBrk="1" hangingPunct="1">
              <a:lnSpc>
                <a:spcPct val="80000"/>
              </a:lnSpc>
              <a:buFontTx/>
              <a:buNone/>
              <a:defRPr/>
            </a:pPr>
            <a:endParaRPr lang="en-US" altLang="en-US" sz="2000">
              <a:solidFill>
                <a:schemeClr val="tx1"/>
              </a:solidFill>
            </a:endParaRPr>
          </a:p>
          <a:p>
            <a:pPr lvl="1" eaLnBrk="1" hangingPunct="1">
              <a:lnSpc>
                <a:spcPct val="80000"/>
              </a:lnSpc>
              <a:defRPr/>
            </a:pPr>
            <a:r>
              <a:rPr lang="en-US" altLang="en-US" sz="1800">
                <a:solidFill>
                  <a:schemeClr val="tx1"/>
                </a:solidFill>
              </a:rPr>
              <a:t> The object is often a range, which is either a list of values in brackets (</a:t>
            </a:r>
            <a:r>
              <a:rPr lang="en-US" altLang="en-US" sz="1600">
                <a:solidFill>
                  <a:schemeClr val="tx1"/>
                </a:solidFill>
                <a:latin typeface="Courier New" panose="02070309020205020404" pitchFamily="49" charset="0"/>
                <a:cs typeface="Courier New" panose="02070309020205020404" pitchFamily="49" charset="0"/>
              </a:rPr>
              <a:t>[2, 4, 6]</a:t>
            </a:r>
            <a:r>
              <a:rPr lang="en-US" altLang="en-US" sz="1800">
                <a:solidFill>
                  <a:schemeClr val="tx1"/>
                </a:solidFill>
              </a:rPr>
              <a:t>), or a call to the </a:t>
            </a:r>
            <a:r>
              <a:rPr lang="en-US" altLang="en-US" sz="1600" b="1">
                <a:solidFill>
                  <a:schemeClr val="tx1"/>
                </a:solidFill>
                <a:latin typeface="Courier New" panose="02070309020205020404" pitchFamily="49" charset="0"/>
                <a:cs typeface="Courier New" panose="02070309020205020404" pitchFamily="49" charset="0"/>
              </a:rPr>
              <a:t>range</a:t>
            </a:r>
            <a:r>
              <a:rPr lang="en-US" altLang="en-US" sz="1800">
                <a:solidFill>
                  <a:schemeClr val="tx1"/>
                </a:solidFill>
              </a:rPr>
              <a:t> function, as in </a:t>
            </a:r>
            <a:r>
              <a:rPr lang="en-US" altLang="en-US" sz="1600" b="1">
                <a:solidFill>
                  <a:schemeClr val="tx1"/>
                </a:solidFill>
                <a:latin typeface="Courier New" panose="02070309020205020404" pitchFamily="49" charset="0"/>
                <a:cs typeface="Courier New" panose="02070309020205020404" pitchFamily="49" charset="0"/>
              </a:rPr>
              <a:t>range</a:t>
            </a:r>
            <a:r>
              <a:rPr lang="en-US" altLang="en-US" sz="1600">
                <a:solidFill>
                  <a:schemeClr val="tx1"/>
                </a:solidFill>
                <a:latin typeface="Courier New" panose="02070309020205020404" pitchFamily="49" charset="0"/>
                <a:cs typeface="Courier New" panose="02070309020205020404" pitchFamily="49" charset="0"/>
              </a:rPr>
              <a:t>(5)</a:t>
            </a:r>
            <a:r>
              <a:rPr lang="en-US" altLang="en-US" sz="1800">
                <a:solidFill>
                  <a:schemeClr val="tx1"/>
                </a:solidFill>
              </a:rPr>
              <a:t>, which returns </a:t>
            </a:r>
            <a:r>
              <a:rPr lang="en-US" altLang="en-US" sz="1600">
                <a:solidFill>
                  <a:schemeClr val="tx1"/>
                </a:solidFill>
                <a:latin typeface="Courier New" panose="02070309020205020404" pitchFamily="49" charset="0"/>
                <a:cs typeface="Courier New" panose="02070309020205020404" pitchFamily="49" charset="0"/>
              </a:rPr>
              <a:t>0, 1, 2, 3, 4</a:t>
            </a:r>
          </a:p>
          <a:p>
            <a:pPr lvl="1" eaLnBrk="1" hangingPunct="1">
              <a:lnSpc>
                <a:spcPct val="80000"/>
              </a:lnSpc>
              <a:defRPr/>
            </a:pPr>
            <a:endParaRPr lang="en-US" altLang="en-US" sz="1800">
              <a:solidFill>
                <a:schemeClr val="tx1"/>
              </a:solidFill>
            </a:endParaRPr>
          </a:p>
          <a:p>
            <a:pPr lvl="1" eaLnBrk="1" hangingPunct="1">
              <a:lnSpc>
                <a:spcPct val="80000"/>
              </a:lnSpc>
              <a:defRPr/>
            </a:pPr>
            <a:r>
              <a:rPr lang="en-US" altLang="en-US" sz="1800">
                <a:solidFill>
                  <a:schemeClr val="tx1"/>
                </a:solidFill>
              </a:rPr>
              <a:t> The loop variable takes on the values specified in the given range, one for each iteration</a:t>
            </a:r>
          </a:p>
          <a:p>
            <a:pPr marL="457200" lvl="1" indent="0" eaLnBrk="1" hangingPunct="1">
              <a:lnSpc>
                <a:spcPct val="80000"/>
              </a:lnSpc>
              <a:buFontTx/>
              <a:buNone/>
              <a:defRPr/>
            </a:pPr>
            <a:endParaRPr lang="en-US" altLang="en-US" sz="1800">
              <a:solidFill>
                <a:schemeClr val="tx1"/>
              </a:solidFill>
            </a:endParaRPr>
          </a:p>
          <a:p>
            <a:pPr lvl="1" eaLnBrk="1" hangingPunct="1">
              <a:lnSpc>
                <a:spcPct val="80000"/>
              </a:lnSpc>
              <a:defRPr/>
            </a:pPr>
            <a:r>
              <a:rPr lang="en-US" altLang="en-US" sz="1800">
                <a:solidFill>
                  <a:schemeClr val="tx1"/>
                </a:solidFill>
              </a:rPr>
              <a:t>At loop termination, the loop variable has the last value that was assigned to it</a:t>
            </a:r>
          </a:p>
          <a:p>
            <a:pPr lvl="1" eaLnBrk="1" hangingPunct="1">
              <a:lnSpc>
                <a:spcPct val="80000"/>
              </a:lnSpc>
              <a:defRPr/>
            </a:pPr>
            <a:endParaRPr lang="en-US" altLang="en-US" sz="1800">
              <a:solidFill>
                <a:schemeClr val="tx1"/>
              </a:solidFill>
            </a:endParaRPr>
          </a:p>
          <a:p>
            <a:pPr lvl="1" eaLnBrk="1" hangingPunct="1">
              <a:lnSpc>
                <a:spcPct val="80000"/>
              </a:lnSpc>
              <a:defRPr/>
            </a:pPr>
            <a:r>
              <a:rPr lang="en-US" altLang="en-US" sz="1800">
                <a:solidFill>
                  <a:schemeClr val="tx1"/>
                </a:solidFill>
              </a:rPr>
              <a:t> The else clause, which is optional, is executed if the loop terminates normally</a:t>
            </a:r>
          </a:p>
        </p:txBody>
      </p:sp>
      <p:sp>
        <p:nvSpPr>
          <p:cNvPr id="2" name="Rounded Rectangle 1" descr="for statement" title="Box">
            <a:extLst>
              <a:ext uri="{FF2B5EF4-FFF2-40B4-BE49-F238E27FC236}">
                <a16:creationId xmlns:a16="http://schemas.microsoft.com/office/drawing/2014/main" id="{BE650C82-F184-F14A-828F-B6FBD250E4E9}"/>
              </a:ext>
            </a:extLst>
          </p:cNvPr>
          <p:cNvSpPr/>
          <p:nvPr/>
        </p:nvSpPr>
        <p:spPr bwMode="auto">
          <a:xfrm>
            <a:off x="5562600" y="1524000"/>
            <a:ext cx="2514600" cy="1219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pitchFamily="18" charset="0"/>
              </a:rPr>
              <a:t>for </a:t>
            </a:r>
            <a:r>
              <a:rPr kumimoji="0" lang="en-US" sz="1800" b="0" i="0" u="none" strike="noStrike" cap="none" normalizeH="0" baseline="0" err="1">
                <a:ln>
                  <a:noFill/>
                </a:ln>
                <a:solidFill>
                  <a:schemeClr val="tx1"/>
                </a:solidFill>
                <a:effectLst/>
                <a:latin typeface="Times" pitchFamily="18" charset="0"/>
              </a:rPr>
              <a:t>ct</a:t>
            </a:r>
            <a:r>
              <a:rPr kumimoji="0" lang="en-US" sz="1800" b="0" i="0" u="none" strike="noStrike" cap="none" normalizeH="0" baseline="0">
                <a:ln>
                  <a:noFill/>
                </a:ln>
                <a:solidFill>
                  <a:schemeClr val="tx1"/>
                </a:solidFill>
                <a:effectLst/>
                <a:latin typeface="Times" pitchFamily="18" charset="0"/>
              </a:rPr>
              <a:t> in range (5) :</a:t>
            </a:r>
          </a:p>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Times" pitchFamily="18" charset="0"/>
              </a:rPr>
              <a:t>      print(</a:t>
            </a:r>
            <a:r>
              <a:rPr lang="en-US" sz="1800" err="1">
                <a:latin typeface="Times" pitchFamily="18" charset="0"/>
              </a:rPr>
              <a:t>ct</a:t>
            </a:r>
            <a:r>
              <a:rPr lang="en-US" sz="1800">
                <a:latin typeface="Times" pitchFamily="18" charset="0"/>
              </a:rPr>
              <a:t> * 2)</a:t>
            </a:r>
          </a:p>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Times" pitchFamily="18" charset="0"/>
              </a:rPr>
              <a:t>e</a:t>
            </a:r>
            <a:r>
              <a:rPr kumimoji="0" lang="en-US" sz="1800" b="0" i="0" u="none" strike="noStrike" cap="none" normalizeH="0" baseline="0">
                <a:ln>
                  <a:noFill/>
                </a:ln>
                <a:solidFill>
                  <a:schemeClr val="tx1"/>
                </a:solidFill>
                <a:effectLst/>
                <a:latin typeface="Times" pitchFamily="18" charset="0"/>
              </a:rPr>
              <a:t>lse:</a:t>
            </a:r>
          </a:p>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Times" pitchFamily="18" charset="0"/>
              </a:rPr>
              <a:t>      print(“done”)</a:t>
            </a:r>
            <a:endParaRPr kumimoji="0" lang="en-US" sz="20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1646889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403D7B0A-1143-6D41-9A47-C4D01BEF307A}"/>
              </a:ext>
            </a:extLst>
          </p:cNvPr>
          <p:cNvSpPr>
            <a:spLocks noGrp="1" noChangeArrowheads="1"/>
          </p:cNvSpPr>
          <p:nvPr>
            <p:ph type="title"/>
          </p:nvPr>
        </p:nvSpPr>
        <p:spPr>
          <a:xfrm>
            <a:off x="609600" y="304800"/>
            <a:ext cx="8153400" cy="838200"/>
          </a:xfrm>
        </p:spPr>
        <p:txBody>
          <a:bodyPr/>
          <a:lstStyle/>
          <a:p>
            <a:pPr eaLnBrk="1" hangingPunct="1"/>
            <a:r>
              <a:rPr lang="en-US" altLang="en-US"/>
              <a:t>Logically-Controlled Loops</a:t>
            </a:r>
          </a:p>
        </p:txBody>
      </p:sp>
      <p:sp>
        <p:nvSpPr>
          <p:cNvPr id="59397" name="Rectangle 3">
            <a:extLst>
              <a:ext uri="{FF2B5EF4-FFF2-40B4-BE49-F238E27FC236}">
                <a16:creationId xmlns:a16="http://schemas.microsoft.com/office/drawing/2014/main" id="{C227381A-2753-B944-A703-F6F745BF9EEC}"/>
              </a:ext>
            </a:extLst>
          </p:cNvPr>
          <p:cNvSpPr>
            <a:spLocks noGrp="1" noChangeArrowheads="1"/>
          </p:cNvSpPr>
          <p:nvPr>
            <p:ph type="body" idx="1"/>
          </p:nvPr>
        </p:nvSpPr>
        <p:spPr>
          <a:xfrm>
            <a:off x="533400" y="1371600"/>
            <a:ext cx="8229600" cy="4572000"/>
          </a:xfrm>
        </p:spPr>
        <p:txBody>
          <a:bodyPr/>
          <a:lstStyle/>
          <a:p>
            <a:pPr marL="533400" indent="-533400" eaLnBrk="1" hangingPunct="1"/>
            <a:r>
              <a:rPr lang="en-US" altLang="en-US" sz="2200">
                <a:solidFill>
                  <a:schemeClr val="tx1"/>
                </a:solidFill>
              </a:rPr>
              <a:t>Repetition control based on a </a:t>
            </a:r>
            <a:r>
              <a:rPr lang="en-US" altLang="en-US" sz="2200">
                <a:solidFill>
                  <a:srgbClr val="FF0000"/>
                </a:solidFill>
              </a:rPr>
              <a:t>Boolean expression</a:t>
            </a:r>
            <a:endParaRPr lang="en-US" altLang="en-US" sz="2200">
              <a:solidFill>
                <a:schemeClr val="tx1"/>
              </a:solidFill>
            </a:endParaRPr>
          </a:p>
          <a:p>
            <a:pPr marL="533400" indent="-533400" eaLnBrk="1" hangingPunct="1"/>
            <a:r>
              <a:rPr lang="en-US" altLang="en-US" sz="2200">
                <a:solidFill>
                  <a:schemeClr val="tx1"/>
                </a:solidFill>
              </a:rPr>
              <a:t>Pretest or posttest?</a:t>
            </a:r>
          </a:p>
          <a:p>
            <a:pPr marL="914400" lvl="1" indent="-457200" eaLnBrk="1" hangingPunct="1"/>
            <a:r>
              <a:rPr lang="en-US" altLang="en-US" sz="2000">
                <a:solidFill>
                  <a:schemeClr val="tx1"/>
                </a:solidFill>
              </a:rPr>
              <a:t>e.g.  </a:t>
            </a:r>
            <a:r>
              <a:rPr lang="en-US" altLang="en-US" sz="2000">
                <a:solidFill>
                  <a:srgbClr val="0070C0"/>
                </a:solidFill>
              </a:rPr>
              <a:t>while</a:t>
            </a:r>
            <a:r>
              <a:rPr lang="en-US" altLang="en-US" sz="2000">
                <a:solidFill>
                  <a:schemeClr val="tx1"/>
                </a:solidFill>
              </a:rPr>
              <a:t> vs. </a:t>
            </a:r>
            <a:r>
              <a:rPr lang="en-US" altLang="en-US" sz="2000">
                <a:solidFill>
                  <a:srgbClr val="0070C0"/>
                </a:solidFill>
              </a:rPr>
              <a:t>do-while</a:t>
            </a:r>
            <a:r>
              <a:rPr lang="en-US" altLang="en-US" sz="2000">
                <a:solidFill>
                  <a:schemeClr val="tx1"/>
                </a:solidFill>
              </a:rPr>
              <a:t> statements </a:t>
            </a:r>
          </a:p>
          <a:p>
            <a:pPr marL="933450" lvl="1" indent="-533400" eaLnBrk="1" hangingPunct="1"/>
            <a:r>
              <a:rPr lang="en-US" altLang="en-US" sz="2000">
                <a:solidFill>
                  <a:schemeClr val="tx1"/>
                </a:solidFill>
              </a:rPr>
              <a:t>C-based have both pretest and posttest forms</a:t>
            </a:r>
          </a:p>
          <a:p>
            <a:pPr marL="933450" lvl="1" indent="-533400" eaLnBrk="1" hangingPunct="1">
              <a:buNone/>
            </a:pPr>
            <a:r>
              <a:rPr lang="en-US" altLang="en-US" sz="2000">
                <a:solidFill>
                  <a:schemeClr val="tx1"/>
                </a:solidFill>
              </a:rPr>
              <a:t>	</a:t>
            </a:r>
            <a:r>
              <a:rPr lang="en-US" altLang="en-US" sz="1600">
                <a:solidFill>
                  <a:srgbClr val="0070C0"/>
                </a:solidFill>
                <a:cs typeface="Courier New" panose="02070309020205020404" pitchFamily="49" charset="0"/>
              </a:rPr>
              <a:t>while (</a:t>
            </a:r>
            <a:r>
              <a:rPr lang="en-US" altLang="en-US" sz="1600" err="1">
                <a:solidFill>
                  <a:srgbClr val="0070C0"/>
                </a:solidFill>
                <a:cs typeface="Courier New" panose="02070309020205020404" pitchFamily="49" charset="0"/>
              </a:rPr>
              <a:t>control_expr</a:t>
            </a:r>
            <a:r>
              <a:rPr lang="en-US" altLang="en-US" sz="1600">
                <a:solidFill>
                  <a:srgbClr val="0070C0"/>
                </a:solidFill>
                <a:cs typeface="Courier New" panose="02070309020205020404" pitchFamily="49" charset="0"/>
              </a:rPr>
              <a:t>)		do</a:t>
            </a:r>
          </a:p>
          <a:p>
            <a:pPr marL="933450" lvl="1" indent="-533400" eaLnBrk="1" hangingPunct="1">
              <a:buNone/>
            </a:pPr>
            <a:r>
              <a:rPr lang="en-US" altLang="en-US" sz="1600">
                <a:solidFill>
                  <a:srgbClr val="0070C0"/>
                </a:solidFill>
                <a:cs typeface="Courier New" panose="02070309020205020404" pitchFamily="49" charset="0"/>
              </a:rPr>
              <a:t>		loop body		       loop body</a:t>
            </a:r>
          </a:p>
          <a:p>
            <a:pPr marL="933450" lvl="1" indent="-533400" eaLnBrk="1" hangingPunct="1">
              <a:buNone/>
            </a:pPr>
            <a:r>
              <a:rPr lang="en-US" altLang="en-US" sz="1600">
                <a:solidFill>
                  <a:srgbClr val="0070C0"/>
                </a:solidFill>
                <a:cs typeface="Courier New" panose="02070309020205020404" pitchFamily="49" charset="0"/>
              </a:rPr>
              <a:t>					while (</a:t>
            </a:r>
            <a:r>
              <a:rPr lang="en-US" altLang="en-US" sz="1600" err="1">
                <a:solidFill>
                  <a:srgbClr val="0070C0"/>
                </a:solidFill>
                <a:cs typeface="Courier New" panose="02070309020205020404" pitchFamily="49" charset="0"/>
              </a:rPr>
              <a:t>control_expr</a:t>
            </a:r>
            <a:r>
              <a:rPr lang="en-US" altLang="en-US" sz="1600">
                <a:solidFill>
                  <a:srgbClr val="0070C0"/>
                </a:solidFill>
                <a:cs typeface="Courier New" panose="02070309020205020404" pitchFamily="49" charset="0"/>
              </a:rPr>
              <a:t>)</a:t>
            </a:r>
          </a:p>
          <a:p>
            <a:pPr marL="933450" lvl="1" indent="-533400" eaLnBrk="1" hangingPunct="1"/>
            <a:r>
              <a:rPr lang="en-US" altLang="en-US" sz="2000">
                <a:solidFill>
                  <a:schemeClr val="tx1"/>
                </a:solidFill>
              </a:rPr>
              <a:t>Python has </a:t>
            </a:r>
            <a:r>
              <a:rPr lang="en-US" altLang="en-US" sz="2000">
                <a:solidFill>
                  <a:srgbClr val="0070C0"/>
                </a:solidFill>
              </a:rPr>
              <a:t>while</a:t>
            </a:r>
            <a:r>
              <a:rPr lang="en-US" altLang="en-US" sz="2000">
                <a:solidFill>
                  <a:schemeClr val="tx1"/>
                </a:solidFill>
              </a:rPr>
              <a:t> loop, but no do-while loop.</a:t>
            </a:r>
          </a:p>
          <a:p>
            <a:pPr marL="533400" indent="-533400" eaLnBrk="1" hangingPunct="1"/>
            <a:r>
              <a:rPr lang="en-US" altLang="en-US" sz="2200">
                <a:solidFill>
                  <a:schemeClr val="tx1"/>
                </a:solidFill>
                <a:cs typeface="Courier New" panose="02070309020205020404" pitchFamily="49" charset="0"/>
              </a:rPr>
              <a:t>Java vs. C/C++</a:t>
            </a:r>
          </a:p>
          <a:p>
            <a:pPr marL="933450" lvl="1" indent="-533400" eaLnBrk="1" hangingPunct="1"/>
            <a:r>
              <a:rPr lang="en-US" altLang="en-US" sz="1600">
                <a:solidFill>
                  <a:schemeClr val="tx1"/>
                </a:solidFill>
                <a:cs typeface="Courier New" panose="02070309020205020404" pitchFamily="49" charset="0"/>
              </a:rPr>
              <a:t>In C/C++ it is legal to branch (e.g. by </a:t>
            </a:r>
            <a:r>
              <a:rPr lang="en-US" altLang="en-US" sz="1600" err="1">
                <a:solidFill>
                  <a:schemeClr val="tx1"/>
                </a:solidFill>
                <a:cs typeface="Courier New" panose="02070309020205020404" pitchFamily="49" charset="0"/>
              </a:rPr>
              <a:t>goto</a:t>
            </a:r>
            <a:r>
              <a:rPr lang="en-US" altLang="en-US" sz="1600">
                <a:solidFill>
                  <a:schemeClr val="tx1"/>
                </a:solidFill>
                <a:cs typeface="Courier New" panose="02070309020205020404" pitchFamily="49" charset="0"/>
              </a:rPr>
              <a:t> </a:t>
            </a:r>
            <a:r>
              <a:rPr lang="en-US" altLang="en-US" sz="1600" err="1">
                <a:solidFill>
                  <a:schemeClr val="tx1"/>
                </a:solidFill>
                <a:cs typeface="Courier New" panose="02070309020205020404" pitchFamily="49" charset="0"/>
              </a:rPr>
              <a:t>stmt</a:t>
            </a:r>
            <a:r>
              <a:rPr lang="en-US" altLang="en-US" sz="1600">
                <a:solidFill>
                  <a:schemeClr val="tx1"/>
                </a:solidFill>
                <a:cs typeface="Courier New" panose="02070309020205020404" pitchFamily="49" charset="0"/>
              </a:rPr>
              <a:t>) into the body of a logically-controlled loop</a:t>
            </a:r>
            <a:endParaRPr lang="en-US" altLang="en-US" sz="1600">
              <a:solidFill>
                <a:schemeClr val="tx1"/>
              </a:solidFill>
            </a:endParaRPr>
          </a:p>
          <a:p>
            <a:pPr marL="933450" lvl="1" indent="-533400" eaLnBrk="1" hangingPunct="1"/>
            <a:r>
              <a:rPr lang="en-US" altLang="en-US" sz="1600">
                <a:solidFill>
                  <a:schemeClr val="tx1"/>
                </a:solidFill>
              </a:rPr>
              <a:t>In Java </a:t>
            </a:r>
            <a:r>
              <a:rPr lang="en-US" altLang="en-US" sz="1600">
                <a:solidFill>
                  <a:srgbClr val="FF0000"/>
                </a:solidFill>
              </a:rPr>
              <a:t>control expression must be Boolean</a:t>
            </a:r>
            <a:r>
              <a:rPr lang="en-US" altLang="en-US" sz="1600">
                <a:solidFill>
                  <a:schemeClr val="tx1"/>
                </a:solidFill>
              </a:rPr>
              <a:t> and the body can only be entered at the beginning -- Java has </a:t>
            </a:r>
            <a:r>
              <a:rPr lang="en-US" altLang="en-US" sz="1600">
                <a:solidFill>
                  <a:srgbClr val="FF0000"/>
                </a:solidFill>
              </a:rPr>
              <a:t>no </a:t>
            </a:r>
            <a:r>
              <a:rPr lang="en-US" altLang="en-US" sz="1600" err="1">
                <a:solidFill>
                  <a:srgbClr val="FF0000"/>
                </a:solidFill>
              </a:rPr>
              <a:t>goto</a:t>
            </a:r>
            <a:endParaRPr lang="en-US" altLang="en-US" sz="1600">
              <a:solidFill>
                <a:srgbClr val="FF0000"/>
              </a:solidFill>
            </a:endParaRPr>
          </a:p>
          <a:p>
            <a:pPr marL="514350" indent="-457200" eaLnBrk="1" hangingPunct="1"/>
            <a:endParaRPr lang="en-US" altLang="en-US" sz="2400">
              <a:solidFill>
                <a:schemeClr val="tx1"/>
              </a:solidFill>
            </a:endParaRPr>
          </a:p>
          <a:p>
            <a:pPr marL="533400" indent="-533400" eaLnBrk="1" hangingPunct="1"/>
            <a:endParaRPr lang="en-US" altLang="en-US" sz="2400">
              <a:solidFill>
                <a:schemeClr val="tx1"/>
              </a:solidFill>
              <a:latin typeface="Courier New" panose="02070309020205020404" pitchFamily="49" charset="0"/>
              <a:cs typeface="Courier New" panose="02070309020205020404" pitchFamily="49" charset="0"/>
            </a:endParaRPr>
          </a:p>
          <a:p>
            <a:pPr marL="533400" indent="-533400" eaLnBrk="1" hangingPunct="1">
              <a:buFontTx/>
              <a:buNone/>
            </a:pPr>
            <a:endParaRPr lang="en-US" altLang="en-US"/>
          </a:p>
        </p:txBody>
      </p:sp>
    </p:spTree>
    <p:extLst>
      <p:ext uri="{BB962C8B-B14F-4D97-AF65-F5344CB8AC3E}">
        <p14:creationId xmlns:p14="http://schemas.microsoft.com/office/powerpoint/2010/main" val="295588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EED32A3C-7130-6E4A-BFC1-E212E0F9D3CE}"/>
              </a:ext>
            </a:extLst>
          </p:cNvPr>
          <p:cNvSpPr>
            <a:spLocks noGrp="1" noChangeArrowheads="1"/>
          </p:cNvSpPr>
          <p:nvPr>
            <p:ph type="title"/>
          </p:nvPr>
        </p:nvSpPr>
        <p:spPr/>
        <p:txBody>
          <a:bodyPr/>
          <a:lstStyle/>
          <a:p>
            <a:pPr eaLnBrk="1" hangingPunct="1"/>
            <a:r>
              <a:rPr lang="en-US" altLang="en-US"/>
              <a:t>Levels of Control Flow</a:t>
            </a:r>
          </a:p>
        </p:txBody>
      </p:sp>
      <p:sp>
        <p:nvSpPr>
          <p:cNvPr id="9221" name="Rectangle 3">
            <a:extLst>
              <a:ext uri="{FF2B5EF4-FFF2-40B4-BE49-F238E27FC236}">
                <a16:creationId xmlns:a16="http://schemas.microsoft.com/office/drawing/2014/main" id="{4958799B-AD38-EF45-AAA1-D43451AE5E47}"/>
              </a:ext>
            </a:extLst>
          </p:cNvPr>
          <p:cNvSpPr>
            <a:spLocks noGrp="1" noChangeArrowheads="1"/>
          </p:cNvSpPr>
          <p:nvPr>
            <p:ph type="body" idx="1"/>
          </p:nvPr>
        </p:nvSpPr>
        <p:spPr>
          <a:xfrm>
            <a:off x="609600" y="1371600"/>
            <a:ext cx="8153400" cy="4660232"/>
          </a:xfrm>
        </p:spPr>
        <p:txBody>
          <a:bodyPr/>
          <a:lstStyle/>
          <a:p>
            <a:pPr eaLnBrk="1" hangingPunct="1"/>
            <a:r>
              <a:rPr lang="en-US" altLang="en-US" sz="2400">
                <a:solidFill>
                  <a:schemeClr val="tx1"/>
                </a:solidFill>
              </a:rPr>
              <a:t>Control flow of programs</a:t>
            </a:r>
          </a:p>
          <a:p>
            <a:pPr lvl="1" eaLnBrk="1" hangingPunct="1"/>
            <a:r>
              <a:rPr lang="en-US" sz="2000">
                <a:solidFill>
                  <a:schemeClr val="tx1"/>
                </a:solidFill>
              </a:rPr>
              <a:t>control flow (or flow of control) is the </a:t>
            </a:r>
            <a:r>
              <a:rPr lang="en-US" sz="2000" i="1">
                <a:solidFill>
                  <a:srgbClr val="FF0000"/>
                </a:solidFill>
              </a:rPr>
              <a:t>order</a:t>
            </a:r>
            <a:r>
              <a:rPr lang="en-US" sz="2000">
                <a:solidFill>
                  <a:schemeClr val="tx1"/>
                </a:solidFill>
              </a:rPr>
              <a:t> in which individual statements, instructions or function calls of an imperative program are executed or evaluated.</a:t>
            </a:r>
            <a:r>
              <a:rPr lang="en-US" sz="2000"/>
              <a:t> </a:t>
            </a:r>
            <a:endParaRPr lang="en-US" altLang="en-US" sz="2000">
              <a:solidFill>
                <a:schemeClr val="tx1"/>
              </a:solidFill>
            </a:endParaRPr>
          </a:p>
          <a:p>
            <a:pPr eaLnBrk="1" hangingPunct="1"/>
            <a:r>
              <a:rPr lang="en-US" altLang="en-US" sz="2400">
                <a:solidFill>
                  <a:srgbClr val="FF0000"/>
                </a:solidFill>
              </a:rPr>
              <a:t>Levels of control flow</a:t>
            </a:r>
          </a:p>
          <a:p>
            <a:pPr lvl="1" eaLnBrk="1" hangingPunct="1"/>
            <a:r>
              <a:rPr lang="en-US" altLang="en-US" sz="2000">
                <a:solidFill>
                  <a:schemeClr val="tx1"/>
                </a:solidFill>
              </a:rPr>
              <a:t>Within expressions (Lecture 7)</a:t>
            </a:r>
          </a:p>
          <a:p>
            <a:pPr lvl="2" eaLnBrk="1" hangingPunct="1"/>
            <a:r>
              <a:rPr lang="en-US" altLang="en-US" sz="1800">
                <a:solidFill>
                  <a:schemeClr val="tx1"/>
                </a:solidFill>
              </a:rPr>
              <a:t>Evaluation order of expressions</a:t>
            </a:r>
          </a:p>
          <a:p>
            <a:pPr lvl="1" eaLnBrk="1" hangingPunct="1"/>
            <a:r>
              <a:rPr lang="en-US" altLang="en-US" sz="2000">
                <a:solidFill>
                  <a:schemeClr val="tx1"/>
                </a:solidFill>
              </a:rPr>
              <a:t>Among program units (Lecture 9)</a:t>
            </a:r>
          </a:p>
          <a:p>
            <a:pPr lvl="2" eaLnBrk="1" hangingPunct="1"/>
            <a:r>
              <a:rPr lang="en-US" altLang="en-US" sz="1800">
                <a:solidFill>
                  <a:schemeClr val="tx1"/>
                </a:solidFill>
              </a:rPr>
              <a:t>Flow of control for subprogram calls</a:t>
            </a:r>
          </a:p>
          <a:p>
            <a:pPr lvl="1" eaLnBrk="1" hangingPunct="1"/>
            <a:r>
              <a:rPr lang="en-US" altLang="en-US" sz="2000">
                <a:solidFill>
                  <a:schemeClr val="tx1"/>
                </a:solidFill>
              </a:rPr>
              <a:t>Among program statements (this Lecture)</a:t>
            </a:r>
          </a:p>
          <a:p>
            <a:pPr eaLnBrk="1" hangingPunct="1"/>
            <a:r>
              <a:rPr lang="en-US" altLang="en-US" sz="2400">
                <a:solidFill>
                  <a:schemeClr val="tx1"/>
                </a:solidFill>
              </a:rPr>
              <a:t>A </a:t>
            </a:r>
            <a:r>
              <a:rPr lang="en-US" altLang="en-US" sz="2400" i="1">
                <a:solidFill>
                  <a:srgbClr val="FF0000"/>
                </a:solidFill>
              </a:rPr>
              <a:t>control structure</a:t>
            </a:r>
            <a:r>
              <a:rPr lang="en-US" altLang="en-US" sz="2400">
                <a:solidFill>
                  <a:srgbClr val="FF0000"/>
                </a:solidFill>
              </a:rPr>
              <a:t> </a:t>
            </a:r>
            <a:r>
              <a:rPr lang="en-US" altLang="en-US" sz="2400">
                <a:solidFill>
                  <a:schemeClr val="tx1"/>
                </a:solidFill>
              </a:rPr>
              <a:t>is a control statement and the statements whose execution it controls </a:t>
            </a:r>
            <a:endParaRPr lang="en-US" altLang="en-US" sz="2000">
              <a:solidFill>
                <a:schemeClr val="tx1"/>
              </a:solidFill>
            </a:endParaRPr>
          </a:p>
          <a:p>
            <a:pPr eaLnBrk="1" hangingPunct="1"/>
            <a:endParaRPr lang="en-US" altLang="en-US">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385C-0D74-EE48-8A88-317451F4974D}"/>
              </a:ext>
            </a:extLst>
          </p:cNvPr>
          <p:cNvSpPr>
            <a:spLocks noGrp="1"/>
          </p:cNvSpPr>
          <p:nvPr>
            <p:ph type="title"/>
          </p:nvPr>
        </p:nvSpPr>
        <p:spPr>
          <a:xfrm>
            <a:off x="609600" y="381000"/>
            <a:ext cx="8153400" cy="685800"/>
          </a:xfrm>
        </p:spPr>
        <p:txBody>
          <a:bodyPr/>
          <a:lstStyle/>
          <a:p>
            <a:pPr>
              <a:lnSpc>
                <a:spcPct val="150000"/>
              </a:lnSpc>
            </a:pPr>
            <a:r>
              <a:rPr lang="en-US" altLang="en-US" sz="3200"/>
              <a:t>Logically vs. Counter Controlled Loops</a:t>
            </a:r>
            <a:endParaRPr lang="en-US" sz="3200"/>
          </a:p>
        </p:txBody>
      </p:sp>
      <p:sp>
        <p:nvSpPr>
          <p:cNvPr id="3" name="Content Placeholder 2">
            <a:extLst>
              <a:ext uri="{FF2B5EF4-FFF2-40B4-BE49-F238E27FC236}">
                <a16:creationId xmlns:a16="http://schemas.microsoft.com/office/drawing/2014/main" id="{CC470251-613D-564A-93B4-888D43E6844E}"/>
              </a:ext>
            </a:extLst>
          </p:cNvPr>
          <p:cNvSpPr>
            <a:spLocks noGrp="1"/>
          </p:cNvSpPr>
          <p:nvPr>
            <p:ph idx="1"/>
          </p:nvPr>
        </p:nvSpPr>
        <p:spPr>
          <a:xfrm>
            <a:off x="609600" y="1295400"/>
            <a:ext cx="8153400" cy="4572000"/>
          </a:xfrm>
        </p:spPr>
        <p:txBody>
          <a:bodyPr/>
          <a:lstStyle/>
          <a:p>
            <a:pPr marL="400050" eaLnBrk="1" hangingPunct="1"/>
            <a:r>
              <a:rPr lang="en-US" altLang="en-US" sz="2400">
                <a:solidFill>
                  <a:schemeClr val="tx1"/>
                </a:solidFill>
              </a:rPr>
              <a:t>Logically controlled loops are general form  </a:t>
            </a:r>
          </a:p>
          <a:p>
            <a:pPr marL="800100" lvl="1" eaLnBrk="1" hangingPunct="1"/>
            <a:r>
              <a:rPr lang="en-US" altLang="en-US" sz="1800">
                <a:solidFill>
                  <a:schemeClr val="tx1"/>
                </a:solidFill>
              </a:rPr>
              <a:t>Any counter controlled loops can be expressed by logically controlled, e.g. </a:t>
            </a:r>
            <a:r>
              <a:rPr lang="en-US" altLang="en-US" sz="1800">
                <a:solidFill>
                  <a:srgbClr val="0070C0"/>
                </a:solidFill>
              </a:rPr>
              <a:t>for (e1; e2; e3) </a:t>
            </a:r>
            <a:r>
              <a:rPr lang="en-US" altLang="en-US" sz="1800" err="1">
                <a:solidFill>
                  <a:srgbClr val="0070C0"/>
                </a:solidFill>
              </a:rPr>
              <a:t>stmt</a:t>
            </a:r>
            <a:r>
              <a:rPr lang="en-US" altLang="en-US" sz="1800">
                <a:solidFill>
                  <a:srgbClr val="0070C0"/>
                </a:solidFill>
              </a:rPr>
              <a:t>;  </a:t>
            </a:r>
            <a:r>
              <a:rPr lang="en-US" altLang="en-US" sz="1800">
                <a:solidFill>
                  <a:schemeClr val="tx1"/>
                </a:solidFill>
              </a:rPr>
              <a:t>equivalent to</a:t>
            </a:r>
          </a:p>
          <a:p>
            <a:pPr marL="514350" lvl="1" indent="0" eaLnBrk="1" hangingPunct="1">
              <a:buNone/>
            </a:pPr>
            <a:endParaRPr lang="en-US" altLang="en-US" sz="2300">
              <a:solidFill>
                <a:schemeClr val="tx1"/>
              </a:solidFill>
            </a:endParaRPr>
          </a:p>
          <a:p>
            <a:pPr marL="514350" lvl="1" indent="0" eaLnBrk="1" hangingPunct="1">
              <a:buNone/>
            </a:pPr>
            <a:endParaRPr lang="en-US" altLang="en-US" sz="2300">
              <a:solidFill>
                <a:schemeClr val="tx1"/>
              </a:solidFill>
            </a:endParaRPr>
          </a:p>
          <a:p>
            <a:pPr marL="800100" lvl="1" eaLnBrk="1" hangingPunct="1"/>
            <a:endParaRPr lang="en-US" altLang="en-US" sz="2300">
              <a:solidFill>
                <a:schemeClr val="tx1"/>
              </a:solidFill>
            </a:endParaRPr>
          </a:p>
          <a:p>
            <a:pPr marL="514350" lvl="1" indent="0" eaLnBrk="1" hangingPunct="1">
              <a:buNone/>
            </a:pPr>
            <a:endParaRPr lang="en-US" altLang="en-US" sz="2300">
              <a:solidFill>
                <a:schemeClr val="tx1"/>
              </a:solidFill>
            </a:endParaRPr>
          </a:p>
          <a:p>
            <a:pPr marL="800100" lvl="1" eaLnBrk="1" hangingPunct="1"/>
            <a:r>
              <a:rPr lang="en-US" altLang="en-US" sz="1800">
                <a:solidFill>
                  <a:schemeClr val="tx1"/>
                </a:solidFill>
              </a:rPr>
              <a:t>In C-based </a:t>
            </a:r>
            <a:r>
              <a:rPr lang="en-US" altLang="en-US" sz="1800">
                <a:solidFill>
                  <a:srgbClr val="0070C0"/>
                </a:solidFill>
              </a:rPr>
              <a:t>while</a:t>
            </a:r>
            <a:r>
              <a:rPr lang="en-US" altLang="en-US" sz="1800">
                <a:solidFill>
                  <a:schemeClr val="tx1"/>
                </a:solidFill>
              </a:rPr>
              <a:t> or </a:t>
            </a:r>
            <a:r>
              <a:rPr lang="en-US" altLang="en-US" sz="1800">
                <a:solidFill>
                  <a:srgbClr val="0070C0"/>
                </a:solidFill>
              </a:rPr>
              <a:t>do-while</a:t>
            </a:r>
            <a:r>
              <a:rPr lang="en-US" altLang="en-US" sz="1800">
                <a:solidFill>
                  <a:schemeClr val="tx1"/>
                </a:solidFill>
              </a:rPr>
              <a:t> loops can also be expressed as </a:t>
            </a:r>
            <a:r>
              <a:rPr lang="en-US" altLang="en-US" sz="1800">
                <a:solidFill>
                  <a:srgbClr val="0070C0"/>
                </a:solidFill>
              </a:rPr>
              <a:t>for</a:t>
            </a:r>
            <a:r>
              <a:rPr lang="en-US" altLang="en-US" sz="1800">
                <a:solidFill>
                  <a:schemeClr val="tx1"/>
                </a:solidFill>
              </a:rPr>
              <a:t> loops, e.g.</a:t>
            </a:r>
          </a:p>
          <a:p>
            <a:pPr marL="857250" lvl="2" indent="0" eaLnBrk="1" hangingPunct="1">
              <a:buNone/>
            </a:pPr>
            <a:r>
              <a:rPr lang="en-US" altLang="en-US" sz="2000">
                <a:solidFill>
                  <a:schemeClr val="tx1"/>
                </a:solidFill>
              </a:rPr>
              <a:t>		</a:t>
            </a:r>
            <a:r>
              <a:rPr lang="en-US" altLang="en-US" sz="1800">
                <a:solidFill>
                  <a:srgbClr val="0070C0"/>
                </a:solidFill>
              </a:rPr>
              <a:t>while (e) </a:t>
            </a:r>
            <a:r>
              <a:rPr lang="en-US" altLang="en-US" sz="1800" err="1">
                <a:solidFill>
                  <a:srgbClr val="0070C0"/>
                </a:solidFill>
              </a:rPr>
              <a:t>stmt</a:t>
            </a:r>
            <a:r>
              <a:rPr lang="en-US" altLang="en-US" sz="1800">
                <a:solidFill>
                  <a:srgbClr val="0070C0"/>
                </a:solidFill>
              </a:rPr>
              <a:t>;   </a:t>
            </a:r>
            <a:r>
              <a:rPr lang="en-US" altLang="en-US" sz="1800">
                <a:solidFill>
                  <a:schemeClr val="tx1"/>
                </a:solidFill>
              </a:rPr>
              <a:t>equivalent to  </a:t>
            </a:r>
            <a:r>
              <a:rPr lang="en-US" altLang="en-US" sz="1800">
                <a:solidFill>
                  <a:srgbClr val="0070C0"/>
                </a:solidFill>
              </a:rPr>
              <a:t>for (; e; ) </a:t>
            </a:r>
            <a:r>
              <a:rPr lang="en-US" altLang="en-US" sz="1800" err="1">
                <a:solidFill>
                  <a:srgbClr val="0070C0"/>
                </a:solidFill>
              </a:rPr>
              <a:t>stmt</a:t>
            </a:r>
            <a:r>
              <a:rPr lang="en-US" altLang="en-US" sz="1800">
                <a:solidFill>
                  <a:srgbClr val="0070C0"/>
                </a:solidFill>
              </a:rPr>
              <a:t>;</a:t>
            </a:r>
          </a:p>
          <a:p>
            <a:pPr marL="857250" lvl="2" indent="0" eaLnBrk="1" hangingPunct="1">
              <a:buNone/>
            </a:pPr>
            <a:r>
              <a:rPr lang="en-US" altLang="en-US" sz="1800">
                <a:solidFill>
                  <a:srgbClr val="0070C0"/>
                </a:solidFill>
              </a:rPr>
              <a:t>		</a:t>
            </a:r>
            <a:endParaRPr lang="en-US" altLang="en-US" sz="1800">
              <a:solidFill>
                <a:schemeClr val="tx1"/>
              </a:solidFill>
            </a:endParaRPr>
          </a:p>
          <a:p>
            <a:pPr lvl="1" eaLnBrk="1" hangingPunct="1"/>
            <a:r>
              <a:rPr lang="en-US" altLang="en-US" sz="2000">
                <a:solidFill>
                  <a:schemeClr val="tx1"/>
                </a:solidFill>
              </a:rPr>
              <a:t>In other languages such as Python counter controlled loops are restricted to step-wise iterations.</a:t>
            </a:r>
            <a:endParaRPr lang="en-US" altLang="en-US" sz="1800">
              <a:solidFill>
                <a:schemeClr val="tx1"/>
              </a:solidFill>
            </a:endParaRPr>
          </a:p>
          <a:p>
            <a:endParaRPr lang="en-US"/>
          </a:p>
        </p:txBody>
      </p:sp>
      <p:sp>
        <p:nvSpPr>
          <p:cNvPr id="4" name="Rounded Rectangle 3" descr="while statement" title="Box">
            <a:extLst>
              <a:ext uri="{FF2B5EF4-FFF2-40B4-BE49-F238E27FC236}">
                <a16:creationId xmlns:a16="http://schemas.microsoft.com/office/drawing/2014/main" id="{B4CCB2E5-D17B-A041-ADB2-FAD9AAAB5CEA}"/>
              </a:ext>
            </a:extLst>
          </p:cNvPr>
          <p:cNvSpPr/>
          <p:nvPr/>
        </p:nvSpPr>
        <p:spPr bwMode="auto">
          <a:xfrm>
            <a:off x="3581400" y="2602832"/>
            <a:ext cx="2057400" cy="128336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a:latin typeface="Times" pitchFamily="18" charset="0"/>
              </a:rPr>
              <a:t>e</a:t>
            </a:r>
            <a:r>
              <a:rPr kumimoji="0" lang="en-US" sz="1600" b="0" i="0" u="none" strike="noStrike" cap="none" normalizeH="0" baseline="0">
                <a:ln>
                  <a:noFill/>
                </a:ln>
                <a:effectLst/>
                <a:latin typeface="Times" pitchFamily="18" charset="0"/>
              </a:rPr>
              <a:t>1;</a:t>
            </a:r>
          </a:p>
          <a:p>
            <a:pPr marL="0" marR="0" indent="0" algn="l" defTabSz="914400" rtl="0" eaLnBrk="0" fontAlgn="base" latinLnBrk="0" hangingPunct="0">
              <a:lnSpc>
                <a:spcPct val="100000"/>
              </a:lnSpc>
              <a:spcBef>
                <a:spcPct val="0"/>
              </a:spcBef>
              <a:spcAft>
                <a:spcPct val="0"/>
              </a:spcAft>
              <a:buClrTx/>
              <a:buSzTx/>
              <a:buFontTx/>
              <a:buNone/>
              <a:tabLst/>
            </a:pPr>
            <a:r>
              <a:rPr lang="en-US" sz="1600">
                <a:latin typeface="Times" pitchFamily="18" charset="0"/>
              </a:rPr>
              <a:t>while (e2) {</a:t>
            </a:r>
          </a:p>
          <a:p>
            <a:pPr marL="0" marR="0" indent="0" algn="l" defTabSz="914400" rtl="0" eaLnBrk="0" fontAlgn="base" latinLnBrk="0" hangingPunct="0">
              <a:lnSpc>
                <a:spcPct val="100000"/>
              </a:lnSpc>
              <a:spcBef>
                <a:spcPct val="0"/>
              </a:spcBef>
              <a:spcAft>
                <a:spcPct val="0"/>
              </a:spcAft>
              <a:buClrTx/>
              <a:buSzTx/>
              <a:buFontTx/>
              <a:buNone/>
              <a:tabLst/>
            </a:pPr>
            <a:r>
              <a:rPr lang="en-US" sz="1600">
                <a:latin typeface="Times" pitchFamily="18" charset="0"/>
              </a:rPr>
              <a:t>     </a:t>
            </a:r>
            <a:r>
              <a:rPr lang="en-US" sz="1600" err="1">
                <a:latin typeface="Times" pitchFamily="18" charset="0"/>
              </a:rPr>
              <a:t>stmt</a:t>
            </a:r>
            <a:r>
              <a:rPr lang="en-US" sz="1600">
                <a:latin typeface="Times" pitchFamily="18" charset="0"/>
              </a:rPr>
              <a:t>;</a:t>
            </a:r>
          </a:p>
          <a:p>
            <a:pPr marL="0" marR="0" indent="0" algn="l" defTabSz="914400" rtl="0" eaLnBrk="0" fontAlgn="base" latinLnBrk="0" hangingPunct="0">
              <a:lnSpc>
                <a:spcPct val="100000"/>
              </a:lnSpc>
              <a:spcBef>
                <a:spcPct val="0"/>
              </a:spcBef>
              <a:spcAft>
                <a:spcPct val="0"/>
              </a:spcAft>
              <a:buClrTx/>
              <a:buSzTx/>
              <a:buFontTx/>
              <a:buNone/>
              <a:tabLst/>
            </a:pPr>
            <a:r>
              <a:rPr lang="en-US" sz="1600">
                <a:latin typeface="Times" pitchFamily="18" charset="0"/>
              </a:rPr>
              <a:t>     e3;</a:t>
            </a:r>
          </a:p>
          <a:p>
            <a:pPr marL="0" marR="0" indent="0" algn="l" defTabSz="914400" rtl="0" eaLnBrk="0" fontAlgn="base" latinLnBrk="0" hangingPunct="0">
              <a:lnSpc>
                <a:spcPct val="100000"/>
              </a:lnSpc>
              <a:spcBef>
                <a:spcPct val="0"/>
              </a:spcBef>
              <a:spcAft>
                <a:spcPct val="0"/>
              </a:spcAft>
              <a:buClrTx/>
              <a:buSzTx/>
              <a:buFontTx/>
              <a:buNone/>
              <a:tabLst/>
            </a:pPr>
            <a:r>
              <a:rPr lang="en-US" sz="1600">
                <a:latin typeface="Times" pitchFamily="18"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12638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3E953C77-B302-5D47-89ED-75C15AE908D0}"/>
              </a:ext>
            </a:extLst>
          </p:cNvPr>
          <p:cNvSpPr>
            <a:spLocks noGrp="1" noChangeArrowheads="1"/>
          </p:cNvSpPr>
          <p:nvPr>
            <p:ph type="title"/>
          </p:nvPr>
        </p:nvSpPr>
        <p:spPr>
          <a:xfrm>
            <a:off x="609600" y="152400"/>
            <a:ext cx="8153400" cy="1143000"/>
          </a:xfrm>
        </p:spPr>
        <p:txBody>
          <a:bodyPr/>
          <a:lstStyle/>
          <a:p>
            <a:pPr eaLnBrk="1" hangingPunct="1">
              <a:lnSpc>
                <a:spcPct val="200000"/>
              </a:lnSpc>
            </a:pPr>
            <a:r>
              <a:rPr lang="en-US" altLang="en-US" sz="3200"/>
              <a:t>User-Located Loop Control Mechanisms</a:t>
            </a:r>
          </a:p>
        </p:txBody>
      </p:sp>
      <p:sp>
        <p:nvSpPr>
          <p:cNvPr id="65541" name="Rectangle 3">
            <a:extLst>
              <a:ext uri="{FF2B5EF4-FFF2-40B4-BE49-F238E27FC236}">
                <a16:creationId xmlns:a16="http://schemas.microsoft.com/office/drawing/2014/main" id="{AAD288E9-D2A2-C14A-B3DF-A123B9EB1328}"/>
              </a:ext>
            </a:extLst>
          </p:cNvPr>
          <p:cNvSpPr>
            <a:spLocks noGrp="1" noChangeArrowheads="1"/>
          </p:cNvSpPr>
          <p:nvPr>
            <p:ph type="body" idx="1"/>
          </p:nvPr>
        </p:nvSpPr>
        <p:spPr/>
        <p:txBody>
          <a:bodyPr/>
          <a:lstStyle/>
          <a:p>
            <a:pPr marL="533400" indent="-533400" eaLnBrk="1" hangingPunct="1"/>
            <a:r>
              <a:rPr lang="en-US" altLang="en-US" sz="2400">
                <a:solidFill>
                  <a:schemeClr val="tx1"/>
                </a:solidFill>
              </a:rPr>
              <a:t>Sometimes it is convenient for the programmers to decide a location for loop control (other than top or bottom of the loop)</a:t>
            </a:r>
          </a:p>
          <a:p>
            <a:pPr marL="533400" indent="-533400" eaLnBrk="1" hangingPunct="1"/>
            <a:r>
              <a:rPr lang="en-US" altLang="en-US" sz="2400">
                <a:solidFill>
                  <a:srgbClr val="FF0000"/>
                </a:solidFill>
              </a:rPr>
              <a:t>break</a:t>
            </a:r>
            <a:r>
              <a:rPr lang="en-US" altLang="en-US" sz="2400">
                <a:solidFill>
                  <a:schemeClr val="tx1"/>
                </a:solidFill>
              </a:rPr>
              <a:t> and </a:t>
            </a:r>
            <a:r>
              <a:rPr lang="en-US" altLang="en-US" sz="2400">
                <a:solidFill>
                  <a:srgbClr val="FF0000"/>
                </a:solidFill>
              </a:rPr>
              <a:t>continue</a:t>
            </a:r>
            <a:r>
              <a:rPr lang="en-US" altLang="en-US" sz="2400">
                <a:solidFill>
                  <a:schemeClr val="tx1"/>
                </a:solidFill>
              </a:rPr>
              <a:t> statements</a:t>
            </a:r>
          </a:p>
          <a:p>
            <a:pPr lvl="1" eaLnBrk="1" hangingPunct="1"/>
            <a:r>
              <a:rPr lang="en-US" altLang="en-US" sz="2000">
                <a:solidFill>
                  <a:schemeClr val="tx1"/>
                </a:solidFill>
              </a:rPr>
              <a:t>C , C++, C#, Python etc. have </a:t>
            </a:r>
            <a:r>
              <a:rPr lang="en-US" altLang="en-US" sz="2000">
                <a:solidFill>
                  <a:srgbClr val="FF0000"/>
                </a:solidFill>
              </a:rPr>
              <a:t>unlabeled</a:t>
            </a:r>
            <a:r>
              <a:rPr lang="en-US" altLang="en-US" sz="2000">
                <a:solidFill>
                  <a:schemeClr val="tx1"/>
                </a:solidFill>
              </a:rPr>
              <a:t> unconditional exits (</a:t>
            </a:r>
            <a:r>
              <a:rPr lang="en-US" altLang="en-US" sz="2000">
                <a:solidFill>
                  <a:srgbClr val="0070C0"/>
                </a:solidFill>
              </a:rPr>
              <a:t>break</a:t>
            </a:r>
            <a:r>
              <a:rPr lang="en-US" altLang="en-US" sz="2000" b="1">
                <a:solidFill>
                  <a:schemeClr val="tx1"/>
                </a:solidFill>
              </a:rPr>
              <a:t>) </a:t>
            </a:r>
            <a:r>
              <a:rPr lang="en-US" altLang="en-US" sz="2000">
                <a:solidFill>
                  <a:schemeClr val="tx1"/>
                </a:solidFill>
              </a:rPr>
              <a:t>and </a:t>
            </a:r>
            <a:r>
              <a:rPr lang="en-US" altLang="en-US" sz="2000">
                <a:solidFill>
                  <a:srgbClr val="FF0000"/>
                </a:solidFill>
              </a:rPr>
              <a:t>unlabeled</a:t>
            </a:r>
            <a:r>
              <a:rPr lang="en-US" altLang="en-US" sz="2000">
                <a:solidFill>
                  <a:schemeClr val="tx1"/>
                </a:solidFill>
              </a:rPr>
              <a:t> control statement (</a:t>
            </a:r>
            <a:r>
              <a:rPr lang="en-US" altLang="en-US" sz="2000">
                <a:solidFill>
                  <a:srgbClr val="0070C0"/>
                </a:solidFill>
              </a:rPr>
              <a:t>continue</a:t>
            </a:r>
            <a:r>
              <a:rPr lang="en-US" altLang="en-US" sz="2000">
                <a:solidFill>
                  <a:schemeClr val="tx1"/>
                </a:solidFill>
              </a:rPr>
              <a:t>)</a:t>
            </a:r>
          </a:p>
          <a:p>
            <a:pPr lvl="2" eaLnBrk="1" hangingPunct="1"/>
            <a:r>
              <a:rPr lang="en-US" altLang="en-US" sz="1800">
                <a:solidFill>
                  <a:schemeClr val="tx1"/>
                </a:solidFill>
              </a:rPr>
              <a:t>continue statement skips the remainder of the current iteration, but does not exit the loop</a:t>
            </a:r>
            <a:endParaRPr lang="en-US" altLang="en-US" sz="2400">
              <a:solidFill>
                <a:schemeClr val="tx1"/>
              </a:solidFill>
            </a:endParaRPr>
          </a:p>
          <a:p>
            <a:pPr lvl="1" eaLnBrk="1" hangingPunct="1"/>
            <a:r>
              <a:rPr lang="en-US" altLang="en-US" sz="2000">
                <a:solidFill>
                  <a:schemeClr val="tx1"/>
                </a:solidFill>
              </a:rPr>
              <a:t>Java has </a:t>
            </a:r>
            <a:r>
              <a:rPr lang="en-US" altLang="en-US" sz="2000">
                <a:solidFill>
                  <a:srgbClr val="FF0000"/>
                </a:solidFill>
              </a:rPr>
              <a:t>labeled</a:t>
            </a:r>
            <a:r>
              <a:rPr lang="en-US" altLang="en-US" sz="2000">
                <a:solidFill>
                  <a:schemeClr val="tx1"/>
                </a:solidFill>
              </a:rPr>
              <a:t> versions of break and continue</a:t>
            </a:r>
            <a:endParaRPr lang="en-US" altLang="en-US" sz="1600">
              <a:solidFill>
                <a:schemeClr val="tx1"/>
              </a:solidFill>
            </a:endParaRPr>
          </a:p>
          <a:p>
            <a:pPr marL="0" indent="0" eaLnBrk="1" hangingPunct="1">
              <a:buNone/>
            </a:pPr>
            <a:r>
              <a:rPr lang="en-US" sz="2400">
                <a:latin typeface="Times" pitchFamily="18" charset="0"/>
              </a:rPr>
              <a:t> </a:t>
            </a:r>
            <a:endParaRPr lang="en-US" altLang="en-US" sz="2400">
              <a:solidFill>
                <a:schemeClr val="tx1"/>
              </a:solidFill>
            </a:endParaRPr>
          </a:p>
        </p:txBody>
      </p:sp>
      <p:sp>
        <p:nvSpPr>
          <p:cNvPr id="2" name="Rounded Rectangle 1" descr="for with break" title="Box">
            <a:extLst>
              <a:ext uri="{FF2B5EF4-FFF2-40B4-BE49-F238E27FC236}">
                <a16:creationId xmlns:a16="http://schemas.microsoft.com/office/drawing/2014/main" id="{7083EC21-BF2A-8347-AF1C-0EF0EDB93514}"/>
              </a:ext>
            </a:extLst>
          </p:cNvPr>
          <p:cNvSpPr/>
          <p:nvPr/>
        </p:nvSpPr>
        <p:spPr bwMode="auto">
          <a:xfrm>
            <a:off x="1219200" y="5105400"/>
            <a:ext cx="28956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Times" pitchFamily="18" charset="0"/>
              </a:rPr>
              <a:t>f</a:t>
            </a:r>
            <a:r>
              <a:rPr kumimoji="0" lang="en-US" sz="1800" b="0" i="0" u="none" strike="noStrike" cap="none" normalizeH="0" baseline="0">
                <a:ln>
                  <a:noFill/>
                </a:ln>
                <a:solidFill>
                  <a:schemeClr val="tx1"/>
                </a:solidFill>
                <a:effectLst/>
                <a:latin typeface="Times" pitchFamily="18" charset="0"/>
              </a:rPr>
              <a:t>or (</a:t>
            </a:r>
            <a:r>
              <a:rPr kumimoji="0" lang="en-US" sz="1800" b="0" i="0" u="none" strike="noStrike" cap="none" normalizeH="0" baseline="0" err="1">
                <a:ln>
                  <a:noFill/>
                </a:ln>
                <a:solidFill>
                  <a:schemeClr val="tx1"/>
                </a:solidFill>
                <a:effectLst/>
                <a:latin typeface="Times" pitchFamily="18" charset="0"/>
              </a:rPr>
              <a:t>i</a:t>
            </a:r>
            <a:r>
              <a:rPr kumimoji="0" lang="en-US" sz="1800" b="0" i="0" u="none" strike="noStrike" cap="none" normalizeH="0" baseline="0">
                <a:ln>
                  <a:noFill/>
                </a:ln>
                <a:solidFill>
                  <a:schemeClr val="tx1"/>
                </a:solidFill>
                <a:effectLst/>
                <a:latin typeface="Times" pitchFamily="18" charset="0"/>
              </a:rPr>
              <a:t>=0; </a:t>
            </a:r>
            <a:r>
              <a:rPr kumimoji="0" lang="en-US" sz="1800" b="0" i="0" u="none" strike="noStrike" cap="none" normalizeH="0" baseline="0" err="1">
                <a:ln>
                  <a:noFill/>
                </a:ln>
                <a:solidFill>
                  <a:schemeClr val="tx1"/>
                </a:solidFill>
                <a:effectLst/>
                <a:latin typeface="Times" pitchFamily="18" charset="0"/>
              </a:rPr>
              <a:t>i</a:t>
            </a:r>
            <a:r>
              <a:rPr kumimoji="0" lang="en-US" sz="1800" b="0" i="0" u="none" strike="noStrike" cap="none" normalizeH="0" baseline="0">
                <a:ln>
                  <a:noFill/>
                </a:ln>
                <a:solidFill>
                  <a:schemeClr val="tx1"/>
                </a:solidFill>
                <a:effectLst/>
                <a:latin typeface="Times" pitchFamily="18" charset="0"/>
              </a:rPr>
              <a:t>&lt;10; </a:t>
            </a:r>
            <a:r>
              <a:rPr kumimoji="0" lang="en-US" sz="1800" b="0" i="0" u="none" strike="noStrike" cap="none" normalizeH="0" baseline="0" err="1">
                <a:ln>
                  <a:noFill/>
                </a:ln>
                <a:solidFill>
                  <a:schemeClr val="tx1"/>
                </a:solidFill>
                <a:effectLst/>
                <a:latin typeface="Times" pitchFamily="18" charset="0"/>
              </a:rPr>
              <a:t>i</a:t>
            </a:r>
            <a:r>
              <a:rPr kumimoji="0" lang="en-US" sz="1800" b="0" i="0" u="none" strike="noStrike" cap="none" normalizeH="0" baseline="0">
                <a:ln>
                  <a:noFill/>
                </a:ln>
                <a:solidFill>
                  <a:schemeClr val="tx1"/>
                </a:solidFill>
                <a:effectLst/>
                <a:latin typeface="Times" pitchFamily="18" charset="0"/>
              </a:rPr>
              <a:t>++) {</a:t>
            </a:r>
          </a:p>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Times" pitchFamily="18" charset="0"/>
              </a:rPr>
              <a:t>    if (</a:t>
            </a:r>
            <a:r>
              <a:rPr lang="en-US" sz="1800" err="1">
                <a:latin typeface="Times" pitchFamily="18" charset="0"/>
              </a:rPr>
              <a:t>i</a:t>
            </a:r>
            <a:r>
              <a:rPr lang="en-US" sz="1800">
                <a:latin typeface="Times" pitchFamily="18" charset="0"/>
              </a:rPr>
              <a:t>== 5) break;</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pitchFamily="18"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5" name="Rounded Rectangle 4" descr="for with continue" title="Box">
            <a:extLst>
              <a:ext uri="{FF2B5EF4-FFF2-40B4-BE49-F238E27FC236}">
                <a16:creationId xmlns:a16="http://schemas.microsoft.com/office/drawing/2014/main" id="{92929B2E-75A5-5647-8239-A7D3DD39F1E5}"/>
              </a:ext>
            </a:extLst>
          </p:cNvPr>
          <p:cNvSpPr/>
          <p:nvPr/>
        </p:nvSpPr>
        <p:spPr bwMode="auto">
          <a:xfrm>
            <a:off x="4572000" y="5105400"/>
            <a:ext cx="28956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Times" pitchFamily="18" charset="0"/>
              </a:rPr>
              <a:t>f</a:t>
            </a:r>
            <a:r>
              <a:rPr kumimoji="0" lang="en-US" sz="1800" b="0" i="0" u="none" strike="noStrike" cap="none" normalizeH="0" baseline="0">
                <a:ln>
                  <a:noFill/>
                </a:ln>
                <a:solidFill>
                  <a:schemeClr val="tx1"/>
                </a:solidFill>
                <a:effectLst/>
                <a:latin typeface="Times" pitchFamily="18" charset="0"/>
              </a:rPr>
              <a:t>or (</a:t>
            </a:r>
            <a:r>
              <a:rPr kumimoji="0" lang="en-US" sz="1800" b="0" i="0" u="none" strike="noStrike" cap="none" normalizeH="0" baseline="0" err="1">
                <a:ln>
                  <a:noFill/>
                </a:ln>
                <a:solidFill>
                  <a:schemeClr val="tx1"/>
                </a:solidFill>
                <a:effectLst/>
                <a:latin typeface="Times" pitchFamily="18" charset="0"/>
              </a:rPr>
              <a:t>i</a:t>
            </a:r>
            <a:r>
              <a:rPr kumimoji="0" lang="en-US" sz="1800" b="0" i="0" u="none" strike="noStrike" cap="none" normalizeH="0" baseline="0">
                <a:ln>
                  <a:noFill/>
                </a:ln>
                <a:solidFill>
                  <a:schemeClr val="tx1"/>
                </a:solidFill>
                <a:effectLst/>
                <a:latin typeface="Times" pitchFamily="18" charset="0"/>
              </a:rPr>
              <a:t>=0; </a:t>
            </a:r>
            <a:r>
              <a:rPr kumimoji="0" lang="en-US" sz="1800" b="0" i="0" u="none" strike="noStrike" cap="none" normalizeH="0" baseline="0" err="1">
                <a:ln>
                  <a:noFill/>
                </a:ln>
                <a:solidFill>
                  <a:schemeClr val="tx1"/>
                </a:solidFill>
                <a:effectLst/>
                <a:latin typeface="Times" pitchFamily="18" charset="0"/>
              </a:rPr>
              <a:t>i</a:t>
            </a:r>
            <a:r>
              <a:rPr kumimoji="0" lang="en-US" sz="1800" b="0" i="0" u="none" strike="noStrike" cap="none" normalizeH="0" baseline="0">
                <a:ln>
                  <a:noFill/>
                </a:ln>
                <a:solidFill>
                  <a:schemeClr val="tx1"/>
                </a:solidFill>
                <a:effectLst/>
                <a:latin typeface="Times" pitchFamily="18" charset="0"/>
              </a:rPr>
              <a:t>&lt;10; </a:t>
            </a:r>
            <a:r>
              <a:rPr kumimoji="0" lang="en-US" sz="1800" b="0" i="0" u="none" strike="noStrike" cap="none" normalizeH="0" baseline="0" err="1">
                <a:ln>
                  <a:noFill/>
                </a:ln>
                <a:solidFill>
                  <a:schemeClr val="tx1"/>
                </a:solidFill>
                <a:effectLst/>
                <a:latin typeface="Times" pitchFamily="18" charset="0"/>
              </a:rPr>
              <a:t>i</a:t>
            </a:r>
            <a:r>
              <a:rPr kumimoji="0" lang="en-US" sz="1800" b="0" i="0" u="none" strike="noStrike" cap="none" normalizeH="0" baseline="0">
                <a:ln>
                  <a:noFill/>
                </a:ln>
                <a:solidFill>
                  <a:schemeClr val="tx1"/>
                </a:solidFill>
                <a:effectLst/>
                <a:latin typeface="Times" pitchFamily="18" charset="0"/>
              </a:rPr>
              <a:t>++) {</a:t>
            </a:r>
          </a:p>
          <a:p>
            <a:pPr marL="0" marR="0" indent="0" algn="l" defTabSz="914400" rtl="0" eaLnBrk="0" fontAlgn="base" latinLnBrk="0" hangingPunct="0">
              <a:lnSpc>
                <a:spcPct val="100000"/>
              </a:lnSpc>
              <a:spcBef>
                <a:spcPct val="0"/>
              </a:spcBef>
              <a:spcAft>
                <a:spcPct val="0"/>
              </a:spcAft>
              <a:buClrTx/>
              <a:buSzTx/>
              <a:buFontTx/>
              <a:buNone/>
              <a:tabLst/>
            </a:pPr>
            <a:r>
              <a:rPr lang="en-US" sz="1800">
                <a:latin typeface="Times" pitchFamily="18" charset="0"/>
              </a:rPr>
              <a:t>    if (</a:t>
            </a:r>
            <a:r>
              <a:rPr lang="en-US" sz="1800" err="1">
                <a:latin typeface="Times" pitchFamily="18" charset="0"/>
              </a:rPr>
              <a:t>i</a:t>
            </a:r>
            <a:r>
              <a:rPr lang="en-US" sz="1800">
                <a:latin typeface="Times" pitchFamily="18" charset="0"/>
              </a:rPr>
              <a:t>== 5) continue;</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pitchFamily="18"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1014150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7B26-67A9-4315-9AE1-26879FCCD59E}"/>
              </a:ext>
            </a:extLst>
          </p:cNvPr>
          <p:cNvSpPr>
            <a:spLocks noGrp="1"/>
          </p:cNvSpPr>
          <p:nvPr>
            <p:ph type="title"/>
          </p:nvPr>
        </p:nvSpPr>
        <p:spPr/>
        <p:txBody>
          <a:bodyPr/>
          <a:lstStyle/>
          <a:p>
            <a:r>
              <a:rPr lang="en-US" dirty="0">
                <a:solidFill>
                  <a:srgbClr val="FF0000"/>
                </a:solidFill>
              </a:rPr>
              <a:t>Break and Continue</a:t>
            </a:r>
          </a:p>
        </p:txBody>
      </p:sp>
      <p:sp>
        <p:nvSpPr>
          <p:cNvPr id="4" name="TextBox 3">
            <a:extLst>
              <a:ext uri="{FF2B5EF4-FFF2-40B4-BE49-F238E27FC236}">
                <a16:creationId xmlns:a16="http://schemas.microsoft.com/office/drawing/2014/main" id="{13A6161C-94D0-4214-B11D-B5C51FCDF467}"/>
              </a:ext>
            </a:extLst>
          </p:cNvPr>
          <p:cNvSpPr txBox="1"/>
          <p:nvPr/>
        </p:nvSpPr>
        <p:spPr>
          <a:xfrm>
            <a:off x="841248" y="1695271"/>
            <a:ext cx="5251704" cy="4154984"/>
          </a:xfrm>
          <a:prstGeom prst="rect">
            <a:avLst/>
          </a:prstGeom>
          <a:noFill/>
        </p:spPr>
        <p:txBody>
          <a:bodyPr wrap="square" rtlCol="0">
            <a:spAutoFit/>
          </a:bodyPr>
          <a:lstStyle/>
          <a:p>
            <a:r>
              <a:rPr lang="en-US" dirty="0">
                <a:solidFill>
                  <a:srgbClr val="0070C0"/>
                </a:solidFill>
              </a:rPr>
              <a:t>j = 0;</a:t>
            </a:r>
          </a:p>
          <a:p>
            <a:r>
              <a:rPr lang="en-US" dirty="0">
                <a:solidFill>
                  <a:srgbClr val="0070C0"/>
                </a:solidFill>
              </a:rPr>
              <a:t>while (j&lt;10) {</a:t>
            </a:r>
          </a:p>
          <a:p>
            <a:r>
              <a:rPr lang="en-US" dirty="0">
                <a:solidFill>
                  <a:srgbClr val="0070C0"/>
                </a:solidFill>
              </a:rPr>
              <a:t>         if (</a:t>
            </a:r>
            <a:r>
              <a:rPr lang="en-US" dirty="0" err="1">
                <a:solidFill>
                  <a:srgbClr val="0070C0"/>
                </a:solidFill>
              </a:rPr>
              <a:t>is_enough</a:t>
            </a:r>
            <a:r>
              <a:rPr lang="en-US" dirty="0">
                <a:solidFill>
                  <a:srgbClr val="0070C0"/>
                </a:solidFill>
              </a:rPr>
              <a:t>(j)) </a:t>
            </a:r>
            <a:r>
              <a:rPr lang="en-US" dirty="0">
                <a:solidFill>
                  <a:srgbClr val="FF0000"/>
                </a:solidFill>
              </a:rPr>
              <a:t>break</a:t>
            </a:r>
            <a:r>
              <a:rPr lang="en-US" dirty="0">
                <a:solidFill>
                  <a:srgbClr val="0070C0"/>
                </a:solidFill>
              </a:rPr>
              <a:t>; </a:t>
            </a:r>
          </a:p>
          <a:p>
            <a:r>
              <a:rPr lang="en-US" dirty="0">
                <a:solidFill>
                  <a:srgbClr val="0070C0"/>
                </a:solidFill>
              </a:rPr>
              <a:t>         j += 1;</a:t>
            </a:r>
          </a:p>
          <a:p>
            <a:r>
              <a:rPr lang="en-US" dirty="0">
                <a:solidFill>
                  <a:srgbClr val="0070C0"/>
                </a:solidFill>
              </a:rPr>
              <a:t>}</a:t>
            </a:r>
          </a:p>
          <a:p>
            <a:endParaRPr lang="en-US" dirty="0">
              <a:solidFill>
                <a:srgbClr val="0070C0"/>
              </a:solidFill>
            </a:endParaRPr>
          </a:p>
          <a:p>
            <a:r>
              <a:rPr lang="en-US" dirty="0">
                <a:solidFill>
                  <a:srgbClr val="0070C0"/>
                </a:solidFill>
              </a:rPr>
              <a:t>int </a:t>
            </a:r>
            <a:r>
              <a:rPr lang="en-US" dirty="0" err="1">
                <a:solidFill>
                  <a:srgbClr val="0070C0"/>
                </a:solidFill>
              </a:rPr>
              <a:t>is_enough</a:t>
            </a:r>
            <a:r>
              <a:rPr lang="en-US" dirty="0">
                <a:solidFill>
                  <a:srgbClr val="0070C0"/>
                </a:solidFill>
              </a:rPr>
              <a:t> (j) {</a:t>
            </a:r>
          </a:p>
          <a:p>
            <a:r>
              <a:rPr lang="en-US" dirty="0">
                <a:solidFill>
                  <a:srgbClr val="0070C0"/>
                </a:solidFill>
              </a:rPr>
              <a:t>     //assume VAL is a know constant</a:t>
            </a:r>
          </a:p>
          <a:p>
            <a:r>
              <a:rPr lang="en-US" dirty="0">
                <a:solidFill>
                  <a:srgbClr val="0070C0"/>
                </a:solidFill>
              </a:rPr>
              <a:t>     if (j == VAL ) return true; </a:t>
            </a:r>
          </a:p>
          <a:p>
            <a:r>
              <a:rPr lang="en-US" dirty="0">
                <a:solidFill>
                  <a:srgbClr val="0070C0"/>
                </a:solidFill>
              </a:rPr>
              <a:t>     else return false;</a:t>
            </a:r>
          </a:p>
          <a:p>
            <a:r>
              <a:rPr lang="en-US" dirty="0">
                <a:solidFill>
                  <a:srgbClr val="0070C0"/>
                </a:solidFill>
              </a:rPr>
              <a:t>}</a:t>
            </a:r>
          </a:p>
        </p:txBody>
      </p:sp>
      <p:sp>
        <p:nvSpPr>
          <p:cNvPr id="6" name="TextBox 5">
            <a:extLst>
              <a:ext uri="{FF2B5EF4-FFF2-40B4-BE49-F238E27FC236}">
                <a16:creationId xmlns:a16="http://schemas.microsoft.com/office/drawing/2014/main" id="{8AF5034C-D29E-4162-A467-0CC808744804}"/>
              </a:ext>
            </a:extLst>
          </p:cNvPr>
          <p:cNvSpPr txBox="1"/>
          <p:nvPr/>
        </p:nvSpPr>
        <p:spPr>
          <a:xfrm>
            <a:off x="4686300" y="1695271"/>
            <a:ext cx="4579620" cy="2308324"/>
          </a:xfrm>
          <a:prstGeom prst="rect">
            <a:avLst/>
          </a:prstGeom>
          <a:noFill/>
        </p:spPr>
        <p:txBody>
          <a:bodyPr wrap="square" rtlCol="0">
            <a:spAutoFit/>
          </a:bodyPr>
          <a:lstStyle/>
          <a:p>
            <a:r>
              <a:rPr lang="en-US" dirty="0">
                <a:solidFill>
                  <a:srgbClr val="00B050"/>
                </a:solidFill>
              </a:rPr>
              <a:t>j = 0;</a:t>
            </a:r>
          </a:p>
          <a:p>
            <a:r>
              <a:rPr lang="en-US" dirty="0">
                <a:solidFill>
                  <a:srgbClr val="00B050"/>
                </a:solidFill>
              </a:rPr>
              <a:t>while (j&lt;10) {</a:t>
            </a:r>
          </a:p>
          <a:p>
            <a:r>
              <a:rPr lang="en-US" dirty="0">
                <a:solidFill>
                  <a:srgbClr val="00B050"/>
                </a:solidFill>
              </a:rPr>
              <a:t>         if (</a:t>
            </a:r>
            <a:r>
              <a:rPr lang="en-US" dirty="0" err="1">
                <a:solidFill>
                  <a:srgbClr val="00B050"/>
                </a:solidFill>
              </a:rPr>
              <a:t>is_enough</a:t>
            </a:r>
            <a:r>
              <a:rPr lang="en-US" dirty="0">
                <a:solidFill>
                  <a:srgbClr val="00B050"/>
                </a:solidFill>
              </a:rPr>
              <a:t>(j)) </a:t>
            </a:r>
            <a:r>
              <a:rPr lang="en-US" dirty="0">
                <a:solidFill>
                  <a:srgbClr val="FF0000"/>
                </a:solidFill>
              </a:rPr>
              <a:t>continue</a:t>
            </a:r>
            <a:r>
              <a:rPr lang="en-US" dirty="0">
                <a:solidFill>
                  <a:srgbClr val="00B050"/>
                </a:solidFill>
              </a:rPr>
              <a:t>; </a:t>
            </a:r>
          </a:p>
          <a:p>
            <a:r>
              <a:rPr lang="en-US" dirty="0">
                <a:solidFill>
                  <a:srgbClr val="00B050"/>
                </a:solidFill>
              </a:rPr>
              <a:t>         j += 1;</a:t>
            </a:r>
          </a:p>
          <a:p>
            <a:r>
              <a:rPr lang="en-US" dirty="0">
                <a:solidFill>
                  <a:srgbClr val="00B050"/>
                </a:solidFill>
              </a:rPr>
              <a:t>}</a:t>
            </a:r>
          </a:p>
          <a:p>
            <a:r>
              <a:rPr lang="en-US" dirty="0">
                <a:solidFill>
                  <a:srgbClr val="00B050"/>
                </a:solidFill>
              </a:rPr>
              <a:t> </a:t>
            </a:r>
            <a:r>
              <a:rPr lang="en-US" dirty="0"/>
              <a:t>//how many iterations maximum? </a:t>
            </a:r>
          </a:p>
        </p:txBody>
      </p:sp>
    </p:spTree>
    <p:extLst>
      <p:ext uri="{BB962C8B-B14F-4D97-AF65-F5344CB8AC3E}">
        <p14:creationId xmlns:p14="http://schemas.microsoft.com/office/powerpoint/2010/main" val="1566947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CEE7-69CD-40CF-9FEB-A616F4440644}"/>
              </a:ext>
            </a:extLst>
          </p:cNvPr>
          <p:cNvSpPr>
            <a:spLocks noGrp="1"/>
          </p:cNvSpPr>
          <p:nvPr>
            <p:ph type="title"/>
          </p:nvPr>
        </p:nvSpPr>
        <p:spPr/>
        <p:txBody>
          <a:bodyPr/>
          <a:lstStyle/>
          <a:p>
            <a:r>
              <a:rPr lang="en-US" dirty="0">
                <a:solidFill>
                  <a:srgbClr val="FF0000"/>
                </a:solidFill>
              </a:rPr>
              <a:t>Labelled Break Statement - Java</a:t>
            </a:r>
          </a:p>
        </p:txBody>
      </p:sp>
      <p:sp>
        <p:nvSpPr>
          <p:cNvPr id="3" name="Content Placeholder 2">
            <a:extLst>
              <a:ext uri="{FF2B5EF4-FFF2-40B4-BE49-F238E27FC236}">
                <a16:creationId xmlns:a16="http://schemas.microsoft.com/office/drawing/2014/main" id="{1A62939A-6073-4E5A-9A92-E1497557C6BC}"/>
              </a:ext>
            </a:extLst>
          </p:cNvPr>
          <p:cNvSpPr>
            <a:spLocks noGrp="1"/>
          </p:cNvSpPr>
          <p:nvPr>
            <p:ph idx="1"/>
          </p:nvPr>
        </p:nvSpPr>
        <p:spPr/>
        <p:txBody>
          <a:bodyPr/>
          <a:lstStyle/>
          <a:p>
            <a:pPr marL="0" indent="0">
              <a:buNone/>
            </a:pPr>
            <a:r>
              <a:rPr lang="en-US" sz="2400" dirty="0">
                <a:solidFill>
                  <a:schemeClr val="tx1"/>
                </a:solidFill>
              </a:rPr>
              <a:t>//Example 1 – simple case but improves readability</a:t>
            </a:r>
          </a:p>
          <a:p>
            <a:pPr marL="0" indent="0">
              <a:buNone/>
            </a:pPr>
            <a:r>
              <a:rPr lang="en-US" sz="2400" dirty="0"/>
              <a:t>int i=7;</a:t>
            </a:r>
          </a:p>
          <a:p>
            <a:pPr marL="0" indent="0">
              <a:buNone/>
            </a:pPr>
            <a:r>
              <a:rPr lang="en-US" sz="2400" dirty="0">
                <a:solidFill>
                  <a:srgbClr val="FF0000"/>
                </a:solidFill>
              </a:rPr>
              <a:t>loop1:</a:t>
            </a:r>
          </a:p>
          <a:p>
            <a:pPr marL="0" indent="0">
              <a:buNone/>
            </a:pPr>
            <a:r>
              <a:rPr lang="en-US" sz="2400" dirty="0"/>
              <a:t>while(i&lt;20) {	</a:t>
            </a:r>
          </a:p>
          <a:p>
            <a:pPr marL="0" indent="0">
              <a:buNone/>
            </a:pPr>
            <a:r>
              <a:rPr lang="en-US" sz="2400" dirty="0"/>
              <a:t>	if(i==10)</a:t>
            </a:r>
          </a:p>
          <a:p>
            <a:pPr marL="0" indent="0">
              <a:buNone/>
            </a:pPr>
            <a:r>
              <a:rPr lang="en-US" sz="2400" dirty="0"/>
              <a:t>		break loop1;</a:t>
            </a:r>
          </a:p>
          <a:p>
            <a:pPr marL="0" indent="0">
              <a:buNone/>
            </a:pPr>
            <a:r>
              <a:rPr lang="en-US" sz="2400" dirty="0"/>
              <a:t>	</a:t>
            </a:r>
            <a:r>
              <a:rPr lang="en-US" sz="2400" dirty="0" err="1"/>
              <a:t>System.out.println</a:t>
            </a:r>
            <a:r>
              <a:rPr lang="en-US" sz="2400" dirty="0"/>
              <a:t>("i ="+i); </a:t>
            </a:r>
          </a:p>
          <a:p>
            <a:pPr marL="0" indent="0">
              <a:buNone/>
            </a:pPr>
            <a:r>
              <a:rPr lang="en-US" sz="2400" dirty="0"/>
              <a:t>	i++;</a:t>
            </a:r>
          </a:p>
          <a:p>
            <a:pPr marL="0" indent="0">
              <a:buNone/>
            </a:pPr>
            <a:r>
              <a:rPr lang="en-US" sz="2400" dirty="0"/>
              <a:t>}</a:t>
            </a:r>
          </a:p>
          <a:p>
            <a:pPr marL="0" indent="0">
              <a:buNone/>
            </a:pPr>
            <a:r>
              <a:rPr lang="en-US" sz="2400" dirty="0" err="1"/>
              <a:t>System.out.println</a:t>
            </a:r>
            <a:r>
              <a:rPr lang="en-US" sz="2400" dirty="0"/>
              <a:t>("Out of the loop");</a:t>
            </a:r>
          </a:p>
          <a:p>
            <a:pPr marL="0" indent="0">
              <a:buNone/>
            </a:pPr>
            <a:endParaRPr lang="en-US" dirty="0"/>
          </a:p>
        </p:txBody>
      </p:sp>
    </p:spTree>
    <p:extLst>
      <p:ext uri="{BB962C8B-B14F-4D97-AF65-F5344CB8AC3E}">
        <p14:creationId xmlns:p14="http://schemas.microsoft.com/office/powerpoint/2010/main" val="2742654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84D946-CB35-49C9-A93B-9DD279BDA8EE}"/>
              </a:ext>
            </a:extLst>
          </p:cNvPr>
          <p:cNvSpPr/>
          <p:nvPr/>
        </p:nvSpPr>
        <p:spPr>
          <a:xfrm>
            <a:off x="487680" y="1364558"/>
            <a:ext cx="8656320" cy="4401205"/>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int[][] </a:t>
            </a:r>
            <a:r>
              <a:rPr lang="en-US" sz="2000" dirty="0" err="1">
                <a:latin typeface="Calibri" panose="020F0502020204030204" pitchFamily="34" charset="0"/>
                <a:cs typeface="Calibri" panose="020F0502020204030204" pitchFamily="34" charset="0"/>
              </a:rPr>
              <a:t>arr</a:t>
            </a:r>
            <a:r>
              <a:rPr lang="en-US" sz="2000" dirty="0">
                <a:latin typeface="Calibri" panose="020F0502020204030204" pitchFamily="34" charset="0"/>
                <a:cs typeface="Calibri" panose="020F0502020204030204" pitchFamily="34" charset="0"/>
              </a:rPr>
              <a:t> = { { 1, 2 }, { 3, 4 }, { 9, 10 }, { 11, 12 } };</a:t>
            </a:r>
          </a:p>
          <a:p>
            <a:r>
              <a:rPr lang="en-US" sz="2000" dirty="0" err="1">
                <a:latin typeface="Calibri" panose="020F0502020204030204" pitchFamily="34" charset="0"/>
                <a:cs typeface="Calibri" panose="020F0502020204030204" pitchFamily="34" charset="0"/>
              </a:rPr>
              <a:t>boolean</a:t>
            </a:r>
            <a:r>
              <a:rPr lang="en-US" sz="2000" dirty="0">
                <a:latin typeface="Calibri" panose="020F0502020204030204" pitchFamily="34" charset="0"/>
                <a:cs typeface="Calibri" panose="020F0502020204030204" pitchFamily="34" charset="0"/>
              </a:rPr>
              <a:t> found = false;</a:t>
            </a:r>
          </a:p>
          <a:p>
            <a:r>
              <a:rPr lang="en-US" sz="2000" dirty="0">
                <a:latin typeface="Calibri" panose="020F0502020204030204" pitchFamily="34" charset="0"/>
                <a:cs typeface="Calibri" panose="020F0502020204030204" pitchFamily="34" charset="0"/>
              </a:rPr>
              <a:t>int row = 0, col = 0;</a:t>
            </a:r>
          </a:p>
          <a:p>
            <a:r>
              <a:rPr lang="en-US" sz="2000" dirty="0" err="1">
                <a:solidFill>
                  <a:srgbClr val="FF0000"/>
                </a:solidFill>
                <a:latin typeface="Calibri" panose="020F0502020204030204" pitchFamily="34" charset="0"/>
                <a:cs typeface="Calibri" panose="020F0502020204030204" pitchFamily="34" charset="0"/>
              </a:rPr>
              <a:t>searchint</a:t>
            </a:r>
            <a:r>
              <a:rPr lang="en-US" sz="2000" dirty="0">
                <a:solidFill>
                  <a:srgbClr val="FF000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find index of first int greater than 10</a:t>
            </a:r>
          </a:p>
          <a:p>
            <a:r>
              <a:rPr lang="en-US" sz="2000" dirty="0">
                <a:latin typeface="Calibri" panose="020F0502020204030204" pitchFamily="34" charset="0"/>
                <a:cs typeface="Calibri" panose="020F0502020204030204" pitchFamily="34" charset="0"/>
              </a:rPr>
              <a:t>for (row = 0; row &lt; </a:t>
            </a:r>
            <a:r>
              <a:rPr lang="en-US" sz="2000" dirty="0" err="1">
                <a:latin typeface="Calibri" panose="020F0502020204030204" pitchFamily="34" charset="0"/>
                <a:cs typeface="Calibri" panose="020F0502020204030204" pitchFamily="34" charset="0"/>
              </a:rPr>
              <a:t>arr.length</a:t>
            </a:r>
            <a:r>
              <a:rPr lang="en-US" sz="2000" dirty="0">
                <a:latin typeface="Calibri" panose="020F0502020204030204" pitchFamily="34" charset="0"/>
                <a:cs typeface="Calibri" panose="020F0502020204030204" pitchFamily="34" charset="0"/>
              </a:rPr>
              <a:t>; row++) {</a:t>
            </a:r>
          </a:p>
          <a:p>
            <a:r>
              <a:rPr lang="en-US" sz="2000" dirty="0">
                <a:latin typeface="Calibri" panose="020F0502020204030204" pitchFamily="34" charset="0"/>
                <a:cs typeface="Calibri" panose="020F0502020204030204" pitchFamily="34" charset="0"/>
              </a:rPr>
              <a:t>	for (col = 0; col &lt; </a:t>
            </a:r>
            <a:r>
              <a:rPr lang="en-US" sz="2000" dirty="0" err="1">
                <a:latin typeface="Calibri" panose="020F0502020204030204" pitchFamily="34" charset="0"/>
                <a:cs typeface="Calibri" panose="020F0502020204030204" pitchFamily="34" charset="0"/>
              </a:rPr>
              <a:t>arr</a:t>
            </a:r>
            <a:r>
              <a:rPr lang="en-US" sz="2000" dirty="0">
                <a:latin typeface="Calibri" panose="020F0502020204030204" pitchFamily="34" charset="0"/>
                <a:cs typeface="Calibri" panose="020F0502020204030204" pitchFamily="34" charset="0"/>
              </a:rPr>
              <a:t>[row].length; col++) {</a:t>
            </a:r>
          </a:p>
          <a:p>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arr</a:t>
            </a:r>
            <a:r>
              <a:rPr lang="en-US" sz="2000" dirty="0">
                <a:latin typeface="Calibri" panose="020F0502020204030204" pitchFamily="34" charset="0"/>
                <a:cs typeface="Calibri" panose="020F0502020204030204" pitchFamily="34" charset="0"/>
              </a:rPr>
              <a:t>[row][col] &gt; 10) {</a:t>
            </a:r>
          </a:p>
          <a:p>
            <a:r>
              <a:rPr lang="en-US" sz="2000" dirty="0">
                <a:latin typeface="Calibri" panose="020F0502020204030204" pitchFamily="34" charset="0"/>
                <a:cs typeface="Calibri" panose="020F0502020204030204" pitchFamily="34" charset="0"/>
              </a:rPr>
              <a:t>			found = true;</a:t>
            </a:r>
          </a:p>
          <a:p>
            <a:r>
              <a:rPr lang="en-US" sz="2000" dirty="0">
                <a:latin typeface="Calibri" panose="020F0502020204030204" pitchFamily="34" charset="0"/>
                <a:cs typeface="Calibri" panose="020F0502020204030204" pitchFamily="34" charset="0"/>
              </a:rPr>
              <a:t>			</a:t>
            </a:r>
            <a:r>
              <a:rPr lang="en-US" sz="2000" dirty="0">
                <a:solidFill>
                  <a:srgbClr val="FF0000"/>
                </a:solidFill>
                <a:latin typeface="Calibri" panose="020F0502020204030204" pitchFamily="34" charset="0"/>
                <a:cs typeface="Calibri" panose="020F0502020204030204" pitchFamily="34" charset="0"/>
              </a:rPr>
              <a:t>break </a:t>
            </a:r>
            <a:r>
              <a:rPr lang="en-US" sz="2000" dirty="0" err="1">
                <a:solidFill>
                  <a:srgbClr val="FF0000"/>
                </a:solidFill>
                <a:latin typeface="Calibri" panose="020F0502020204030204" pitchFamily="34" charset="0"/>
                <a:cs typeface="Calibri" panose="020F0502020204030204" pitchFamily="34" charset="0"/>
              </a:rPr>
              <a:t>searchint</a:t>
            </a:r>
            <a:r>
              <a:rPr lang="en-US" sz="2000" dirty="0">
                <a:solidFill>
                  <a:srgbClr val="FF0000"/>
                </a:solidFill>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		} //end if</a:t>
            </a:r>
          </a:p>
          <a:p>
            <a:r>
              <a:rPr lang="en-US" sz="2000" dirty="0">
                <a:latin typeface="Calibri" panose="020F0502020204030204" pitchFamily="34" charset="0"/>
                <a:cs typeface="Calibri" panose="020F0502020204030204" pitchFamily="34" charset="0"/>
              </a:rPr>
              <a:t>	} //end for col</a:t>
            </a:r>
          </a:p>
          <a:p>
            <a:r>
              <a:rPr lang="en-US" sz="2000" dirty="0">
                <a:latin typeface="Calibri" panose="020F0502020204030204" pitchFamily="34" charset="0"/>
                <a:cs typeface="Calibri" panose="020F0502020204030204" pitchFamily="34" charset="0"/>
              </a:rPr>
              <a:t>} //end for row</a:t>
            </a:r>
          </a:p>
          <a:p>
            <a:r>
              <a:rPr lang="en-US" sz="2000" dirty="0">
                <a:latin typeface="Calibri" panose="020F0502020204030204" pitchFamily="34" charset="0"/>
                <a:cs typeface="Calibri" panose="020F0502020204030204" pitchFamily="34" charset="0"/>
              </a:rPr>
              <a:t>if (found)</a:t>
            </a:r>
          </a:p>
          <a:p>
            <a:r>
              <a:rPr lang="en-US" sz="2000" dirty="0">
                <a:latin typeface="Calibri" panose="020F0502020204030204" pitchFamily="34" charset="0"/>
                <a:cs typeface="Calibri" panose="020F0502020204030204" pitchFamily="34" charset="0"/>
              </a:rPr>
              <a:t>	print("First int greater than 10 is found at index: [" + row + "," + col + "]")</a:t>
            </a:r>
          </a:p>
        </p:txBody>
      </p:sp>
      <p:sp>
        <p:nvSpPr>
          <p:cNvPr id="4" name="Rectangle 3">
            <a:extLst>
              <a:ext uri="{FF2B5EF4-FFF2-40B4-BE49-F238E27FC236}">
                <a16:creationId xmlns:a16="http://schemas.microsoft.com/office/drawing/2014/main" id="{B0822402-4780-40B0-979D-6163860B6F59}"/>
              </a:ext>
            </a:extLst>
          </p:cNvPr>
          <p:cNvSpPr/>
          <p:nvPr/>
        </p:nvSpPr>
        <p:spPr>
          <a:xfrm>
            <a:off x="393192" y="630572"/>
            <a:ext cx="8357616" cy="461665"/>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//Example 2: used in nested loops</a:t>
            </a:r>
          </a:p>
        </p:txBody>
      </p:sp>
    </p:spTree>
    <p:extLst>
      <p:ext uri="{BB962C8B-B14F-4D97-AF65-F5344CB8AC3E}">
        <p14:creationId xmlns:p14="http://schemas.microsoft.com/office/powerpoint/2010/main" val="2362708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8325-7D53-4012-AA00-59CEDDA5C833}"/>
              </a:ext>
            </a:extLst>
          </p:cNvPr>
          <p:cNvSpPr>
            <a:spLocks noGrp="1"/>
          </p:cNvSpPr>
          <p:nvPr>
            <p:ph type="title"/>
          </p:nvPr>
        </p:nvSpPr>
        <p:spPr/>
        <p:txBody>
          <a:bodyPr/>
          <a:lstStyle/>
          <a:p>
            <a:r>
              <a:rPr lang="en-US" dirty="0">
                <a:solidFill>
                  <a:srgbClr val="FF0000"/>
                </a:solidFill>
              </a:rPr>
              <a:t>Detecting abnormal loop break out</a:t>
            </a:r>
          </a:p>
        </p:txBody>
      </p:sp>
      <p:sp>
        <p:nvSpPr>
          <p:cNvPr id="5" name="Content Placeholder 4">
            <a:extLst>
              <a:ext uri="{FF2B5EF4-FFF2-40B4-BE49-F238E27FC236}">
                <a16:creationId xmlns:a16="http://schemas.microsoft.com/office/drawing/2014/main" id="{88A44922-E029-50C4-636E-D4A82165150E}"/>
              </a:ext>
            </a:extLst>
          </p:cNvPr>
          <p:cNvSpPr txBox="1">
            <a:spLocks noGrp="1"/>
          </p:cNvSpPr>
          <p:nvPr>
            <p:ph idx="1"/>
          </p:nvPr>
        </p:nvSpPr>
        <p:spPr>
          <a:xfrm>
            <a:off x="609600" y="1524000"/>
            <a:ext cx="4368800" cy="4462760"/>
          </a:xfrm>
          <a:prstGeom prst="rect">
            <a:avLst/>
          </a:prstGeom>
          <a:noFill/>
        </p:spPr>
        <p:txBody>
          <a:bodyPr wrap="square" rtlCol="0">
            <a:spAutoFit/>
          </a:bodyPr>
          <a:lstStyle/>
          <a:p>
            <a:pPr marL="0" indent="0">
              <a:buNone/>
            </a:pPr>
            <a:r>
              <a:rPr lang="en-US" sz="2000" dirty="0">
                <a:solidFill>
                  <a:schemeClr val="tx1"/>
                </a:solidFill>
              </a:rPr>
              <a:t>#Python</a:t>
            </a:r>
          </a:p>
          <a:p>
            <a:pPr marL="0" indent="0">
              <a:buNone/>
            </a:pPr>
            <a:r>
              <a:rPr lang="en-US" sz="2000" dirty="0">
                <a:solidFill>
                  <a:srgbClr val="0070C0"/>
                </a:solidFill>
              </a:rPr>
              <a:t>j = 0</a:t>
            </a:r>
          </a:p>
          <a:p>
            <a:pPr marL="0" indent="0">
              <a:buNone/>
            </a:pPr>
            <a:r>
              <a:rPr lang="en-US" sz="2000" dirty="0">
                <a:solidFill>
                  <a:srgbClr val="0070C0"/>
                </a:solidFill>
              </a:rPr>
              <a:t>s = an random integer</a:t>
            </a:r>
          </a:p>
          <a:p>
            <a:pPr marL="0" indent="0">
              <a:buNone/>
            </a:pPr>
            <a:r>
              <a:rPr lang="en-US" sz="2000" dirty="0">
                <a:solidFill>
                  <a:srgbClr val="0070C0"/>
                </a:solidFill>
              </a:rPr>
              <a:t>n = array size</a:t>
            </a:r>
          </a:p>
          <a:p>
            <a:pPr marL="0" indent="0">
              <a:buNone/>
            </a:pPr>
            <a:r>
              <a:rPr lang="en-US" sz="2000" dirty="0">
                <a:solidFill>
                  <a:srgbClr val="0070C0"/>
                </a:solidFill>
              </a:rPr>
              <a:t>while j&lt; n :</a:t>
            </a:r>
          </a:p>
          <a:p>
            <a:pPr marL="0" indent="0">
              <a:buNone/>
            </a:pPr>
            <a:r>
              <a:rPr lang="en-US" sz="2000" dirty="0">
                <a:solidFill>
                  <a:srgbClr val="0070C0"/>
                </a:solidFill>
              </a:rPr>
              <a:t>      if </a:t>
            </a:r>
            <a:r>
              <a:rPr lang="en-US" sz="2000" dirty="0" err="1">
                <a:solidFill>
                  <a:srgbClr val="0070C0"/>
                </a:solidFill>
              </a:rPr>
              <a:t>arr</a:t>
            </a:r>
            <a:r>
              <a:rPr lang="en-US" sz="2000" dirty="0">
                <a:solidFill>
                  <a:srgbClr val="0070C0"/>
                </a:solidFill>
              </a:rPr>
              <a:t>[j] == seed):</a:t>
            </a:r>
          </a:p>
          <a:p>
            <a:pPr marL="0" indent="0">
              <a:buNone/>
            </a:pPr>
            <a:r>
              <a:rPr lang="en-US" sz="2000" dirty="0">
                <a:solidFill>
                  <a:srgbClr val="0070C0"/>
                </a:solidFill>
              </a:rPr>
              <a:t>	print (s, “found in pos”, j)</a:t>
            </a:r>
          </a:p>
          <a:p>
            <a:pPr marL="0" indent="0">
              <a:buNone/>
            </a:pPr>
            <a:r>
              <a:rPr lang="en-US" sz="2000" dirty="0">
                <a:solidFill>
                  <a:srgbClr val="0070C0"/>
                </a:solidFill>
              </a:rPr>
              <a:t>	</a:t>
            </a:r>
            <a:r>
              <a:rPr lang="en-US" sz="2000" dirty="0">
                <a:solidFill>
                  <a:srgbClr val="FF0000"/>
                </a:solidFill>
              </a:rPr>
              <a:t>break</a:t>
            </a:r>
            <a:r>
              <a:rPr lang="en-US" sz="2000" dirty="0">
                <a:solidFill>
                  <a:srgbClr val="0070C0"/>
                </a:solidFill>
              </a:rPr>
              <a:t>  </a:t>
            </a:r>
            <a:r>
              <a:rPr lang="en-US" sz="2000" dirty="0">
                <a:solidFill>
                  <a:schemeClr val="tx1"/>
                </a:solidFill>
              </a:rPr>
              <a:t>#match </a:t>
            </a:r>
          </a:p>
          <a:p>
            <a:pPr marL="0" indent="0">
              <a:buNone/>
            </a:pPr>
            <a:r>
              <a:rPr lang="en-US" sz="2000" dirty="0">
                <a:solidFill>
                  <a:srgbClr val="0070C0"/>
                </a:solidFill>
              </a:rPr>
              <a:t>      j += 1</a:t>
            </a:r>
          </a:p>
          <a:p>
            <a:pPr marL="0" indent="0">
              <a:buNone/>
            </a:pPr>
            <a:r>
              <a:rPr lang="en-US" sz="2000" dirty="0">
                <a:solidFill>
                  <a:srgbClr val="0070C0"/>
                </a:solidFill>
              </a:rPr>
              <a:t>else : </a:t>
            </a:r>
            <a:r>
              <a:rPr lang="en-US" sz="2000" dirty="0">
                <a:solidFill>
                  <a:schemeClr val="tx1"/>
                </a:solidFill>
              </a:rPr>
              <a:t>#loop terminate normally</a:t>
            </a:r>
          </a:p>
          <a:p>
            <a:pPr marL="0" indent="0">
              <a:buNone/>
            </a:pPr>
            <a:r>
              <a:rPr lang="en-US" sz="2000" dirty="0">
                <a:solidFill>
                  <a:schemeClr val="tx1"/>
                </a:solidFill>
              </a:rPr>
              <a:t>     </a:t>
            </a:r>
            <a:r>
              <a:rPr lang="en-US" sz="2000" dirty="0">
                <a:solidFill>
                  <a:srgbClr val="0070C0"/>
                </a:solidFill>
              </a:rPr>
              <a:t> print(s, “not in loop”)</a:t>
            </a:r>
          </a:p>
          <a:p>
            <a:pPr marL="0" indent="0">
              <a:buNone/>
            </a:pPr>
            <a:r>
              <a:rPr lang="en-US" sz="2000" dirty="0">
                <a:solidFill>
                  <a:srgbClr val="0070C0"/>
                </a:solidFill>
              </a:rPr>
              <a:t> </a:t>
            </a:r>
            <a:endParaRPr lang="en-US" dirty="0">
              <a:solidFill>
                <a:srgbClr val="0070C0"/>
              </a:solidFill>
            </a:endParaRPr>
          </a:p>
        </p:txBody>
      </p:sp>
      <p:sp>
        <p:nvSpPr>
          <p:cNvPr id="6" name="Content Placeholder 4">
            <a:extLst>
              <a:ext uri="{FF2B5EF4-FFF2-40B4-BE49-F238E27FC236}">
                <a16:creationId xmlns:a16="http://schemas.microsoft.com/office/drawing/2014/main" id="{6669417A-253D-2AAE-5AFA-6991E6073FCE}"/>
              </a:ext>
            </a:extLst>
          </p:cNvPr>
          <p:cNvSpPr txBox="1">
            <a:spLocks/>
          </p:cNvSpPr>
          <p:nvPr/>
        </p:nvSpPr>
        <p:spPr bwMode="auto">
          <a:xfrm>
            <a:off x="5003800" y="1979235"/>
            <a:ext cx="3987800"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0" fontAlgn="base" hangingPunct="0">
              <a:spcBef>
                <a:spcPct val="20000"/>
              </a:spcBef>
              <a:spcAft>
                <a:spcPct val="0"/>
              </a:spcAft>
              <a:buChar char="•"/>
              <a:defRPr sz="2800">
                <a:solidFill>
                  <a:schemeClr val="accent2"/>
                </a:solidFill>
                <a:latin typeface="+mn-lt"/>
                <a:ea typeface="Lucida Sans Unicode" pitchFamily="34" charset="0"/>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Lucida Sans Unicode" pitchFamily="34" charset="0"/>
                <a:cs typeface="+mn-cs"/>
              </a:defRPr>
            </a:lvl2pPr>
            <a:lvl3pPr marL="1143000" indent="-228600" algn="l" rtl="0" eaLnBrk="0" fontAlgn="base" hangingPunct="0">
              <a:spcBef>
                <a:spcPct val="20000"/>
              </a:spcBef>
              <a:spcAft>
                <a:spcPct val="0"/>
              </a:spcAft>
              <a:buChar char="•"/>
              <a:defRPr sz="2100">
                <a:solidFill>
                  <a:srgbClr val="666699"/>
                </a:solidFill>
                <a:latin typeface="+mn-lt"/>
                <a:ea typeface="Lucida Sans Unicode" pitchFamily="34" charset="0"/>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Lucida Sans Unicode" pitchFamily="34" charset="0"/>
                <a:cs typeface="+mn-cs"/>
              </a:defRPr>
            </a:lvl4pPr>
            <a:lvl5pPr marL="2057400" indent="-228600" algn="l" rtl="0" eaLnBrk="0" fontAlgn="base" hangingPunct="0">
              <a:spcBef>
                <a:spcPct val="20000"/>
              </a:spcBef>
              <a:spcAft>
                <a:spcPct val="0"/>
              </a:spcAft>
              <a:buChar char="»"/>
              <a:defRPr sz="2000">
                <a:solidFill>
                  <a:srgbClr val="666699"/>
                </a:solidFill>
                <a:latin typeface="+mn-lt"/>
                <a:ea typeface="Lucida Sans Unicode" pitchFamily="34" charset="0"/>
                <a:cs typeface="+mn-cs"/>
              </a:defRPr>
            </a:lvl5pPr>
            <a:lvl6pPr marL="2514600" indent="-228600" algn="l" rtl="0" fontAlgn="base">
              <a:spcBef>
                <a:spcPct val="20000"/>
              </a:spcBef>
              <a:spcAft>
                <a:spcPct val="0"/>
              </a:spcAft>
              <a:buChar char="»"/>
              <a:defRPr>
                <a:solidFill>
                  <a:srgbClr val="666699"/>
                </a:solidFill>
                <a:latin typeface="+mn-lt"/>
                <a:cs typeface="+mn-cs"/>
              </a:defRPr>
            </a:lvl6pPr>
            <a:lvl7pPr marL="2971800" indent="-228600" algn="l" rtl="0" fontAlgn="base">
              <a:spcBef>
                <a:spcPct val="20000"/>
              </a:spcBef>
              <a:spcAft>
                <a:spcPct val="0"/>
              </a:spcAft>
              <a:buChar char="»"/>
              <a:defRPr>
                <a:solidFill>
                  <a:srgbClr val="666699"/>
                </a:solidFill>
                <a:latin typeface="+mn-lt"/>
                <a:cs typeface="+mn-cs"/>
              </a:defRPr>
            </a:lvl7pPr>
            <a:lvl8pPr marL="3429000" indent="-228600" algn="l" rtl="0" fontAlgn="base">
              <a:spcBef>
                <a:spcPct val="20000"/>
              </a:spcBef>
              <a:spcAft>
                <a:spcPct val="0"/>
              </a:spcAft>
              <a:buChar char="»"/>
              <a:defRPr>
                <a:solidFill>
                  <a:srgbClr val="666699"/>
                </a:solidFill>
                <a:latin typeface="+mn-lt"/>
                <a:cs typeface="+mn-cs"/>
              </a:defRPr>
            </a:lvl8pPr>
            <a:lvl9pPr marL="3886200" indent="-228600" algn="l" rtl="0" fontAlgn="base">
              <a:spcBef>
                <a:spcPct val="20000"/>
              </a:spcBef>
              <a:spcAft>
                <a:spcPct val="0"/>
              </a:spcAft>
              <a:buChar char="»"/>
              <a:defRPr>
                <a:solidFill>
                  <a:srgbClr val="666699"/>
                </a:solidFill>
                <a:latin typeface="+mn-lt"/>
                <a:cs typeface="+mn-cs"/>
              </a:defRPr>
            </a:lvl9pPr>
          </a:lstStyle>
          <a:p>
            <a:pPr marL="0" indent="0">
              <a:buFontTx/>
              <a:buNone/>
            </a:pPr>
            <a:r>
              <a:rPr lang="en-US" sz="2000" kern="0" dirty="0">
                <a:solidFill>
                  <a:srgbClr val="D47812"/>
                </a:solidFill>
              </a:rPr>
              <a:t>#Python</a:t>
            </a:r>
          </a:p>
          <a:p>
            <a:pPr marL="0" indent="0">
              <a:buFontTx/>
              <a:buNone/>
            </a:pPr>
            <a:endParaRPr lang="en-US" sz="2000" kern="0" dirty="0">
              <a:solidFill>
                <a:srgbClr val="D47812"/>
              </a:solidFill>
            </a:endParaRPr>
          </a:p>
          <a:p>
            <a:pPr marL="0" indent="0">
              <a:buFontTx/>
              <a:buNone/>
            </a:pPr>
            <a:r>
              <a:rPr lang="en-US" sz="2000" kern="0" dirty="0">
                <a:solidFill>
                  <a:srgbClr val="D47812"/>
                </a:solidFill>
              </a:rPr>
              <a:t>for j in range (n) :</a:t>
            </a:r>
          </a:p>
          <a:p>
            <a:pPr marL="0" indent="0">
              <a:buFontTx/>
              <a:buNone/>
            </a:pPr>
            <a:r>
              <a:rPr lang="en-US" sz="2000" kern="0" dirty="0">
                <a:solidFill>
                  <a:srgbClr val="D47812"/>
                </a:solidFill>
              </a:rPr>
              <a:t>    if </a:t>
            </a:r>
            <a:r>
              <a:rPr lang="en-US" sz="2000" kern="0" dirty="0" err="1">
                <a:solidFill>
                  <a:srgbClr val="D47812"/>
                </a:solidFill>
              </a:rPr>
              <a:t>arr</a:t>
            </a:r>
            <a:r>
              <a:rPr lang="en-US" sz="2000" kern="0" dirty="0">
                <a:solidFill>
                  <a:srgbClr val="D47812"/>
                </a:solidFill>
              </a:rPr>
              <a:t>[j] == s :</a:t>
            </a:r>
          </a:p>
          <a:p>
            <a:pPr marL="0" indent="0">
              <a:buFontTx/>
              <a:buNone/>
            </a:pPr>
            <a:r>
              <a:rPr lang="en-US" sz="2000" kern="0" dirty="0">
                <a:solidFill>
                  <a:srgbClr val="D47812"/>
                </a:solidFill>
              </a:rPr>
              <a:t>          … found …</a:t>
            </a:r>
          </a:p>
          <a:p>
            <a:pPr marL="0" indent="0">
              <a:buFontTx/>
              <a:buNone/>
            </a:pPr>
            <a:r>
              <a:rPr lang="en-US" sz="2000" kern="0" dirty="0">
                <a:solidFill>
                  <a:srgbClr val="D47812"/>
                </a:solidFill>
              </a:rPr>
              <a:t>else :    </a:t>
            </a:r>
          </a:p>
          <a:p>
            <a:pPr marL="0" indent="0">
              <a:buFontTx/>
              <a:buNone/>
            </a:pPr>
            <a:r>
              <a:rPr lang="en-US" sz="2000" kern="0" dirty="0">
                <a:solidFill>
                  <a:schemeClr val="tx1"/>
                </a:solidFill>
              </a:rPr>
              <a:t> #note else matches for, not if</a:t>
            </a:r>
          </a:p>
          <a:p>
            <a:pPr marL="0" indent="0">
              <a:buFontTx/>
              <a:buNone/>
            </a:pPr>
            <a:r>
              <a:rPr lang="en-US" sz="2000" kern="0" dirty="0">
                <a:solidFill>
                  <a:srgbClr val="D47812"/>
                </a:solidFill>
              </a:rPr>
              <a:t>    … not in list …</a:t>
            </a:r>
          </a:p>
          <a:p>
            <a:pPr marL="0" indent="0">
              <a:buFontTx/>
              <a:buNone/>
            </a:pPr>
            <a:r>
              <a:rPr lang="en-US" sz="2000" kern="0" dirty="0">
                <a:solidFill>
                  <a:srgbClr val="0070C0"/>
                </a:solidFill>
              </a:rPr>
              <a:t> </a:t>
            </a:r>
            <a:endParaRPr lang="en-US" kern="0" dirty="0">
              <a:solidFill>
                <a:srgbClr val="0070C0"/>
              </a:solidFill>
            </a:endParaRPr>
          </a:p>
        </p:txBody>
      </p:sp>
      <p:sp>
        <p:nvSpPr>
          <p:cNvPr id="7" name="Rounded Rectangle 6">
            <a:extLst>
              <a:ext uri="{FF2B5EF4-FFF2-40B4-BE49-F238E27FC236}">
                <a16:creationId xmlns:a16="http://schemas.microsoft.com/office/drawing/2014/main" id="{D456C428-4760-87DA-1E67-F683CF25B615}"/>
              </a:ext>
            </a:extLst>
          </p:cNvPr>
          <p:cNvSpPr/>
          <p:nvPr/>
        </p:nvSpPr>
        <p:spPr bwMode="auto">
          <a:xfrm>
            <a:off x="5003800" y="1524000"/>
            <a:ext cx="3987800" cy="47752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8" name="Rounded Rectangle 7">
            <a:extLst>
              <a:ext uri="{FF2B5EF4-FFF2-40B4-BE49-F238E27FC236}">
                <a16:creationId xmlns:a16="http://schemas.microsoft.com/office/drawing/2014/main" id="{4558E208-8BCC-4901-3C0B-A98404D12D8C}"/>
              </a:ext>
            </a:extLst>
          </p:cNvPr>
          <p:cNvSpPr/>
          <p:nvPr/>
        </p:nvSpPr>
        <p:spPr bwMode="auto">
          <a:xfrm>
            <a:off x="381000" y="1367780"/>
            <a:ext cx="4368800" cy="47752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700790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a:extLst>
              <a:ext uri="{FF2B5EF4-FFF2-40B4-BE49-F238E27FC236}">
                <a16:creationId xmlns:a16="http://schemas.microsoft.com/office/drawing/2014/main" id="{6CB80FDC-6E53-7B47-93CB-3BCC79583296}"/>
              </a:ext>
            </a:extLst>
          </p:cNvPr>
          <p:cNvSpPr>
            <a:spLocks noGrp="1" noChangeArrowheads="1"/>
          </p:cNvSpPr>
          <p:nvPr>
            <p:ph type="title"/>
          </p:nvPr>
        </p:nvSpPr>
        <p:spPr>
          <a:xfrm>
            <a:off x="609600" y="228600"/>
            <a:ext cx="8153400" cy="1143000"/>
          </a:xfrm>
        </p:spPr>
        <p:txBody>
          <a:bodyPr/>
          <a:lstStyle/>
          <a:p>
            <a:pPr eaLnBrk="1" hangingPunct="1">
              <a:lnSpc>
                <a:spcPct val="150000"/>
              </a:lnSpc>
            </a:pPr>
            <a:r>
              <a:rPr lang="en-US" altLang="en-US" sz="3200" dirty="0">
                <a:solidFill>
                  <a:schemeClr val="accent6">
                    <a:lumMod val="75000"/>
                  </a:schemeClr>
                </a:solidFill>
              </a:rPr>
              <a:t>Iteration Based on Data Structures</a:t>
            </a:r>
          </a:p>
        </p:txBody>
      </p:sp>
      <p:sp>
        <p:nvSpPr>
          <p:cNvPr id="69637" name="Rectangle 3">
            <a:extLst>
              <a:ext uri="{FF2B5EF4-FFF2-40B4-BE49-F238E27FC236}">
                <a16:creationId xmlns:a16="http://schemas.microsoft.com/office/drawing/2014/main" id="{B9653B8D-4A63-6745-9991-2AC66284CEC0}"/>
              </a:ext>
            </a:extLst>
          </p:cNvPr>
          <p:cNvSpPr>
            <a:spLocks noGrp="1" noChangeArrowheads="1"/>
          </p:cNvSpPr>
          <p:nvPr>
            <p:ph type="body" idx="1"/>
          </p:nvPr>
        </p:nvSpPr>
        <p:spPr>
          <a:xfrm>
            <a:off x="533400" y="1371600"/>
            <a:ext cx="8077200" cy="4648200"/>
          </a:xfrm>
        </p:spPr>
        <p:txBody>
          <a:bodyPr/>
          <a:lstStyle/>
          <a:p>
            <a:pPr eaLnBrk="1" hangingPunct="1">
              <a:lnSpc>
                <a:spcPct val="90000"/>
              </a:lnSpc>
            </a:pPr>
            <a:r>
              <a:rPr lang="en-US" altLang="en-US" sz="2400">
                <a:solidFill>
                  <a:schemeClr val="tx1"/>
                </a:solidFill>
              </a:rPr>
              <a:t>The number of elements in a data structure controls loop iteration</a:t>
            </a:r>
          </a:p>
          <a:p>
            <a:pPr eaLnBrk="1" hangingPunct="1">
              <a:lnSpc>
                <a:spcPct val="90000"/>
              </a:lnSpc>
            </a:pPr>
            <a:r>
              <a:rPr lang="en-US" altLang="en-US" sz="2400">
                <a:solidFill>
                  <a:schemeClr val="tx1"/>
                </a:solidFill>
              </a:rPr>
              <a:t>Control mechanism is a call to an </a:t>
            </a:r>
            <a:r>
              <a:rPr lang="en-US" altLang="en-US" sz="2400" i="1">
                <a:solidFill>
                  <a:srgbClr val="FF0000"/>
                </a:solidFill>
              </a:rPr>
              <a:t>iterator</a:t>
            </a:r>
            <a:r>
              <a:rPr lang="en-US" altLang="en-US" sz="2400">
                <a:solidFill>
                  <a:srgbClr val="FF0000"/>
                </a:solidFill>
              </a:rPr>
              <a:t> </a:t>
            </a:r>
            <a:r>
              <a:rPr lang="en-US" altLang="en-US" sz="2400">
                <a:solidFill>
                  <a:schemeClr val="tx1"/>
                </a:solidFill>
              </a:rPr>
              <a:t>function that returns the next element in some chosen order, if there is one; else loop is terminate</a:t>
            </a:r>
          </a:p>
          <a:p>
            <a:pPr lvl="1" eaLnBrk="1" hangingPunct="1"/>
            <a:r>
              <a:rPr lang="en-US" altLang="en-US" sz="2000">
                <a:solidFill>
                  <a:schemeClr val="tx1"/>
                </a:solidFill>
              </a:rPr>
              <a:t>Example: Java 5.0 (uses</a:t>
            </a:r>
            <a:r>
              <a:rPr lang="en-US" altLang="en-US" sz="2800">
                <a:solidFill>
                  <a:schemeClr val="tx1"/>
                </a:solidFill>
              </a:rPr>
              <a:t> </a:t>
            </a:r>
            <a:r>
              <a:rPr lang="en-US" altLang="en-US" sz="2000">
                <a:solidFill>
                  <a:srgbClr val="FF0000"/>
                </a:solidFill>
              </a:rPr>
              <a:t>for</a:t>
            </a:r>
            <a:r>
              <a:rPr lang="en-US" altLang="en-US" sz="2000">
                <a:solidFill>
                  <a:schemeClr val="tx1"/>
                </a:solidFill>
              </a:rPr>
              <a:t>, although it is called </a:t>
            </a:r>
            <a:r>
              <a:rPr lang="en-US" altLang="en-US" sz="2000">
                <a:solidFill>
                  <a:srgbClr val="FF0000"/>
                </a:solidFill>
              </a:rPr>
              <a:t>foreach</a:t>
            </a:r>
            <a:endParaRPr lang="en-US" altLang="en-US" sz="1400">
              <a:solidFill>
                <a:schemeClr val="tx1"/>
              </a:solidFill>
            </a:endParaRPr>
          </a:p>
          <a:p>
            <a:pPr lvl="1" eaLnBrk="1" hangingPunct="1">
              <a:buFontTx/>
              <a:buNone/>
            </a:pPr>
            <a:r>
              <a:rPr lang="en-US" altLang="en-US" sz="1800">
                <a:solidFill>
                  <a:schemeClr val="tx1"/>
                </a:solidFill>
              </a:rPr>
              <a:t>       </a:t>
            </a:r>
            <a:r>
              <a:rPr lang="en-US" altLang="en-US" sz="1800">
                <a:solidFill>
                  <a:srgbClr val="0070C0"/>
                </a:solidFill>
              </a:rPr>
              <a:t>for (String name : </a:t>
            </a:r>
            <a:r>
              <a:rPr lang="en-US" altLang="en-US" sz="1800" err="1">
                <a:solidFill>
                  <a:srgbClr val="0070C0"/>
                </a:solidFill>
              </a:rPr>
              <a:t>nameLst</a:t>
            </a:r>
            <a:r>
              <a:rPr lang="en-US" altLang="en-US" sz="1800">
                <a:solidFill>
                  <a:srgbClr val="0070C0"/>
                </a:solidFill>
              </a:rPr>
              <a:t>) {</a:t>
            </a:r>
          </a:p>
          <a:p>
            <a:pPr lvl="1" eaLnBrk="1" hangingPunct="1">
              <a:buFontTx/>
              <a:buNone/>
            </a:pPr>
            <a:r>
              <a:rPr lang="en-US" altLang="en-US" sz="1800">
                <a:solidFill>
                  <a:srgbClr val="0070C0"/>
                </a:solidFill>
              </a:rPr>
              <a:t>    		</a:t>
            </a:r>
            <a:r>
              <a:rPr lang="en-US" altLang="en-US" sz="1800" err="1">
                <a:solidFill>
                  <a:srgbClr val="0070C0"/>
                </a:solidFill>
              </a:rPr>
              <a:t>System.out.println</a:t>
            </a:r>
            <a:r>
              <a:rPr lang="en-US" altLang="en-US" sz="1800">
                <a:solidFill>
                  <a:srgbClr val="0070C0"/>
                </a:solidFill>
              </a:rPr>
              <a:t>(name);</a:t>
            </a:r>
          </a:p>
          <a:p>
            <a:pPr lvl="1" eaLnBrk="1" hangingPunct="1">
              <a:buFontTx/>
              <a:buNone/>
            </a:pPr>
            <a:r>
              <a:rPr lang="en-US" altLang="en-US" sz="1800">
                <a:solidFill>
                  <a:srgbClr val="0070C0"/>
                </a:solidFill>
              </a:rPr>
              <a:t>		}</a:t>
            </a:r>
          </a:p>
          <a:p>
            <a:pPr lvl="1" eaLnBrk="1" hangingPunct="1"/>
            <a:r>
              <a:rPr lang="en-US" altLang="en-US" sz="1800">
                <a:solidFill>
                  <a:schemeClr val="tx1"/>
                </a:solidFill>
              </a:rPr>
              <a:t>Java 8.0 has </a:t>
            </a:r>
            <a:r>
              <a:rPr lang="en-US" altLang="en-US" sz="1800" err="1">
                <a:solidFill>
                  <a:srgbClr val="FF0000"/>
                </a:solidFill>
              </a:rPr>
              <a:t>forEach</a:t>
            </a:r>
            <a:endParaRPr lang="en-US" altLang="en-US" sz="1800">
              <a:solidFill>
                <a:srgbClr val="FF0000"/>
              </a:solidFill>
            </a:endParaRPr>
          </a:p>
          <a:p>
            <a:pPr marL="457200" lvl="1" indent="0" eaLnBrk="1" hangingPunct="1">
              <a:buNone/>
            </a:pPr>
            <a:r>
              <a:rPr lang="en-US" altLang="en-US" sz="1800">
                <a:solidFill>
                  <a:schemeClr val="tx1"/>
                </a:solidFill>
              </a:rPr>
              <a:t>	</a:t>
            </a:r>
            <a:r>
              <a:rPr lang="en-US" altLang="en-US" sz="1800" err="1">
                <a:solidFill>
                  <a:srgbClr val="0070C0"/>
                </a:solidFill>
              </a:rPr>
              <a:t>nameLst.forEach</a:t>
            </a:r>
            <a:r>
              <a:rPr lang="en-US" altLang="en-US" sz="1800">
                <a:solidFill>
                  <a:srgbClr val="0070C0"/>
                </a:solidFill>
              </a:rPr>
              <a:t>(name -&gt; {</a:t>
            </a:r>
          </a:p>
          <a:p>
            <a:pPr marL="457200" lvl="1" indent="0" eaLnBrk="1" hangingPunct="1">
              <a:buNone/>
            </a:pPr>
            <a:r>
              <a:rPr lang="en-US" altLang="en-US" sz="1800">
                <a:solidFill>
                  <a:srgbClr val="0070C0"/>
                </a:solidFill>
              </a:rPr>
              <a:t>    		</a:t>
            </a:r>
            <a:r>
              <a:rPr lang="en-US" altLang="en-US" sz="1800" err="1">
                <a:solidFill>
                  <a:srgbClr val="0070C0"/>
                </a:solidFill>
              </a:rPr>
              <a:t>System.out.println</a:t>
            </a:r>
            <a:r>
              <a:rPr lang="en-US" altLang="en-US" sz="1800">
                <a:solidFill>
                  <a:srgbClr val="0070C0"/>
                </a:solidFill>
              </a:rPr>
              <a:t>(name);</a:t>
            </a:r>
          </a:p>
          <a:p>
            <a:pPr marL="457200" lvl="1" indent="0" eaLnBrk="1" hangingPunct="1">
              <a:buNone/>
            </a:pPr>
            <a:r>
              <a:rPr lang="en-US" altLang="en-US" sz="1800">
                <a:solidFill>
                  <a:srgbClr val="0070C0"/>
                </a:solidFill>
              </a:rPr>
              <a:t>	});</a:t>
            </a:r>
            <a:endParaRPr lang="en-US" altLang="en-US" sz="2000">
              <a:solidFill>
                <a:srgbClr val="0070C0"/>
              </a:solidFill>
            </a:endParaRPr>
          </a:p>
        </p:txBody>
      </p:sp>
    </p:spTree>
    <p:extLst>
      <p:ext uri="{BB962C8B-B14F-4D97-AF65-F5344CB8AC3E}">
        <p14:creationId xmlns:p14="http://schemas.microsoft.com/office/powerpoint/2010/main" val="3013881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591899-DAAE-174E-8D20-BD99E8E48671}"/>
              </a:ext>
            </a:extLst>
          </p:cNvPr>
          <p:cNvSpPr txBox="1"/>
          <p:nvPr/>
        </p:nvSpPr>
        <p:spPr>
          <a:xfrm>
            <a:off x="609600" y="420624"/>
            <a:ext cx="6248400" cy="584200"/>
          </a:xfrm>
          <a:prstGeom prst="rect">
            <a:avLst/>
          </a:prstGeom>
          <a:noFill/>
        </p:spPr>
        <p:txBody>
          <a:bodyPr>
            <a:spAutoFit/>
          </a:bodyPr>
          <a:lstStyle/>
          <a:p>
            <a:pPr>
              <a:defRPr/>
            </a:pPr>
            <a:r>
              <a:rPr lang="en-US" sz="3200" dirty="0">
                <a:solidFill>
                  <a:schemeClr val="accent6">
                    <a:lumMod val="75000"/>
                  </a:schemeClr>
                </a:solidFill>
                <a:latin typeface="+mj-lt"/>
                <a:ea typeface="Lucida Sans Unicode" panose="020B0602030504020204" pitchFamily="34" charset="0"/>
              </a:rPr>
              <a:t>Python’s </a:t>
            </a:r>
            <a:r>
              <a:rPr lang="en-US" sz="2800" dirty="0">
                <a:solidFill>
                  <a:schemeClr val="accent6">
                    <a:lumMod val="75000"/>
                  </a:schemeClr>
                </a:solidFill>
                <a:latin typeface="+mn-lt"/>
                <a:ea typeface="Lucida Sans Unicode" panose="020B0602030504020204" pitchFamily="34" charset="0"/>
                <a:cs typeface="Courier New" panose="02070309020205020404" pitchFamily="49" charset="0"/>
              </a:rPr>
              <a:t>yield</a:t>
            </a:r>
            <a:r>
              <a:rPr lang="en-US" sz="3200" dirty="0">
                <a:solidFill>
                  <a:schemeClr val="accent6">
                    <a:lumMod val="75000"/>
                  </a:schemeClr>
                </a:solidFill>
                <a:latin typeface="+mn-lt"/>
                <a:ea typeface="Lucida Sans Unicode" panose="020B0602030504020204" pitchFamily="34" charset="0"/>
              </a:rPr>
              <a:t> </a:t>
            </a:r>
            <a:r>
              <a:rPr lang="en-US" sz="3200" dirty="0">
                <a:solidFill>
                  <a:schemeClr val="accent6">
                    <a:lumMod val="75000"/>
                  </a:schemeClr>
                </a:solidFill>
                <a:latin typeface="+mj-lt"/>
                <a:ea typeface="Lucida Sans Unicode" panose="020B0602030504020204" pitchFamily="34" charset="0"/>
              </a:rPr>
              <a:t>statement</a:t>
            </a:r>
          </a:p>
        </p:txBody>
      </p:sp>
      <p:sp>
        <p:nvSpPr>
          <p:cNvPr id="5" name="TextBox 4">
            <a:extLst>
              <a:ext uri="{FF2B5EF4-FFF2-40B4-BE49-F238E27FC236}">
                <a16:creationId xmlns:a16="http://schemas.microsoft.com/office/drawing/2014/main" id="{6F5F1936-B432-1E42-880E-B5EB28A127C7}"/>
              </a:ext>
            </a:extLst>
          </p:cNvPr>
          <p:cNvSpPr txBox="1"/>
          <p:nvPr/>
        </p:nvSpPr>
        <p:spPr>
          <a:xfrm>
            <a:off x="609600" y="1295400"/>
            <a:ext cx="7924800" cy="3939540"/>
          </a:xfrm>
          <a:prstGeom prst="rect">
            <a:avLst/>
          </a:prstGeom>
          <a:noFill/>
        </p:spPr>
        <p:txBody>
          <a:bodyPr>
            <a:spAutoFit/>
          </a:bodyPr>
          <a:lstStyle/>
          <a:p>
            <a:pPr>
              <a:defRPr/>
            </a:pPr>
            <a:r>
              <a:rPr lang="en-US" sz="2000">
                <a:latin typeface="+mn-lt"/>
                <a:ea typeface="Lucida Sans Unicode" panose="020B0602030504020204" pitchFamily="34" charset="0"/>
              </a:rPr>
              <a:t>Suppose we have a function, </a:t>
            </a:r>
            <a:r>
              <a:rPr lang="en-US" sz="2000">
                <a:solidFill>
                  <a:srgbClr val="0070C0"/>
                </a:solidFill>
                <a:latin typeface="+mn-lt"/>
                <a:ea typeface="Lucida Sans Unicode" panose="020B0602030504020204" pitchFamily="34" charset="0"/>
                <a:cs typeface="Courier New" panose="02070309020205020404" pitchFamily="49" charset="0"/>
              </a:rPr>
              <a:t>traverse</a:t>
            </a:r>
            <a:r>
              <a:rPr lang="en-US" sz="2000">
                <a:latin typeface="+mn-lt"/>
                <a:ea typeface="Lucida Sans Unicode" panose="020B0602030504020204" pitchFamily="34" charset="0"/>
              </a:rPr>
              <a:t>, that produces the nodes of a data structure</a:t>
            </a:r>
          </a:p>
          <a:p>
            <a:pPr lvl="1">
              <a:defRPr/>
            </a:pPr>
            <a:r>
              <a:rPr lang="en-US" sz="2000">
                <a:latin typeface="+mn-lt"/>
                <a:ea typeface="Lucida Sans Unicode" panose="020B0602030504020204" pitchFamily="34" charset="0"/>
              </a:rPr>
              <a:t>   </a:t>
            </a:r>
            <a:r>
              <a:rPr lang="en-US" sz="1800" err="1">
                <a:solidFill>
                  <a:srgbClr val="0070C0"/>
                </a:solidFill>
                <a:latin typeface="+mn-lt"/>
                <a:ea typeface="Lucida Sans Unicode" panose="020B0602030504020204" pitchFamily="34" charset="0"/>
                <a:cs typeface="Courier New" panose="02070309020205020404" pitchFamily="49" charset="0"/>
              </a:rPr>
              <a:t>def</a:t>
            </a:r>
            <a:r>
              <a:rPr lang="en-US" sz="1800">
                <a:solidFill>
                  <a:srgbClr val="0070C0"/>
                </a:solidFill>
                <a:latin typeface="+mn-lt"/>
                <a:ea typeface="Lucida Sans Unicode" panose="020B0602030504020204" pitchFamily="34" charset="0"/>
                <a:cs typeface="Courier New" panose="02070309020205020404" pitchFamily="49" charset="0"/>
              </a:rPr>
              <a:t> traverse(self):</a:t>
            </a:r>
          </a:p>
          <a:p>
            <a:pPr lvl="1">
              <a:defRPr/>
            </a:pPr>
            <a:r>
              <a:rPr lang="en-US" sz="1800">
                <a:solidFill>
                  <a:srgbClr val="0070C0"/>
                </a:solidFill>
                <a:latin typeface="+mn-lt"/>
                <a:ea typeface="Lucida Sans Unicode" panose="020B0602030504020204" pitchFamily="34" charset="0"/>
                <a:cs typeface="Courier New" panose="02070309020205020404" pitchFamily="49" charset="0"/>
              </a:rPr>
              <a:t>      </a:t>
            </a:r>
            <a:r>
              <a:rPr lang="en-US" sz="1800">
                <a:solidFill>
                  <a:srgbClr val="FF0000"/>
                </a:solidFill>
                <a:latin typeface="+mn-lt"/>
                <a:ea typeface="Lucida Sans Unicode" panose="020B0602030504020204" pitchFamily="34" charset="0"/>
                <a:cs typeface="Courier New" panose="02070309020205020404" pitchFamily="49" charset="0"/>
              </a:rPr>
              <a:t>yield </a:t>
            </a:r>
            <a:r>
              <a:rPr lang="en-US" sz="1800">
                <a:solidFill>
                  <a:srgbClr val="0070C0"/>
                </a:solidFill>
                <a:latin typeface="+mn-lt"/>
                <a:ea typeface="Lucida Sans Unicode" panose="020B0602030504020204" pitchFamily="34" charset="0"/>
                <a:cs typeface="Courier New" panose="02070309020205020404" pitchFamily="49" charset="0"/>
              </a:rPr>
              <a:t>nod</a:t>
            </a:r>
            <a:endParaRPr lang="en-US" sz="2000">
              <a:latin typeface="+mn-lt"/>
              <a:ea typeface="Lucida Sans Unicode" panose="020B0602030504020204" pitchFamily="34" charset="0"/>
            </a:endParaRPr>
          </a:p>
          <a:p>
            <a:pPr marL="342900" indent="-342900">
              <a:buFontTx/>
              <a:buChar char="-"/>
              <a:defRPr/>
            </a:pPr>
            <a:r>
              <a:rPr lang="en-US" sz="1900">
                <a:latin typeface="+mn-lt"/>
                <a:ea typeface="Lucida Sans Unicode" panose="020B0602030504020204" pitchFamily="34" charset="0"/>
              </a:rPr>
              <a:t>Every time </a:t>
            </a:r>
            <a:r>
              <a:rPr lang="en-US" sz="1900">
                <a:solidFill>
                  <a:srgbClr val="0070C0"/>
                </a:solidFill>
                <a:latin typeface="+mn-lt"/>
                <a:ea typeface="Lucida Sans Unicode" panose="020B0602030504020204" pitchFamily="34" charset="0"/>
                <a:cs typeface="Courier New" panose="02070309020205020404" pitchFamily="49" charset="0"/>
              </a:rPr>
              <a:t>traverse</a:t>
            </a:r>
            <a:r>
              <a:rPr lang="en-US" sz="1900">
                <a:latin typeface="+mn-lt"/>
                <a:ea typeface="Lucida Sans Unicode" panose="020B0602030504020204" pitchFamily="34" charset="0"/>
              </a:rPr>
              <a:t> is called, it returns the next node of the structure on which it is called - </a:t>
            </a:r>
            <a:r>
              <a:rPr lang="en-US" sz="1900">
                <a:solidFill>
                  <a:srgbClr val="0070C0"/>
                </a:solidFill>
                <a:latin typeface="+mn-lt"/>
                <a:ea typeface="Lucida Sans Unicode" panose="020B0602030504020204" pitchFamily="34" charset="0"/>
                <a:cs typeface="Courier New" panose="02070309020205020404" pitchFamily="49" charset="0"/>
              </a:rPr>
              <a:t>yield</a:t>
            </a:r>
            <a:r>
              <a:rPr lang="en-US" sz="1900">
                <a:solidFill>
                  <a:srgbClr val="0070C0"/>
                </a:solidFill>
                <a:latin typeface="+mn-lt"/>
                <a:ea typeface="Lucida Sans Unicode" panose="020B0602030504020204" pitchFamily="34" charset="0"/>
              </a:rPr>
              <a:t> </a:t>
            </a:r>
            <a:r>
              <a:rPr lang="en-US" sz="1900">
                <a:latin typeface="+mn-lt"/>
                <a:ea typeface="Lucida Sans Unicode" panose="020B0602030504020204" pitchFamily="34" charset="0"/>
              </a:rPr>
              <a:t>is like a return</a:t>
            </a:r>
          </a:p>
          <a:p>
            <a:pPr marL="342900" indent="-342900">
              <a:buFontTx/>
              <a:buChar char="-"/>
              <a:defRPr/>
            </a:pPr>
            <a:r>
              <a:rPr lang="en-US" sz="1900">
                <a:latin typeface="+mn-lt"/>
                <a:ea typeface="Lucida Sans Unicode" panose="020B0602030504020204" pitchFamily="34" charset="0"/>
              </a:rPr>
              <a:t>However, </a:t>
            </a:r>
            <a:r>
              <a:rPr lang="en-US" sz="1900">
                <a:solidFill>
                  <a:srgbClr val="0070C0"/>
                </a:solidFill>
                <a:latin typeface="+mn-lt"/>
                <a:ea typeface="Lucida Sans Unicode" panose="020B0602030504020204" pitchFamily="34" charset="0"/>
              </a:rPr>
              <a:t>yield</a:t>
            </a:r>
            <a:r>
              <a:rPr lang="en-US" sz="1900">
                <a:latin typeface="+mn-lt"/>
                <a:ea typeface="Lucida Sans Unicode" panose="020B0602030504020204" pitchFamily="34" charset="0"/>
              </a:rPr>
              <a:t> remembers its state – it starts in the state it was in at the end of its last execution. It is </a:t>
            </a:r>
            <a:r>
              <a:rPr lang="en-US" sz="1900">
                <a:solidFill>
                  <a:srgbClr val="FF0000"/>
                </a:solidFill>
                <a:latin typeface="+mn-lt"/>
                <a:ea typeface="Lucida Sans Unicode" panose="020B0602030504020204" pitchFamily="34" charset="0"/>
              </a:rPr>
              <a:t>history sensitive</a:t>
            </a:r>
            <a:r>
              <a:rPr lang="en-US" sz="1900">
                <a:latin typeface="+mn-lt"/>
                <a:ea typeface="Lucida Sans Unicode" panose="020B0602030504020204" pitchFamily="34" charset="0"/>
              </a:rPr>
              <a:t>.</a:t>
            </a:r>
          </a:p>
          <a:p>
            <a:pPr marL="342900" indent="-342900">
              <a:buFontTx/>
              <a:buChar char="-"/>
              <a:defRPr/>
            </a:pPr>
            <a:r>
              <a:rPr lang="en-US" sz="2000">
                <a:latin typeface="+mn-lt"/>
                <a:ea typeface="Lucida Sans Unicode" panose="020B0602030504020204" pitchFamily="34" charset="0"/>
              </a:rPr>
              <a:t>In Python, we call such </a:t>
            </a:r>
            <a:r>
              <a:rPr lang="en-US" sz="2000">
                <a:solidFill>
                  <a:srgbClr val="0070C0"/>
                </a:solidFill>
                <a:latin typeface="+mn-lt"/>
                <a:ea typeface="Lucida Sans Unicode" panose="020B0602030504020204" pitchFamily="34" charset="0"/>
              </a:rPr>
              <a:t>traverse</a:t>
            </a:r>
            <a:r>
              <a:rPr lang="en-US" sz="2000">
                <a:latin typeface="+mn-lt"/>
                <a:ea typeface="Lucida Sans Unicode" panose="020B0602030504020204" pitchFamily="34" charset="0"/>
              </a:rPr>
              <a:t> function as “generator”.</a:t>
            </a:r>
          </a:p>
          <a:p>
            <a:pPr marL="800100" lvl="1" indent="-342900">
              <a:buFontTx/>
              <a:buChar char="-"/>
              <a:defRPr/>
            </a:pPr>
            <a:r>
              <a:rPr lang="en-US" sz="1800">
                <a:latin typeface="+mn-lt"/>
                <a:ea typeface="Lucida Sans Unicode" panose="020B0602030504020204" pitchFamily="34" charset="0"/>
              </a:rPr>
              <a:t>e.g. generating an </a:t>
            </a:r>
          </a:p>
          <a:p>
            <a:pPr lvl="1">
              <a:defRPr/>
            </a:pPr>
            <a:r>
              <a:rPr lang="en-US" sz="1800">
                <a:latin typeface="+mn-lt"/>
                <a:ea typeface="Lucida Sans Unicode" panose="020B0602030504020204" pitchFamily="34" charset="0"/>
              </a:rPr>
              <a:t>   infinite  sequence </a:t>
            </a:r>
          </a:p>
          <a:p>
            <a:pPr marL="342900" indent="-342900">
              <a:buFontTx/>
              <a:buChar char="-"/>
              <a:defRPr/>
            </a:pPr>
            <a:endParaRPr lang="en-US" sz="2000">
              <a:latin typeface="+mn-lt"/>
              <a:ea typeface="Lucida Sans Unicode" panose="020B0602030504020204" pitchFamily="34" charset="0"/>
            </a:endParaRPr>
          </a:p>
          <a:p>
            <a:pPr>
              <a:defRPr/>
            </a:pPr>
            <a:r>
              <a:rPr lang="en-US" sz="2000">
                <a:latin typeface="+mn-lt"/>
                <a:ea typeface="Lucida Sans Unicode" panose="020B0602030504020204" pitchFamily="34" charset="0"/>
              </a:rPr>
              <a:t>	</a:t>
            </a:r>
            <a:endParaRPr lang="en-US">
              <a:latin typeface="+mn-lt"/>
              <a:ea typeface="Lucida Sans Unicode" panose="020B0602030504020204" pitchFamily="34" charset="0"/>
            </a:endParaRPr>
          </a:p>
        </p:txBody>
      </p:sp>
      <p:sp>
        <p:nvSpPr>
          <p:cNvPr id="2" name="Rounded Rectangle 1" descr="infinite sequence definition" title="Box">
            <a:extLst>
              <a:ext uri="{FF2B5EF4-FFF2-40B4-BE49-F238E27FC236}">
                <a16:creationId xmlns:a16="http://schemas.microsoft.com/office/drawing/2014/main" id="{8CBB13C8-C710-104D-ACDA-E4BA4692B8AB}"/>
              </a:ext>
            </a:extLst>
          </p:cNvPr>
          <p:cNvSpPr/>
          <p:nvPr/>
        </p:nvSpPr>
        <p:spPr bwMode="auto">
          <a:xfrm>
            <a:off x="1143000" y="4495800"/>
            <a:ext cx="2819400" cy="1905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a:t>def </a:t>
            </a:r>
            <a:r>
              <a:rPr lang="en-US" sz="2000" err="1"/>
              <a:t>infinite_sequence</a:t>
            </a:r>
            <a:r>
              <a:rPr lang="en-US" sz="2000"/>
              <a:t>():        </a:t>
            </a:r>
          </a:p>
          <a:p>
            <a:r>
              <a:rPr lang="en-US" sz="2000"/>
              <a:t>     </a:t>
            </a:r>
            <a:r>
              <a:rPr lang="en-US" sz="2000" err="1"/>
              <a:t>num</a:t>
            </a:r>
            <a:r>
              <a:rPr lang="en-US" sz="2000"/>
              <a:t> = 0 </a:t>
            </a:r>
          </a:p>
          <a:p>
            <a:r>
              <a:rPr lang="en-US" sz="2000"/>
              <a:t>     while True: </a:t>
            </a:r>
          </a:p>
          <a:p>
            <a:r>
              <a:rPr lang="en-US" sz="2000"/>
              <a:t>         </a:t>
            </a:r>
            <a:r>
              <a:rPr lang="en-US" sz="2000">
                <a:solidFill>
                  <a:srgbClr val="FF0000"/>
                </a:solidFill>
              </a:rPr>
              <a:t>yield</a:t>
            </a:r>
            <a:r>
              <a:rPr lang="en-US" sz="2000"/>
              <a:t> </a:t>
            </a:r>
            <a:r>
              <a:rPr lang="en-US" sz="2000" err="1"/>
              <a:t>num</a:t>
            </a:r>
            <a:r>
              <a:rPr lang="en-US" sz="2000"/>
              <a:t> </a:t>
            </a:r>
          </a:p>
          <a:p>
            <a:r>
              <a:rPr lang="en-US" sz="2000"/>
              <a:t>         </a:t>
            </a:r>
            <a:r>
              <a:rPr lang="en-US" sz="2000" err="1"/>
              <a:t>num</a:t>
            </a:r>
            <a:r>
              <a:rPr lang="en-US" sz="2000"/>
              <a:t> += 1</a:t>
            </a:r>
            <a:endParaRPr kumimoji="0" lang="en-US" sz="2000" b="0" i="0" u="none" strike="noStrike" cap="none" normalizeH="0" baseline="0">
              <a:ln>
                <a:noFill/>
              </a:ln>
              <a:solidFill>
                <a:schemeClr val="tx1"/>
              </a:solidFill>
              <a:effectLst/>
              <a:latin typeface="Times" pitchFamily="18" charset="0"/>
            </a:endParaRPr>
          </a:p>
        </p:txBody>
      </p:sp>
      <p:sp>
        <p:nvSpPr>
          <p:cNvPr id="3" name="Rounded Rectangle 2" descr="infinite sequence generator" title="Box">
            <a:extLst>
              <a:ext uri="{FF2B5EF4-FFF2-40B4-BE49-F238E27FC236}">
                <a16:creationId xmlns:a16="http://schemas.microsoft.com/office/drawing/2014/main" id="{E0D2DE84-4F0D-5E45-BD1E-02C6419EBB05}"/>
              </a:ext>
            </a:extLst>
          </p:cNvPr>
          <p:cNvSpPr/>
          <p:nvPr/>
        </p:nvSpPr>
        <p:spPr bwMode="auto">
          <a:xfrm>
            <a:off x="4419600" y="4038600"/>
            <a:ext cx="3505200" cy="267057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a:t>&gt;&gt;&gt; gen = </a:t>
            </a:r>
            <a:r>
              <a:rPr lang="en-US" sz="1800" err="1"/>
              <a:t>infinite_sequence</a:t>
            </a:r>
            <a:r>
              <a:rPr lang="en-US" sz="1800"/>
              <a:t>() </a:t>
            </a:r>
          </a:p>
          <a:p>
            <a:r>
              <a:rPr lang="en-US" sz="1800"/>
              <a:t>&gt;&gt;&gt; next(gen) </a:t>
            </a:r>
          </a:p>
          <a:p>
            <a:r>
              <a:rPr lang="en-US" sz="1800"/>
              <a:t>0 </a:t>
            </a:r>
          </a:p>
          <a:p>
            <a:r>
              <a:rPr lang="en-US" sz="1800"/>
              <a:t>&gt;&gt;&gt; next(gen) </a:t>
            </a:r>
          </a:p>
          <a:p>
            <a:r>
              <a:rPr lang="en-US" sz="1800"/>
              <a:t>1 </a:t>
            </a:r>
          </a:p>
          <a:p>
            <a:r>
              <a:rPr lang="en-US" sz="1800"/>
              <a:t>&gt;&gt;&gt; next(gen) </a:t>
            </a:r>
          </a:p>
          <a:p>
            <a:r>
              <a:rPr lang="en-US" sz="1800"/>
              <a:t>2 </a:t>
            </a:r>
          </a:p>
          <a:p>
            <a:r>
              <a:rPr lang="en-US" sz="1800"/>
              <a:t>&gt;&gt;&gt; next(gen) </a:t>
            </a:r>
          </a:p>
          <a:p>
            <a:r>
              <a:rPr lang="en-US" sz="1800"/>
              <a:t>3</a:t>
            </a:r>
            <a:endParaRPr kumimoji="0" lang="en-US" sz="1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2366912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a:extLst>
              <a:ext uri="{FF2B5EF4-FFF2-40B4-BE49-F238E27FC236}">
                <a16:creationId xmlns:a16="http://schemas.microsoft.com/office/drawing/2014/main" id="{87992632-80F1-5448-A195-DADBFFFA5488}"/>
              </a:ext>
            </a:extLst>
          </p:cNvPr>
          <p:cNvSpPr>
            <a:spLocks noGrp="1" noChangeArrowheads="1"/>
          </p:cNvSpPr>
          <p:nvPr>
            <p:ph type="title"/>
          </p:nvPr>
        </p:nvSpPr>
        <p:spPr/>
        <p:txBody>
          <a:bodyPr/>
          <a:lstStyle/>
          <a:p>
            <a:pPr eaLnBrk="1" hangingPunct="1"/>
            <a:r>
              <a:rPr lang="en-US" altLang="en-US"/>
              <a:t>Unconditional Branching</a:t>
            </a:r>
          </a:p>
        </p:txBody>
      </p:sp>
      <p:sp>
        <p:nvSpPr>
          <p:cNvPr id="77829" name="Rectangle 3">
            <a:extLst>
              <a:ext uri="{FF2B5EF4-FFF2-40B4-BE49-F238E27FC236}">
                <a16:creationId xmlns:a16="http://schemas.microsoft.com/office/drawing/2014/main" id="{517179B7-94F4-B648-87EA-6081FD30EAEC}"/>
              </a:ext>
            </a:extLst>
          </p:cNvPr>
          <p:cNvSpPr>
            <a:spLocks noGrp="1" noChangeArrowheads="1"/>
          </p:cNvSpPr>
          <p:nvPr>
            <p:ph type="body" idx="1"/>
          </p:nvPr>
        </p:nvSpPr>
        <p:spPr>
          <a:xfrm>
            <a:off x="609600" y="1499937"/>
            <a:ext cx="8305800" cy="4572000"/>
          </a:xfrm>
        </p:spPr>
        <p:txBody>
          <a:bodyPr/>
          <a:lstStyle/>
          <a:p>
            <a:pPr eaLnBrk="1" hangingPunct="1">
              <a:lnSpc>
                <a:spcPct val="90000"/>
              </a:lnSpc>
            </a:pPr>
            <a:r>
              <a:rPr lang="en-US" altLang="en-US" sz="2200">
                <a:solidFill>
                  <a:schemeClr val="tx1"/>
                </a:solidFill>
              </a:rPr>
              <a:t>Transfers execution control to a specified place in the program</a:t>
            </a:r>
          </a:p>
          <a:p>
            <a:pPr lvl="1" eaLnBrk="1" hangingPunct="1">
              <a:lnSpc>
                <a:spcPct val="90000"/>
              </a:lnSpc>
            </a:pPr>
            <a:r>
              <a:rPr lang="en-US" altLang="en-US" sz="2000">
                <a:solidFill>
                  <a:schemeClr val="tx1"/>
                </a:solidFill>
              </a:rPr>
              <a:t>Most popular: the </a:t>
            </a:r>
            <a:r>
              <a:rPr lang="en-US" altLang="en-US" sz="2000" err="1">
                <a:solidFill>
                  <a:srgbClr val="FF0000"/>
                </a:solidFill>
              </a:rPr>
              <a:t>goto</a:t>
            </a:r>
            <a:r>
              <a:rPr lang="en-US" altLang="en-US" sz="2000">
                <a:solidFill>
                  <a:schemeClr val="tx1"/>
                </a:solidFill>
              </a:rPr>
              <a:t> statement</a:t>
            </a:r>
          </a:p>
          <a:p>
            <a:pPr eaLnBrk="1" hangingPunct="1">
              <a:lnSpc>
                <a:spcPct val="90000"/>
              </a:lnSpc>
            </a:pPr>
            <a:r>
              <a:rPr lang="en-US" altLang="en-US" sz="2200">
                <a:solidFill>
                  <a:schemeClr val="tx1"/>
                </a:solidFill>
              </a:rPr>
              <a:t>Represented one of the most heated debates in 1960’s and 1970’s</a:t>
            </a:r>
          </a:p>
          <a:p>
            <a:pPr eaLnBrk="1" hangingPunct="1">
              <a:lnSpc>
                <a:spcPct val="90000"/>
              </a:lnSpc>
            </a:pPr>
            <a:r>
              <a:rPr lang="en-US" altLang="en-US" sz="2200">
                <a:solidFill>
                  <a:schemeClr val="tx1"/>
                </a:solidFill>
              </a:rPr>
              <a:t>Major concern: Readability</a:t>
            </a:r>
          </a:p>
          <a:p>
            <a:pPr eaLnBrk="1" hangingPunct="1">
              <a:lnSpc>
                <a:spcPct val="90000"/>
              </a:lnSpc>
            </a:pPr>
            <a:r>
              <a:rPr lang="en-US" altLang="en-US" sz="2200">
                <a:solidFill>
                  <a:schemeClr val="tx1"/>
                </a:solidFill>
              </a:rPr>
              <a:t>Contemporary programming languages/paradigms support limited use only of </a:t>
            </a:r>
            <a:r>
              <a:rPr lang="en-US" altLang="en-US" sz="2200" err="1">
                <a:solidFill>
                  <a:srgbClr val="0070C0"/>
                </a:solidFill>
              </a:rPr>
              <a:t>goto</a:t>
            </a:r>
            <a:r>
              <a:rPr lang="en-US" altLang="en-US" sz="2200">
                <a:solidFill>
                  <a:schemeClr val="tx1"/>
                </a:solidFill>
              </a:rPr>
              <a:t> or </a:t>
            </a:r>
            <a:r>
              <a:rPr lang="en-US" altLang="en-US" sz="2200">
                <a:solidFill>
                  <a:srgbClr val="0070C0"/>
                </a:solidFill>
              </a:rPr>
              <a:t>break</a:t>
            </a:r>
          </a:p>
          <a:p>
            <a:pPr lvl="1" eaLnBrk="1" hangingPunct="1">
              <a:lnSpc>
                <a:spcPct val="90000"/>
              </a:lnSpc>
            </a:pPr>
            <a:r>
              <a:rPr lang="en-US" altLang="en-US" sz="1800">
                <a:solidFill>
                  <a:schemeClr val="tx1"/>
                </a:solidFill>
              </a:rPr>
              <a:t>Some languages do not support </a:t>
            </a:r>
            <a:r>
              <a:rPr lang="en-US" altLang="en-US" sz="1800" err="1">
                <a:solidFill>
                  <a:srgbClr val="0070C0"/>
                </a:solidFill>
                <a:cs typeface="Courier New" panose="02070309020205020404" pitchFamily="49" charset="0"/>
              </a:rPr>
              <a:t>goto</a:t>
            </a:r>
            <a:r>
              <a:rPr lang="en-US" altLang="en-US" sz="1800">
                <a:solidFill>
                  <a:schemeClr val="tx1"/>
                </a:solidFill>
              </a:rPr>
              <a:t> statement (e.g., Java)</a:t>
            </a:r>
          </a:p>
          <a:p>
            <a:pPr lvl="1" eaLnBrk="1" hangingPunct="1">
              <a:lnSpc>
                <a:spcPct val="90000"/>
              </a:lnSpc>
            </a:pPr>
            <a:r>
              <a:rPr lang="en-US" altLang="en-US" sz="2000">
                <a:solidFill>
                  <a:schemeClr val="tx1"/>
                </a:solidFill>
              </a:rPr>
              <a:t>Some restrict the usage within </a:t>
            </a:r>
            <a:r>
              <a:rPr lang="en-US" altLang="en-US" sz="2000">
                <a:solidFill>
                  <a:srgbClr val="0070C0"/>
                </a:solidFill>
              </a:rPr>
              <a:t>switch</a:t>
            </a:r>
            <a:r>
              <a:rPr lang="en-US" altLang="en-US" sz="2000">
                <a:solidFill>
                  <a:schemeClr val="tx1"/>
                </a:solidFill>
              </a:rPr>
              <a:t> statement or certain user-defined loops only (C#)</a:t>
            </a:r>
          </a:p>
          <a:p>
            <a:pPr eaLnBrk="1" hangingPunct="1">
              <a:lnSpc>
                <a:spcPct val="90000"/>
              </a:lnSpc>
            </a:pPr>
            <a:r>
              <a:rPr lang="en-US" altLang="en-US" sz="2200">
                <a:solidFill>
                  <a:schemeClr val="tx1"/>
                </a:solidFill>
              </a:rPr>
              <a:t>Loop exit statements are restricted and somewhat camouflaged </a:t>
            </a:r>
            <a:r>
              <a:rPr lang="en-US" altLang="en-US" sz="2200" err="1">
                <a:solidFill>
                  <a:srgbClr val="0070C0"/>
                </a:solidFill>
              </a:rPr>
              <a:t>goto</a:t>
            </a:r>
            <a:r>
              <a:rPr lang="en-US" altLang="en-US" sz="2200" err="1">
                <a:solidFill>
                  <a:schemeClr val="tx1"/>
                </a:solidFill>
              </a:rPr>
              <a:t>’s</a:t>
            </a:r>
            <a:endParaRPr lang="en-US" altLang="en-US" sz="2200">
              <a:solidFill>
                <a:schemeClr val="tx1"/>
              </a:solidFill>
            </a:endParaRPr>
          </a:p>
        </p:txBody>
      </p:sp>
    </p:spTree>
    <p:extLst>
      <p:ext uri="{BB962C8B-B14F-4D97-AF65-F5344CB8AC3E}">
        <p14:creationId xmlns:p14="http://schemas.microsoft.com/office/powerpoint/2010/main" val="2373784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a:extLst>
              <a:ext uri="{FF2B5EF4-FFF2-40B4-BE49-F238E27FC236}">
                <a16:creationId xmlns:a16="http://schemas.microsoft.com/office/drawing/2014/main" id="{63FE0806-3B02-6342-ADF0-B06FF424E91F}"/>
              </a:ext>
            </a:extLst>
          </p:cNvPr>
          <p:cNvSpPr>
            <a:spLocks noGrp="1" noChangeArrowheads="1"/>
          </p:cNvSpPr>
          <p:nvPr>
            <p:ph type="title"/>
          </p:nvPr>
        </p:nvSpPr>
        <p:spPr/>
        <p:txBody>
          <a:bodyPr/>
          <a:lstStyle/>
          <a:p>
            <a:pPr eaLnBrk="1" hangingPunct="1"/>
            <a:r>
              <a:rPr lang="en-US" altLang="en-US"/>
              <a:t>Iterative Statements: Summary</a:t>
            </a:r>
          </a:p>
        </p:txBody>
      </p:sp>
      <p:sp>
        <p:nvSpPr>
          <p:cNvPr id="88069" name="Rectangle 3">
            <a:extLst>
              <a:ext uri="{FF2B5EF4-FFF2-40B4-BE49-F238E27FC236}">
                <a16:creationId xmlns:a16="http://schemas.microsoft.com/office/drawing/2014/main" id="{8B93597E-DFBC-664F-A6AC-2697EE493139}"/>
              </a:ext>
            </a:extLst>
          </p:cNvPr>
          <p:cNvSpPr>
            <a:spLocks noGrp="1" noChangeArrowheads="1"/>
          </p:cNvSpPr>
          <p:nvPr>
            <p:ph type="body" idx="1"/>
          </p:nvPr>
        </p:nvSpPr>
        <p:spPr/>
        <p:txBody>
          <a:bodyPr/>
          <a:lstStyle/>
          <a:p>
            <a:pPr eaLnBrk="1" hangingPunct="1"/>
            <a:r>
              <a:rPr lang="en-US" altLang="en-US" sz="2400">
                <a:solidFill>
                  <a:schemeClr val="tx1"/>
                </a:solidFill>
              </a:rPr>
              <a:t>Variety of statement-level structures</a:t>
            </a:r>
          </a:p>
          <a:p>
            <a:pPr lvl="1" eaLnBrk="1" hangingPunct="1"/>
            <a:r>
              <a:rPr lang="en-US" altLang="en-US" sz="2000">
                <a:solidFill>
                  <a:schemeClr val="tx1"/>
                </a:solidFill>
              </a:rPr>
              <a:t>Most popular: selections and iterations</a:t>
            </a:r>
          </a:p>
          <a:p>
            <a:pPr eaLnBrk="1" hangingPunct="1"/>
            <a:endParaRPr lang="en-US" altLang="en-US" sz="2400">
              <a:solidFill>
                <a:schemeClr val="tx1"/>
              </a:solidFill>
            </a:endParaRPr>
          </a:p>
          <a:p>
            <a:pPr eaLnBrk="1" hangingPunct="1"/>
            <a:r>
              <a:rPr lang="en-US" altLang="en-US" sz="2400">
                <a:solidFill>
                  <a:schemeClr val="tx1"/>
                </a:solidFill>
              </a:rPr>
              <a:t>Choice of control statements beyond selection and logical pretest loops is a  trade-off between language size and writability</a:t>
            </a:r>
          </a:p>
          <a:p>
            <a:pPr eaLnBrk="1" hangingPunct="1"/>
            <a:endParaRPr lang="en-US" altLang="en-US" sz="2400">
              <a:solidFill>
                <a:schemeClr val="tx1"/>
              </a:solidFill>
            </a:endParaRPr>
          </a:p>
          <a:p>
            <a:pPr eaLnBrk="1" hangingPunct="1"/>
            <a:r>
              <a:rPr lang="en-US" altLang="en-US" sz="2400">
                <a:solidFill>
                  <a:schemeClr val="tx1"/>
                </a:solidFill>
              </a:rPr>
              <a:t>Functional and logic programming languages use quite different control structures</a:t>
            </a:r>
          </a:p>
          <a:p>
            <a:pPr lvl="1" eaLnBrk="1" hangingPunct="1"/>
            <a:r>
              <a:rPr lang="en-US" altLang="en-US" sz="2000">
                <a:solidFill>
                  <a:schemeClr val="tx1"/>
                </a:solidFill>
              </a:rPr>
              <a:t>To be discussed in Lectures 15 &amp; 16</a:t>
            </a:r>
          </a:p>
        </p:txBody>
      </p:sp>
    </p:spTree>
    <p:extLst>
      <p:ext uri="{BB962C8B-B14F-4D97-AF65-F5344CB8AC3E}">
        <p14:creationId xmlns:p14="http://schemas.microsoft.com/office/powerpoint/2010/main" val="475319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1342D197-F4C4-4C4E-B199-954371AAC2C5}"/>
              </a:ext>
            </a:extLst>
          </p:cNvPr>
          <p:cNvSpPr>
            <a:spLocks noGrp="1" noChangeArrowheads="1"/>
          </p:cNvSpPr>
          <p:nvPr>
            <p:ph type="title"/>
          </p:nvPr>
        </p:nvSpPr>
        <p:spPr/>
        <p:txBody>
          <a:bodyPr/>
          <a:lstStyle/>
          <a:p>
            <a:pPr eaLnBrk="1" hangingPunct="1"/>
            <a:r>
              <a:rPr lang="en-US" altLang="en-US"/>
              <a:t>Selection Statements</a:t>
            </a:r>
          </a:p>
        </p:txBody>
      </p:sp>
      <p:sp>
        <p:nvSpPr>
          <p:cNvPr id="15365" name="Rectangle 3">
            <a:extLst>
              <a:ext uri="{FF2B5EF4-FFF2-40B4-BE49-F238E27FC236}">
                <a16:creationId xmlns:a16="http://schemas.microsoft.com/office/drawing/2014/main" id="{1ED89580-0AB9-6D4A-80BB-95F13BEF1C65}"/>
              </a:ext>
            </a:extLst>
          </p:cNvPr>
          <p:cNvSpPr>
            <a:spLocks noGrp="1" noChangeArrowheads="1"/>
          </p:cNvSpPr>
          <p:nvPr>
            <p:ph type="body" idx="1"/>
          </p:nvPr>
        </p:nvSpPr>
        <p:spPr/>
        <p:txBody>
          <a:bodyPr/>
          <a:lstStyle/>
          <a:p>
            <a:pPr eaLnBrk="1" hangingPunct="1"/>
            <a:r>
              <a:rPr lang="en-US" altLang="en-US">
                <a:solidFill>
                  <a:schemeClr val="tx1"/>
                </a:solidFill>
              </a:rPr>
              <a:t>A </a:t>
            </a:r>
            <a:r>
              <a:rPr lang="en-US" altLang="en-US" i="1">
                <a:solidFill>
                  <a:srgbClr val="FF0000"/>
                </a:solidFill>
              </a:rPr>
              <a:t>selection statement</a:t>
            </a:r>
            <a:r>
              <a:rPr lang="en-US" altLang="en-US">
                <a:solidFill>
                  <a:srgbClr val="FF0000"/>
                </a:solidFill>
              </a:rPr>
              <a:t> </a:t>
            </a:r>
            <a:r>
              <a:rPr lang="en-US" altLang="en-US">
                <a:solidFill>
                  <a:schemeClr val="tx1"/>
                </a:solidFill>
              </a:rPr>
              <a:t>provides the means of choosing between two or more paths of execution</a:t>
            </a:r>
          </a:p>
          <a:p>
            <a:pPr eaLnBrk="1" hangingPunct="1"/>
            <a:r>
              <a:rPr lang="en-US" altLang="en-US">
                <a:solidFill>
                  <a:schemeClr val="tx1"/>
                </a:solidFill>
              </a:rPr>
              <a:t>Two general categories:</a:t>
            </a:r>
          </a:p>
          <a:p>
            <a:pPr lvl="1" eaLnBrk="1" hangingPunct="1"/>
            <a:r>
              <a:rPr lang="en-US" altLang="en-US">
                <a:solidFill>
                  <a:schemeClr val="tx1"/>
                </a:solidFill>
              </a:rPr>
              <a:t>Two-way selectors</a:t>
            </a:r>
          </a:p>
          <a:p>
            <a:pPr lvl="2" eaLnBrk="1" hangingPunct="1"/>
            <a:r>
              <a:rPr lang="en-US" altLang="en-US">
                <a:solidFill>
                  <a:schemeClr val="tx1"/>
                </a:solidFill>
              </a:rPr>
              <a:t>e.g.	</a:t>
            </a:r>
            <a:r>
              <a:rPr lang="en-US" altLang="en-US">
                <a:solidFill>
                  <a:srgbClr val="00B0F0"/>
                </a:solidFill>
              </a:rPr>
              <a:t>if </a:t>
            </a:r>
            <a:r>
              <a:rPr lang="en-US" altLang="en-US">
                <a:solidFill>
                  <a:schemeClr val="tx1"/>
                </a:solidFill>
              </a:rPr>
              <a:t>statements </a:t>
            </a:r>
          </a:p>
          <a:p>
            <a:pPr lvl="1" eaLnBrk="1" hangingPunct="1"/>
            <a:r>
              <a:rPr lang="en-US" altLang="en-US">
                <a:solidFill>
                  <a:schemeClr val="tx1"/>
                </a:solidFill>
              </a:rPr>
              <a:t>Multiple-way selectors</a:t>
            </a:r>
          </a:p>
          <a:p>
            <a:pPr lvl="2" eaLnBrk="1" hangingPunct="1"/>
            <a:r>
              <a:rPr lang="en-US" altLang="en-US">
                <a:solidFill>
                  <a:schemeClr val="tx1"/>
                </a:solidFill>
              </a:rPr>
              <a:t>e.g.  </a:t>
            </a:r>
            <a:r>
              <a:rPr lang="en-US" altLang="en-US">
                <a:solidFill>
                  <a:srgbClr val="00B0F0"/>
                </a:solidFill>
              </a:rPr>
              <a:t>switch</a:t>
            </a:r>
            <a:r>
              <a:rPr lang="en-US" altLang="en-US">
                <a:solidFill>
                  <a:schemeClr val="tx1"/>
                </a:solidFill>
              </a:rPr>
              <a:t> statements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01D690C3-F413-074C-80FC-C988C6C50965}"/>
              </a:ext>
            </a:extLst>
          </p:cNvPr>
          <p:cNvSpPr>
            <a:spLocks noGrp="1" noChangeArrowheads="1"/>
          </p:cNvSpPr>
          <p:nvPr>
            <p:ph type="title"/>
          </p:nvPr>
        </p:nvSpPr>
        <p:spPr/>
        <p:txBody>
          <a:bodyPr/>
          <a:lstStyle/>
          <a:p>
            <a:pPr eaLnBrk="1" hangingPunct="1"/>
            <a:r>
              <a:rPr lang="en-US" altLang="en-US"/>
              <a:t>Two-Way Selection Statements</a:t>
            </a:r>
          </a:p>
        </p:txBody>
      </p:sp>
      <p:sp>
        <p:nvSpPr>
          <p:cNvPr id="17413" name="Rectangle 3">
            <a:extLst>
              <a:ext uri="{FF2B5EF4-FFF2-40B4-BE49-F238E27FC236}">
                <a16:creationId xmlns:a16="http://schemas.microsoft.com/office/drawing/2014/main" id="{C87558CB-7B78-B248-B8DB-FB460FC6E626}"/>
              </a:ext>
            </a:extLst>
          </p:cNvPr>
          <p:cNvSpPr>
            <a:spLocks noGrp="1" noChangeArrowheads="1"/>
          </p:cNvSpPr>
          <p:nvPr>
            <p:ph type="body" idx="1"/>
          </p:nvPr>
        </p:nvSpPr>
        <p:spPr>
          <a:xfrm>
            <a:off x="609600" y="1447800"/>
            <a:ext cx="8153400" cy="4572000"/>
          </a:xfrm>
        </p:spPr>
        <p:txBody>
          <a:bodyPr/>
          <a:lstStyle/>
          <a:p>
            <a:pPr marL="533400" indent="-533400" eaLnBrk="1" hangingPunct="1">
              <a:lnSpc>
                <a:spcPct val="90000"/>
              </a:lnSpc>
            </a:pPr>
            <a:r>
              <a:rPr lang="en-US" altLang="en-US">
                <a:solidFill>
                  <a:schemeClr val="tx1"/>
                </a:solidFill>
              </a:rPr>
              <a:t>General form:</a:t>
            </a:r>
          </a:p>
          <a:p>
            <a:pPr marL="533400" indent="-533400" eaLnBrk="1" hangingPunct="1">
              <a:lnSpc>
                <a:spcPct val="90000"/>
              </a:lnSpc>
              <a:buFontTx/>
              <a:buNone/>
            </a:pPr>
            <a:r>
              <a:rPr lang="en-US" altLang="en-US">
                <a:solidFill>
                  <a:schemeClr val="tx1"/>
                </a:solidFill>
              </a:rPr>
              <a:t>	</a:t>
            </a:r>
            <a:r>
              <a:rPr lang="en-US" altLang="en-US" sz="2000" b="1">
                <a:solidFill>
                  <a:srgbClr val="0070C0"/>
                </a:solidFill>
                <a:latin typeface="Courier New" panose="02070309020205020404" pitchFamily="49" charset="0"/>
                <a:cs typeface="Courier New" panose="02070309020205020404" pitchFamily="49" charset="0"/>
              </a:rPr>
              <a:t>if</a:t>
            </a:r>
            <a:r>
              <a:rPr lang="en-US" altLang="en-US" sz="2000">
                <a:solidFill>
                  <a:srgbClr val="0070C0"/>
                </a:solidFill>
                <a:latin typeface="Courier New" panose="02070309020205020404" pitchFamily="49" charset="0"/>
                <a:cs typeface="Courier New" panose="02070309020205020404" pitchFamily="49" charset="0"/>
              </a:rPr>
              <a:t> </a:t>
            </a:r>
            <a:r>
              <a:rPr lang="en-US" altLang="en-US" sz="2000" err="1">
                <a:solidFill>
                  <a:srgbClr val="0070C0"/>
                </a:solidFill>
              </a:rPr>
              <a:t>control_expression</a:t>
            </a:r>
            <a:endParaRPr lang="en-US" altLang="en-US" sz="2000">
              <a:solidFill>
                <a:srgbClr val="0070C0"/>
              </a:solidFill>
            </a:endParaRPr>
          </a:p>
          <a:p>
            <a:pPr marL="533400" indent="-533400" eaLnBrk="1" hangingPunct="1">
              <a:lnSpc>
                <a:spcPct val="90000"/>
              </a:lnSpc>
              <a:buFontTx/>
              <a:buNone/>
            </a:pPr>
            <a:r>
              <a:rPr lang="en-US" altLang="en-US" sz="2000">
                <a:solidFill>
                  <a:srgbClr val="0070C0"/>
                </a:solidFill>
                <a:latin typeface="Courier New" panose="02070309020205020404" pitchFamily="49" charset="0"/>
                <a:cs typeface="Courier New" panose="02070309020205020404" pitchFamily="49" charset="0"/>
              </a:rPr>
              <a:t>		</a:t>
            </a:r>
            <a:r>
              <a:rPr lang="en-US" altLang="en-US" sz="2000" b="1">
                <a:solidFill>
                  <a:srgbClr val="0070C0"/>
                </a:solidFill>
                <a:latin typeface="Courier New" panose="02070309020205020404" pitchFamily="49" charset="0"/>
                <a:cs typeface="Courier New" panose="02070309020205020404" pitchFamily="49" charset="0"/>
              </a:rPr>
              <a:t>then</a:t>
            </a:r>
            <a:r>
              <a:rPr lang="en-US" altLang="en-US" sz="2000">
                <a:solidFill>
                  <a:srgbClr val="0070C0"/>
                </a:solidFill>
                <a:latin typeface="Courier New" panose="02070309020205020404" pitchFamily="49" charset="0"/>
                <a:cs typeface="Courier New" panose="02070309020205020404" pitchFamily="49" charset="0"/>
              </a:rPr>
              <a:t> </a:t>
            </a:r>
            <a:r>
              <a:rPr lang="en-US" altLang="en-US" sz="2000">
                <a:solidFill>
                  <a:srgbClr val="0070C0"/>
                </a:solidFill>
                <a:cs typeface="Courier New" panose="02070309020205020404" pitchFamily="49" charset="0"/>
              </a:rPr>
              <a:t>clause</a:t>
            </a:r>
          </a:p>
          <a:p>
            <a:pPr marL="533400" indent="-533400" eaLnBrk="1" hangingPunct="1">
              <a:lnSpc>
                <a:spcPct val="90000"/>
              </a:lnSpc>
              <a:buFontTx/>
              <a:buNone/>
            </a:pPr>
            <a:r>
              <a:rPr lang="en-US" altLang="en-US" sz="2000">
                <a:solidFill>
                  <a:srgbClr val="0070C0"/>
                </a:solidFill>
                <a:latin typeface="Courier New" panose="02070309020205020404" pitchFamily="49" charset="0"/>
                <a:cs typeface="Courier New" panose="02070309020205020404" pitchFamily="49" charset="0"/>
              </a:rPr>
              <a:t>		</a:t>
            </a:r>
            <a:r>
              <a:rPr lang="en-US" altLang="en-US" sz="2000" b="1">
                <a:solidFill>
                  <a:srgbClr val="0070C0"/>
                </a:solidFill>
                <a:latin typeface="Courier New" panose="02070309020205020404" pitchFamily="49" charset="0"/>
                <a:cs typeface="Courier New" panose="02070309020205020404" pitchFamily="49" charset="0"/>
              </a:rPr>
              <a:t>else</a:t>
            </a:r>
            <a:r>
              <a:rPr lang="en-US" altLang="en-US" sz="2000">
                <a:solidFill>
                  <a:srgbClr val="0070C0"/>
                </a:solidFill>
                <a:latin typeface="Courier New" panose="02070309020205020404" pitchFamily="49" charset="0"/>
                <a:cs typeface="Courier New" panose="02070309020205020404" pitchFamily="49" charset="0"/>
              </a:rPr>
              <a:t> </a:t>
            </a:r>
            <a:r>
              <a:rPr lang="en-US" altLang="en-US" sz="2000">
                <a:solidFill>
                  <a:srgbClr val="0070C0"/>
                </a:solidFill>
                <a:cs typeface="Courier New" panose="02070309020205020404" pitchFamily="49" charset="0"/>
              </a:rPr>
              <a:t>clause</a:t>
            </a:r>
          </a:p>
          <a:p>
            <a:pPr marL="0" indent="0" eaLnBrk="1" hangingPunct="1">
              <a:lnSpc>
                <a:spcPct val="90000"/>
              </a:lnSpc>
              <a:buNone/>
            </a:pPr>
            <a:endParaRPr lang="en-US" altLang="en-US">
              <a:solidFill>
                <a:schemeClr val="tx1"/>
              </a:solidFill>
            </a:endParaRPr>
          </a:p>
          <a:p>
            <a:pPr marL="533400" indent="-533400" eaLnBrk="1" hangingPunct="1">
              <a:lnSpc>
                <a:spcPct val="90000"/>
              </a:lnSpc>
            </a:pPr>
            <a:r>
              <a:rPr lang="en-US" altLang="en-US">
                <a:solidFill>
                  <a:schemeClr val="tx1"/>
                </a:solidFill>
              </a:rPr>
              <a:t>Design Issues:</a:t>
            </a:r>
          </a:p>
          <a:p>
            <a:pPr marL="914400" lvl="1" indent="-457200" eaLnBrk="1" hangingPunct="1">
              <a:lnSpc>
                <a:spcPct val="90000"/>
              </a:lnSpc>
            </a:pPr>
            <a:r>
              <a:rPr lang="en-US" altLang="en-US">
                <a:solidFill>
                  <a:schemeClr val="tx1"/>
                </a:solidFill>
              </a:rPr>
              <a:t>What is the form and type of the </a:t>
            </a:r>
            <a:r>
              <a:rPr lang="en-US" altLang="en-US">
                <a:solidFill>
                  <a:srgbClr val="FF0000"/>
                </a:solidFill>
              </a:rPr>
              <a:t>control/condition expression</a:t>
            </a:r>
            <a:r>
              <a:rPr lang="en-US" altLang="en-US">
                <a:solidFill>
                  <a:schemeClr val="tx1"/>
                </a:solidFill>
              </a:rPr>
              <a:t>?</a:t>
            </a:r>
          </a:p>
          <a:p>
            <a:pPr marL="914400" lvl="1" indent="-457200" eaLnBrk="1" hangingPunct="1">
              <a:lnSpc>
                <a:spcPct val="90000"/>
              </a:lnSpc>
            </a:pPr>
            <a:r>
              <a:rPr lang="en-US" altLang="en-US">
                <a:solidFill>
                  <a:schemeClr val="tx1"/>
                </a:solidFill>
              </a:rPr>
              <a:t>How are the </a:t>
            </a:r>
            <a:r>
              <a:rPr lang="en-US" altLang="en-US">
                <a:solidFill>
                  <a:srgbClr val="FF0000"/>
                </a:solidFill>
              </a:rPr>
              <a:t>then and else clauses </a:t>
            </a:r>
            <a:r>
              <a:rPr lang="en-US" altLang="en-US">
                <a:solidFill>
                  <a:schemeClr val="tx1"/>
                </a:solidFill>
              </a:rPr>
              <a:t>specified?</a:t>
            </a:r>
          </a:p>
          <a:p>
            <a:pPr marL="914400" lvl="1" indent="-457200" eaLnBrk="1" hangingPunct="1">
              <a:lnSpc>
                <a:spcPct val="90000"/>
              </a:lnSpc>
            </a:pPr>
            <a:r>
              <a:rPr lang="en-US" altLang="en-US">
                <a:solidFill>
                  <a:schemeClr val="tx1"/>
                </a:solidFill>
              </a:rPr>
              <a:t>How should the meaning of </a:t>
            </a:r>
            <a:r>
              <a:rPr lang="en-US" altLang="en-US">
                <a:solidFill>
                  <a:srgbClr val="FF0000"/>
                </a:solidFill>
              </a:rPr>
              <a:t>nested selectors </a:t>
            </a:r>
            <a:r>
              <a:rPr lang="en-US" altLang="en-US">
                <a:solidFill>
                  <a:schemeClr val="tx1"/>
                </a:solidFill>
              </a:rPr>
              <a:t>be specified?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64FFA330-8F8E-C049-BEA6-E6485C5454BA}"/>
              </a:ext>
            </a:extLst>
          </p:cNvPr>
          <p:cNvSpPr>
            <a:spLocks noGrp="1" noChangeArrowheads="1"/>
          </p:cNvSpPr>
          <p:nvPr>
            <p:ph type="title"/>
          </p:nvPr>
        </p:nvSpPr>
        <p:spPr/>
        <p:txBody>
          <a:bodyPr/>
          <a:lstStyle/>
          <a:p>
            <a:pPr eaLnBrk="1" hangingPunct="1"/>
            <a:r>
              <a:rPr lang="en-US" altLang="en-US"/>
              <a:t>The Control Expression</a:t>
            </a:r>
          </a:p>
        </p:txBody>
      </p:sp>
      <p:sp>
        <p:nvSpPr>
          <p:cNvPr id="19461" name="Rectangle 3">
            <a:extLst>
              <a:ext uri="{FF2B5EF4-FFF2-40B4-BE49-F238E27FC236}">
                <a16:creationId xmlns:a16="http://schemas.microsoft.com/office/drawing/2014/main" id="{A7FBEEC7-7645-AD49-9A6A-E2DF1DB81726}"/>
              </a:ext>
            </a:extLst>
          </p:cNvPr>
          <p:cNvSpPr>
            <a:spLocks noGrp="1" noChangeArrowheads="1"/>
          </p:cNvSpPr>
          <p:nvPr>
            <p:ph type="body" idx="1"/>
          </p:nvPr>
        </p:nvSpPr>
        <p:spPr>
          <a:xfrm>
            <a:off x="304800" y="1447800"/>
            <a:ext cx="8458200" cy="4572000"/>
          </a:xfrm>
        </p:spPr>
        <p:txBody>
          <a:bodyPr/>
          <a:lstStyle/>
          <a:p>
            <a:pPr eaLnBrk="1" hangingPunct="1"/>
            <a:r>
              <a:rPr lang="en-US" altLang="en-US" sz="2400">
                <a:solidFill>
                  <a:schemeClr val="tx1"/>
                </a:solidFill>
              </a:rPr>
              <a:t>The</a:t>
            </a:r>
            <a:r>
              <a:rPr lang="en-US" altLang="en-US" sz="2400">
                <a:solidFill>
                  <a:srgbClr val="FF0000"/>
                </a:solidFill>
              </a:rPr>
              <a:t> then</a:t>
            </a:r>
            <a:r>
              <a:rPr lang="en-US" altLang="en-US" sz="2400">
                <a:solidFill>
                  <a:schemeClr val="tx1"/>
                </a:solidFill>
              </a:rPr>
              <a:t> keyword or some other syntactic marker may not used to introduce the </a:t>
            </a:r>
            <a:r>
              <a:rPr lang="en-US" altLang="en-US" sz="2400">
                <a:solidFill>
                  <a:srgbClr val="FF0000"/>
                </a:solidFill>
              </a:rPr>
              <a:t>then clause</a:t>
            </a:r>
            <a:r>
              <a:rPr lang="en-US" altLang="en-US" sz="2400">
                <a:solidFill>
                  <a:schemeClr val="tx1"/>
                </a:solidFill>
              </a:rPr>
              <a:t>, the control expression is placed in parentheses</a:t>
            </a:r>
          </a:p>
          <a:p>
            <a:pPr marL="0" indent="0" eaLnBrk="1" hangingPunct="1">
              <a:buNone/>
            </a:pPr>
            <a:r>
              <a:rPr lang="en-US" altLang="en-US" sz="2400">
                <a:solidFill>
                  <a:schemeClr val="tx1"/>
                </a:solidFill>
              </a:rPr>
              <a:t>	</a:t>
            </a:r>
            <a:r>
              <a:rPr lang="en-US" altLang="en-US" sz="2000">
                <a:solidFill>
                  <a:srgbClr val="0070C0"/>
                </a:solidFill>
              </a:rPr>
              <a:t>if (condition) </a:t>
            </a:r>
          </a:p>
          <a:p>
            <a:pPr marL="0" indent="0" eaLnBrk="1" hangingPunct="1">
              <a:buNone/>
            </a:pPr>
            <a:r>
              <a:rPr lang="en-US" altLang="en-US" sz="2000">
                <a:solidFill>
                  <a:srgbClr val="0070C0"/>
                </a:solidFill>
              </a:rPr>
              <a:t>		{ ...//</a:t>
            </a:r>
            <a:r>
              <a:rPr lang="en-US" altLang="en-US" sz="2000" err="1">
                <a:solidFill>
                  <a:srgbClr val="0070C0"/>
                </a:solidFill>
              </a:rPr>
              <a:t>stmts</a:t>
            </a:r>
            <a:r>
              <a:rPr lang="en-US" altLang="en-US" sz="2000">
                <a:solidFill>
                  <a:srgbClr val="0070C0"/>
                </a:solidFill>
              </a:rPr>
              <a:t> as then clause } </a:t>
            </a:r>
          </a:p>
          <a:p>
            <a:pPr marL="0" indent="0" eaLnBrk="1" hangingPunct="1">
              <a:buNone/>
            </a:pPr>
            <a:r>
              <a:rPr lang="en-US" altLang="en-US" sz="2000">
                <a:solidFill>
                  <a:srgbClr val="0070C0"/>
                </a:solidFill>
              </a:rPr>
              <a:t>	else </a:t>
            </a:r>
          </a:p>
          <a:p>
            <a:pPr marL="0" indent="0" eaLnBrk="1" hangingPunct="1">
              <a:buNone/>
            </a:pPr>
            <a:r>
              <a:rPr lang="en-US" altLang="en-US" sz="2000">
                <a:solidFill>
                  <a:srgbClr val="0070C0"/>
                </a:solidFill>
              </a:rPr>
              <a:t>		{… //</a:t>
            </a:r>
            <a:r>
              <a:rPr lang="en-US" altLang="en-US" sz="2000" err="1">
                <a:solidFill>
                  <a:srgbClr val="0070C0"/>
                </a:solidFill>
              </a:rPr>
              <a:t>stmts</a:t>
            </a:r>
            <a:r>
              <a:rPr lang="en-US" altLang="en-US" sz="2000">
                <a:solidFill>
                  <a:srgbClr val="0070C0"/>
                </a:solidFill>
              </a:rPr>
              <a:t> as else clause}</a:t>
            </a:r>
          </a:p>
          <a:p>
            <a:pPr eaLnBrk="1" hangingPunct="1"/>
            <a:endParaRPr lang="en-US" altLang="en-US" sz="2400">
              <a:solidFill>
                <a:schemeClr val="tx1"/>
              </a:solidFill>
            </a:endParaRPr>
          </a:p>
          <a:p>
            <a:pPr eaLnBrk="1" hangingPunct="1"/>
            <a:r>
              <a:rPr lang="en-US" altLang="en-US" sz="2400">
                <a:solidFill>
                  <a:schemeClr val="tx1"/>
                </a:solidFill>
              </a:rPr>
              <a:t>Condition: Boolean or arithmetic expression?</a:t>
            </a:r>
          </a:p>
          <a:p>
            <a:pPr lvl="1" eaLnBrk="1" hangingPunct="1"/>
            <a:r>
              <a:rPr lang="en-US" altLang="en-US" sz="1800">
                <a:solidFill>
                  <a:schemeClr val="tx1"/>
                </a:solidFill>
              </a:rPr>
              <a:t>In C/C++ and Python the control expression can be arithmetic</a:t>
            </a:r>
          </a:p>
          <a:p>
            <a:pPr lvl="1" eaLnBrk="1" hangingPunct="1"/>
            <a:r>
              <a:rPr lang="en-US" altLang="en-US" sz="1800">
                <a:solidFill>
                  <a:schemeClr val="tx1"/>
                </a:solidFill>
              </a:rPr>
              <a:t>In most other languages, the control expression must be </a:t>
            </a:r>
            <a:r>
              <a:rPr lang="en-US" altLang="en-US" sz="1800">
                <a:solidFill>
                  <a:srgbClr val="FF0000"/>
                </a:solidFill>
              </a:rPr>
              <a:t>Boolean</a:t>
            </a:r>
          </a:p>
          <a:p>
            <a:pPr lvl="2" eaLnBrk="1" hangingPunct="1"/>
            <a:r>
              <a:rPr lang="en-US" altLang="en-US" sz="1700">
                <a:solidFill>
                  <a:schemeClr val="tx1"/>
                </a:solidFill>
              </a:rPr>
              <a:t>Enhances reliability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E2F30C14-B37F-AB47-B4BA-94E4C7181343}"/>
              </a:ext>
            </a:extLst>
          </p:cNvPr>
          <p:cNvSpPr>
            <a:spLocks noGrp="1" noChangeArrowheads="1"/>
          </p:cNvSpPr>
          <p:nvPr>
            <p:ph type="title"/>
          </p:nvPr>
        </p:nvSpPr>
        <p:spPr/>
        <p:txBody>
          <a:bodyPr/>
          <a:lstStyle/>
          <a:p>
            <a:pPr eaLnBrk="1" hangingPunct="1"/>
            <a:r>
              <a:rPr lang="en-US" altLang="en-US"/>
              <a:t>Clause Form</a:t>
            </a:r>
          </a:p>
        </p:txBody>
      </p:sp>
      <p:sp>
        <p:nvSpPr>
          <p:cNvPr id="21509" name="Rectangle 3">
            <a:extLst>
              <a:ext uri="{FF2B5EF4-FFF2-40B4-BE49-F238E27FC236}">
                <a16:creationId xmlns:a16="http://schemas.microsoft.com/office/drawing/2014/main" id="{50EA2D1A-901F-8C4B-99FB-F4DEA68B766D}"/>
              </a:ext>
            </a:extLst>
          </p:cNvPr>
          <p:cNvSpPr>
            <a:spLocks noGrp="1" noChangeArrowheads="1"/>
          </p:cNvSpPr>
          <p:nvPr>
            <p:ph type="body" idx="1"/>
          </p:nvPr>
        </p:nvSpPr>
        <p:spPr>
          <a:xfrm>
            <a:off x="609600" y="1371600"/>
            <a:ext cx="8153400" cy="4800600"/>
          </a:xfrm>
        </p:spPr>
        <p:txBody>
          <a:bodyPr/>
          <a:lstStyle/>
          <a:p>
            <a:pPr eaLnBrk="1" hangingPunct="1"/>
            <a:r>
              <a:rPr lang="en-US" altLang="en-US" sz="2200">
                <a:solidFill>
                  <a:schemeClr val="tx1"/>
                </a:solidFill>
              </a:rPr>
              <a:t>Single statement or a sequence of statements?</a:t>
            </a:r>
          </a:p>
          <a:p>
            <a:pPr eaLnBrk="1" hangingPunct="1"/>
            <a:r>
              <a:rPr lang="en-US" altLang="en-US" sz="2200">
                <a:solidFill>
                  <a:schemeClr val="tx1"/>
                </a:solidFill>
              </a:rPr>
              <a:t>C-based languages</a:t>
            </a:r>
          </a:p>
          <a:p>
            <a:pPr marL="457200" lvl="1" indent="0" eaLnBrk="1" hangingPunct="1">
              <a:spcBef>
                <a:spcPts val="0"/>
              </a:spcBef>
              <a:buNone/>
            </a:pPr>
            <a:r>
              <a:rPr lang="en-US" altLang="en-US" sz="2000">
                <a:solidFill>
                  <a:schemeClr val="tx1"/>
                </a:solidFill>
              </a:rPr>
              <a:t>	</a:t>
            </a:r>
            <a:r>
              <a:rPr lang="en-US" altLang="en-US" sz="1600">
                <a:solidFill>
                  <a:srgbClr val="00B050"/>
                </a:solidFill>
                <a:latin typeface="Times New Roman" panose="02020603050405020304" pitchFamily="18" charset="0"/>
                <a:cs typeface="Times New Roman" panose="02020603050405020304" pitchFamily="18" charset="0"/>
              </a:rPr>
              <a:t>if (a &lt; b) </a:t>
            </a:r>
          </a:p>
          <a:p>
            <a:pPr marL="457200" lvl="1" indent="0" eaLnBrk="1" hangingPunct="1">
              <a:spcBef>
                <a:spcPts val="0"/>
              </a:spcBef>
              <a:buNone/>
            </a:pPr>
            <a:r>
              <a:rPr lang="en-US" altLang="en-US" sz="1600">
                <a:solidFill>
                  <a:srgbClr val="00B050"/>
                </a:solidFill>
                <a:latin typeface="Times New Roman" panose="02020603050405020304" pitchFamily="18" charset="0"/>
                <a:cs typeface="Times New Roman" panose="02020603050405020304" pitchFamily="18" charset="0"/>
              </a:rPr>
              <a:t>		count += 1;</a:t>
            </a:r>
          </a:p>
          <a:p>
            <a:pPr marL="457200" lvl="1" indent="0" eaLnBrk="1" hangingPunct="1">
              <a:spcBef>
                <a:spcPts val="0"/>
              </a:spcBef>
              <a:buNone/>
            </a:pPr>
            <a:r>
              <a:rPr lang="en-US" altLang="en-US" sz="1600">
                <a:solidFill>
                  <a:srgbClr val="00B050"/>
                </a:solidFill>
                <a:latin typeface="Times New Roman" panose="02020603050405020304" pitchFamily="18" charset="0"/>
                <a:cs typeface="Times New Roman" panose="02020603050405020304" pitchFamily="18" charset="0"/>
              </a:rPr>
              <a:t>		sum += b;	</a:t>
            </a:r>
            <a:r>
              <a:rPr lang="en-US" altLang="en-US" sz="1600">
                <a:solidFill>
                  <a:schemeClr val="tx1"/>
                </a:solidFill>
                <a:latin typeface="Times New Roman" panose="02020603050405020304" pitchFamily="18" charset="0"/>
                <a:cs typeface="Times New Roman" panose="02020603050405020304" pitchFamily="18" charset="0"/>
              </a:rPr>
              <a:t> </a:t>
            </a:r>
          </a:p>
          <a:p>
            <a:pPr marL="457200" lvl="1" indent="0" eaLnBrk="1" hangingPunct="1">
              <a:spcBef>
                <a:spcPts val="0"/>
              </a:spcBef>
              <a:buNone/>
            </a:pPr>
            <a:r>
              <a:rPr lang="en-US" altLang="en-US" sz="1600">
                <a:solidFill>
                  <a:srgbClr val="00B050"/>
                </a:solidFill>
                <a:latin typeface="Times New Roman" panose="02020603050405020304" pitchFamily="18" charset="0"/>
                <a:cs typeface="Times New Roman" panose="02020603050405020304" pitchFamily="18" charset="0"/>
              </a:rPr>
              <a:t>	else </a:t>
            </a:r>
          </a:p>
          <a:p>
            <a:pPr marL="457200" lvl="1" indent="0" eaLnBrk="1" hangingPunct="1">
              <a:spcBef>
                <a:spcPts val="0"/>
              </a:spcBef>
              <a:buNone/>
            </a:pPr>
            <a:r>
              <a:rPr lang="en-US" altLang="en-US" sz="1600">
                <a:solidFill>
                  <a:srgbClr val="00B050"/>
                </a:solidFill>
                <a:latin typeface="Times New Roman" panose="02020603050405020304" pitchFamily="18" charset="0"/>
                <a:cs typeface="Times New Roman" panose="02020603050405020304" pitchFamily="18" charset="0"/>
              </a:rPr>
              <a:t>		sum += a;</a:t>
            </a:r>
          </a:p>
          <a:p>
            <a:pPr lvl="2" eaLnBrk="1" hangingPunct="1"/>
            <a:endParaRPr lang="en-US" altLang="en-US" sz="1700">
              <a:solidFill>
                <a:srgbClr val="FF0000"/>
              </a:solidFill>
            </a:endParaRPr>
          </a:p>
          <a:p>
            <a:pPr lvl="2" eaLnBrk="1" hangingPunct="1"/>
            <a:r>
              <a:rPr lang="en-US" altLang="en-US" sz="1700">
                <a:solidFill>
                  <a:srgbClr val="FF0000"/>
                </a:solidFill>
              </a:rPr>
              <a:t>Braces</a:t>
            </a:r>
            <a:r>
              <a:rPr lang="en-US" altLang="en-US" sz="1700">
                <a:solidFill>
                  <a:schemeClr val="tx1"/>
                </a:solidFill>
              </a:rPr>
              <a:t> are needed to enclose a sequence of statements in a bock</a:t>
            </a:r>
          </a:p>
          <a:p>
            <a:pPr lvl="2" eaLnBrk="1" hangingPunct="1"/>
            <a:r>
              <a:rPr lang="en-US" altLang="en-US" sz="1700">
                <a:solidFill>
                  <a:schemeClr val="tx1"/>
                </a:solidFill>
              </a:rPr>
              <a:t>We refer to such statement block as a compound statement</a:t>
            </a:r>
          </a:p>
          <a:p>
            <a:pPr eaLnBrk="1" hangingPunct="1"/>
            <a:r>
              <a:rPr lang="en-US" altLang="en-US" sz="2200">
                <a:solidFill>
                  <a:schemeClr val="tx1"/>
                </a:solidFill>
              </a:rPr>
              <a:t>In Python and Ruby, clauses are statement sequences</a:t>
            </a:r>
          </a:p>
          <a:p>
            <a:pPr lvl="1" eaLnBrk="1" hangingPunct="1"/>
            <a:r>
              <a:rPr lang="en-US" altLang="en-US" sz="1800">
                <a:solidFill>
                  <a:schemeClr val="tx1"/>
                </a:solidFill>
              </a:rPr>
              <a:t> e.g. Python uses indentation to define clauses</a:t>
            </a:r>
          </a:p>
          <a:p>
            <a:pPr eaLnBrk="1" hangingPunct="1">
              <a:spcBef>
                <a:spcPts val="0"/>
              </a:spcBef>
              <a:buFontTx/>
              <a:buNone/>
            </a:pPr>
            <a:r>
              <a:rPr lang="en-US" altLang="en-US" sz="2400">
                <a:solidFill>
                  <a:schemeClr val="tx1"/>
                </a:solidFill>
              </a:rPr>
              <a:t>  		 </a:t>
            </a:r>
            <a:r>
              <a:rPr lang="en-US" altLang="en-US" sz="1800">
                <a:solidFill>
                  <a:srgbClr val="0070C0"/>
                </a:solidFill>
              </a:rPr>
              <a:t>if x &gt; y :</a:t>
            </a:r>
          </a:p>
          <a:p>
            <a:pPr eaLnBrk="1" hangingPunct="1">
              <a:spcBef>
                <a:spcPts val="0"/>
              </a:spcBef>
              <a:buFontTx/>
              <a:buNone/>
            </a:pPr>
            <a:r>
              <a:rPr lang="en-US" altLang="en-US" sz="1800">
                <a:solidFill>
                  <a:srgbClr val="0070C0"/>
                </a:solidFill>
              </a:rPr>
              <a:t>    			x = y</a:t>
            </a:r>
          </a:p>
          <a:p>
            <a:pPr eaLnBrk="1" hangingPunct="1">
              <a:spcBef>
                <a:spcPts val="0"/>
              </a:spcBef>
              <a:buFontTx/>
              <a:buNone/>
            </a:pPr>
            <a:r>
              <a:rPr lang="en-US" altLang="en-US" sz="1800">
                <a:solidFill>
                  <a:srgbClr val="0070C0"/>
                </a:solidFill>
              </a:rPr>
              <a:t>    			print " </a:t>
            </a:r>
            <a:r>
              <a:rPr lang="en-US" altLang="en-US" sz="1800">
                <a:solidFill>
                  <a:srgbClr val="0070C0"/>
                </a:solidFill>
                <a:cs typeface="Courier New" panose="02070309020205020404" pitchFamily="49" charset="0"/>
              </a:rPr>
              <a:t>x was greater than y</a:t>
            </a:r>
            <a:r>
              <a:rPr lang="en-US" altLang="en-US" sz="1800">
                <a:solidFill>
                  <a:srgbClr val="0070C0"/>
                </a:solidFill>
              </a:rPr>
              <a:t>"</a:t>
            </a:r>
          </a:p>
        </p:txBody>
      </p:sp>
      <p:sp>
        <p:nvSpPr>
          <p:cNvPr id="2" name="TextBox 1">
            <a:extLst>
              <a:ext uri="{FF2B5EF4-FFF2-40B4-BE49-F238E27FC236}">
                <a16:creationId xmlns:a16="http://schemas.microsoft.com/office/drawing/2014/main" id="{0FDF2A5F-EF8A-F848-92BF-AC6FAA79AEFE}"/>
              </a:ext>
            </a:extLst>
          </p:cNvPr>
          <p:cNvSpPr txBox="1"/>
          <p:nvPr/>
        </p:nvSpPr>
        <p:spPr>
          <a:xfrm>
            <a:off x="4495800" y="1981200"/>
            <a:ext cx="2628900" cy="1569660"/>
          </a:xfrm>
          <a:prstGeom prst="rect">
            <a:avLst/>
          </a:prstGeom>
          <a:noFill/>
        </p:spPr>
        <p:txBody>
          <a:bodyPr wrap="square" rtlCol="0">
            <a:spAutoFit/>
          </a:bodyPr>
          <a:lstStyle/>
          <a:p>
            <a:pPr lvl="1" eaLnBrk="1" hangingPunct="1">
              <a:spcBef>
                <a:spcPts val="0"/>
              </a:spcBef>
            </a:pPr>
            <a:r>
              <a:rPr lang="en-US" altLang="en-US" sz="1600">
                <a:solidFill>
                  <a:srgbClr val="0070C0"/>
                </a:solidFill>
              </a:rPr>
              <a:t>if (a &lt; b)  </a:t>
            </a:r>
            <a:r>
              <a:rPr lang="en-US" altLang="en-US" sz="1600">
                <a:solidFill>
                  <a:srgbClr val="FF0000"/>
                </a:solidFill>
              </a:rPr>
              <a:t>{</a:t>
            </a:r>
          </a:p>
          <a:p>
            <a:pPr lvl="1" eaLnBrk="1" hangingPunct="1">
              <a:spcBef>
                <a:spcPts val="0"/>
              </a:spcBef>
            </a:pPr>
            <a:r>
              <a:rPr lang="en-US" altLang="en-US" sz="1600">
                <a:solidFill>
                  <a:srgbClr val="0070C0"/>
                </a:solidFill>
              </a:rPr>
              <a:t>	count += 1;</a:t>
            </a:r>
          </a:p>
          <a:p>
            <a:pPr lvl="1" eaLnBrk="1" hangingPunct="1">
              <a:spcBef>
                <a:spcPts val="0"/>
              </a:spcBef>
            </a:pPr>
            <a:r>
              <a:rPr lang="en-US" altLang="en-US" sz="1600">
                <a:solidFill>
                  <a:srgbClr val="0070C0"/>
                </a:solidFill>
              </a:rPr>
              <a:t>	sum += b;	 </a:t>
            </a:r>
          </a:p>
          <a:p>
            <a:pPr lvl="1" eaLnBrk="1" hangingPunct="1">
              <a:spcBef>
                <a:spcPts val="0"/>
              </a:spcBef>
            </a:pPr>
            <a:r>
              <a:rPr lang="en-US" altLang="en-US" sz="1600">
                <a:solidFill>
                  <a:srgbClr val="FF0000"/>
                </a:solidFill>
              </a:rPr>
              <a:t>} </a:t>
            </a:r>
            <a:r>
              <a:rPr lang="en-US" altLang="en-US" sz="1600"/>
              <a:t>//braces required  </a:t>
            </a:r>
          </a:p>
          <a:p>
            <a:pPr lvl="1" eaLnBrk="1" hangingPunct="1">
              <a:spcBef>
                <a:spcPts val="0"/>
              </a:spcBef>
            </a:pPr>
            <a:r>
              <a:rPr lang="en-US" altLang="en-US" sz="1600">
                <a:solidFill>
                  <a:srgbClr val="0070C0"/>
                </a:solidFill>
              </a:rPr>
              <a:t>else </a:t>
            </a:r>
          </a:p>
          <a:p>
            <a:pPr lvl="1" eaLnBrk="1" hangingPunct="1">
              <a:spcBef>
                <a:spcPts val="0"/>
              </a:spcBef>
            </a:pPr>
            <a:r>
              <a:rPr lang="en-US" altLang="en-US" sz="1600">
                <a:solidFill>
                  <a:srgbClr val="0070C0"/>
                </a:solidFill>
              </a:rPr>
              <a:t>	sum += a;</a:t>
            </a:r>
          </a:p>
        </p:txBody>
      </p:sp>
      <p:sp>
        <p:nvSpPr>
          <p:cNvPr id="3" name="Rounded Rectangle 2" descr="if statement" title="Box">
            <a:extLst>
              <a:ext uri="{FF2B5EF4-FFF2-40B4-BE49-F238E27FC236}">
                <a16:creationId xmlns:a16="http://schemas.microsoft.com/office/drawing/2014/main" id="{47BE37CC-F995-9940-8633-B71FE472AEBE}"/>
              </a:ext>
            </a:extLst>
          </p:cNvPr>
          <p:cNvSpPr/>
          <p:nvPr/>
        </p:nvSpPr>
        <p:spPr bwMode="auto">
          <a:xfrm>
            <a:off x="4501816" y="1935540"/>
            <a:ext cx="2743200" cy="1569660"/>
          </a:xfrm>
          <a:prstGeom prst="roundRect">
            <a:avLst/>
          </a:prstGeom>
          <a:no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Pascal" title="Code">
            <a:extLst>
              <a:ext uri="{FF2B5EF4-FFF2-40B4-BE49-F238E27FC236}">
                <a16:creationId xmlns:a16="http://schemas.microsoft.com/office/drawing/2014/main" id="{EC32D517-D7F0-2747-A423-231CE4FE6407}"/>
              </a:ext>
            </a:extLst>
          </p:cNvPr>
          <p:cNvSpPr>
            <a:spLocks noGrp="1"/>
          </p:cNvSpPr>
          <p:nvPr>
            <p:ph idx="1"/>
          </p:nvPr>
        </p:nvSpPr>
        <p:spPr>
          <a:xfrm>
            <a:off x="609600" y="1600200"/>
            <a:ext cx="3886200" cy="4572000"/>
          </a:xfrm>
        </p:spPr>
        <p:txBody>
          <a:bodyPr/>
          <a:lstStyle/>
          <a:p>
            <a:pPr marL="0" indent="0">
              <a:buNone/>
            </a:pPr>
            <a:r>
              <a:rPr lang="en-US">
                <a:solidFill>
                  <a:srgbClr val="0070C0"/>
                </a:solidFill>
              </a:rPr>
              <a:t>Pascal:</a:t>
            </a:r>
          </a:p>
          <a:p>
            <a:pPr marL="0" indent="0">
              <a:buNone/>
            </a:pPr>
            <a:endParaRPr lang="en-US" sz="2000">
              <a:solidFill>
                <a:srgbClr val="FF0000"/>
              </a:solidFill>
            </a:endParaRPr>
          </a:p>
          <a:p>
            <a:pPr marL="0" indent="0">
              <a:buNone/>
            </a:pPr>
            <a:r>
              <a:rPr lang="en-US" sz="2000">
                <a:solidFill>
                  <a:srgbClr val="FF0000"/>
                </a:solidFill>
              </a:rPr>
              <a:t>if</a:t>
            </a:r>
            <a:r>
              <a:rPr lang="en-US" sz="2000">
                <a:solidFill>
                  <a:schemeClr val="tx1"/>
                </a:solidFill>
              </a:rPr>
              <a:t> color = red </a:t>
            </a:r>
            <a:r>
              <a:rPr lang="en-US" sz="2000">
                <a:solidFill>
                  <a:srgbClr val="FF0000"/>
                </a:solidFill>
              </a:rPr>
              <a:t>then </a:t>
            </a:r>
          </a:p>
          <a:p>
            <a:pPr marL="0" indent="0">
              <a:buNone/>
            </a:pPr>
            <a:r>
              <a:rPr lang="en-US" sz="2000">
                <a:solidFill>
                  <a:schemeClr val="tx1"/>
                </a:solidFill>
              </a:rPr>
              <a:t>	</a:t>
            </a:r>
            <a:r>
              <a:rPr lang="en-US" sz="2000" err="1">
                <a:solidFill>
                  <a:schemeClr val="tx1"/>
                </a:solidFill>
              </a:rPr>
              <a:t>writeln</a:t>
            </a:r>
            <a:r>
              <a:rPr lang="en-US" sz="2000">
                <a:solidFill>
                  <a:schemeClr val="tx1"/>
                </a:solidFill>
              </a:rPr>
              <a:t>(‘A red car!’);</a:t>
            </a:r>
          </a:p>
          <a:p>
            <a:pPr marL="0" indent="0">
              <a:buNone/>
            </a:pPr>
            <a:r>
              <a:rPr lang="en-US" sz="2000">
                <a:solidFill>
                  <a:schemeClr val="tx1"/>
                </a:solidFill>
              </a:rPr>
              <a:t>	</a:t>
            </a:r>
            <a:r>
              <a:rPr lang="en-US" sz="2000" err="1">
                <a:solidFill>
                  <a:schemeClr val="tx1"/>
                </a:solidFill>
              </a:rPr>
              <a:t>writeln</a:t>
            </a:r>
            <a:r>
              <a:rPr lang="en-US" sz="2000">
                <a:solidFill>
                  <a:schemeClr val="tx1"/>
                </a:solidFill>
              </a:rPr>
              <a:t> (‘love it’); </a:t>
            </a:r>
          </a:p>
          <a:p>
            <a:pPr marL="0" indent="0">
              <a:buNone/>
            </a:pPr>
            <a:r>
              <a:rPr lang="en-US" sz="2000">
                <a:solidFill>
                  <a:srgbClr val="FF0000"/>
                </a:solidFill>
              </a:rPr>
              <a:t>else </a:t>
            </a:r>
          </a:p>
          <a:p>
            <a:pPr marL="0" indent="0">
              <a:buNone/>
            </a:pPr>
            <a:r>
              <a:rPr lang="en-US" sz="2000">
                <a:solidFill>
                  <a:schemeClr val="tx1"/>
                </a:solidFill>
              </a:rPr>
              <a:t>	</a:t>
            </a:r>
            <a:r>
              <a:rPr lang="en-US" sz="2000" err="1">
                <a:solidFill>
                  <a:schemeClr val="tx1"/>
                </a:solidFill>
              </a:rPr>
              <a:t>writeln</a:t>
            </a:r>
            <a:r>
              <a:rPr lang="en-US" sz="2000">
                <a:solidFill>
                  <a:schemeClr val="tx1"/>
                </a:solidFill>
              </a:rPr>
              <a:t>( ‘Oh no! </a:t>
            </a:r>
            <a:r>
              <a:rPr lang="en-US" sz="2000"/>
              <a:t>');</a:t>
            </a:r>
          </a:p>
        </p:txBody>
      </p:sp>
      <p:sp>
        <p:nvSpPr>
          <p:cNvPr id="4" name="Content Placeholder 2" descr="Java" title="Code">
            <a:extLst>
              <a:ext uri="{FF2B5EF4-FFF2-40B4-BE49-F238E27FC236}">
                <a16:creationId xmlns:a16="http://schemas.microsoft.com/office/drawing/2014/main" id="{C46B015D-5FC8-0349-9735-B92FC8DA231E}"/>
              </a:ext>
            </a:extLst>
          </p:cNvPr>
          <p:cNvSpPr txBox="1">
            <a:spLocks/>
          </p:cNvSpPr>
          <p:nvPr/>
        </p:nvSpPr>
        <p:spPr bwMode="auto">
          <a:xfrm>
            <a:off x="4572000" y="1600200"/>
            <a:ext cx="3886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accent2"/>
                </a:solidFill>
                <a:latin typeface="+mn-lt"/>
                <a:ea typeface="Lucida Sans Unicode" pitchFamily="34" charset="0"/>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Lucida Sans Unicode" pitchFamily="34" charset="0"/>
                <a:cs typeface="+mn-cs"/>
              </a:defRPr>
            </a:lvl2pPr>
            <a:lvl3pPr marL="1143000" indent="-228600" algn="l" rtl="0" eaLnBrk="0" fontAlgn="base" hangingPunct="0">
              <a:spcBef>
                <a:spcPct val="20000"/>
              </a:spcBef>
              <a:spcAft>
                <a:spcPct val="0"/>
              </a:spcAft>
              <a:buChar char="•"/>
              <a:defRPr sz="2100">
                <a:solidFill>
                  <a:srgbClr val="666699"/>
                </a:solidFill>
                <a:latin typeface="+mn-lt"/>
                <a:ea typeface="Lucida Sans Unicode" pitchFamily="34" charset="0"/>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Lucida Sans Unicode" pitchFamily="34" charset="0"/>
                <a:cs typeface="+mn-cs"/>
              </a:defRPr>
            </a:lvl4pPr>
            <a:lvl5pPr marL="2057400" indent="-228600" algn="l" rtl="0" eaLnBrk="0" fontAlgn="base" hangingPunct="0">
              <a:spcBef>
                <a:spcPct val="20000"/>
              </a:spcBef>
              <a:spcAft>
                <a:spcPct val="0"/>
              </a:spcAft>
              <a:buChar char="»"/>
              <a:defRPr sz="2000">
                <a:solidFill>
                  <a:srgbClr val="666699"/>
                </a:solidFill>
                <a:latin typeface="+mn-lt"/>
                <a:ea typeface="Lucida Sans Unicode" pitchFamily="34" charset="0"/>
                <a:cs typeface="+mn-cs"/>
              </a:defRPr>
            </a:lvl5pPr>
            <a:lvl6pPr marL="2514600" indent="-228600" algn="l" rtl="0" fontAlgn="base">
              <a:spcBef>
                <a:spcPct val="20000"/>
              </a:spcBef>
              <a:spcAft>
                <a:spcPct val="0"/>
              </a:spcAft>
              <a:buChar char="»"/>
              <a:defRPr>
                <a:solidFill>
                  <a:srgbClr val="666699"/>
                </a:solidFill>
                <a:latin typeface="+mn-lt"/>
                <a:cs typeface="+mn-cs"/>
              </a:defRPr>
            </a:lvl6pPr>
            <a:lvl7pPr marL="2971800" indent="-228600" algn="l" rtl="0" fontAlgn="base">
              <a:spcBef>
                <a:spcPct val="20000"/>
              </a:spcBef>
              <a:spcAft>
                <a:spcPct val="0"/>
              </a:spcAft>
              <a:buChar char="»"/>
              <a:defRPr>
                <a:solidFill>
                  <a:srgbClr val="666699"/>
                </a:solidFill>
                <a:latin typeface="+mn-lt"/>
                <a:cs typeface="+mn-cs"/>
              </a:defRPr>
            </a:lvl7pPr>
            <a:lvl8pPr marL="3429000" indent="-228600" algn="l" rtl="0" fontAlgn="base">
              <a:spcBef>
                <a:spcPct val="20000"/>
              </a:spcBef>
              <a:spcAft>
                <a:spcPct val="0"/>
              </a:spcAft>
              <a:buChar char="»"/>
              <a:defRPr>
                <a:solidFill>
                  <a:srgbClr val="666699"/>
                </a:solidFill>
                <a:latin typeface="+mn-lt"/>
                <a:cs typeface="+mn-cs"/>
              </a:defRPr>
            </a:lvl8pPr>
            <a:lvl9pPr marL="3886200" indent="-228600" algn="l" rtl="0" fontAlgn="base">
              <a:spcBef>
                <a:spcPct val="20000"/>
              </a:spcBef>
              <a:spcAft>
                <a:spcPct val="0"/>
              </a:spcAft>
              <a:buChar char="»"/>
              <a:defRPr>
                <a:solidFill>
                  <a:srgbClr val="666699"/>
                </a:solidFill>
                <a:latin typeface="+mn-lt"/>
                <a:cs typeface="+mn-cs"/>
              </a:defRPr>
            </a:lvl9pPr>
          </a:lstStyle>
          <a:p>
            <a:pPr marL="0" indent="0">
              <a:buFontTx/>
              <a:buNone/>
            </a:pPr>
            <a:r>
              <a:rPr lang="en-US" kern="0">
                <a:solidFill>
                  <a:srgbClr val="0070C0"/>
                </a:solidFill>
              </a:rPr>
              <a:t>Java:</a:t>
            </a:r>
          </a:p>
          <a:p>
            <a:pPr marL="0" indent="0">
              <a:buFontTx/>
              <a:buNone/>
            </a:pPr>
            <a:endParaRPr lang="en-US" sz="2000" kern="0">
              <a:solidFill>
                <a:srgbClr val="FF0000"/>
              </a:solidFill>
            </a:endParaRPr>
          </a:p>
          <a:p>
            <a:pPr marL="0" indent="0">
              <a:buFontTx/>
              <a:buNone/>
            </a:pPr>
            <a:r>
              <a:rPr lang="en-US" sz="2000" kern="0">
                <a:solidFill>
                  <a:srgbClr val="FF0000"/>
                </a:solidFill>
              </a:rPr>
              <a:t>if</a:t>
            </a:r>
            <a:r>
              <a:rPr lang="en-US" sz="2000" kern="0">
                <a:solidFill>
                  <a:schemeClr val="tx1"/>
                </a:solidFill>
              </a:rPr>
              <a:t> (color == red) </a:t>
            </a:r>
            <a:r>
              <a:rPr lang="en-US" sz="2000" kern="0">
                <a:solidFill>
                  <a:srgbClr val="FF0000"/>
                </a:solidFill>
              </a:rPr>
              <a:t>{ </a:t>
            </a:r>
          </a:p>
          <a:p>
            <a:pPr marL="0" indent="0">
              <a:buFontTx/>
              <a:buNone/>
            </a:pPr>
            <a:r>
              <a:rPr lang="en-US" sz="2000" kern="0">
                <a:solidFill>
                  <a:schemeClr val="tx1"/>
                </a:solidFill>
              </a:rPr>
              <a:t>	…“A red car!” …</a:t>
            </a:r>
          </a:p>
          <a:p>
            <a:pPr marL="0" indent="0">
              <a:buFontTx/>
              <a:buNone/>
            </a:pPr>
            <a:r>
              <a:rPr lang="en-US" sz="2000" kern="0">
                <a:solidFill>
                  <a:srgbClr val="FF0000"/>
                </a:solidFill>
              </a:rPr>
              <a:t>	</a:t>
            </a:r>
            <a:r>
              <a:rPr lang="en-US" sz="2000" kern="0">
                <a:solidFill>
                  <a:schemeClr val="tx1"/>
                </a:solidFill>
              </a:rPr>
              <a:t>…”love it” …</a:t>
            </a:r>
          </a:p>
          <a:p>
            <a:pPr marL="0" indent="0">
              <a:buFontTx/>
              <a:buNone/>
            </a:pPr>
            <a:r>
              <a:rPr lang="en-US" sz="2000" kern="0">
                <a:solidFill>
                  <a:srgbClr val="FF0000"/>
                </a:solidFill>
              </a:rPr>
              <a:t>}</a:t>
            </a:r>
          </a:p>
          <a:p>
            <a:pPr marL="0" indent="0">
              <a:buFontTx/>
              <a:buNone/>
            </a:pPr>
            <a:r>
              <a:rPr lang="en-US" sz="2000" kern="0">
                <a:solidFill>
                  <a:srgbClr val="FF0000"/>
                </a:solidFill>
              </a:rPr>
              <a:t>else {</a:t>
            </a:r>
          </a:p>
          <a:p>
            <a:pPr marL="0" indent="0">
              <a:buFontTx/>
              <a:buNone/>
            </a:pPr>
            <a:r>
              <a:rPr lang="en-US" sz="2000" kern="0">
                <a:solidFill>
                  <a:schemeClr val="tx1"/>
                </a:solidFill>
              </a:rPr>
              <a:t>	…( ‘Oh no! </a:t>
            </a:r>
            <a:r>
              <a:rPr lang="en-US" sz="2000" kern="0"/>
              <a:t>‘); ..</a:t>
            </a:r>
          </a:p>
          <a:p>
            <a:pPr marL="0" indent="0">
              <a:buFontTx/>
              <a:buNone/>
            </a:pPr>
            <a:r>
              <a:rPr lang="en-US" sz="2000" kern="0">
                <a:solidFill>
                  <a:srgbClr val="FF0000"/>
                </a:solidFill>
              </a:rPr>
              <a:t>}</a:t>
            </a:r>
          </a:p>
          <a:p>
            <a:pPr marL="0" indent="0">
              <a:buFontTx/>
              <a:buNone/>
            </a:pPr>
            <a:endParaRPr lang="en-US" sz="2000" kern="0">
              <a:solidFill>
                <a:srgbClr val="FF0000"/>
              </a:solidFill>
            </a:endParaRPr>
          </a:p>
          <a:p>
            <a:pPr marL="0" indent="0">
              <a:buFontTx/>
              <a:buNone/>
            </a:pPr>
            <a:r>
              <a:rPr lang="en-US" sz="2000" kern="0">
                <a:solidFill>
                  <a:schemeClr val="tx1"/>
                </a:solidFill>
              </a:rPr>
              <a:t> </a:t>
            </a:r>
          </a:p>
        </p:txBody>
      </p:sp>
      <p:sp>
        <p:nvSpPr>
          <p:cNvPr id="7" name="Rounded Rectangle 6" descr="Pascal" title="Code">
            <a:extLst>
              <a:ext uri="{FF2B5EF4-FFF2-40B4-BE49-F238E27FC236}">
                <a16:creationId xmlns:a16="http://schemas.microsoft.com/office/drawing/2014/main" id="{E2FA24D2-7314-2249-90F8-F577506C3AFA}"/>
              </a:ext>
            </a:extLst>
          </p:cNvPr>
          <p:cNvSpPr/>
          <p:nvPr/>
        </p:nvSpPr>
        <p:spPr bwMode="auto">
          <a:xfrm>
            <a:off x="609600" y="1371600"/>
            <a:ext cx="3505200" cy="43434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8" name="Rounded Rectangle 7">
            <a:extLst>
              <a:ext uri="{FF2B5EF4-FFF2-40B4-BE49-F238E27FC236}">
                <a16:creationId xmlns:a16="http://schemas.microsoft.com/office/drawing/2014/main" id="{FF697991-EDCB-D24E-AE3C-39975EE36F05}"/>
              </a:ext>
            </a:extLst>
          </p:cNvPr>
          <p:cNvSpPr/>
          <p:nvPr/>
        </p:nvSpPr>
        <p:spPr bwMode="auto">
          <a:xfrm>
            <a:off x="4495800" y="1295400"/>
            <a:ext cx="3505200" cy="43434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2" name="TextBox 1">
            <a:extLst>
              <a:ext uri="{FF2B5EF4-FFF2-40B4-BE49-F238E27FC236}">
                <a16:creationId xmlns:a16="http://schemas.microsoft.com/office/drawing/2014/main" id="{2C2FD691-2D73-F142-AA10-945D834F30EC}"/>
              </a:ext>
            </a:extLst>
          </p:cNvPr>
          <p:cNvSpPr txBox="1"/>
          <p:nvPr/>
        </p:nvSpPr>
        <p:spPr>
          <a:xfrm>
            <a:off x="685800" y="468777"/>
            <a:ext cx="3124200" cy="646331"/>
          </a:xfrm>
          <a:prstGeom prst="rect">
            <a:avLst/>
          </a:prstGeom>
          <a:noFill/>
        </p:spPr>
        <p:txBody>
          <a:bodyPr wrap="square" rtlCol="0">
            <a:spAutoFit/>
          </a:bodyPr>
          <a:lstStyle/>
          <a:p>
            <a:r>
              <a:rPr lang="en-US" sz="3600">
                <a:latin typeface="+mj-lt"/>
              </a:rPr>
              <a:t>Then clause</a:t>
            </a:r>
          </a:p>
        </p:txBody>
      </p:sp>
    </p:spTree>
    <p:extLst>
      <p:ext uri="{BB962C8B-B14F-4D97-AF65-F5344CB8AC3E}">
        <p14:creationId xmlns:p14="http://schemas.microsoft.com/office/powerpoint/2010/main" val="257627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3B89A038-9212-9143-A261-BAD7DA053572}"/>
              </a:ext>
            </a:extLst>
          </p:cNvPr>
          <p:cNvSpPr>
            <a:spLocks noGrp="1" noChangeArrowheads="1"/>
          </p:cNvSpPr>
          <p:nvPr>
            <p:ph type="title"/>
          </p:nvPr>
        </p:nvSpPr>
        <p:spPr/>
        <p:txBody>
          <a:bodyPr/>
          <a:lstStyle/>
          <a:p>
            <a:pPr eaLnBrk="1" hangingPunct="1"/>
            <a:r>
              <a:rPr lang="en-US" altLang="en-US"/>
              <a:t>Nesting Selectors</a:t>
            </a:r>
          </a:p>
        </p:txBody>
      </p:sp>
      <p:sp>
        <p:nvSpPr>
          <p:cNvPr id="23557" name="Rectangle 3">
            <a:extLst>
              <a:ext uri="{FF2B5EF4-FFF2-40B4-BE49-F238E27FC236}">
                <a16:creationId xmlns:a16="http://schemas.microsoft.com/office/drawing/2014/main" id="{DFDFA27F-75B0-6542-B8AA-7FB7627D736D}"/>
              </a:ext>
            </a:extLst>
          </p:cNvPr>
          <p:cNvSpPr>
            <a:spLocks noGrp="1" noChangeArrowheads="1"/>
          </p:cNvSpPr>
          <p:nvPr>
            <p:ph type="body" idx="1"/>
          </p:nvPr>
        </p:nvSpPr>
        <p:spPr>
          <a:xfrm>
            <a:off x="609600" y="1371600"/>
            <a:ext cx="8153400" cy="4572000"/>
          </a:xfrm>
        </p:spPr>
        <p:txBody>
          <a:bodyPr/>
          <a:lstStyle/>
          <a:p>
            <a:pPr eaLnBrk="1" hangingPunct="1"/>
            <a:r>
              <a:rPr lang="en-US" altLang="en-US" sz="2400">
                <a:solidFill>
                  <a:schemeClr val="tx1"/>
                </a:solidFill>
              </a:rPr>
              <a:t>Java example</a:t>
            </a:r>
          </a:p>
          <a:p>
            <a:pPr marL="0" indent="0" eaLnBrk="1" hangingPunct="1">
              <a:buNone/>
            </a:pPr>
            <a:r>
              <a:rPr lang="en-US" altLang="en-US" sz="2400">
                <a:solidFill>
                  <a:schemeClr val="tx1"/>
                </a:solidFill>
              </a:rPr>
              <a:t>	</a:t>
            </a:r>
            <a:r>
              <a:rPr lang="en-US" altLang="en-US" sz="2000">
                <a:solidFill>
                  <a:srgbClr val="0070C0"/>
                </a:solidFill>
              </a:rPr>
              <a:t>if (sum == 0)</a:t>
            </a:r>
          </a:p>
          <a:p>
            <a:pPr eaLnBrk="1" hangingPunct="1">
              <a:buFontTx/>
              <a:buNone/>
            </a:pPr>
            <a:r>
              <a:rPr lang="en-US" altLang="en-US" sz="2000">
                <a:solidFill>
                  <a:srgbClr val="0070C0"/>
                </a:solidFill>
              </a:rPr>
              <a:t>      		if (count == 0)</a:t>
            </a:r>
          </a:p>
          <a:p>
            <a:pPr eaLnBrk="1" hangingPunct="1">
              <a:buFontTx/>
              <a:buNone/>
            </a:pPr>
            <a:r>
              <a:rPr lang="en-US" altLang="en-US" sz="2000">
                <a:solidFill>
                  <a:srgbClr val="0070C0"/>
                </a:solidFill>
              </a:rPr>
              <a:t>           			result = 0;</a:t>
            </a:r>
          </a:p>
          <a:p>
            <a:pPr eaLnBrk="1" hangingPunct="1">
              <a:buFontTx/>
              <a:buNone/>
            </a:pPr>
            <a:r>
              <a:rPr lang="en-US" altLang="en-US" sz="2000">
                <a:solidFill>
                  <a:srgbClr val="0070C0"/>
                </a:solidFill>
              </a:rPr>
              <a:t>    		else result = 1;</a:t>
            </a:r>
            <a:endParaRPr lang="en-US" altLang="en-US" sz="1600" b="1">
              <a:solidFill>
                <a:schemeClr val="tx1"/>
              </a:solidFill>
              <a:latin typeface="Courier New" panose="02070309020205020404" pitchFamily="49" charset="0"/>
            </a:endParaRPr>
          </a:p>
          <a:p>
            <a:pPr eaLnBrk="1" hangingPunct="1"/>
            <a:r>
              <a:rPr lang="en-US" altLang="en-US" sz="2000">
                <a:solidFill>
                  <a:schemeClr val="tx1"/>
                </a:solidFill>
              </a:rPr>
              <a:t>To force an alternative semantics, compound statements may be used:</a:t>
            </a:r>
          </a:p>
          <a:p>
            <a:pPr eaLnBrk="1" hangingPunct="1">
              <a:buFontTx/>
              <a:buNone/>
            </a:pPr>
            <a:r>
              <a:rPr lang="en-US" altLang="en-US" sz="2400">
                <a:solidFill>
                  <a:schemeClr val="tx1"/>
                </a:solidFill>
              </a:rPr>
              <a:t>		</a:t>
            </a:r>
            <a:r>
              <a:rPr lang="en-US" altLang="en-US" sz="2000">
                <a:solidFill>
                  <a:srgbClr val="0070C0"/>
                </a:solidFill>
              </a:rPr>
              <a:t>if (sum == 0) </a:t>
            </a:r>
            <a:r>
              <a:rPr lang="en-US" altLang="en-US" sz="2000">
                <a:solidFill>
                  <a:srgbClr val="FF0000"/>
                </a:solidFill>
              </a:rPr>
              <a:t>{</a:t>
            </a:r>
          </a:p>
          <a:p>
            <a:pPr eaLnBrk="1" hangingPunct="1">
              <a:buFontTx/>
              <a:buNone/>
            </a:pPr>
            <a:r>
              <a:rPr lang="en-US" altLang="en-US" sz="2000">
                <a:solidFill>
                  <a:srgbClr val="0070C0"/>
                </a:solidFill>
              </a:rPr>
              <a:t>       		if (count == 0)</a:t>
            </a:r>
          </a:p>
          <a:p>
            <a:pPr eaLnBrk="1" hangingPunct="1">
              <a:buFontTx/>
              <a:buNone/>
            </a:pPr>
            <a:r>
              <a:rPr lang="en-US" altLang="en-US" sz="2000">
                <a:solidFill>
                  <a:srgbClr val="0070C0"/>
                </a:solidFill>
              </a:rPr>
              <a:t>           			result = 0;</a:t>
            </a:r>
          </a:p>
          <a:p>
            <a:pPr eaLnBrk="1" hangingPunct="1">
              <a:buFontTx/>
              <a:buNone/>
            </a:pPr>
            <a:r>
              <a:rPr lang="en-US" altLang="en-US" sz="2000">
                <a:solidFill>
                  <a:srgbClr val="0070C0"/>
                </a:solidFill>
              </a:rPr>
              <a:t>		</a:t>
            </a:r>
            <a:r>
              <a:rPr lang="en-US" altLang="en-US" sz="2000">
                <a:solidFill>
                  <a:srgbClr val="FF0000"/>
                </a:solidFill>
              </a:rPr>
              <a:t>}</a:t>
            </a:r>
          </a:p>
          <a:p>
            <a:pPr eaLnBrk="1" hangingPunct="1">
              <a:buFontTx/>
              <a:buNone/>
            </a:pPr>
            <a:r>
              <a:rPr lang="en-US" altLang="en-US" sz="2000">
                <a:solidFill>
                  <a:srgbClr val="0070C0"/>
                </a:solidFill>
              </a:rPr>
              <a:t>    		else result = 1;</a:t>
            </a:r>
          </a:p>
          <a:p>
            <a:pPr eaLnBrk="1" hangingPunct="1">
              <a:buFontTx/>
              <a:buNone/>
            </a:pPr>
            <a:endParaRPr lang="en-US" altLang="en-US" sz="2000">
              <a:latin typeface="Courier New" panose="02070309020205020404" pitchFamily="49" charset="0"/>
            </a:endParaRPr>
          </a:p>
          <a:p>
            <a:pPr marL="0" indent="0" eaLnBrk="1" hangingPunct="1">
              <a:buNone/>
            </a:pPr>
            <a:endParaRPr lang="en-US" altLang="en-US" sz="2400"/>
          </a:p>
          <a:p>
            <a:pPr eaLnBrk="1" hangingPunct="1"/>
            <a:endParaRPr lang="en-US" altLang="en-US" sz="2000" b="1">
              <a:latin typeface="Courier New" panose="02070309020205020404" pitchFamily="49" charset="0"/>
            </a:endParaRPr>
          </a:p>
        </p:txBody>
      </p:sp>
      <p:sp>
        <p:nvSpPr>
          <p:cNvPr id="2" name="Rounded Rectangle 1" descr="Question: if-else match" title="Box">
            <a:extLst>
              <a:ext uri="{FF2B5EF4-FFF2-40B4-BE49-F238E27FC236}">
                <a16:creationId xmlns:a16="http://schemas.microsoft.com/office/drawing/2014/main" id="{BCFCC0B8-254D-3442-A196-EE279A8ECC08}"/>
              </a:ext>
            </a:extLst>
          </p:cNvPr>
          <p:cNvSpPr/>
          <p:nvPr/>
        </p:nvSpPr>
        <p:spPr bwMode="auto">
          <a:xfrm>
            <a:off x="5257800" y="1676400"/>
            <a:ext cx="3124200" cy="1600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8" charset="0"/>
              </a:rPr>
              <a:t>Which </a:t>
            </a:r>
            <a:r>
              <a:rPr kumimoji="0" lang="en-US" sz="2400" b="0" i="0" u="none" strike="noStrike" cap="none" normalizeH="0" baseline="0">
                <a:ln>
                  <a:noFill/>
                </a:ln>
                <a:solidFill>
                  <a:srgbClr val="0070C0"/>
                </a:solidFill>
                <a:effectLst/>
                <a:latin typeface="Times" pitchFamily="18" charset="0"/>
              </a:rPr>
              <a:t>if</a:t>
            </a:r>
            <a:r>
              <a:rPr kumimoji="0" lang="en-US" sz="2400" b="0" i="0" u="none" strike="noStrike" cap="none" normalizeH="0" baseline="0">
                <a:ln>
                  <a:noFill/>
                </a:ln>
                <a:solidFill>
                  <a:schemeClr val="tx1"/>
                </a:solidFill>
                <a:effectLst/>
                <a:latin typeface="Times" pitchFamily="18" charset="0"/>
              </a:rPr>
              <a:t> gets the </a:t>
            </a:r>
            <a:r>
              <a:rPr kumimoji="0" lang="en-US" sz="2400" b="0" i="0" u="none" strike="noStrike" cap="none" normalizeH="0" baseline="0">
                <a:ln>
                  <a:noFill/>
                </a:ln>
                <a:solidFill>
                  <a:srgbClr val="0070C0"/>
                </a:solidFill>
                <a:effectLst/>
                <a:latin typeface="Times" pitchFamily="18" charset="0"/>
              </a:rPr>
              <a:t>else</a:t>
            </a:r>
            <a:r>
              <a:rPr kumimoji="0" lang="en-US" sz="2400" b="0" i="0" u="none" strike="noStrike" cap="none" normalizeH="0" baseline="0">
                <a:ln>
                  <a:noFill/>
                </a:ln>
                <a:solidFill>
                  <a:schemeClr val="tx1"/>
                </a:solidFill>
                <a:effectLst/>
                <a:latin typeface="Times" pitchFamily="18" charset="0"/>
              </a:rPr>
              <a:t>? </a:t>
            </a:r>
          </a:p>
          <a:p>
            <a:pPr marL="0" marR="0" indent="0" algn="l" defTabSz="914400" rtl="0" eaLnBrk="0" fontAlgn="base" latinLnBrk="0" hangingPunct="0">
              <a:lnSpc>
                <a:spcPct val="100000"/>
              </a:lnSpc>
              <a:spcBef>
                <a:spcPct val="0"/>
              </a:spcBef>
              <a:spcAft>
                <a:spcPct val="0"/>
              </a:spcAft>
              <a:buClrTx/>
              <a:buSzTx/>
              <a:buFontTx/>
              <a:buNone/>
              <a:tabLst/>
            </a:pPr>
            <a:r>
              <a:rPr lang="en-US">
                <a:latin typeface="Times" pitchFamily="18" charset="0"/>
              </a:rPr>
              <a:t>What does Java </a:t>
            </a:r>
            <a:r>
              <a:rPr lang="en-US">
                <a:solidFill>
                  <a:srgbClr val="FF0000"/>
                </a:solidFill>
                <a:latin typeface="Times" pitchFamily="18" charset="0"/>
              </a:rPr>
              <a:t>semantics rule </a:t>
            </a:r>
            <a:r>
              <a:rPr lang="en-US">
                <a:latin typeface="Times" pitchFamily="18" charset="0"/>
              </a:rPr>
              <a:t>say?</a:t>
            </a:r>
            <a:endParaRPr kumimoji="0" lang="en-US" sz="2400" b="0" i="0" u="none" strike="noStrike" cap="none" normalizeH="0" baseline="0">
              <a:ln>
                <a:noFill/>
              </a:ln>
              <a:solidFill>
                <a:schemeClr val="tx1"/>
              </a:solidFill>
              <a:effectLst/>
              <a:latin typeface="Times" pitchFamily="18" charset="0"/>
            </a:endParaRPr>
          </a:p>
        </p:txBody>
      </p:sp>
    </p:spTree>
  </p:cSld>
  <p:clrMapOvr>
    <a:masterClrMapping/>
  </p:clrMapOvr>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
        <a:cs typeface="Lucida Sans Unicode"/>
      </a:majorFont>
      <a:minorFont>
        <a:latin typeface="Lucida Sans Unicode"/>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11</TotalTime>
  <Words>3463</Words>
  <Application>Microsoft Macintosh PowerPoint</Application>
  <PresentationFormat>On-screen Show (4:3)</PresentationFormat>
  <Paragraphs>489</Paragraphs>
  <Slides>39</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Times</vt:lpstr>
      <vt:lpstr>Arial</vt:lpstr>
      <vt:lpstr>Calibri</vt:lpstr>
      <vt:lpstr>Courier</vt:lpstr>
      <vt:lpstr>Courier New</vt:lpstr>
      <vt:lpstr>Lucida Sans Unicode</vt:lpstr>
      <vt:lpstr>Times New Roman</vt:lpstr>
      <vt:lpstr>1_sebesta</vt:lpstr>
      <vt:lpstr>Lecture 6</vt:lpstr>
      <vt:lpstr>Topics</vt:lpstr>
      <vt:lpstr>Levels of Control Flow</vt:lpstr>
      <vt:lpstr>Selection Statements</vt:lpstr>
      <vt:lpstr>Two-Way Selection Statements</vt:lpstr>
      <vt:lpstr>The Control Expression</vt:lpstr>
      <vt:lpstr>Clause Form</vt:lpstr>
      <vt:lpstr>PowerPoint Presentation</vt:lpstr>
      <vt:lpstr>Nesting Selectors</vt:lpstr>
      <vt:lpstr>Nesting Selectors (continued)</vt:lpstr>
      <vt:lpstr>Discussion</vt:lpstr>
      <vt:lpstr>Selector Expressions</vt:lpstr>
      <vt:lpstr>Multiple-Way Selection Statements</vt:lpstr>
      <vt:lpstr>Multiple-Way Selection: switch</vt:lpstr>
      <vt:lpstr>switch statement: general semantics</vt:lpstr>
      <vt:lpstr>Practice 1</vt:lpstr>
      <vt:lpstr>Practice 2</vt:lpstr>
      <vt:lpstr>switch statement: Enhancement</vt:lpstr>
      <vt:lpstr>PowerPoint Presentation</vt:lpstr>
      <vt:lpstr>Implementing Multiple Selectors</vt:lpstr>
      <vt:lpstr>Selective Statements: Summary</vt:lpstr>
      <vt:lpstr>Iterative Statements</vt:lpstr>
      <vt:lpstr>Counter-Controlled Loops</vt:lpstr>
      <vt:lpstr>Examples</vt:lpstr>
      <vt:lpstr>Counter-Controlled Loops: C</vt:lpstr>
      <vt:lpstr>Counter-Controlled Loops: C++/Java/C#</vt:lpstr>
      <vt:lpstr>Pitfall</vt:lpstr>
      <vt:lpstr>Counter-Controlled Loops: Examples</vt:lpstr>
      <vt:lpstr>Logically-Controlled Loops</vt:lpstr>
      <vt:lpstr>Logically vs. Counter Controlled Loops</vt:lpstr>
      <vt:lpstr>User-Located Loop Control Mechanisms</vt:lpstr>
      <vt:lpstr>Break and Continue</vt:lpstr>
      <vt:lpstr>Labelled Break Statement - Java</vt:lpstr>
      <vt:lpstr>PowerPoint Presentation</vt:lpstr>
      <vt:lpstr>Detecting abnormal loop break out</vt:lpstr>
      <vt:lpstr>Iteration Based on Data Structures</vt:lpstr>
      <vt:lpstr>PowerPoint Presentation</vt:lpstr>
      <vt:lpstr>Unconditional Branching</vt:lpstr>
      <vt:lpstr>Iterative Statements: Summary</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Lan Yang</cp:lastModifiedBy>
  <cp:revision>1</cp:revision>
  <dcterms:created xsi:type="dcterms:W3CDTF">2003-08-01T12:29:19Z</dcterms:created>
  <dcterms:modified xsi:type="dcterms:W3CDTF">2024-10-17T00:07:01Z</dcterms:modified>
</cp:coreProperties>
</file>