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56" r:id="rId2"/>
    <p:sldId id="321" r:id="rId3"/>
    <p:sldId id="258" r:id="rId4"/>
    <p:sldId id="261" r:id="rId5"/>
    <p:sldId id="262" r:id="rId6"/>
    <p:sldId id="298" r:id="rId7"/>
    <p:sldId id="272" r:id="rId8"/>
    <p:sldId id="274" r:id="rId9"/>
    <p:sldId id="290" r:id="rId10"/>
    <p:sldId id="307" r:id="rId11"/>
    <p:sldId id="308" r:id="rId12"/>
    <p:sldId id="278" r:id="rId13"/>
    <p:sldId id="293" r:id="rId14"/>
    <p:sldId id="279" r:id="rId15"/>
    <p:sldId id="281" r:id="rId16"/>
    <p:sldId id="303" r:id="rId17"/>
    <p:sldId id="304" r:id="rId18"/>
    <p:sldId id="320" r:id="rId19"/>
    <p:sldId id="322" r:id="rId20"/>
    <p:sldId id="340" r:id="rId21"/>
    <p:sldId id="259" r:id="rId22"/>
    <p:sldId id="294" r:id="rId23"/>
    <p:sldId id="323" r:id="rId24"/>
    <p:sldId id="295" r:id="rId25"/>
    <p:sldId id="324" r:id="rId26"/>
    <p:sldId id="337" r:id="rId27"/>
    <p:sldId id="338" r:id="rId28"/>
    <p:sldId id="287" r:id="rId29"/>
    <p:sldId id="325" r:id="rId30"/>
    <p:sldId id="33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0800" autoAdjust="0"/>
  </p:normalViewPr>
  <p:slideViewPr>
    <p:cSldViewPr>
      <p:cViewPr varScale="1">
        <p:scale>
          <a:sx n="86" d="100"/>
          <a:sy n="86" d="100"/>
        </p:scale>
        <p:origin x="2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3E161550-FCD5-7345-B7CD-21F5E979E9CB}"/>
    <pc:docChg chg="delSld">
      <pc:chgData name="Lan Yang" userId="43093da5-77dc-41e1-b856-09bc9a70e0e9" providerId="ADAL" clId="{3E161550-FCD5-7345-B7CD-21F5E979E9CB}" dt="2024-04-08T22:20:37.155" v="0" actId="2696"/>
      <pc:docMkLst>
        <pc:docMk/>
      </pc:docMkLst>
      <pc:sldChg chg="del">
        <pc:chgData name="Lan Yang" userId="43093da5-77dc-41e1-b856-09bc9a70e0e9" providerId="ADAL" clId="{3E161550-FCD5-7345-B7CD-21F5E979E9CB}" dt="2024-04-08T22:20:37.155" v="0" actId="2696"/>
        <pc:sldMkLst>
          <pc:docMk/>
          <pc:sldMk cId="215800568" sldId="341"/>
        </pc:sldMkLst>
      </pc:sldChg>
    </pc:docChg>
  </pc:docChgLst>
  <pc:docChgLst>
    <pc:chgData name="Lan Yang" userId="43093da5-77dc-41e1-b856-09bc9a70e0e9" providerId="ADAL" clId="{C9C03ABF-E8EA-4CE6-B5FF-DC2DCEF492DD}"/>
    <pc:docChg chg="undo custSel addSld delSld modSld">
      <pc:chgData name="Lan Yang" userId="43093da5-77dc-41e1-b856-09bc9a70e0e9" providerId="ADAL" clId="{C9C03ABF-E8EA-4CE6-B5FF-DC2DCEF492DD}" dt="2022-11-14T23:54:38.492" v="897" actId="2696"/>
      <pc:docMkLst>
        <pc:docMk/>
      </pc:docMkLst>
      <pc:sldChg chg="modSp del">
        <pc:chgData name="Lan Yang" userId="43093da5-77dc-41e1-b856-09bc9a70e0e9" providerId="ADAL" clId="{C9C03ABF-E8EA-4CE6-B5FF-DC2DCEF492DD}" dt="2022-11-14T23:54:22.796" v="896" actId="2696"/>
        <pc:sldMkLst>
          <pc:docMk/>
          <pc:sldMk cId="215800568" sldId="341"/>
        </pc:sldMkLst>
        <pc:spChg chg="mod">
          <ac:chgData name="Lan Yang" userId="43093da5-77dc-41e1-b856-09bc9a70e0e9" providerId="ADAL" clId="{C9C03ABF-E8EA-4CE6-B5FF-DC2DCEF492DD}" dt="2022-11-14T21:58:51.041" v="405" actId="207"/>
          <ac:spMkLst>
            <pc:docMk/>
            <pc:sldMk cId="215800568" sldId="341"/>
            <ac:spMk id="3" creationId="{921BCB42-B90D-D728-318C-CC077703B5A2}"/>
          </ac:spMkLst>
        </pc:spChg>
      </pc:sldChg>
      <pc:sldChg chg="delSp modSp add del">
        <pc:chgData name="Lan Yang" userId="43093da5-77dc-41e1-b856-09bc9a70e0e9" providerId="ADAL" clId="{C9C03ABF-E8EA-4CE6-B5FF-DC2DCEF492DD}" dt="2022-11-14T23:54:38.492" v="897" actId="2696"/>
        <pc:sldMkLst>
          <pc:docMk/>
          <pc:sldMk cId="3350933276" sldId="342"/>
        </pc:sldMkLst>
        <pc:spChg chg="del mod">
          <ac:chgData name="Lan Yang" userId="43093da5-77dc-41e1-b856-09bc9a70e0e9" providerId="ADAL" clId="{C9C03ABF-E8EA-4CE6-B5FF-DC2DCEF492DD}" dt="2022-11-14T21:59:50.543" v="408"/>
          <ac:spMkLst>
            <pc:docMk/>
            <pc:sldMk cId="3350933276" sldId="342"/>
            <ac:spMk id="2" creationId="{7E12A862-D2F2-4121-BC10-D55CF21681A5}"/>
          </ac:spMkLst>
        </pc:spChg>
        <pc:spChg chg="mod">
          <ac:chgData name="Lan Yang" userId="43093da5-77dc-41e1-b856-09bc9a70e0e9" providerId="ADAL" clId="{C9C03ABF-E8EA-4CE6-B5FF-DC2DCEF492DD}" dt="2022-11-14T22:11:16.593" v="895" actId="20577"/>
          <ac:spMkLst>
            <pc:docMk/>
            <pc:sldMk cId="3350933276" sldId="342"/>
            <ac:spMk id="3" creationId="{CF4D3FE7-65CB-4564-923E-6F5D9F503A46}"/>
          </ac:spMkLst>
        </pc:spChg>
      </pc:sldChg>
    </pc:docChg>
  </pc:docChgLst>
  <pc:docChgLst>
    <pc:chgData name="Lan Yang" userId="43093da5-77dc-41e1-b856-09bc9a70e0e9" providerId="ADAL" clId="{5B2E17DF-A590-1A4F-8925-F407082869D6}"/>
    <pc:docChg chg="custSel addSld modSld sldOrd">
      <pc:chgData name="Lan Yang" userId="43093da5-77dc-41e1-b856-09bc9a70e0e9" providerId="ADAL" clId="{5B2E17DF-A590-1A4F-8925-F407082869D6}" dt="2022-11-15T20:54:27.024" v="132" actId="20577"/>
      <pc:docMkLst>
        <pc:docMk/>
      </pc:docMkLst>
      <pc:sldChg chg="delSp modSp new mod ord">
        <pc:chgData name="Lan Yang" userId="43093da5-77dc-41e1-b856-09bc9a70e0e9" providerId="ADAL" clId="{5B2E17DF-A590-1A4F-8925-F407082869D6}" dt="2022-11-15T20:54:27.024" v="132" actId="20577"/>
        <pc:sldMkLst>
          <pc:docMk/>
          <pc:sldMk cId="215800568" sldId="341"/>
        </pc:sldMkLst>
        <pc:spChg chg="del">
          <ac:chgData name="Lan Yang" userId="43093da5-77dc-41e1-b856-09bc9a70e0e9" providerId="ADAL" clId="{5B2E17DF-A590-1A4F-8925-F407082869D6}" dt="2022-11-10T20:37:42.141" v="2" actId="21"/>
          <ac:spMkLst>
            <pc:docMk/>
            <pc:sldMk cId="215800568" sldId="341"/>
            <ac:spMk id="2" creationId="{144ADD06-3D7F-1E77-EB16-D2DBF6D49332}"/>
          </ac:spMkLst>
        </pc:spChg>
        <pc:spChg chg="mod">
          <ac:chgData name="Lan Yang" userId="43093da5-77dc-41e1-b856-09bc9a70e0e9" providerId="ADAL" clId="{5B2E17DF-A590-1A4F-8925-F407082869D6}" dt="2022-11-15T20:54:27.024" v="132" actId="20577"/>
          <ac:spMkLst>
            <pc:docMk/>
            <pc:sldMk cId="215800568" sldId="341"/>
            <ac:spMk id="3" creationId="{921BCB42-B90D-D728-318C-CC077703B5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EB08F28-4FAE-E141-AEA6-F797578133D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2BC64C9-486A-A848-956C-DB5E15E27B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20C69388-30FA-694C-8878-6EC5094471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8963E0CD-5584-FC40-976C-0168FAA1C4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ED2EBD6A-FCE4-4B49-AE38-604255007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A7D22A-083F-C342-B83B-8A6A917EB8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A2DDE2E-C7CA-B240-ADA5-EDCEE8ED87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61B3731-C066-EA45-BC81-3BBCB14781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0F8723E-0D39-3442-BD22-1414DE2080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926F62F-5086-324D-AEC7-7553472076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0B40796-2BC9-7E43-AA9A-077237A37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99E7124D-4279-8441-8139-90873B031D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3FEC8AF-DD1D-1548-B9C1-C13C2E143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1D130AC-63B9-C648-ADCD-071510EF1DD7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C966EFE-5B81-1B4C-883F-99325A8C7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B07CFA0-D3E0-A64B-8257-B024C0E18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73189BB-6093-3A49-81E1-56E38E93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84C100C-8E13-FA43-88D7-BBBECE069A61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AF516B5-FAFD-5D4A-8C45-EB0D2BEF9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1D98981-DD24-0340-B3EA-E0716E4A8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FC922697-6720-9C40-889C-C007BD10A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7FE7E3A-E2C5-2C46-B13B-54635F92CD59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77C8323-2C9C-C346-891A-A72487E32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DBDCD61-7F14-E14A-BB31-FA6E68998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BAA18018-98EF-3D47-BEC9-4AD628994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76845B6-0196-EF45-9E1A-357206670B4C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75E7C4A-779E-914C-B5CD-D3666963A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D863B38-ACCE-214B-8BF4-212CCF613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0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20BE1494-407D-E941-91FB-6F2BD2FE2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6DF3C8B-5101-8044-9831-E285C8B43C5B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7A5F39E-1BD7-7246-9C0A-6E66B867F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5E19E93-D252-4F44-B19B-53DE71151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FBAEAB8-D5F8-CA4A-BC4E-E6C914917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2F03716-011F-EC43-B1D1-CB730650AFE2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F75CEBF-AB33-8041-8227-A38ADA0D2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8A53638E-F7AB-634E-958F-E38700BF7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20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37974F5-3FD6-B345-9922-1EC4E27B1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002C0F0-72E2-9E4C-834A-93CC55A01473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84CBE37-BD77-CD4C-A125-8D2DB51E9E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6C7FDE8-7488-5446-B2B8-DA5564D45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1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9ADF2D9E-81CE-F440-832B-D31C53441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616B65-3089-7342-ADB6-46DA8C64D030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AEA2F09-29A7-FE44-8B79-6738B1A16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47FB0AE-54F3-C04E-B169-0CE8B96DC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9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AFE4AFE3-99AD-0D4E-8565-8E6EC0F997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A51F170-14EA-0D49-B422-7D0F65845BC2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D39AFA9-C77C-3841-A41F-9AAA22680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72D8D7C-B91A-BA4D-A479-2B1824853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8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C61050C-AA90-544F-AE92-3B37CFB75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19A4524-8A8B-EC49-85DC-3C1AAE3B9D02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02974FA-F0C3-2C4E-B209-65899D4B0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3803C422-AFDB-FE42-BB1F-375B544A3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14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371793C9-22DD-EC40-8C7E-8C79D962A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DAB6EB7-8570-3A4E-A6CB-12B583B10351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A43B3489-9911-554C-8F26-4967390592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CB06A00-12DE-214D-A686-743D06F14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703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5FBAC7C6-1DDC-0D49-B8CD-A0B00E4EAF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66F3544-D490-DA49-8662-4D46CC5FE4FD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5ACB1C8-5827-5E42-8EE6-46F0DB875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3342345-C934-F549-A908-BE70CD951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7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B490112-4E44-1D48-9FA8-4134CEC7F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EB5F6DF-42B3-D042-9098-A73FF823DA5F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3117141-809F-D340-852F-1357E59EA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174A09E-AC32-9E40-83FC-E61AD28D8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23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A46B45A-2FDC-D74E-9F4E-F1124D5EA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E7A07FF-13E3-0E47-A402-06ABB882D5BE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BD4AA35-3C8F-034D-BCD8-AC2F5B25F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E4D13E37-C2A4-A842-8B61-492F98155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59646E6-F2E6-1B41-B875-C7FA63B07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B50FCD8-FE68-0642-B97A-353EF85193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B9FE76C-B4D5-8D43-A178-3D66086543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8D42C1C-056D-1B4F-883B-D61688181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3DE9A5E-D876-794F-8921-18B555575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7A7A2ED-4161-0F49-B727-6DB24F0EFF1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9B5CB9F-E4D5-A947-BAD3-41E3862C20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F78D672-9E54-F548-B37A-A40F94305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B3659F4-ACE3-1745-8CE1-C6ABC4747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97E0D74-1834-2145-862B-7DA306705546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21E2B042-619B-9443-9583-3EC7434F71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78DA8EF-7CCC-5945-8DBA-E0982750F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837F92F-D4EF-254B-AAED-92AEB383A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9C33BFA-138C-3B47-AB90-5D833E96619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EE86BF8-C007-ED4F-BB80-EEC76AA77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449A6CB-44A2-724E-A778-253142C38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0B37746-2943-0D47-9471-0B79AD707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4DCB4E5-208D-1041-A3D9-3FA11FC8CE2E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CF54B2B-415D-924A-A2A3-2CBCA0315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A928C98-ECA3-0649-A7A6-F30D39038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3E6D1C9-27F6-EA4B-BDCF-B42B327EF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15755F6-8E35-5244-9612-AA3FCAADB234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ED3BEEC6-E16F-8445-973E-2987F58042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7CD0069-0D0B-254E-AF56-B7AE69EF6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62FB7E7C-9517-DA4F-8CF2-A9CFD5E2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6564313"/>
            <a:ext cx="16160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0-</a:t>
            </a:r>
            <a:r>
              <a:rPr lang="en-US" altLang="en-US" sz="1200"/>
              <a:t>321-49362-1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E6672FB3-1583-1244-B3A4-787C441607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05400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52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39BE35-6DB7-BD49-A9E8-CF956EBE54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3886EF-FFA2-7447-9DB1-3B2A4557B9C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4B119E8-9B43-E247-91AB-16B5FC736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1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68591A-F830-8D41-9BCA-6F36543F47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FD3E60-4803-FC41-A4C6-308FA902F9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1813009-A34D-FA4C-97AB-F512DFF537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7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0249F4-40B7-274B-8E33-135E4CE325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DBD5AA-5697-6447-9E87-20366008707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0B963E43-5130-F041-8381-387ED4578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8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CDE9B-F304-CD4B-8C0B-A2858EFAE1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840F5E-B418-3A40-BDC3-80A5D1EE86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6EECC815-3A68-9546-A28D-B9C4C01CC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92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C3551-DBB5-694E-ABC7-B83120CC9E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C5B85-039B-3A4C-B6E0-D1A1E324E8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5113AF8-C151-6947-A4D9-183D79CF75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47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694B44-0046-CE48-BE45-93D098E387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6CC549-A55A-804D-A238-DBF0D3DA7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756460F-1BCB-4544-9CBF-C2CC8B2862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86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CD91428-4671-C944-BBCB-E76F702A04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28A85D-5E97-654E-B232-DA898DEFF3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034B486-F7B2-5A49-B723-413CBFA59C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8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93F2166-2439-D64C-8F18-B57716E7B71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2F2FBE-D2E9-224D-B455-4F8397E2F7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F2555A8E-B35D-7C4C-A616-76B670E1A9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06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2760F-686F-7C4C-BCC4-3FBFF8A80A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45621-7BF7-9A47-9C04-982DC051F4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28BFE9E-6291-D146-A9F6-4C2965CAAC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20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11059-7729-FE43-BAF5-59D538AC35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EE78A2-C62D-FE44-8DA1-385C183091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116E91E-9DBC-874A-B64D-A6A0FF1B5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48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58BACD5-0CDE-C242-BF24-7B33B9895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050DB7-D604-D14F-B2C7-EB70B8667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62F24BCD-DC72-2C43-93C5-544EEDFBAB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989385BA-FD4E-5149-8D21-E8BE13F4F5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A3A14A7D-6A5F-FD4C-B298-B84CBD164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BA64348-C807-494F-9D8E-84A7423AEB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A70444D7-023C-834A-B62E-122B6E724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forum/general/143192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971614E4-C3D0-D846-9EE4-510559A9BB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8</a:t>
            </a:r>
            <a:br>
              <a:rPr lang="en-US" altLang="en-US" dirty="0"/>
            </a:br>
            <a:r>
              <a:rPr lang="en-US" altLang="en-US" b="0" dirty="0"/>
              <a:t>(Chapter 11)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FEF3421F-1894-3F49-8C07-D76D20DF23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Abstract Data Types and Encapsulation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64F7DAF-7CCE-2C48-89E9-7708FCD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sz="32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Stack</a:t>
            </a:r>
            <a:r>
              <a:rPr lang="en-US" altLang="en-US" dirty="0"/>
              <a:t> class header file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AEE55D7-D889-E348-9CE6-D100ECD15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sz="1600" dirty="0" err="1">
                <a:solidFill>
                  <a:schemeClr val="tx1"/>
                </a:solidFill>
                <a:cs typeface="Courier New" panose="02070309020205020404" pitchFamily="49" charset="0"/>
              </a:rPr>
              <a:t>Stack.h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- the header file for the Stack class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iostream.h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class Stack {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private: 		</a:t>
            </a:r>
            <a:r>
              <a:rPr lang="en-US" altLang="en-US" sz="1400" dirty="0">
                <a:solidFill>
                  <a:schemeClr val="tx1"/>
                </a:solidFill>
                <a:cs typeface="Courier New" panose="02070309020205020404" pitchFamily="49" charset="0"/>
              </a:rPr>
              <a:t>//private members are visible only to other members and friends  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*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public: 		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//public members are visible to clients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Stack(); 	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//constructor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~Stack(); 	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//destructor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void push(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void pop();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top();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empty();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ounded Rectangle 1" descr="class objects" title="Box">
            <a:extLst>
              <a:ext uri="{FF2B5EF4-FFF2-40B4-BE49-F238E27FC236}">
                <a16:creationId xmlns:a16="http://schemas.microsoft.com/office/drawing/2014/main" id="{A3373492-2E6C-B44F-8A95-07623050E3CD}"/>
              </a:ext>
            </a:extLst>
          </p:cNvPr>
          <p:cNvSpPr/>
          <p:nvPr/>
        </p:nvSpPr>
        <p:spPr bwMode="auto">
          <a:xfrm>
            <a:off x="4419600" y="4419600"/>
            <a:ext cx="40386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" pitchFamily="18" charset="0"/>
              </a:rPr>
              <a:t>Stack s;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	//a stack-dynamic object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Stack *</a:t>
            </a:r>
            <a:r>
              <a:rPr lang="en-US" sz="2000" dirty="0" err="1">
                <a:latin typeface="Times" pitchFamily="18" charset="0"/>
              </a:rPr>
              <a:t>ps</a:t>
            </a:r>
            <a:r>
              <a:rPr lang="en-US" sz="2000" dirty="0">
                <a:latin typeface="Times" pitchFamily="18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Times" pitchFamily="18" charset="0"/>
              </a:rPr>
              <a:t>new Stack();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	//a heap-dy</a:t>
            </a:r>
            <a:r>
              <a:rPr lang="en-US" sz="2000" dirty="0">
                <a:latin typeface="Times" pitchFamily="18" charset="0"/>
              </a:rPr>
              <a:t>namic object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B8FF512-3065-4A45-A0F4-BD98A1D3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code file for </a:t>
            </a:r>
            <a:r>
              <a:rPr lang="en-US" altLang="en-US" sz="32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Stack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AA11C3E-B97A-2941-AFF8-14B8366F1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chemeClr val="tx1"/>
                </a:solidFill>
                <a:cs typeface="Courier New" panose="02070309020205020404" pitchFamily="49" charset="0"/>
              </a:rPr>
              <a:t>// </a:t>
            </a:r>
            <a:r>
              <a:rPr lang="en-US" altLang="en-US" sz="1500" dirty="0" err="1">
                <a:solidFill>
                  <a:schemeClr val="tx1"/>
                </a:solidFill>
                <a:cs typeface="Courier New" panose="02070309020205020404" pitchFamily="49" charset="0"/>
              </a:rPr>
              <a:t>Stack.cpp</a:t>
            </a:r>
            <a:r>
              <a:rPr lang="en-US" altLang="en-US" sz="1500" dirty="0">
                <a:solidFill>
                  <a:schemeClr val="tx1"/>
                </a:solidFill>
                <a:cs typeface="Courier New" panose="02070309020205020404" pitchFamily="49" charset="0"/>
              </a:rPr>
              <a:t> - the implementation file for the Stack class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#include &lt;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iostream.h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#include "</a:t>
            </a:r>
            <a:r>
              <a:rPr lang="en-US" altLang="en-US" sz="1500" dirty="0" err="1">
                <a:solidFill>
                  <a:srgbClr val="FF0000"/>
                </a:solidFill>
                <a:cs typeface="Courier New" panose="02070309020205020404" pitchFamily="49" charset="0"/>
              </a:rPr>
              <a:t>Stack.h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using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std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::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cout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Stack::Stack() { 		</a:t>
            </a:r>
            <a:r>
              <a:rPr lang="en-US" altLang="en-US" sz="1500" dirty="0">
                <a:solidFill>
                  <a:schemeClr val="tx1"/>
                </a:solidFill>
                <a:cs typeface="Courier New" panose="02070309020205020404" pitchFamily="49" charset="0"/>
              </a:rPr>
              <a:t>//implementation of constructor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= new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[100];	</a:t>
            </a:r>
            <a:r>
              <a:rPr lang="en-US" altLang="en-US" sz="1500" dirty="0">
                <a:solidFill>
                  <a:schemeClr val="tx1"/>
                </a:solidFill>
                <a:cs typeface="Courier New" panose="02070309020205020404" pitchFamily="49" charset="0"/>
              </a:rPr>
              <a:t>//allocation of heap-dynamic storage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= 99;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Stack::~Stack() {		 </a:t>
            </a:r>
            <a:r>
              <a:rPr lang="en-US" altLang="en-US" sz="1500" dirty="0">
                <a:solidFill>
                  <a:schemeClr val="tx1"/>
                </a:solidFill>
                <a:cs typeface="Courier New" panose="02070309020205020404" pitchFamily="49" charset="0"/>
              </a:rPr>
              <a:t>//implementation of destructor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	 delete []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;	</a:t>
            </a:r>
            <a:r>
              <a:rPr lang="en-US" altLang="en-US" sz="1500" dirty="0">
                <a:solidFill>
                  <a:schemeClr val="tx1"/>
                </a:solidFill>
                <a:cs typeface="Courier New" panose="02070309020205020404" pitchFamily="49" charset="0"/>
              </a:rPr>
              <a:t>//deallocation of heap-dynamic </a:t>
            </a:r>
            <a:r>
              <a:rPr lang="en-US" altLang="en-US" sz="1500" dirty="0" err="1">
                <a:solidFill>
                  <a:schemeClr val="tx1"/>
                </a:solidFill>
                <a:cs typeface="Courier New" panose="02070309020205020404" pitchFamily="49" charset="0"/>
              </a:rPr>
              <a:t>stroage</a:t>
            </a:r>
            <a:endParaRPr lang="en-US" altLang="en-US" sz="15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}; 		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void Stack::push(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number) {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 if (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==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cerr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&lt;&lt; "Error in push--stack is full\n";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  else 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[++</a:t>
            </a:r>
            <a:r>
              <a:rPr lang="en-US" altLang="en-US" sz="15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] = number;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sz="1500" dirty="0">
                <a:solidFill>
                  <a:srgbClr val="0070C0"/>
                </a:solidFill>
                <a:cs typeface="Courier New" panose="02070309020205020404" pitchFamily="49" charset="0"/>
              </a:rPr>
              <a:t>...</a:t>
            </a:r>
          </a:p>
          <a:p>
            <a:pPr eaLnBrk="1" hangingPunct="1">
              <a:buFontTx/>
              <a:buNone/>
            </a:pP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5FFAEF2F-D637-CB42-B99B-9C9395B30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Examples: Java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DFEC5EA1-A90F-4B43-9B71-434284E9D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Similar to C++, except: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All user-defined types are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All objects are allocated from the heap </a:t>
            </a:r>
            <a:r>
              <a:rPr lang="en-US" altLang="en-US" sz="2000" dirty="0">
                <a:solidFill>
                  <a:schemeClr val="tx1"/>
                </a:solidFill>
              </a:rPr>
              <a:t>and accessed through reference variables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Individual entities in classes have access control modifiers (private or public), rather than clauses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1700" dirty="0">
                <a:solidFill>
                  <a:schemeClr val="tx1"/>
                </a:solidFill>
              </a:rPr>
              <a:t>	</a:t>
            </a:r>
            <a:r>
              <a:rPr lang="en-US" altLang="en-US" sz="1700" dirty="0">
                <a:solidFill>
                  <a:srgbClr val="0070C0"/>
                </a:solidFill>
              </a:rPr>
              <a:t>public void push (…) { … }</a:t>
            </a:r>
          </a:p>
          <a:p>
            <a:pPr marL="914400" lvl="2" indent="0" eaLnBrk="1" hangingPunct="1">
              <a:lnSpc>
                <a:spcPct val="90000"/>
              </a:lnSpc>
              <a:buNone/>
              <a:defRPr/>
            </a:pPr>
            <a:r>
              <a:rPr lang="en-US" altLang="en-US" sz="1700" dirty="0">
                <a:solidFill>
                  <a:srgbClr val="0070C0"/>
                </a:solidFill>
              </a:rPr>
              <a:t>	public void pop() { …}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- Implicit </a:t>
            </a:r>
            <a:r>
              <a:rPr lang="en-US" altLang="en-US" sz="2000" dirty="0">
                <a:solidFill>
                  <a:srgbClr val="FF0000"/>
                </a:solidFill>
              </a:rPr>
              <a:t>garbage collection </a:t>
            </a:r>
            <a:r>
              <a:rPr lang="en-US" altLang="en-US" sz="2000" dirty="0">
                <a:solidFill>
                  <a:schemeClr val="tx1"/>
                </a:solidFill>
              </a:rPr>
              <a:t>of all objects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Java has a second scoping mechanism, </a:t>
            </a:r>
            <a:r>
              <a:rPr lang="en-US" altLang="en-US" sz="2000" dirty="0">
                <a:solidFill>
                  <a:srgbClr val="FF0000"/>
                </a:solidFill>
              </a:rPr>
              <a:t>package</a:t>
            </a:r>
            <a:r>
              <a:rPr lang="en-US" altLang="en-US" sz="2000" dirty="0">
                <a:solidFill>
                  <a:schemeClr val="tx1"/>
                </a:solidFill>
              </a:rPr>
              <a:t> scope, which can be used in place of friends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All entities in all classes in a package that do not have access control modifiers are visible throughout the package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ADF8041E-342D-4B4E-ABE0-F4C27DC11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in Java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7BC682FC-93E9-0146-AB42-4C4BF9DEA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class </a:t>
            </a:r>
            <a:r>
              <a:rPr lang="en-US" altLang="en-US" sz="2000" dirty="0" err="1">
                <a:solidFill>
                  <a:srgbClr val="FF0000"/>
                </a:solidFill>
                <a:cs typeface="Courier New" panose="02070309020205020404" pitchFamily="49" charset="0"/>
              </a:rPr>
              <a:t>StackClass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private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[]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stackRef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private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[]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topIndex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public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StackClass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 { 		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// a constructor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stackRef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new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[100];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99;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};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public void push (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num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 {…};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public void pop () {…};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public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top () {…};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public </a:t>
            </a:r>
            <a:r>
              <a:rPr lang="en-US" alt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boolean</a:t>
            </a: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empty () {…};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ounded Rectangle 1" title="Box">
            <a:extLst>
              <a:ext uri="{FF2B5EF4-FFF2-40B4-BE49-F238E27FC236}">
                <a16:creationId xmlns:a16="http://schemas.microsoft.com/office/drawing/2014/main" id="{C132BA27-694D-4649-B57A-ADD9F4747CB7}"/>
              </a:ext>
            </a:extLst>
          </p:cNvPr>
          <p:cNvSpPr/>
          <p:nvPr/>
        </p:nvSpPr>
        <p:spPr bwMode="auto">
          <a:xfrm>
            <a:off x="5638800" y="3352800"/>
            <a:ext cx="3124200" cy="2438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StackClass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myS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" pitchFamily="18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= new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StackClass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();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//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myS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is an object reference.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Times" pitchFamily="18" charset="0"/>
              </a:rPr>
              <a:t>//The </a:t>
            </a:r>
            <a:r>
              <a:rPr lang="en-US" sz="1800" dirty="0" err="1">
                <a:latin typeface="Times" pitchFamily="18" charset="0"/>
              </a:rPr>
              <a:t>StackClass</a:t>
            </a:r>
            <a:r>
              <a:rPr lang="en-US" sz="1800" dirty="0">
                <a:latin typeface="Times" pitchFamily="18" charset="0"/>
              </a:rPr>
              <a:t> object 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//explicitly (via new) //allocated on heap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>
            <a:extLst>
              <a:ext uri="{FF2B5EF4-FFF2-40B4-BE49-F238E27FC236}">
                <a16:creationId xmlns:a16="http://schemas.microsoft.com/office/drawing/2014/main" id="{87A14FC9-AA61-C849-9665-95B02ECB6D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1206500"/>
          </a:xfrm>
        </p:spPr>
        <p:txBody>
          <a:bodyPr/>
          <a:lstStyle/>
          <a:p>
            <a:pPr eaLnBrk="1" hangingPunct="1"/>
            <a:r>
              <a:rPr lang="en-US" altLang="en-US"/>
              <a:t>Parameterized Abstract Data Types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F0A12C89-0810-654A-ACD9-3149093DB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Parameterized ADTs allow designing an ADT that can store any type elements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only an issue for static typed languages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Also known as </a:t>
            </a:r>
            <a:r>
              <a:rPr lang="en-US" altLang="en-US" dirty="0">
                <a:solidFill>
                  <a:srgbClr val="FF0000"/>
                </a:solidFill>
              </a:rPr>
              <a:t>generic classes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C++, Java (since Java 5.0), C# etc. provide support for parameterized ADTs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22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78D50920-D854-5441-8B4B-E45A2883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Generic classes in C++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45F0E2BD-8D57-C448-8DDB-D2A29FF6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Classes can be somewhat generic by writing parameterized constructor functions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0070C0"/>
                </a:solidFill>
              </a:rPr>
              <a:t>Stack (</a:t>
            </a:r>
            <a:r>
              <a:rPr lang="en-US" altLang="en-US" sz="1600" dirty="0" err="1">
                <a:solidFill>
                  <a:srgbClr val="FF0000"/>
                </a:solidFill>
              </a:rPr>
              <a:t>int</a:t>
            </a:r>
            <a:r>
              <a:rPr lang="en-US" altLang="en-US" sz="1600" dirty="0">
                <a:solidFill>
                  <a:srgbClr val="FF0000"/>
                </a:solidFill>
              </a:rPr>
              <a:t> size</a:t>
            </a:r>
            <a:r>
              <a:rPr lang="en-US" altLang="en-US" sz="1600" dirty="0">
                <a:solidFill>
                  <a:srgbClr val="0070C0"/>
                </a:solidFill>
              </a:rPr>
              <a:t>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	 		 </a:t>
            </a:r>
            <a:r>
              <a:rPr lang="en-US" altLang="en-US" sz="1600" dirty="0" err="1">
                <a:solidFill>
                  <a:srgbClr val="0070C0"/>
                </a:solidFill>
              </a:rPr>
              <a:t>stk_ptr</a:t>
            </a:r>
            <a:r>
              <a:rPr lang="en-US" altLang="en-US" sz="1600" dirty="0">
                <a:solidFill>
                  <a:srgbClr val="0070C0"/>
                </a:solidFill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</a:rPr>
              <a:t> [size];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 	 		 </a:t>
            </a:r>
            <a:r>
              <a:rPr lang="en-US" altLang="en-US" sz="1600" dirty="0" err="1">
                <a:solidFill>
                  <a:srgbClr val="0070C0"/>
                </a:solidFill>
              </a:rPr>
              <a:t>max_len</a:t>
            </a:r>
            <a:r>
              <a:rPr lang="en-US" altLang="en-US" sz="1600" dirty="0">
                <a:solidFill>
                  <a:srgbClr val="0070C0"/>
                </a:solidFill>
              </a:rPr>
              <a:t> = size - 1;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	 		 top = -1;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   		};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2000" dirty="0">
                <a:solidFill>
                  <a:schemeClr val="tx1"/>
                </a:solidFill>
              </a:rPr>
              <a:t>A declaration of stack objects: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</a:rPr>
              <a:t>  	</a:t>
            </a:r>
            <a:r>
              <a:rPr lang="en-US" altLang="en-US" sz="1800" dirty="0">
                <a:solidFill>
                  <a:srgbClr val="0070C0"/>
                </a:solidFill>
              </a:rPr>
              <a:t>Stack </a:t>
            </a:r>
            <a:r>
              <a:rPr lang="en-US" altLang="en-US" sz="1800" dirty="0" err="1">
                <a:solidFill>
                  <a:srgbClr val="0070C0"/>
                </a:solidFill>
              </a:rPr>
              <a:t>smallStk</a:t>
            </a:r>
            <a:r>
              <a:rPr lang="en-US" altLang="en-US" sz="1800" dirty="0">
                <a:solidFill>
                  <a:srgbClr val="0070C0"/>
                </a:solidFill>
              </a:rPr>
              <a:t> (10), </a:t>
            </a:r>
            <a:r>
              <a:rPr lang="en-US" altLang="en-US" sz="1800" dirty="0" err="1">
                <a:solidFill>
                  <a:srgbClr val="0070C0"/>
                </a:solidFill>
              </a:rPr>
              <a:t>largeStk</a:t>
            </a:r>
            <a:r>
              <a:rPr lang="en-US" altLang="en-US" sz="1800" dirty="0">
                <a:solidFill>
                  <a:srgbClr val="0070C0"/>
                </a:solidFill>
              </a:rPr>
              <a:t> (150);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// The above Stack definition provided limited “generic” feature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// i.e. “generic” in terms of stack size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2000" dirty="0">
                <a:solidFill>
                  <a:schemeClr val="tx1"/>
                </a:solidFill>
              </a:rPr>
              <a:t>Demand for more powerful “generic” definitions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chemeClr val="tx1"/>
                </a:solidFill>
              </a:rPr>
              <a:t>What about a stack of integer, a stack of double, a stack of student objects?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altLang="en-US" sz="1800" dirty="0">
                <a:solidFill>
                  <a:schemeClr val="tx1"/>
                </a:solidFill>
              </a:rPr>
              <a:t>Do we have to define each of them separately, or could have a generic definition of stack?</a:t>
            </a:r>
          </a:p>
        </p:txBody>
      </p:sp>
    </p:spTree>
    <p:extLst>
      <p:ext uri="{BB962C8B-B14F-4D97-AF65-F5344CB8AC3E}">
        <p14:creationId xmlns:p14="http://schemas.microsoft.com/office/powerpoint/2010/main" val="2837905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E6A8859A-42A8-C44F-BB0C-B6BA7E224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C++: template classes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00B8F3E8-FDE5-444F-A0F6-B891F6FB2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The stack element type can be parameterized by making the class a </a:t>
            </a:r>
            <a:r>
              <a:rPr lang="en-US" altLang="en-US" sz="2000" dirty="0">
                <a:solidFill>
                  <a:srgbClr val="FF0000"/>
                </a:solidFill>
              </a:rPr>
              <a:t>template class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	</a:t>
            </a:r>
            <a:r>
              <a:rPr lang="en-US" altLang="en-US" sz="1400" dirty="0">
                <a:solidFill>
                  <a:srgbClr val="C00000"/>
                </a:solidFill>
              </a:rPr>
              <a:t>template &lt;class Type&gt;</a:t>
            </a:r>
            <a:br>
              <a:rPr lang="en-US" altLang="en-US" sz="1400" dirty="0">
                <a:solidFill>
                  <a:srgbClr val="C0000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	class Stack {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 	     private: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    		</a:t>
            </a:r>
            <a:r>
              <a:rPr lang="en-US" altLang="en-US" sz="1400" dirty="0">
                <a:solidFill>
                  <a:srgbClr val="C00000"/>
                </a:solidFill>
              </a:rPr>
              <a:t>Type</a:t>
            </a:r>
            <a:r>
              <a:rPr lang="en-US" altLang="en-US" sz="1400" dirty="0">
                <a:solidFill>
                  <a:srgbClr val="0070C0"/>
                </a:solidFill>
              </a:rPr>
              <a:t> *</a:t>
            </a:r>
            <a:r>
              <a:rPr lang="en-US" altLang="en-US" sz="1400" dirty="0" err="1">
                <a:solidFill>
                  <a:srgbClr val="0070C0"/>
                </a:solidFill>
              </a:rPr>
              <a:t>stackPtr</a:t>
            </a:r>
            <a:r>
              <a:rPr lang="en-US" altLang="en-US" sz="1400" dirty="0">
                <a:solidFill>
                  <a:srgbClr val="0070C0"/>
                </a:solidFill>
              </a:rPr>
              <a:t>;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    	     	</a:t>
            </a:r>
            <a:r>
              <a:rPr lang="en-US" altLang="en-US" sz="1400" dirty="0" err="1">
                <a:solidFill>
                  <a:srgbClr val="0070C0"/>
                </a:solidFill>
              </a:rPr>
              <a:t>const</a:t>
            </a:r>
            <a:r>
              <a:rPr lang="en-US" altLang="en-US" sz="1400" dirty="0">
                <a:solidFill>
                  <a:srgbClr val="0070C0"/>
                </a:solidFill>
              </a:rPr>
              <a:t> </a:t>
            </a:r>
            <a:r>
              <a:rPr lang="en-US" altLang="en-US" sz="1400" dirty="0" err="1">
                <a:solidFill>
                  <a:srgbClr val="0070C0"/>
                </a:solidFill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</a:rPr>
              <a:t> </a:t>
            </a:r>
            <a:r>
              <a:rPr lang="en-US" altLang="en-US" sz="1400" dirty="0" err="1">
                <a:solidFill>
                  <a:srgbClr val="0070C0"/>
                </a:solidFill>
              </a:rPr>
              <a:t>maxLen</a:t>
            </a:r>
            <a:r>
              <a:rPr lang="en-US" altLang="en-US" sz="1400" dirty="0">
                <a:solidFill>
                  <a:srgbClr val="0070C0"/>
                </a:solidFill>
              </a:rPr>
              <a:t>;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    	     	</a:t>
            </a:r>
            <a:r>
              <a:rPr lang="en-US" altLang="en-US" sz="1400" dirty="0" err="1">
                <a:solidFill>
                  <a:srgbClr val="0070C0"/>
                </a:solidFill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</a:rPr>
              <a:t> </a:t>
            </a:r>
            <a:r>
              <a:rPr lang="en-US" altLang="en-US" sz="1400" dirty="0" err="1">
                <a:solidFill>
                  <a:srgbClr val="0070C0"/>
                </a:solidFill>
              </a:rPr>
              <a:t>topPtr</a:t>
            </a:r>
            <a:r>
              <a:rPr lang="en-US" altLang="en-US" sz="1400" dirty="0">
                <a:solidFill>
                  <a:srgbClr val="0070C0"/>
                </a:solidFill>
              </a:rPr>
              <a:t>;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  	public: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       		Stack(</a:t>
            </a:r>
            <a:r>
              <a:rPr lang="en-US" altLang="en-US" sz="1400" dirty="0" err="1">
                <a:solidFill>
                  <a:srgbClr val="0070C0"/>
                </a:solidFill>
              </a:rPr>
              <a:t>int</a:t>
            </a:r>
            <a:r>
              <a:rPr lang="en-US" altLang="en-US" sz="1400" dirty="0">
                <a:solidFill>
                  <a:srgbClr val="0070C0"/>
                </a:solidFill>
              </a:rPr>
              <a:t> size) {  </a:t>
            </a:r>
            <a:r>
              <a:rPr lang="en-US" altLang="en-US" sz="1400" dirty="0">
                <a:solidFill>
                  <a:schemeClr val="tx1"/>
                </a:solidFill>
              </a:rPr>
              <a:t>// Constructor for a given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         		     </a:t>
            </a:r>
            <a:r>
              <a:rPr lang="en-US" altLang="en-US" sz="1400" dirty="0" err="1">
                <a:solidFill>
                  <a:srgbClr val="0070C0"/>
                </a:solidFill>
              </a:rPr>
              <a:t>stackPtr</a:t>
            </a:r>
            <a:r>
              <a:rPr lang="en-US" altLang="en-US" sz="1400" dirty="0">
                <a:solidFill>
                  <a:srgbClr val="0070C0"/>
                </a:solidFill>
              </a:rPr>
              <a:t> = new </a:t>
            </a:r>
            <a:r>
              <a:rPr lang="en-US" altLang="en-US" sz="1400" dirty="0">
                <a:solidFill>
                  <a:srgbClr val="C00000"/>
                </a:solidFill>
              </a:rPr>
              <a:t>Type</a:t>
            </a:r>
            <a:r>
              <a:rPr lang="en-US" altLang="en-US" sz="1400" dirty="0">
                <a:solidFill>
                  <a:srgbClr val="0070C0"/>
                </a:solidFill>
              </a:rPr>
              <a:t>[size];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         		     </a:t>
            </a:r>
            <a:r>
              <a:rPr lang="en-US" altLang="en-US" sz="1400" dirty="0" err="1">
                <a:solidFill>
                  <a:srgbClr val="0070C0"/>
                </a:solidFill>
              </a:rPr>
              <a:t>maxLen</a:t>
            </a:r>
            <a:r>
              <a:rPr lang="en-US" altLang="en-US" sz="1400" dirty="0">
                <a:solidFill>
                  <a:srgbClr val="0070C0"/>
                </a:solidFill>
              </a:rPr>
              <a:t> = size – 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         		     </a:t>
            </a:r>
            <a:r>
              <a:rPr lang="en-US" altLang="en-US" sz="1400" dirty="0" err="1">
                <a:solidFill>
                  <a:srgbClr val="0070C0"/>
                </a:solidFill>
              </a:rPr>
              <a:t>topSub</a:t>
            </a:r>
            <a:r>
              <a:rPr lang="en-US" altLang="en-US" sz="1400" dirty="0">
                <a:solidFill>
                  <a:srgbClr val="0070C0"/>
                </a:solidFill>
              </a:rPr>
              <a:t> =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       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rgbClr val="0070C0"/>
                </a:solidFill>
              </a:rPr>
              <a:t>			void push (</a:t>
            </a:r>
            <a:r>
              <a:rPr lang="en-US" altLang="en-US" sz="1400" dirty="0">
                <a:solidFill>
                  <a:srgbClr val="C00000"/>
                </a:solidFill>
              </a:rPr>
              <a:t>Type</a:t>
            </a:r>
            <a:r>
              <a:rPr lang="en-US" altLang="en-US" sz="1400" dirty="0">
                <a:solidFill>
                  <a:srgbClr val="0070C0"/>
                </a:solidFill>
              </a:rPr>
              <a:t> e) { … }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	 	 ...</a:t>
            </a:r>
            <a:br>
              <a:rPr lang="en-US" altLang="en-US" sz="1400" dirty="0">
                <a:solidFill>
                  <a:srgbClr val="0070C0"/>
                </a:solidFill>
              </a:rPr>
            </a:br>
            <a:r>
              <a:rPr lang="en-US" altLang="en-US" sz="1400" dirty="0">
                <a:solidFill>
                  <a:srgbClr val="0070C0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dirty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Courier New" panose="02070309020205020404" pitchFamily="49" charset="0"/>
              </a:rPr>
              <a:t>    - </a:t>
            </a:r>
            <a:r>
              <a:rPr lang="en-US" altLang="en-US" sz="2000" dirty="0">
                <a:solidFill>
                  <a:schemeClr val="tx1"/>
                </a:solidFill>
              </a:rPr>
              <a:t>Instantiation: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1600" dirty="0">
                <a:solidFill>
                  <a:srgbClr val="0070C0"/>
                </a:solidFill>
              </a:rPr>
              <a:t>Stack&lt;</a:t>
            </a:r>
            <a:r>
              <a:rPr lang="en-US" altLang="en-US" sz="1600" b="1" dirty="0" err="1">
                <a:solidFill>
                  <a:srgbClr val="C00000"/>
                </a:solidFill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</a:rPr>
              <a:t>&gt; </a:t>
            </a:r>
            <a:r>
              <a:rPr lang="en-US" altLang="en-US" sz="1600" dirty="0" err="1">
                <a:solidFill>
                  <a:srgbClr val="0070C0"/>
                </a:solidFill>
              </a:rPr>
              <a:t>myIntStack</a:t>
            </a:r>
            <a:r>
              <a:rPr lang="en-US" altLang="en-US" sz="1600" dirty="0">
                <a:solidFill>
                  <a:srgbClr val="0070C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		Stack&lt;</a:t>
            </a:r>
            <a:r>
              <a:rPr lang="en-US" altLang="en-US" sz="1600" dirty="0">
                <a:solidFill>
                  <a:srgbClr val="C00000"/>
                </a:solidFill>
              </a:rPr>
              <a:t>double</a:t>
            </a:r>
            <a:r>
              <a:rPr lang="en-US" altLang="en-US" sz="1600" dirty="0">
                <a:solidFill>
                  <a:srgbClr val="0070C0"/>
                </a:solidFill>
              </a:rPr>
              <a:t>&gt; </a:t>
            </a:r>
            <a:r>
              <a:rPr lang="en-US" altLang="en-US" sz="1600" dirty="0" err="1">
                <a:solidFill>
                  <a:srgbClr val="0070C0"/>
                </a:solidFill>
              </a:rPr>
              <a:t>myDblStack</a:t>
            </a:r>
            <a:r>
              <a:rPr lang="en-US" altLang="en-US" sz="1600" dirty="0">
                <a:solidFill>
                  <a:srgbClr val="0070C0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0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7FC52D3D-9C8D-2A43-8D06-C6FE61992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Parameterized Classes in Java 5.0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B7E601F-DEB3-A744-84B0-6F5F0FBDC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Generic </a:t>
            </a:r>
            <a:r>
              <a:rPr lang="en-US" altLang="en-US" sz="2400" dirty="0">
                <a:solidFill>
                  <a:srgbClr val="FF0000"/>
                </a:solidFill>
              </a:rPr>
              <a:t>parameters </a:t>
            </a:r>
            <a:r>
              <a:rPr lang="en-US" altLang="en-US" sz="2400" dirty="0">
                <a:solidFill>
                  <a:schemeClr val="tx1"/>
                </a:solidFill>
              </a:rPr>
              <a:t>must be </a:t>
            </a:r>
            <a:r>
              <a:rPr lang="en-US" altLang="en-US" sz="2400" dirty="0">
                <a:solidFill>
                  <a:srgbClr val="FF0000"/>
                </a:solidFill>
              </a:rPr>
              <a:t>classes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Most common generic types are the collection types, such as </a:t>
            </a:r>
            <a:r>
              <a:rPr lang="en-US" altLang="en-US" sz="2400" dirty="0">
                <a:solidFill>
                  <a:srgbClr val="0070C0"/>
                </a:solidFill>
                <a:latin typeface="Courier New" panose="02070309020205020404" pitchFamily="49" charset="0"/>
              </a:rPr>
              <a:t>LinkedList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dirty="0" err="1">
                <a:solidFill>
                  <a:srgbClr val="0070C0"/>
                </a:solidFill>
                <a:latin typeface="Courier New" panose="02070309020205020404" pitchFamily="49" charset="0"/>
              </a:rPr>
              <a:t>ArrayList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Users can define generic classes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Generic collection classes cannot store primitives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Indexing is not supported 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Example of the use of a predefined generic class: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    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&lt;Integer&gt; 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myArray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new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&lt;Integer&gt; (); 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   	 </a:t>
            </a:r>
            <a:r>
              <a:rPr lang="en-US" alt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myArray.add</a:t>
            </a: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(0, 47); 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 Put an element with subscript 0 in it</a:t>
            </a:r>
          </a:p>
        </p:txBody>
      </p:sp>
    </p:spTree>
    <p:extLst>
      <p:ext uri="{BB962C8B-B14F-4D97-AF65-F5344CB8AC3E}">
        <p14:creationId xmlns:p14="http://schemas.microsoft.com/office/powerpoint/2010/main" val="60932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1513C664-DC2D-7E4E-A69A-0A13A0DD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800" dirty="0"/>
              <a:t>Java: user-defined Parameterized Classes</a:t>
            </a:r>
            <a:endParaRPr lang="en-US" altLang="en-US" sz="2000" dirty="0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9D71F68-EFEC-6E4A-A43B-B5E5FAC1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import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java.util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.*;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public class Stack2&lt;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&gt; {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		private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&lt;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&gt;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stackRef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		private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		public Stack2() {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stackRef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&lt;T&gt; ();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 99;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		}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		public void push(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newValue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		if (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stackRef.size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() ==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			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System.out.println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600" dirty="0">
                <a:solidFill>
                  <a:srgbClr val="0070C0"/>
                </a:solidFill>
              </a:rPr>
              <a:t>"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Error in push – stack is full</a:t>
            </a:r>
            <a:r>
              <a:rPr lang="en-US" altLang="en-US" sz="1600" dirty="0">
                <a:solidFill>
                  <a:srgbClr val="0070C0"/>
                </a:solidFill>
              </a:rPr>
              <a:t>"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		else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	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stackRef.add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newValue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			 ...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		}</a:t>
            </a:r>
          </a:p>
          <a:p>
            <a:pPr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}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600" dirty="0">
                <a:cs typeface="Courier New" panose="02070309020205020404" pitchFamily="49" charset="0"/>
              </a:rPr>
              <a:t>-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 Instantiation: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Stack2&lt;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string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&gt;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myStack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altLang="en-US" sz="1600" b="1" dirty="0">
                <a:solidFill>
                  <a:srgbClr val="0070C0"/>
                </a:solidFill>
                <a:cs typeface="Courier New" panose="02070309020205020404" pitchFamily="49" charset="0"/>
              </a:rPr>
              <a:t>new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Stack2&lt;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string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&gt; ();</a:t>
            </a:r>
          </a:p>
        </p:txBody>
      </p:sp>
    </p:spTree>
    <p:extLst>
      <p:ext uri="{BB962C8B-B14F-4D97-AF65-F5344CB8AC3E}">
        <p14:creationId xmlns:p14="http://schemas.microsoft.com/office/powerpoint/2010/main" val="152962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7B8-18E2-734F-9F99-C8F009E98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F3914-FA64-474C-B945-0C1BFD427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371600"/>
            <a:ext cx="8153400" cy="45720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In OOP, encapsulation refers to the </a:t>
            </a:r>
            <a:r>
              <a:rPr lang="en-US" sz="2400" dirty="0">
                <a:solidFill>
                  <a:srgbClr val="FF0000"/>
                </a:solidFill>
              </a:rPr>
              <a:t>bundling of data with the methods</a:t>
            </a:r>
            <a:r>
              <a:rPr lang="en-US" sz="2400" dirty="0">
                <a:solidFill>
                  <a:schemeClr val="tx1"/>
                </a:solidFill>
              </a:rPr>
              <a:t> that operate on that data, or the </a:t>
            </a:r>
            <a:r>
              <a:rPr lang="en-US" sz="2400" dirty="0">
                <a:solidFill>
                  <a:srgbClr val="FF0000"/>
                </a:solidFill>
              </a:rPr>
              <a:t>restricting of direct access </a:t>
            </a:r>
            <a:r>
              <a:rPr lang="en-US" sz="2400" dirty="0">
                <a:solidFill>
                  <a:schemeClr val="tx1"/>
                </a:solidFill>
              </a:rPr>
              <a:t>to some of an object's components.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ADTs can be used as encapsulation constructs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However, some languages provide additional encapsulation constructs to support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Better program organization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Partial/separate compilation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785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EB6317B3-3A8F-034D-9AC9-2B8344382D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11 Topics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D8D8AF5-3A6B-684A-833F-9817392E7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Concept of Abstraction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Introduction to Data Abstraction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Design Issues for Abstract Data Types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Language Examples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Parameterized Abstract Data Types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Encapsulation Constructs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Naming Encapsulations</a:t>
            </a:r>
          </a:p>
        </p:txBody>
      </p:sp>
    </p:spTree>
    <p:extLst>
      <p:ext uri="{BB962C8B-B14F-4D97-AF65-F5344CB8AC3E}">
        <p14:creationId xmlns:p14="http://schemas.microsoft.com/office/powerpoint/2010/main" val="159841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12FA-E849-2B49-BF56-FC3AE44D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F4E7-54DD-E949-9DB0-BB63EB1DD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Abstraction </a:t>
            </a:r>
            <a:r>
              <a:rPr lang="en-US" dirty="0">
                <a:solidFill>
                  <a:schemeClr val="tx1"/>
                </a:solidFill>
              </a:rPr>
              <a:t>— Implementation hiding.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Hide unwanted details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>
                <a:solidFill>
                  <a:schemeClr val="tx1"/>
                </a:solidFill>
              </a:rPr>
              <a:t> — Information hiding.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Hide the data to protect from outside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private, public, protected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ADT</a:t>
            </a:r>
            <a:r>
              <a:rPr lang="en-US" dirty="0">
                <a:solidFill>
                  <a:schemeClr val="tx1"/>
                </a:solidFill>
              </a:rPr>
              <a:t>: both abstraction and encapsulation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9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>
            <a:extLst>
              <a:ext uri="{FF2B5EF4-FFF2-40B4-BE49-F238E27FC236}">
                <a16:creationId xmlns:a16="http://schemas.microsoft.com/office/drawing/2014/main" id="{E14855CA-4C80-A849-9415-1419045D9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Constructs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E10F4FED-1FDF-944D-8431-824AEA9C8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1632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Large programs have two special needs: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Some means of organization, other than simply division into subprograms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nested subprograms is one of the organization means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Some means of partial compilation (compilation units that are smaller than the whole program)</a:t>
            </a:r>
          </a:p>
          <a:p>
            <a:pPr lvl="1" eaLnBrk="1" hangingPunct="1"/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Obvious solution: a grouping of subprograms that are logically related into a unit that can be separately compiled (compilation units)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Such collections are called </a:t>
            </a:r>
            <a:r>
              <a:rPr lang="en-US" altLang="en-US" sz="2400" i="1" dirty="0">
                <a:solidFill>
                  <a:srgbClr val="FF0000"/>
                </a:solidFill>
              </a:rPr>
              <a:t>encapsulation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e.g. C# assembly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48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E40A8096-02D3-7F49-A160-441B41FDF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in C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AD296C38-13A4-3045-95E7-2A0A4DC02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Files</a:t>
            </a:r>
            <a:r>
              <a:rPr lang="en-US" altLang="en-US" sz="2400" dirty="0">
                <a:solidFill>
                  <a:schemeClr val="tx1"/>
                </a:solidFill>
              </a:rPr>
              <a:t> containing one or more subprograms can be independently compiled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interface is placed in a </a:t>
            </a:r>
            <a:r>
              <a:rPr lang="en-US" altLang="en-US" sz="2400" i="1" dirty="0">
                <a:solidFill>
                  <a:srgbClr val="FF0000"/>
                </a:solidFill>
              </a:rPr>
              <a:t>header file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Problems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the linker does not check types between a header and associated implementation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the inherent problems with pointers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preprocessor specification – used to include header files in applications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797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9996-C3D1-7D46-BA5E-7C947BF6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903DA-7D74-D449-9719-8E05948A9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5943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//</a:t>
            </a:r>
            <a:r>
              <a:rPr lang="en-US" sz="1800" dirty="0" err="1">
                <a:solidFill>
                  <a:schemeClr val="tx1"/>
                </a:solidFill>
              </a:rPr>
              <a:t>factorial.h</a:t>
            </a:r>
            <a:r>
              <a:rPr lang="en-US" sz="1800" dirty="0">
                <a:solidFill>
                  <a:schemeClr val="tx1"/>
                </a:solidFill>
              </a:rPr>
              <a:t> – the header file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factorial (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n) {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result=1, 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for (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>
                <a:solidFill>
                  <a:srgbClr val="0070C0"/>
                </a:solidFill>
              </a:rPr>
              <a:t>=1; 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>
                <a:solidFill>
                  <a:srgbClr val="0070C0"/>
                </a:solidFill>
              </a:rPr>
              <a:t>&lt;=n; 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>
                <a:solidFill>
                  <a:srgbClr val="0070C0"/>
                </a:solidFill>
              </a:rPr>
              <a:t>++)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result *= </a:t>
            </a:r>
            <a:r>
              <a:rPr lang="en-US" sz="1800" dirty="0" err="1">
                <a:solidFill>
                  <a:srgbClr val="0070C0"/>
                </a:solidFill>
              </a:rPr>
              <a:t>iter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return result;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 }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//</a:t>
            </a:r>
            <a:r>
              <a:rPr lang="en-US" sz="1800" dirty="0" err="1">
                <a:solidFill>
                  <a:schemeClr val="tx1"/>
                </a:solidFill>
              </a:rPr>
              <a:t>myProg.c</a:t>
            </a:r>
            <a:r>
              <a:rPr lang="en-US" sz="1800" dirty="0">
                <a:solidFill>
                  <a:schemeClr val="tx1"/>
                </a:solidFill>
              </a:rPr>
              <a:t>   - client program that uses factorial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>
                <a:solidFill>
                  <a:srgbClr val="FF0000"/>
                </a:solidFill>
              </a:rPr>
              <a:t>#include “</a:t>
            </a:r>
            <a:r>
              <a:rPr lang="en-US" sz="1800" dirty="0" err="1">
                <a:solidFill>
                  <a:srgbClr val="FF0000"/>
                </a:solidFill>
              </a:rPr>
              <a:t>factorial.h</a:t>
            </a:r>
            <a:r>
              <a:rPr lang="en-US" sz="18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f5 = </a:t>
            </a:r>
            <a:r>
              <a:rPr lang="en-US" sz="1800" dirty="0">
                <a:solidFill>
                  <a:srgbClr val="FF0000"/>
                </a:solidFill>
              </a:rPr>
              <a:t>factorial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(5);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	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15249-C068-024F-9A5F-6077D35BDA3D}"/>
              </a:ext>
            </a:extLst>
          </p:cNvPr>
          <p:cNvSpPr txBox="1"/>
          <p:nvPr/>
        </p:nvSpPr>
        <p:spPr>
          <a:xfrm>
            <a:off x="609600" y="58674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 header file may include declarations only, as commonly used.</a:t>
            </a:r>
          </a:p>
        </p:txBody>
      </p:sp>
    </p:spTree>
    <p:extLst>
      <p:ext uri="{BB962C8B-B14F-4D97-AF65-F5344CB8AC3E}">
        <p14:creationId xmlns:p14="http://schemas.microsoft.com/office/powerpoint/2010/main" val="272609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>
            <a:extLst>
              <a:ext uri="{FF2B5EF4-FFF2-40B4-BE49-F238E27FC236}">
                <a16:creationId xmlns:a16="http://schemas.microsoft.com/office/drawing/2014/main" id="{BAD2DB1E-3E52-9942-B4EE-157C1571D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Encapsulation in C++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20B916ED-3EC8-474C-A11F-68219C5FC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Can define header and code files, similar to those of C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Or, </a:t>
            </a:r>
            <a:r>
              <a:rPr lang="en-US" altLang="en-US" dirty="0">
                <a:solidFill>
                  <a:srgbClr val="FF0000"/>
                </a:solidFill>
              </a:rPr>
              <a:t>classes</a:t>
            </a:r>
            <a:r>
              <a:rPr lang="en-US" altLang="en-US" dirty="0">
                <a:solidFill>
                  <a:schemeClr val="tx1"/>
                </a:solidFill>
              </a:rPr>
              <a:t> can be used for encapsulation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The class is used as the interface (prototypes)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The member definitions are defined in a separate file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Example: </a:t>
            </a:r>
            <a:r>
              <a:rPr lang="en-US" altLang="en-US" dirty="0" err="1">
                <a:solidFill>
                  <a:schemeClr val="tx1"/>
                </a:solidFill>
              </a:rPr>
              <a:t>stack.h</a:t>
            </a:r>
            <a:r>
              <a:rPr lang="en-US" altLang="en-US" dirty="0">
                <a:solidFill>
                  <a:schemeClr val="tx1"/>
                </a:solidFill>
              </a:rPr>
              <a:t>  and </a:t>
            </a:r>
            <a:r>
              <a:rPr lang="en-US" altLang="en-US" dirty="0" err="1">
                <a:solidFill>
                  <a:schemeClr val="tx1"/>
                </a:solidFill>
              </a:rPr>
              <a:t>stack.cpp</a:t>
            </a:r>
            <a:r>
              <a:rPr lang="en-US" altLang="en-US" dirty="0">
                <a:solidFill>
                  <a:schemeClr val="tx1"/>
                </a:solidFill>
              </a:rPr>
              <a:t> (next slide)</a:t>
            </a:r>
          </a:p>
          <a:p>
            <a:pPr marL="914400" lvl="2" indent="0" eaLnBrk="1" hangingPunct="1">
              <a:buNone/>
            </a:pPr>
            <a:r>
              <a:rPr lang="en-US" altLang="en-US" dirty="0">
                <a:solidFill>
                  <a:schemeClr val="tx1"/>
                </a:solidFill>
              </a:rPr>
              <a:t>	Reference: </a:t>
            </a:r>
            <a:r>
              <a:rPr lang="en-US" altLang="en-US" dirty="0">
                <a:solidFill>
                  <a:schemeClr val="tx1"/>
                </a:solidFill>
                <a:hlinkClick r:id="rId3"/>
              </a:rPr>
              <a:t>CPP Forum</a:t>
            </a:r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556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7DAB-89E8-5D4D-816D-839C24DF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Stack.h code" title="Figure">
            <a:extLst>
              <a:ext uri="{FF2B5EF4-FFF2-40B4-BE49-F238E27FC236}">
                <a16:creationId xmlns:a16="http://schemas.microsoft.com/office/drawing/2014/main" id="{E841C631-7FB3-E644-ADC9-03341B99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421774"/>
            <a:ext cx="75184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7DAB-89E8-5D4D-816D-839C24DFC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F54A9-1059-6F4C-B990-5E6B59EB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"/>
            <a:ext cx="583640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AF8D3-7FAD-C548-B991-CBF7A8969D83}"/>
              </a:ext>
            </a:extLst>
          </p:cNvPr>
          <p:cNvSpPr txBox="1"/>
          <p:nvPr/>
        </p:nvSpPr>
        <p:spPr>
          <a:xfrm>
            <a:off x="457200" y="707023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n-lt"/>
              </a:rPr>
              <a:t>Stack.cpp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422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in.cpp code" title="Figure">
            <a:extLst>
              <a:ext uri="{FF2B5EF4-FFF2-40B4-BE49-F238E27FC236}">
                <a16:creationId xmlns:a16="http://schemas.microsoft.com/office/drawing/2014/main" id="{20AB5D65-0E57-844D-B10F-4DD0253E3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42"/>
            <a:ext cx="63513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8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DD1C4457-F85D-614F-B6B4-4BC83DBA1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Encapsulations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D25C2872-9174-704E-8B0D-F212C596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5257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Large programs define many global names; need a way to divide into logical groupings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naming encapsulation</a:t>
            </a:r>
            <a:r>
              <a:rPr lang="en-US" altLang="en-US" sz="2400" dirty="0">
                <a:solidFill>
                  <a:schemeClr val="tx1"/>
                </a:solidFill>
              </a:rPr>
              <a:t> is used to create a new scope for names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C++ and C# </a:t>
            </a:r>
            <a:r>
              <a:rPr lang="en-US" altLang="en-US" sz="2400" dirty="0">
                <a:solidFill>
                  <a:srgbClr val="FF0000"/>
                </a:solidFill>
              </a:rPr>
              <a:t>Namespaces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Can place each library in its own namespace and qualify names used outside with the namespace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Java </a:t>
            </a:r>
            <a:r>
              <a:rPr lang="en-US" altLang="en-US" sz="2400" dirty="0">
                <a:solidFill>
                  <a:srgbClr val="FF0000"/>
                </a:solidFill>
              </a:rPr>
              <a:t>Packages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Packages can contain more than one class definition; classes in a package are </a:t>
            </a:r>
            <a:r>
              <a:rPr lang="en-US" altLang="en-US" sz="2000" i="1" dirty="0">
                <a:solidFill>
                  <a:schemeClr val="tx1"/>
                </a:solidFill>
              </a:rPr>
              <a:t>partial</a:t>
            </a:r>
            <a:r>
              <a:rPr lang="en-US" altLang="en-US" sz="2000" dirty="0">
                <a:solidFill>
                  <a:schemeClr val="tx1"/>
                </a:solidFill>
              </a:rPr>
              <a:t> friends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Clients of a package can use fully qualified name or use the </a:t>
            </a:r>
            <a:r>
              <a:rPr lang="en-US" altLang="en-US" sz="2000" b="1" i="1" dirty="0">
                <a:solidFill>
                  <a:schemeClr val="tx1"/>
                </a:solidFill>
                <a:latin typeface="Courier New" panose="02070309020205020404" pitchFamily="49" charset="0"/>
              </a:rPr>
              <a:t>import</a:t>
            </a:r>
            <a:r>
              <a:rPr lang="en-US" altLang="en-US" sz="2000" dirty="0">
                <a:solidFill>
                  <a:schemeClr val="tx1"/>
                </a:solidFill>
              </a:rPr>
              <a:t> declaration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Ruby </a:t>
            </a:r>
            <a:r>
              <a:rPr lang="en-US" altLang="en-US" sz="2400" dirty="0">
                <a:solidFill>
                  <a:srgbClr val="FF0000"/>
                </a:solidFill>
              </a:rPr>
              <a:t>modules</a:t>
            </a:r>
            <a:r>
              <a:rPr lang="en-US" altLang="en-US" sz="2400" dirty="0">
                <a:solidFill>
                  <a:schemeClr val="tx1"/>
                </a:solidFill>
              </a:rPr>
              <a:t> and so on …</a:t>
            </a: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89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80A6-68AE-A64F-B774-90EBAFFA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C++ Namespace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11CB-EDAD-184D-B040-A01E4890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3276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#include &lt;iostream&gt;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using namespace </a:t>
            </a:r>
            <a:r>
              <a:rPr lang="en-US" sz="1800" dirty="0" err="1">
                <a:solidFill>
                  <a:srgbClr val="0070C0"/>
                </a:solidFill>
              </a:rPr>
              <a:t>std</a:t>
            </a:r>
            <a:r>
              <a:rPr lang="en-US" sz="18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namespace first  </a:t>
            </a:r>
            <a:r>
              <a:rPr lang="en-US" sz="18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x = 5;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y = 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namespace second  </a:t>
            </a:r>
            <a:r>
              <a:rPr lang="en-US" sz="1800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double x = 3.1416;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double y = 2.7183;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1E1FD-7CCB-5D4E-8904-A69CCF68B49E}"/>
              </a:ext>
            </a:extLst>
          </p:cNvPr>
          <p:cNvSpPr txBox="1"/>
          <p:nvPr/>
        </p:nvSpPr>
        <p:spPr>
          <a:xfrm>
            <a:off x="4419600" y="1752600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 main () {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using first::x;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  using second::y;</a:t>
            </a:r>
          </a:p>
          <a:p>
            <a:pPr marL="0" indent="0">
              <a:buNone/>
            </a:pPr>
            <a:endParaRPr lang="en-US" sz="1800" dirty="0">
              <a:solidFill>
                <a:srgbClr val="0070C0"/>
              </a:solidFill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 &lt;&lt;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 &lt;&lt;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endl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 &lt;&lt;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y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&lt;&lt;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endl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 &lt;&lt;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first::y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&lt;&lt;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endl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 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 &lt;&lt; 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second::x 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&lt;&lt; </a:t>
            </a:r>
            <a:r>
              <a:rPr lang="en-US" sz="1800" dirty="0" err="1">
                <a:solidFill>
                  <a:srgbClr val="0070C0"/>
                </a:solidFill>
                <a:latin typeface="+mn-lt"/>
              </a:rPr>
              <a:t>endl</a:t>
            </a:r>
            <a:r>
              <a:rPr lang="en-US" sz="1800" dirty="0">
                <a:solidFill>
                  <a:srgbClr val="0070C0"/>
                </a:solidFill>
                <a:latin typeface="+mn-lt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return 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+mn-lt"/>
              </a:rPr>
              <a:t>}</a:t>
            </a:r>
            <a:endParaRPr lang="en-US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36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6444009B-D62D-4247-A604-2B7411824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Concept of Abstraction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0669E9B9-3D61-DC4D-B197-6758C9224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abstraction</a:t>
            </a:r>
            <a:r>
              <a:rPr lang="en-US" altLang="en-US" sz="2400" dirty="0">
                <a:solidFill>
                  <a:schemeClr val="tx1"/>
                </a:solidFill>
              </a:rPr>
              <a:t> is a view or representation of an entity that includes only the most significant attributes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concept of abstraction is fundamental in programming (and computer science)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Nearly all programming languages support </a:t>
            </a:r>
            <a:r>
              <a:rPr lang="en-US" altLang="en-US" sz="2400" dirty="0">
                <a:solidFill>
                  <a:srgbClr val="FF0000"/>
                </a:solidFill>
              </a:rPr>
              <a:t>process abstraction with subprograms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Nearly all programming languages designed since 1980 support </a:t>
            </a:r>
            <a:r>
              <a:rPr lang="en-US" altLang="en-US" sz="2400" i="1" dirty="0">
                <a:solidFill>
                  <a:srgbClr val="FF0000"/>
                </a:solidFill>
              </a:rPr>
              <a:t>data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i="1" dirty="0">
                <a:solidFill>
                  <a:srgbClr val="FF0000"/>
                </a:solidFill>
              </a:rPr>
              <a:t>Ada is the </a:t>
            </a:r>
            <a:r>
              <a:rPr lang="en-US" altLang="en-US" sz="2000" i="1">
                <a:solidFill>
                  <a:srgbClr val="FF0000"/>
                </a:solidFill>
              </a:rPr>
              <a:t>early advocator of 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2D9068CD-D955-6848-B414-EF3ED9075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92B5F331-9110-1C4D-A87D-19847DF06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concept of  ADTs and their use in program design was a milestone in the development of languages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ADTs also serve as an essential component of OOP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Two primary features of ADTs are the packaging of data with their associated operations and information hiding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Many different ways of supporting ADTs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C++ data abstraction is provided by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Java’s data abstraction is similar to C++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C++, Java, and C# support parameterized ADTs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Encapsulations support larger </a:t>
            </a:r>
            <a:r>
              <a:rPr lang="en-US" altLang="en-US" sz="2400">
                <a:solidFill>
                  <a:schemeClr val="tx1"/>
                </a:solidFill>
              </a:rPr>
              <a:t>problem development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C++, C#, Java, and Ruby provide naming encapsulations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212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178529A0-D22A-954C-9787-91C5BD798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Data Abstraction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FF9CF023-3719-5F4C-B83B-22024448A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9248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abstract data type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a user-defined data type that satisfies the following two conditions: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The </a:t>
            </a:r>
            <a:r>
              <a:rPr lang="en-US" altLang="en-US" sz="2000" dirty="0">
                <a:solidFill>
                  <a:srgbClr val="FF0000"/>
                </a:solidFill>
              </a:rPr>
              <a:t>representation of objects </a:t>
            </a:r>
            <a:r>
              <a:rPr lang="en-US" altLang="en-US" sz="2000" dirty="0">
                <a:solidFill>
                  <a:schemeClr val="tx1"/>
                </a:solidFill>
              </a:rPr>
              <a:t>of the type is hidden from the program units that use these objects, so the only </a:t>
            </a:r>
            <a:r>
              <a:rPr lang="en-US" altLang="en-US" sz="2000" dirty="0">
                <a:solidFill>
                  <a:srgbClr val="FF0000"/>
                </a:solidFill>
              </a:rPr>
              <a:t>operations on objects </a:t>
            </a:r>
            <a:r>
              <a:rPr lang="en-US" altLang="en-US" sz="2000" dirty="0">
                <a:solidFill>
                  <a:schemeClr val="tx1"/>
                </a:solidFill>
              </a:rPr>
              <a:t>are those provided in the type's definition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The declarations of the type and the protocols of the operations on objects of the type are contained in a </a:t>
            </a:r>
            <a:r>
              <a:rPr lang="en-US" altLang="en-US" sz="2000" dirty="0">
                <a:solidFill>
                  <a:srgbClr val="FF0000"/>
                </a:solidFill>
              </a:rPr>
              <a:t>single syntactic unit</a:t>
            </a:r>
            <a:r>
              <a:rPr lang="en-US" altLang="en-US" sz="2000" dirty="0">
                <a:solidFill>
                  <a:schemeClr val="tx1"/>
                </a:solidFill>
              </a:rPr>
              <a:t>. 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Single syntactic unit: e.g. class, unit, module, … 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Other program units are allowed to create variables or objects of the defined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8CF4BF76-5258-C74F-A3D2-75831E0B6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Advantages of Data Abstraction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FB5FF9F5-4843-F84A-AE50-E6FC4AF68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Advantages the first condition </a:t>
            </a:r>
          </a:p>
          <a:p>
            <a:pPr lvl="1" eaLnBrk="1" hangingPunct="1"/>
            <a:r>
              <a:rPr lang="en-US" altLang="en-US" sz="1800" dirty="0">
                <a:solidFill>
                  <a:srgbClr val="FF0000"/>
                </a:solidFill>
              </a:rPr>
              <a:t>Reliability</a:t>
            </a:r>
            <a:r>
              <a:rPr lang="en-US" altLang="en-US" sz="1800" dirty="0">
                <a:solidFill>
                  <a:schemeClr val="tx1"/>
                </a:solidFill>
              </a:rPr>
              <a:t>--by hiding the data representations, user code cannot directly access objects of the type or depend on the representation, allowing the representation to be changed without affecting user code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Reduces the range of code and variables of which the programmer must be aware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Name conflicts are less likely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Advantages of the second condition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Provides a method of program organization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Aids </a:t>
            </a:r>
            <a:r>
              <a:rPr lang="en-US" altLang="en-US" sz="1800" dirty="0">
                <a:solidFill>
                  <a:srgbClr val="FF0000"/>
                </a:solidFill>
              </a:rPr>
              <a:t>modifiability</a:t>
            </a:r>
            <a:r>
              <a:rPr lang="en-US" altLang="en-US" sz="1800" dirty="0">
                <a:solidFill>
                  <a:schemeClr val="tx1"/>
                </a:solidFill>
              </a:rPr>
              <a:t> (everything associated with a data structure is together)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Separate compilation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79BECEBB-0E82-4447-8D6C-FCF73E776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Language Requirements for ADTs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E5876B78-4F46-C84E-9A8F-C16B389EF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768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syntactic unit </a:t>
            </a:r>
            <a:r>
              <a:rPr lang="en-US" altLang="en-US" sz="2400" dirty="0">
                <a:solidFill>
                  <a:schemeClr val="tx1"/>
                </a:solidFill>
              </a:rPr>
              <a:t>in which to encapsulate the type definition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method of making </a:t>
            </a:r>
            <a:r>
              <a:rPr lang="en-US" altLang="en-US" sz="2400" dirty="0">
                <a:solidFill>
                  <a:srgbClr val="FF0000"/>
                </a:solidFill>
              </a:rPr>
              <a:t>type names </a:t>
            </a:r>
            <a:r>
              <a:rPr lang="en-US" altLang="en-US" sz="2400" dirty="0">
                <a:solidFill>
                  <a:schemeClr val="tx1"/>
                </a:solidFill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subprogram headers</a:t>
            </a:r>
            <a:r>
              <a:rPr lang="en-US" altLang="en-US" sz="2400" dirty="0">
                <a:solidFill>
                  <a:schemeClr val="tx1"/>
                </a:solidFill>
              </a:rPr>
              <a:t> visible to clients, while hiding actual definitions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Some </a:t>
            </a:r>
            <a:r>
              <a:rPr lang="en-US" altLang="en-US" sz="2400" dirty="0">
                <a:solidFill>
                  <a:srgbClr val="FF0000"/>
                </a:solidFill>
              </a:rPr>
              <a:t>primitive operations </a:t>
            </a:r>
            <a:r>
              <a:rPr lang="en-US" altLang="en-US" sz="2400" dirty="0">
                <a:solidFill>
                  <a:schemeClr val="tx1"/>
                </a:solidFill>
              </a:rPr>
              <a:t>must be built into the language processor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Design Issues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Can abstract types be parameterized?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What access controls are provided?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Is the specification of the type physically separate from its implementation?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7FE27DA9-1EFA-AA49-8CD2-E156578CB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Language Examples: C++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8626996A-128C-9743-849E-32B7A999D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The </a:t>
            </a:r>
            <a:r>
              <a:rPr lang="en-US" altLang="en-US" sz="2400" i="1" dirty="0">
                <a:solidFill>
                  <a:srgbClr val="FF0000"/>
                </a:solidFill>
              </a:rPr>
              <a:t>class</a:t>
            </a:r>
            <a:r>
              <a:rPr lang="en-US" altLang="en-US" sz="2400" dirty="0">
                <a:solidFill>
                  <a:schemeClr val="tx1"/>
                </a:solidFill>
              </a:rPr>
              <a:t> is the encapsulation device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class is a type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All of the instances of a class share a single copy of the member functions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Each instance of a class has its own copy of the class data members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Instances can be static, stack dynamic, or heap dynamic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Information Hiding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private</a:t>
            </a:r>
            <a:r>
              <a:rPr lang="en-US" altLang="en-US" sz="2000" dirty="0">
                <a:solidFill>
                  <a:schemeClr val="tx1"/>
                </a:solidFill>
              </a:rPr>
              <a:t> clause for hidden entities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public</a:t>
            </a:r>
            <a:r>
              <a:rPr lang="en-US" altLang="en-US" sz="2000" dirty="0">
                <a:solidFill>
                  <a:schemeClr val="tx1"/>
                </a:solidFill>
              </a:rPr>
              <a:t> clause for interface entities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protected</a:t>
            </a:r>
            <a:r>
              <a:rPr lang="en-US" altLang="en-US" sz="2000" dirty="0">
                <a:solidFill>
                  <a:schemeClr val="tx1"/>
                </a:solidFill>
              </a:rPr>
              <a:t> clause for inheritance (Lecture 12) 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friend</a:t>
            </a:r>
            <a:r>
              <a:rPr lang="en-US" altLang="en-US" sz="2000" dirty="0">
                <a:solidFill>
                  <a:schemeClr val="tx2"/>
                </a:solidFill>
              </a:rPr>
              <a:t> functions or classes</a:t>
            </a:r>
            <a:r>
              <a:rPr lang="en-US" altLang="en-US" sz="2000" dirty="0"/>
              <a:t> - </a:t>
            </a:r>
            <a:r>
              <a:rPr lang="en-US" altLang="en-US" sz="2000" dirty="0">
                <a:solidFill>
                  <a:schemeClr val="tx1"/>
                </a:solidFill>
              </a:rPr>
              <a:t>to provide </a:t>
            </a:r>
            <a:r>
              <a:rPr lang="en-US" altLang="en-US" sz="2000" dirty="0">
                <a:solidFill>
                  <a:srgbClr val="FF0000"/>
                </a:solidFill>
              </a:rPr>
              <a:t>access to private members </a:t>
            </a:r>
            <a:r>
              <a:rPr lang="en-US" altLang="en-US" sz="2000" dirty="0">
                <a:solidFill>
                  <a:schemeClr val="tx1"/>
                </a:solidFill>
              </a:rPr>
              <a:t>to some unrelated units or functions 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ED6BE469-D398-2546-BF3B-1F82EFF30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Language Examples: C++ (continued)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3C47863-E6DB-7D40-835B-777AF3D8B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Constructors</a:t>
            </a:r>
            <a:r>
              <a:rPr lang="en-US" altLang="en-US" sz="2000" dirty="0">
                <a:solidFill>
                  <a:schemeClr val="tx1"/>
                </a:solidFill>
              </a:rPr>
              <a:t>: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Functions to initialize the data members of instances </a:t>
            </a:r>
          </a:p>
          <a:p>
            <a:pPr lvl="2" eaLnBrk="1" hangingPunct="1"/>
            <a:r>
              <a:rPr lang="en-US" altLang="en-US" sz="1500" dirty="0">
                <a:solidFill>
                  <a:schemeClr val="tx1"/>
                </a:solidFill>
              </a:rPr>
              <a:t>they </a:t>
            </a:r>
            <a:r>
              <a:rPr lang="en-US" altLang="en-US" sz="1500" i="1" dirty="0">
                <a:solidFill>
                  <a:schemeClr val="tx1"/>
                </a:solidFill>
              </a:rPr>
              <a:t>do not</a:t>
            </a:r>
            <a:r>
              <a:rPr lang="en-US" altLang="en-US" sz="1500" dirty="0">
                <a:solidFill>
                  <a:schemeClr val="tx1"/>
                </a:solidFill>
              </a:rPr>
              <a:t> create the objects</a:t>
            </a:r>
          </a:p>
          <a:p>
            <a:pPr lvl="2" eaLnBrk="1" hangingPunct="1"/>
            <a:r>
              <a:rPr lang="en-US" altLang="en-US" sz="1500" dirty="0">
                <a:solidFill>
                  <a:schemeClr val="tx1"/>
                </a:solidFill>
              </a:rPr>
              <a:t>May also allocate storage if part of the object is heap-dynamic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Name is the same as the </a:t>
            </a:r>
            <a:r>
              <a:rPr lang="en-US" altLang="en-US" sz="1800" dirty="0">
                <a:solidFill>
                  <a:srgbClr val="FF0000"/>
                </a:solidFill>
              </a:rPr>
              <a:t>class name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Can include parameters to provide parameterization of the objects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Implicitly called when an instance is created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Can be explicitly called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Destructors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Functions to cleanup after an instance is destroyed</a:t>
            </a:r>
          </a:p>
          <a:p>
            <a:pPr lvl="2" eaLnBrk="1" hangingPunct="1"/>
            <a:r>
              <a:rPr lang="en-US" altLang="en-US" sz="1500" dirty="0">
                <a:solidFill>
                  <a:schemeClr val="tx1"/>
                </a:solidFill>
              </a:rPr>
              <a:t>usually just to reclaim heap storage</a:t>
            </a:r>
          </a:p>
          <a:p>
            <a:pPr lvl="1" eaLnBrk="1" hangingPunct="1"/>
            <a:r>
              <a:rPr lang="en-US" altLang="en-US" sz="1900" dirty="0">
                <a:solidFill>
                  <a:schemeClr val="tx1"/>
                </a:solidFill>
              </a:rPr>
              <a:t>Name is the class name, preceded by a tilde (</a:t>
            </a:r>
            <a:r>
              <a:rPr lang="en-US" altLang="en-US" sz="1900" dirty="0">
                <a:solidFill>
                  <a:srgbClr val="FF0000"/>
                </a:solidFill>
              </a:rPr>
              <a:t>~</a:t>
            </a:r>
            <a:r>
              <a:rPr lang="en-US" altLang="en-US" sz="1900" dirty="0">
                <a:solidFill>
                  <a:schemeClr val="tx1"/>
                </a:solidFill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Implicitly called when the object’s lifetime ends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Can be explicitly called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799FDFC4-B976-F740-B0F6-AE574AC5F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 in C++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F7983DED-35AB-BD45-9577-F559AFE90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6934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class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Stack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private: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*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Stack()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{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 a constructor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 new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 99;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topPtr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rgbClr val="FF0000"/>
                </a:solidFill>
                <a:cs typeface="Courier New" panose="02070309020205020404" pitchFamily="49" charset="0"/>
              </a:rPr>
              <a:t>~Stack 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() {delete []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;};  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//destructor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void push (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number) {		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//member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		if (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topSub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==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maxLen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  	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cerr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&lt;&lt; ″Error in push - stack is full\n″;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   		else 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stackPtr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[++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topSub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] = number;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      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void pop () {…};	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//more member functions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top () 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  <a:cs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 empty () {…};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0070C0"/>
                </a:solidFill>
                <a:cs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chemeClr val="tx1"/>
                </a:solidFill>
                <a:cs typeface="Courier New" panose="02070309020205020404" pitchFamily="49" charset="0"/>
              </a:rPr>
              <a:t>//end of class Stack</a:t>
            </a:r>
          </a:p>
        </p:txBody>
      </p:sp>
      <p:sp>
        <p:nvSpPr>
          <p:cNvPr id="2" name="Rounded Rectangle 1" descr="class definition" title="Box">
            <a:extLst>
              <a:ext uri="{FF2B5EF4-FFF2-40B4-BE49-F238E27FC236}">
                <a16:creationId xmlns:a16="http://schemas.microsoft.com/office/drawing/2014/main" id="{17FF445E-D05F-D34B-9B09-8169531DF740}"/>
              </a:ext>
            </a:extLst>
          </p:cNvPr>
          <p:cNvSpPr/>
          <p:nvPr/>
        </p:nvSpPr>
        <p:spPr bwMode="auto">
          <a:xfrm>
            <a:off x="5943600" y="1524000"/>
            <a:ext cx="2514600" cy="1524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class definition could also be written into a header file and a code file as shown in next two slides.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5118</TotalTime>
  <Words>2498</Words>
  <Application>Microsoft Macintosh PowerPoint</Application>
  <PresentationFormat>On-screen Show (4:3)</PresentationFormat>
  <Paragraphs>341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Times</vt:lpstr>
      <vt:lpstr>Arial</vt:lpstr>
      <vt:lpstr>Courier</vt:lpstr>
      <vt:lpstr>Courier New</vt:lpstr>
      <vt:lpstr>Lucida Sans Unicode</vt:lpstr>
      <vt:lpstr>1_sebesta</vt:lpstr>
      <vt:lpstr>Lecture 8 (Chapter 11)</vt:lpstr>
      <vt:lpstr>Chapter 11 Topics</vt:lpstr>
      <vt:lpstr>The Concept of Abstraction</vt:lpstr>
      <vt:lpstr>Introduction to Data Abstraction</vt:lpstr>
      <vt:lpstr>Advantages of Data Abstraction</vt:lpstr>
      <vt:lpstr>Language Requirements for ADTs</vt:lpstr>
      <vt:lpstr>Language Examples: C++</vt:lpstr>
      <vt:lpstr>Language Examples: C++ (continued)</vt:lpstr>
      <vt:lpstr>An Example in C++</vt:lpstr>
      <vt:lpstr>A Stack class header file</vt:lpstr>
      <vt:lpstr>The code file for Stack</vt:lpstr>
      <vt:lpstr>Language Examples: Java</vt:lpstr>
      <vt:lpstr>An Example in Java</vt:lpstr>
      <vt:lpstr>Parameterized Abstract Data Types </vt:lpstr>
      <vt:lpstr>Generic classes in C++</vt:lpstr>
      <vt:lpstr>C++: template classes</vt:lpstr>
      <vt:lpstr>Parameterized Classes in Java 5.0</vt:lpstr>
      <vt:lpstr>Java: user-defined Parameterized Classes</vt:lpstr>
      <vt:lpstr>Encapsulation</vt:lpstr>
      <vt:lpstr>Abstraction vs. Encapsulation</vt:lpstr>
      <vt:lpstr>Encapsulation Constructs</vt:lpstr>
      <vt:lpstr>Encapsulation in C</vt:lpstr>
      <vt:lpstr>Example in C</vt:lpstr>
      <vt:lpstr>Encapsulation in C++</vt:lpstr>
      <vt:lpstr>PowerPoint Presentation</vt:lpstr>
      <vt:lpstr>PowerPoint Presentation</vt:lpstr>
      <vt:lpstr>PowerPoint Presentation</vt:lpstr>
      <vt:lpstr>Naming Encapsulations</vt:lpstr>
      <vt:lpstr>Example: C++ Namespace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64</cp:revision>
  <dcterms:created xsi:type="dcterms:W3CDTF">2003-08-01T12:29:19Z</dcterms:created>
  <dcterms:modified xsi:type="dcterms:W3CDTF">2024-04-08T22:20:39Z</dcterms:modified>
</cp:coreProperties>
</file>